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57E5E-367D-4FFA-8990-5BBF425C297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C8FA9-D663-46CA-A998-C8934732018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295EA-6907-4472-93E1-60AF027876C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BFACC-6CFE-432A-B0B2-411333999CC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951D4-E923-4578-9F4E-5A905C32036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A4A6B-2E5E-4719-91FB-3E7AD4C5CFB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42673-1F2B-4A6D-AC8C-C2580D579CC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3E055-5277-4EAD-A601-29A594A98B3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890AC-7697-4B0E-ADBA-CBA2CAE0E4B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D041F-47F6-4520-B66F-4BDDD54A3BF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C0F78-A7FB-4A45-8FB8-B949154ED57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5DB20262-1E07-4437-898B-93E1E4C0E33A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18487" cy="868363"/>
          </a:xfrm>
        </p:spPr>
        <p:txBody>
          <a:bodyPr/>
          <a:lstStyle/>
          <a:p>
            <a:r>
              <a:rPr lang="ar-SA" sz="4000" u="sng"/>
              <a:t>المبحث الثالث</a:t>
            </a:r>
            <a:br>
              <a:rPr lang="ar-SA" sz="4000" u="sng"/>
            </a:br>
            <a:r>
              <a:rPr lang="ar-SA" sz="4000" u="sng"/>
              <a:t>الأنظمة الاقتصادية الوضعية</a:t>
            </a:r>
            <a:r>
              <a:rPr lang="ar-SA" sz="4000"/>
              <a:t> * </a:t>
            </a:r>
            <a:br>
              <a:rPr lang="ar-SA" sz="4000"/>
            </a:br>
            <a:endParaRPr lang="en-US" sz="400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u="sng"/>
              <a:t>أ- تعريفة 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يعرف النظام الاقتصادي الرأسمالي بأنه ” النظام الاقتصادي الذى يمتلك فيه الأفراد آحاداً أو جماعات الموارد الإنتاجية ملكية خاصة , كما أن لهم الحق قي استخدم مواردهم بأية طريقة يرونها مناسبة </a:t>
            </a:r>
            <a:r>
              <a:rPr lang="en-US"/>
              <a:t>“</a:t>
            </a:r>
            <a:r>
              <a:rPr lang="ar-SA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u="sng"/>
              <a:t>ب- نشأته 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يكتشف التطور التاريخي للنظام الرأسمالي بأنه من أقدم النظم الاقتصادية الوضعية ظهوراً , وقد مر بمراحل متعددة , يمكننا أن نبرزها في النقاط التالية :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119812"/>
          </a:xfrm>
        </p:spPr>
        <p:txBody>
          <a:bodyPr/>
          <a:lstStyle/>
          <a:p>
            <a:pPr>
              <a:buFontTx/>
              <a:buNone/>
            </a:pPr>
            <a:r>
              <a:rPr lang="ar-SA" u="sng"/>
              <a:t>3- حافز الربح :  </a:t>
            </a:r>
            <a:r>
              <a:rPr lang="ar-SA"/>
              <a:t>يعتبر البحث عن اكبر ربح ممكن غاية النظام الرأسمالي , إذ أنه هو المحرك الرئيس لأي نشاط اقتصادي , إلى درجة أن أصبح الفرد في ظل النظام الرأسمالي يتجه إلى الإنتاج مسترشداً باعتبارات أكبر ربح ممكن, لا باعتبارات إشباع الحاجات الأساسية أو ضرورية للبشر , لأنه لم تعد تحركه سوى الأثمان السوقية والاعتبارات الاقتصادية البحتة , وإن ترتب على ذلك إهدار للقيم الروحية أو الأخلاقية في المجتمع ,حيث يظل محكوماً ومعتمداً على قرار السوق وحجم الطلب , فإذا كان هناك طلب على ناد للقمار مثلا فإنه يسارع في إنشاءه , وإذا كان هناك طلب على الخمر فإنه يسارع كذلك إلى إنشاء البارات , وتوظيف الأموال في إنتاجه وتسويقه .</a:t>
            </a:r>
            <a:endParaRPr lang="en-US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2642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/>
              <a:t>إلى درجة أن البحث عن الربح بشتى الطرق والأساليب يجعل المنتج أو المستثمر في ظل النظام الرأسمالي لا يميز بين السلع الطبية والسلع الخبيثة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وليس معنى ذلك أن الاقتصاد الإسلامي ينكر مبدأ حافز الربح , أو يتجاهل جهاز الثمن , وإنما ينكر استخدام الوسائل الضارة لتحقيق هذا الربح كما ينكر أيضاً إنتاج السلع الضارة التي لا يترتب عليها منفعة حقيقة للمجتمع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/>
              <a:t>باعتبار أن أوجه النشاط الاقتصادي في الإسلام محكومة بقاعدة الحلال والحرام , وهي القاعدة التي تسد كل منافذ الشهوات , وأنواع السلوك غير السوي أو الضارة التي تبدد جانباً مهما من موارد المجتمع . فقد قال تعالى </a:t>
            </a:r>
            <a:r>
              <a:rPr lang="en-US"/>
              <a:t>}</a:t>
            </a:r>
            <a:r>
              <a:rPr lang="ar-SA"/>
              <a:t>يأيها الناس كلوا مما في الأرض حللاً طيباً ولا تتبعوا خطوت الشيطان إنه لكم عدو مبين</a:t>
            </a:r>
            <a:r>
              <a:rPr lang="en-US"/>
              <a:t>{</a:t>
            </a:r>
            <a:r>
              <a:rPr lang="ar-SA"/>
              <a:t>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FontTx/>
              <a:buNone/>
            </a:pPr>
            <a:r>
              <a:rPr lang="ar-SA" u="sng"/>
              <a:t>د- مساوئ النظام الاقتصادي الرأسمالي :</a:t>
            </a:r>
            <a:r>
              <a:rPr lang="ar-SA"/>
              <a:t> </a:t>
            </a:r>
          </a:p>
          <a:p>
            <a:pPr>
              <a:buFontTx/>
              <a:buNone/>
            </a:pPr>
            <a:r>
              <a:rPr lang="ar-SA"/>
              <a:t>أ. إهمال الجوانب الأخلاقية والدينية والإنسانية في النظام الرأسمالي .</a:t>
            </a:r>
          </a:p>
          <a:p>
            <a:pPr>
              <a:buFontTx/>
              <a:buNone/>
            </a:pPr>
            <a:r>
              <a:rPr lang="ar-SA"/>
              <a:t>ب. يؤدي إلى التفاوت الكبير في الدخل والثورة وتركزها في يد فئة قليلة .</a:t>
            </a:r>
          </a:p>
          <a:p>
            <a:pPr>
              <a:buFontTx/>
              <a:buNone/>
            </a:pPr>
            <a:r>
              <a:rPr lang="ar-SA"/>
              <a:t>ج. يؤدي إلى فرض السيطرة الاحتكارية في السوق .</a:t>
            </a:r>
          </a:p>
          <a:p>
            <a:pPr>
              <a:buFontTx/>
              <a:buNone/>
            </a:pPr>
            <a:r>
              <a:rPr lang="ar-SA"/>
              <a:t>د. من الانتقادات الرئيسة لهذا النظام أنه دائم التعرض للتقلبات الاقتصادية الحادة وظهور مشكلات البطالة والتضخم والمديونية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u="sng"/>
              <a:t>المطلب الثاني </a:t>
            </a:r>
            <a:br>
              <a:rPr lang="ar-SA" sz="4000" u="sng"/>
            </a:br>
            <a:r>
              <a:rPr lang="ar-SA" sz="4000" u="sng"/>
              <a:t>النظام الاقتصادية الاشتراكي</a:t>
            </a:r>
            <a:endParaRPr lang="en-US" sz="4000" u="sng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4176712"/>
          </a:xfrm>
        </p:spPr>
        <p:txBody>
          <a:bodyPr/>
          <a:lstStyle/>
          <a:p>
            <a:r>
              <a:rPr lang="ar-SA"/>
              <a:t>تعريف النظام الاقتصادي الاشتراكي بأنه : النظام الذي يتميز بتملك الدولة لعوامل الإنتاج ( أي الملكية : الجماعية ) كالأراضي والآلات والمصانع ,وتتخذ جميع القرارات الاقتصادية فيه من خلال جهاز التخطيط , ومن هنا جاءت تسمية هذا النظام بنظام التخطيط المركزي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u="sng"/>
              <a:t>ب- نشأته :</a:t>
            </a:r>
          </a:p>
          <a:p>
            <a:pPr>
              <a:buFontTx/>
              <a:buNone/>
            </a:pPr>
            <a:r>
              <a:rPr lang="ar-SA"/>
              <a:t>توصل عدد من المفكرين إلى أن الملكية الخاصة وسوء توزيع الثروة هما السبب في البؤس والشقاء الذي تعيشه بعض فئات المجتمع الأوروبي . ومن أبرز هؤلاء كارل ماركس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>
              <a:buFontTx/>
              <a:buNone/>
            </a:pPr>
            <a:r>
              <a:rPr lang="ar-SA" u="sng"/>
              <a:t>ج- أسس وخصائص النظام الاقتصادي والاشتراكي</a:t>
            </a:r>
          </a:p>
          <a:p>
            <a:pPr>
              <a:buFontTx/>
              <a:buNone/>
            </a:pPr>
            <a:endParaRPr lang="ar-SA" u="sng"/>
          </a:p>
          <a:p>
            <a:pPr>
              <a:buFontTx/>
              <a:buNone/>
            </a:pPr>
            <a:r>
              <a:rPr lang="ar-SA"/>
              <a:t>1- الملكية العامة لوسائل الإنتاج .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2- إشباع الحاجات الجماعية .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3- التخطيط المركزي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ar-SA" u="sng"/>
              <a:t>د- مساوئ النظام الاقتصادي الاشتراكي :</a:t>
            </a:r>
          </a:p>
          <a:p>
            <a:pPr marL="609600" indent="-609600">
              <a:buFontTx/>
              <a:buNone/>
            </a:pPr>
            <a:endParaRPr lang="ar-SA" u="sng"/>
          </a:p>
          <a:p>
            <a:pPr marL="609600" indent="-609600">
              <a:buFontTx/>
              <a:buAutoNum type="arabicParenBoth"/>
            </a:pPr>
            <a:r>
              <a:rPr lang="ar-SA"/>
              <a:t>تقييد حريات الأفراد الاقتصادية .</a:t>
            </a:r>
          </a:p>
          <a:p>
            <a:pPr marL="609600" indent="-609600">
              <a:buFontTx/>
              <a:buNone/>
            </a:pPr>
            <a:endParaRPr lang="ar-SA"/>
          </a:p>
          <a:p>
            <a:pPr marL="609600" indent="-609600">
              <a:buFontTx/>
              <a:buNone/>
            </a:pPr>
            <a:r>
              <a:rPr lang="ar-SA"/>
              <a:t>(2) إلغاء الملكية الفردية لوسائل الإنتاج .</a:t>
            </a:r>
          </a:p>
          <a:p>
            <a:pPr marL="609600" indent="-609600">
              <a:buFontTx/>
              <a:buNone/>
            </a:pPr>
            <a:endParaRPr lang="ar-SA"/>
          </a:p>
          <a:p>
            <a:pPr marL="609600" indent="-609600">
              <a:buFontTx/>
              <a:buNone/>
            </a:pPr>
            <a:r>
              <a:rPr lang="ar-SA"/>
              <a:t>(3) محاربة للأديان السماوية .</a:t>
            </a:r>
          </a:p>
          <a:p>
            <a:pPr marL="609600" indent="-609600">
              <a:buFontTx/>
              <a:buNone/>
            </a:pPr>
            <a:endParaRPr lang="ar-SA"/>
          </a:p>
          <a:p>
            <a:pPr marL="609600" indent="-609600">
              <a:buFontTx/>
              <a:buNone/>
            </a:pPr>
            <a:r>
              <a:rPr lang="ar-SA"/>
              <a:t>(4) فتور بواعث العمل فيه عند معتنقيه لسد باب الطموحات أمامهم . </a:t>
            </a:r>
          </a:p>
          <a:p>
            <a:pPr marL="609600" indent="-609600">
              <a:buFontTx/>
              <a:buAutoNum type="arabicParenBoth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ar-SA" u="sng"/>
              <a:t>مرحلة الرأسمالية التجارية 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ar-SA" u="sng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ar-SA"/>
              <a:t>يمثل المذهب التجاري أو الرأسمالي التجارية البداية المبكرة للرأسمالية المجتمع الأوروبي , وقد ساعد على الظهور عدة عوامل داخلية وخارجية , يمكننا أن نجملها في النقاط التالية: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ar-SA"/>
          </a:p>
          <a:p>
            <a:pPr marL="609600" indent="-609600">
              <a:lnSpc>
                <a:spcPct val="90000"/>
              </a:lnSpc>
              <a:buFontTx/>
              <a:buAutoNum type="arabicParenBoth"/>
            </a:pPr>
            <a:r>
              <a:rPr lang="ar-SA"/>
              <a:t>انهيار النظام الإقطاعي , بسبب هروب رقيق الأرض من الريف الزراعي إلى المدن , لأنهم لم يستطيعوا تحمل الطلبات المتزايدة من قبل أسياد الإقطاع , والتي كانت تستنفذ كل منتجاتهم و مجهوداتهم .</a:t>
            </a:r>
          </a:p>
          <a:p>
            <a:pPr marL="609600" indent="-609600">
              <a:lnSpc>
                <a:spcPct val="90000"/>
              </a:lnSpc>
              <a:buFontTx/>
              <a:buAutoNum type="arabicParenBoth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r>
              <a:rPr lang="ar-SA"/>
              <a:t>(2) الاكتشافات الجغرافية الكبرى والمتمثلة في :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(أ) اكتشاف القارة الأمريكية .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(ب) اكتشاف طريق رأس الرجاء الصالح إلى الهند والشرق الأقصى .</a:t>
            </a:r>
          </a:p>
          <a:p>
            <a:pPr>
              <a:buFontTx/>
              <a:buNone/>
            </a:pPr>
            <a:endParaRPr lang="ar-SA"/>
          </a:p>
          <a:p>
            <a:pPr>
              <a:buFontTx/>
              <a:buNone/>
            </a:pPr>
            <a:r>
              <a:rPr lang="ar-SA"/>
              <a:t>(3) الاحتكاك بالحضارة الإسلامية أثناء الحملات الصليبية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/>
              <a:t>مرحلة الرأس مالية الصناعية :</a:t>
            </a:r>
            <a:endParaRPr lang="en-US" u="sng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7847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ar-SA" sz="2800"/>
              <a:t>كانت نتيجة الثورة الصناعية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sz="2800"/>
              <a:t>وقد اعتمد النظام الرأس مالي في هذه الفترة _ الرأس مالية الصناعية_ على الحرية الاقتصادية حيث دعا إلى إلغاء كافة القيود التي كانت تفرض على التجارة الداخلية والخارجية , وعدم تدخل الدولة في الحياة الاقتصادية إلا بما يكفل الأمن والعدالة وحماية الملكية الفردية , وغير أن هذا النظام الرأس مالي الذى يعتمد على الحرية الاقتصادية المطلقة وبشكله الكلاسيكي القديم لم يعمر طويلا في الدول الرائدة في النظام الرأس مالي في ذلك الوقت , كبريطانيا وأمريكا _ فلم يعمر في بريطانيا على سبيل المثال لأكثر من نصف قرن وهو النصف الأخير من القرن الثامن عشر الميلادي_ وإنما أدخل عليه بعض التعديلات والتدخلات الحكومية لمعالجة مساوئه 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ج- </a:t>
            </a:r>
            <a:r>
              <a:rPr lang="ar-SA" sz="3600" u="sng"/>
              <a:t>أسس وخصائص النظام الاقتصادي الرأس مالي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r>
              <a:rPr lang="ar-SA" sz="2800"/>
              <a:t>تعتبر الحرية الاقتصادية و الملكية الفردية وحافز الربح من أبرز أسس وخصائص النظام الرأس مالي وفيما يلي نناقش ذلك بشيء من التفصيل :</a:t>
            </a:r>
          </a:p>
          <a:p>
            <a:pPr>
              <a:buFontTx/>
              <a:buNone/>
            </a:pPr>
            <a:r>
              <a:rPr lang="ar-SA" sz="2800"/>
              <a:t>1- الحرية الاقتصادية : يكفل النظام الرأس مالي الحرية الاقتصادية للفرد ,سواء من حيث النشاط الاقتصادي الذي يزاوله أو من حيث الاستهلاك الذي يرغبه , أو من حيث الإنفاق أو الاستثمار الذي يناسبه , فليس للدولة في المجتمع الذي يسوده النظام الرأس مالي حق التدخل ووضع القيود والعراقيل أمام الفرد ,عندما يقوم بأي تصرف من التصرفات السابقة , فالقرارات الخاصة بالعمل والإنتاج والاستهلاك والادخار والاستثمار يتخذها الفرد بنفسه , وفي ضوء ما يراه مناسباً له . 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192837"/>
          </a:xfrm>
        </p:spPr>
        <p:txBody>
          <a:bodyPr/>
          <a:lstStyle/>
          <a:p>
            <a:pPr>
              <a:buFontTx/>
              <a:buNone/>
            </a:pPr>
            <a:r>
              <a:rPr lang="ar-SA" sz="2800" u="sng"/>
              <a:t>2- الملكية الخاصة :</a:t>
            </a:r>
            <a:r>
              <a:rPr lang="ar-SA" sz="2800"/>
              <a:t> تعتبر الملكية الخاصة حجر الزاوية في النظام الرأسمالي الذي يعطي الفرد الحق في تملك أموال الاستهلاك والإنتاج , وأي شيء ذي أهمية اقتصادية , وبالطرق القانونية , حتى أضحت المشروعات الغالبة في النظام الرأسمالي هي المشروعات الخاصة .</a:t>
            </a:r>
          </a:p>
          <a:p>
            <a:pPr>
              <a:buFontTx/>
              <a:buNone/>
            </a:pPr>
            <a:r>
              <a:rPr lang="ar-SA" sz="2800"/>
              <a:t>ولا يعزب عن البال أن الملكية الخاصة في النظام الرأس مالي أسهمت في زيادة الإنتاج , وفي تشجيع جمع وتراكم الثروة والمحافظة عليها , إلا أن الملكية الخاصة المطلقة لها مساوئها , إذ إنها تؤدي إلى الفوارق الكبيرة في الثروات والدخول بين أفراد المجتمع , إذا ما تركت بدون قيود , كما هو الحال في النظام الرأسمالي , الأمر الذي يجعل الحياة الرأسمالية ميدان سباق مسعور ومحموم , بين فئة تملك أدوات الإنتاج , ولا يهمها إلا جمع المال من كل السبل ولو أضرت بالآخرين , وأخرى محرومة , لا تملك , بل تظل تبحث عن المقومات الأساسية لحياتها , دون أن يشملها شيء من التراحم , والتكافل , والتعاطف المتبادل 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337300"/>
          </a:xfrm>
        </p:spPr>
        <p:txBody>
          <a:bodyPr/>
          <a:lstStyle/>
          <a:p>
            <a:pPr>
              <a:buFontTx/>
              <a:buNone/>
            </a:pPr>
            <a:r>
              <a:rPr lang="ar-SA"/>
              <a:t>ولا يعني هذا أن الاقتصاد الإسلامي ينكر مبدأ الملكية الخاصة والتفاوت في الدخول الفردية , بل إنه يقر هذا المبدأ , طالما أنه تم بالطرق المشروعة والمباحة التي لا تضر بالآخرين , لقوله تعالى : ( والله فضل بعضكم على بعض في الرزق )  </a:t>
            </a:r>
            <a:r>
              <a:rPr lang="en-US"/>
              <a:t>}  </a:t>
            </a:r>
            <a:r>
              <a:rPr lang="ar-SA"/>
              <a:t>النحل :71</a:t>
            </a:r>
            <a:r>
              <a:rPr lang="en-US"/>
              <a:t>{</a:t>
            </a:r>
            <a:r>
              <a:rPr lang="ar-SA"/>
              <a:t> وقوله تعالى (نحن قسمنا بينهم معيشتهم في الحيوة الدنيا ورفعنا بعضهم فوق بعضٍ درجتٍ )</a:t>
            </a:r>
            <a:endParaRPr lang="en-US"/>
          </a:p>
          <a:p>
            <a:pPr>
              <a:buFontTx/>
              <a:buNone/>
            </a:pPr>
            <a:r>
              <a:rPr lang="en-US"/>
              <a:t>} </a:t>
            </a:r>
            <a:r>
              <a:rPr lang="ar-SA"/>
              <a:t>الزخرف: 32</a:t>
            </a:r>
            <a:r>
              <a:rPr lang="en-US"/>
              <a:t> {</a:t>
            </a:r>
            <a:r>
              <a:rPr lang="ar-SA"/>
              <a:t>, إلا أن الاقتصاد الإسلامي وهو يقر هذا التفاوت ولا ينكره , ف </a:t>
            </a:r>
            <a:r>
              <a:rPr lang="en-US"/>
              <a:t>}</a:t>
            </a:r>
            <a:r>
              <a:rPr lang="ar-SA"/>
              <a:t>الله يبسط الرزق لمن يشاء ويقدر</a:t>
            </a:r>
            <a:r>
              <a:rPr lang="en-US"/>
              <a:t>{</a:t>
            </a:r>
          </a:p>
          <a:p>
            <a:pPr>
              <a:buFontTx/>
              <a:buNone/>
            </a:pPr>
            <a:r>
              <a:rPr lang="ar-SA"/>
              <a:t>فإنه في نفس الوقت يسعى إلى تضييقه , وعدم اتساعه , لأن هذا التفاوت وهذه الفروق إذا تركت وشأنها دون التخفيف من اتساعها وحدتها أصبحت عوامل للهدم , ووسائل للتحطيم , كما هو الحال المشاهد في الرأسمالية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/>
              <a:t>ولا يعني هذا أن الاقتصاد الإسلامي ينكر مبدأ الملكية الخاصة والتفاوت في الدخول الفردية , بل إنه يقر هذا المبدأ طالما أنه تم بالطرق المشروعة والمباحة التي لا تضر بالآخرين , وقولة تعالى : </a:t>
            </a:r>
            <a:r>
              <a:rPr lang="en-US"/>
              <a:t>}</a:t>
            </a:r>
            <a:r>
              <a:rPr lang="ar-SA"/>
              <a:t>الله فضل بعضكم على بعضٍ في الرزق </a:t>
            </a:r>
            <a:r>
              <a:rPr lang="en-US"/>
              <a:t>{</a:t>
            </a:r>
            <a:r>
              <a:rPr lang="ar-SA"/>
              <a:t> ( النحل :71) وقولة تعالى </a:t>
            </a:r>
            <a:r>
              <a:rPr lang="en-US"/>
              <a:t>}</a:t>
            </a:r>
            <a:r>
              <a:rPr lang="ar-SA"/>
              <a:t>نحن قسمنا بينهم معيشتهم في الحيوة الدنيا ورفعنا بعضهم فوق بعض درجتٍ</a:t>
            </a:r>
            <a:r>
              <a:rPr lang="en-US"/>
              <a:t>{</a:t>
            </a:r>
            <a:r>
              <a:rPr lang="ar-SA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) </a:t>
            </a:r>
            <a:r>
              <a:rPr lang="ar-SA"/>
              <a:t>الزخرف :32) , وإلا أن الاقتصاد الإسلامي وهو يقر هذا التفاوت ولا ينكره , ف </a:t>
            </a:r>
            <a:r>
              <a:rPr lang="en-US"/>
              <a:t>}</a:t>
            </a:r>
            <a:r>
              <a:rPr lang="ar-SA"/>
              <a:t>الله يبسط الرزق لمن يشاء ويقدر </a:t>
            </a:r>
            <a:r>
              <a:rPr lang="en-US"/>
              <a:t>{</a:t>
            </a:r>
            <a:r>
              <a:rPr lang="ar-SA"/>
              <a:t> فإنه في نفس الوقت يسعى إلى تضييقه , وعدم اتساعه , لأن هذا التفاوت وهذه الفروق إذا تركت وشأنها دون التخفيف من اتساعها وحدتها أصبحت عوامل للهدم , ووسائل للتحطيم , كما هو الحال المشاهد في الرأس مالية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824413"/>
          </a:xfrm>
        </p:spPr>
        <p:txBody>
          <a:bodyPr/>
          <a:lstStyle/>
          <a:p>
            <a:r>
              <a:rPr lang="ar-SA"/>
              <a:t>وهذا ما أدركه التشريع الإسلامي منذ أربعة عشر قرناً من الزمان , فعندما اعترف بالملكية الفردية جعل فيها وظيفة اجتماعية , أو بمعنى آخر فرض عليها التزامات وواجبات , لصالح الفئة المحرومة , أو الفقيرة في المجتمع , الأمر الذي يسهم في النهاية في التقريب بين المتفاوتين فلا يكون هناك غنى مطغ ولا فقر منسيٍ , في المجتمع الذي يتبع شريعة الإسلام 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1304</Words>
  <Application>Microsoft Office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Arial</vt:lpstr>
      <vt:lpstr>تصميم افتراضي</vt:lpstr>
      <vt:lpstr>المبحث الثالث الأنظمة الاقتصادية الوضعية *  </vt:lpstr>
      <vt:lpstr>Slide 2</vt:lpstr>
      <vt:lpstr>Slide 3</vt:lpstr>
      <vt:lpstr>مرحلة الرأس مالية الصناعية :</vt:lpstr>
      <vt:lpstr>ج- أسس وخصائص النظام الاقتصادي الرأس مالي </vt:lpstr>
      <vt:lpstr>Slide 6</vt:lpstr>
      <vt:lpstr>Slide 7</vt:lpstr>
      <vt:lpstr>Slide 8</vt:lpstr>
      <vt:lpstr>Slide 9</vt:lpstr>
      <vt:lpstr>Slide 10</vt:lpstr>
      <vt:lpstr>Slide 11</vt:lpstr>
      <vt:lpstr>Slide 12</vt:lpstr>
      <vt:lpstr>المطلب الثاني  النظام الاقتصادية الاشتراكي</vt:lpstr>
      <vt:lpstr>Slide 14</vt:lpstr>
      <vt:lpstr>Slide 15</vt:lpstr>
      <vt:lpstr>Slide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المبحث الثالث الأنظمة الاقتصادية الوضعية *  </dc:title>
  <dc:creator>hanan</dc:creator>
  <cp:lastModifiedBy>Your User Name</cp:lastModifiedBy>
  <cp:revision>16</cp:revision>
  <dcterms:created xsi:type="dcterms:W3CDTF">2008-12-20T16:28:17Z</dcterms:created>
  <dcterms:modified xsi:type="dcterms:W3CDTF">2012-12-20T10:28:19Z</dcterms:modified>
</cp:coreProperties>
</file>