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70" r:id="rId15"/>
    <p:sldId id="269" r:id="rId16"/>
    <p:sldId id="271" r:id="rId17"/>
    <p:sldId id="272" r:id="rId18"/>
    <p:sldId id="273" r:id="rId19"/>
    <p:sldId id="274" r:id="rId20"/>
    <p:sldId id="275" r:id="rId21"/>
    <p:sldId id="276" r:id="rId2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A7FC70-6163-4393-8582-98ECB24338F4}" type="datetimeFigureOut">
              <a:rPr lang="ar-SA" smtClean="0"/>
              <a:pPr/>
              <a:t>22/10/33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6BCDE9-76A0-410E-9873-5B76386A112E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74999"/>
            <a:ext cx="7772400" cy="1470025"/>
          </a:xfrm>
        </p:spPr>
        <p:txBody>
          <a:bodyPr/>
          <a:lstStyle/>
          <a:p>
            <a:r>
              <a:rPr lang="ar-SA" dirty="0" smtClean="0"/>
              <a:t>الموضوع الأول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 smtClean="0"/>
              <a:t>مبادئ علم الاجتماع</a:t>
            </a:r>
            <a:endParaRPr lang="ar-SA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3- دراسة الأفعال والعلاقات الاجتماعية: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 smtClean="0"/>
          </a:p>
          <a:p>
            <a:r>
              <a:rPr lang="ar-SA" dirty="0" smtClean="0"/>
              <a:t>يرى كثير من علماء الاجتماع أن دراسة الأفعال والعلاقات الاجتماعية تعتبر هي الموضوع الأساسي المتميز في علم الاجتماع.</a:t>
            </a:r>
          </a:p>
          <a:p>
            <a:r>
              <a:rPr lang="ar-SA" dirty="0" smtClean="0"/>
              <a:t>ومن هؤلاء العلماء </a:t>
            </a:r>
            <a:r>
              <a:rPr lang="ar-SA" dirty="0" err="1" smtClean="0"/>
              <a:t>جنزبرج</a:t>
            </a:r>
            <a:r>
              <a:rPr lang="ar-SA" dirty="0" smtClean="0"/>
              <a:t> الذي عرف علم الاجتماع بأنه (علم دراسة التفاعلات والعلاقات </a:t>
            </a:r>
            <a:r>
              <a:rPr lang="ar-SA" dirty="0" err="1" smtClean="0"/>
              <a:t>الانسانية</a:t>
            </a:r>
            <a:r>
              <a:rPr lang="ar-SA" dirty="0" smtClean="0"/>
              <a:t> ظروفها </a:t>
            </a:r>
            <a:r>
              <a:rPr lang="ar-SA" dirty="0" err="1" smtClean="0"/>
              <a:t>و</a:t>
            </a:r>
            <a:r>
              <a:rPr lang="ar-SA" dirty="0" smtClean="0"/>
              <a:t> آثارها)</a:t>
            </a:r>
            <a:endParaRPr lang="ar-SA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ar-SA" dirty="0" smtClean="0"/>
              <a:t>ويتضح مما سبق أن أغلب التعريفات التي جعلت موضوع علم الاجتماع آحادي وضيق تتسم بأنها تعريفات سطحية بسيطة.</a:t>
            </a:r>
          </a:p>
          <a:p>
            <a:r>
              <a:rPr lang="ar-SA" dirty="0" smtClean="0"/>
              <a:t>وعلى عكس ما سبق نجد (</a:t>
            </a:r>
            <a:r>
              <a:rPr lang="ar-SA" dirty="0" err="1" smtClean="0"/>
              <a:t>انكلز</a:t>
            </a:r>
            <a:r>
              <a:rPr lang="ar-SA" dirty="0" smtClean="0"/>
              <a:t>) قد جعل مجالات الاهتمام في علم الاجتماع تتسع بحيث تشمل جميع وجهات النظر السابقة.</a:t>
            </a:r>
          </a:p>
          <a:p>
            <a:r>
              <a:rPr lang="ar-SA" dirty="0" smtClean="0"/>
              <a:t>فقد قام بدراسة جميع وجهات النظر القديمة والحديثة التي تدور حول موضوع الدراسة في علم الاجتماع ثم ذهب إلى أن هذا العلم يهتم بثلاث موضوعات </a:t>
            </a:r>
            <a:r>
              <a:rPr lang="ar-SA" dirty="0" err="1" smtClean="0"/>
              <a:t>اساسية</a:t>
            </a:r>
            <a:r>
              <a:rPr lang="ar-SA" dirty="0" smtClean="0"/>
              <a:t>:</a:t>
            </a:r>
          </a:p>
          <a:p>
            <a:r>
              <a:rPr lang="ar-SA" dirty="0" smtClean="0"/>
              <a:t>المجتمعات, النظم, العلاقات الاجتماعية.</a:t>
            </a:r>
            <a:endParaRPr lang="ar-SA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أهم العلماء المؤسسين لعلم الاجتماع: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ابن خلدون.</a:t>
            </a:r>
          </a:p>
          <a:p>
            <a:r>
              <a:rPr lang="ar-SA" dirty="0" smtClean="0"/>
              <a:t>2- </a:t>
            </a:r>
            <a:r>
              <a:rPr lang="ar-SA" dirty="0" err="1" smtClean="0"/>
              <a:t>اوجست</a:t>
            </a:r>
            <a:r>
              <a:rPr lang="ar-SA" dirty="0" smtClean="0"/>
              <a:t> كونت.</a:t>
            </a:r>
          </a:p>
          <a:p>
            <a:r>
              <a:rPr lang="ar-SA" dirty="0" smtClean="0"/>
              <a:t>3- </a:t>
            </a:r>
            <a:r>
              <a:rPr lang="ar-SA" dirty="0" err="1" smtClean="0"/>
              <a:t>اميل</a:t>
            </a:r>
            <a:r>
              <a:rPr lang="ar-SA" dirty="0" smtClean="0"/>
              <a:t> دور </a:t>
            </a:r>
            <a:r>
              <a:rPr lang="ar-SA" dirty="0" err="1" smtClean="0"/>
              <a:t>كايم</a:t>
            </a:r>
            <a:r>
              <a:rPr lang="ar-SA" dirty="0" smtClean="0"/>
              <a:t>.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ابن خلدون: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1- يعتبر </a:t>
            </a:r>
            <a:r>
              <a:rPr lang="ar-SA" dirty="0" smtClean="0">
                <a:solidFill>
                  <a:srgbClr val="FF0000"/>
                </a:solidFill>
              </a:rPr>
              <a:t>المؤسس الأول لعلم الاجتماع </a:t>
            </a:r>
            <a:r>
              <a:rPr lang="ar-SA" dirty="0" smtClean="0"/>
              <a:t>.ظهرت كتاباته في القرن 14.</a:t>
            </a:r>
          </a:p>
          <a:p>
            <a:r>
              <a:rPr lang="ar-SA" dirty="0" smtClean="0"/>
              <a:t>2- </a:t>
            </a:r>
            <a:r>
              <a:rPr lang="ar-SA" dirty="0" err="1" smtClean="0"/>
              <a:t>اكد</a:t>
            </a:r>
            <a:r>
              <a:rPr lang="ar-SA" dirty="0" smtClean="0"/>
              <a:t> ابن خلدون على </a:t>
            </a:r>
            <a:r>
              <a:rPr lang="ar-SA" dirty="0" smtClean="0">
                <a:solidFill>
                  <a:srgbClr val="FF0000"/>
                </a:solidFill>
              </a:rPr>
              <a:t>ضرورة وضع علم أطلق عليه أسم ”علم العمران البشري</a:t>
            </a:r>
            <a:r>
              <a:rPr lang="ar-SA" dirty="0" smtClean="0"/>
              <a:t>“ وأكد في هذا الكتاب أن الإنسان اجتماعي بطبعه.</a:t>
            </a:r>
          </a:p>
          <a:p>
            <a:r>
              <a:rPr lang="ar-SA" dirty="0" smtClean="0"/>
              <a:t>3- من أهم كتبه مقدمه ابن خلدون الذي ناقش فيه العديد من القضايا </a:t>
            </a:r>
            <a:r>
              <a:rPr lang="ar-SA" dirty="0" smtClean="0">
                <a:solidFill>
                  <a:srgbClr val="FF0000"/>
                </a:solidFill>
              </a:rPr>
              <a:t>أهمها تأكيده على أن العالم وما تحدث فيه من ظواهر لا يسير حسب الأهواء والمصادفات وإنما يسير وفق قوانين متتابعة </a:t>
            </a:r>
            <a:r>
              <a:rPr lang="ar-SA" dirty="0" err="1" smtClean="0">
                <a:solidFill>
                  <a:srgbClr val="FF0000"/>
                </a:solidFill>
              </a:rPr>
              <a:t>ثابته</a:t>
            </a:r>
            <a:r>
              <a:rPr lang="ar-SA" dirty="0" smtClean="0">
                <a:solidFill>
                  <a:srgbClr val="FF0000"/>
                </a:solidFill>
              </a:rPr>
              <a:t> </a:t>
            </a:r>
            <a:r>
              <a:rPr lang="ar-SA" dirty="0" smtClean="0"/>
              <a:t>لا تقل في ثباتها عن القوانين الطبيعية.</a:t>
            </a:r>
            <a:endParaRPr lang="ar-SA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571480"/>
            <a:ext cx="8229600" cy="5554683"/>
          </a:xfrm>
        </p:spPr>
        <p:txBody>
          <a:bodyPr>
            <a:normAutofit fontScale="85000" lnSpcReduction="10000"/>
          </a:bodyPr>
          <a:lstStyle/>
          <a:p>
            <a:r>
              <a:rPr lang="ar-SA" dirty="0" smtClean="0"/>
              <a:t>4- وتحدث ابن خلدون عن </a:t>
            </a:r>
            <a:r>
              <a:rPr lang="ar-SA" dirty="0" smtClean="0">
                <a:solidFill>
                  <a:srgbClr val="FF0000"/>
                </a:solidFill>
              </a:rPr>
              <a:t>تطور المجتمعات وأكد أن البدو أقدم من الحضر </a:t>
            </a:r>
            <a:r>
              <a:rPr lang="ar-SA" dirty="0" smtClean="0"/>
              <a:t>وأن البادية أصل العمران.</a:t>
            </a:r>
          </a:p>
          <a:p>
            <a:r>
              <a:rPr lang="ar-SA" dirty="0" smtClean="0"/>
              <a:t>5- واهتم ابن خلدون بدراسة </a:t>
            </a:r>
            <a:r>
              <a:rPr lang="ar-SA" dirty="0" smtClean="0">
                <a:solidFill>
                  <a:srgbClr val="FF0000"/>
                </a:solidFill>
              </a:rPr>
              <a:t>العوامل التي تعمل على تماسك المجتمع وأكد أن ا</a:t>
            </a:r>
            <a:r>
              <a:rPr lang="ar-SA" u="sng" dirty="0" smtClean="0">
                <a:solidFill>
                  <a:srgbClr val="FF0000"/>
                </a:solidFill>
              </a:rPr>
              <a:t>لعصبية</a:t>
            </a:r>
            <a:r>
              <a:rPr lang="ar-SA" dirty="0" smtClean="0">
                <a:solidFill>
                  <a:srgbClr val="FF0000"/>
                </a:solidFill>
              </a:rPr>
              <a:t> من أهم عوامل </a:t>
            </a:r>
            <a:r>
              <a:rPr lang="ar-SA" dirty="0" smtClean="0"/>
              <a:t>تماسك المجتمعات التقليدية.</a:t>
            </a:r>
          </a:p>
          <a:p>
            <a:r>
              <a:rPr lang="ar-SA" dirty="0" smtClean="0"/>
              <a:t>6- </a:t>
            </a:r>
            <a:r>
              <a:rPr lang="ar-SA" dirty="0" err="1" smtClean="0"/>
              <a:t>ايضا</a:t>
            </a:r>
            <a:r>
              <a:rPr lang="ar-SA" dirty="0" smtClean="0"/>
              <a:t> من أهم الموضوعات التي تناولها </a:t>
            </a:r>
            <a:r>
              <a:rPr lang="ar-SA" dirty="0" smtClean="0">
                <a:solidFill>
                  <a:srgbClr val="FF0000"/>
                </a:solidFill>
              </a:rPr>
              <a:t>العلاقة بين النظام السياسي والعصبة .</a:t>
            </a:r>
          </a:p>
          <a:p>
            <a:r>
              <a:rPr lang="ar-SA" dirty="0" smtClean="0"/>
              <a:t>7- ويرى </a:t>
            </a:r>
            <a:r>
              <a:rPr lang="ar-SA" dirty="0" smtClean="0">
                <a:solidFill>
                  <a:srgbClr val="FF0000"/>
                </a:solidFill>
              </a:rPr>
              <a:t>أن الحكم عادة ما يكون وراثيا وحدد عمر كل </a:t>
            </a:r>
            <a:r>
              <a:rPr lang="ar-SA" dirty="0" err="1" smtClean="0">
                <a:solidFill>
                  <a:srgbClr val="FF0000"/>
                </a:solidFill>
              </a:rPr>
              <a:t>امبراطورية</a:t>
            </a:r>
            <a:r>
              <a:rPr lang="ar-SA" dirty="0" smtClean="0">
                <a:solidFill>
                  <a:srgbClr val="FF0000"/>
                </a:solidFill>
              </a:rPr>
              <a:t> (ملكية) بأربع أجيال:</a:t>
            </a:r>
          </a:p>
          <a:p>
            <a:r>
              <a:rPr lang="ar-SA" dirty="0" smtClean="0"/>
              <a:t>الجيل الأول وهو </a:t>
            </a:r>
            <a:r>
              <a:rPr lang="ar-SA" dirty="0" smtClean="0"/>
              <a:t>الجيل </a:t>
            </a:r>
            <a:r>
              <a:rPr lang="ar-SA" dirty="0" smtClean="0"/>
              <a:t>المؤسس/الجيل الثاني وهو جيل الأبناء الذين يحاولون السير على نهج آبائهم ليحافظوا على ما حققه </a:t>
            </a:r>
            <a:r>
              <a:rPr lang="ar-SA" dirty="0" err="1" smtClean="0"/>
              <a:t>الأباء</a:t>
            </a:r>
            <a:r>
              <a:rPr lang="ar-SA" dirty="0" smtClean="0"/>
              <a:t>/ الجيل الثالث جيل الأحفاد يكون مقلد أكثر من مبدع والجيل الرابع هم جيل أبناء </a:t>
            </a:r>
            <a:r>
              <a:rPr lang="ar-SA" dirty="0" err="1" smtClean="0"/>
              <a:t>الأأحفاد</a:t>
            </a:r>
            <a:r>
              <a:rPr lang="ar-SA" dirty="0" smtClean="0"/>
              <a:t> تضعف عندهم الدوافع وتضعف الدولة.</a:t>
            </a:r>
            <a:endParaRPr lang="ar-SA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أوجست كونت: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قسم </a:t>
            </a:r>
            <a:r>
              <a:rPr lang="ar-SA" dirty="0" err="1" smtClean="0"/>
              <a:t>اوجست</a:t>
            </a:r>
            <a:r>
              <a:rPr lang="ar-SA" dirty="0" smtClean="0"/>
              <a:t> كونت موضوعات علم الاجتماع إلى موضوعين:</a:t>
            </a:r>
          </a:p>
          <a:p>
            <a:r>
              <a:rPr lang="ar-SA" dirty="0" smtClean="0"/>
              <a:t>1- </a:t>
            </a:r>
            <a:r>
              <a:rPr lang="ar-SA" dirty="0" smtClean="0">
                <a:solidFill>
                  <a:srgbClr val="FF0000"/>
                </a:solidFill>
              </a:rPr>
              <a:t>الديناميكا الاجتماعية</a:t>
            </a:r>
            <a:r>
              <a:rPr lang="ar-SA" dirty="0" smtClean="0"/>
              <a:t>: تهتم بدراسة </a:t>
            </a:r>
            <a:r>
              <a:rPr lang="ar-SA" dirty="0" smtClean="0">
                <a:solidFill>
                  <a:srgbClr val="0070C0"/>
                </a:solidFill>
              </a:rPr>
              <a:t>قوانين الحركة الاجتماعية وعوامل تقدم المجتمعات </a:t>
            </a:r>
            <a:r>
              <a:rPr lang="ar-SA" dirty="0" smtClean="0"/>
              <a:t>وتطورها.</a:t>
            </a:r>
          </a:p>
          <a:p>
            <a:r>
              <a:rPr lang="ar-SA" dirty="0" smtClean="0"/>
              <a:t>2- </a:t>
            </a:r>
            <a:r>
              <a:rPr lang="ar-SA" dirty="0" err="1" smtClean="0">
                <a:solidFill>
                  <a:srgbClr val="FF0000"/>
                </a:solidFill>
              </a:rPr>
              <a:t>الاستاتيكا</a:t>
            </a:r>
            <a:r>
              <a:rPr lang="ar-SA" dirty="0" smtClean="0">
                <a:solidFill>
                  <a:srgbClr val="FF0000"/>
                </a:solidFill>
              </a:rPr>
              <a:t> الاجتماعية</a:t>
            </a:r>
            <a:r>
              <a:rPr lang="ar-SA" dirty="0" smtClean="0"/>
              <a:t>: تهتم بدراسة </a:t>
            </a:r>
            <a:r>
              <a:rPr lang="ar-SA" dirty="0" smtClean="0">
                <a:solidFill>
                  <a:srgbClr val="0070C0"/>
                </a:solidFill>
              </a:rPr>
              <a:t>المجتمعات في حالة استقرارها.</a:t>
            </a:r>
            <a:endParaRPr lang="ar-SA" dirty="0">
              <a:solidFill>
                <a:srgbClr val="0070C0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err="1" smtClean="0"/>
              <a:t>اميل</a:t>
            </a:r>
            <a:r>
              <a:rPr lang="ar-SA" dirty="0" smtClean="0"/>
              <a:t> دور </a:t>
            </a:r>
            <a:r>
              <a:rPr lang="ar-SA" dirty="0" err="1" smtClean="0"/>
              <a:t>كايم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1- يرى دور </a:t>
            </a:r>
            <a:r>
              <a:rPr lang="ar-SA" dirty="0" err="1" smtClean="0"/>
              <a:t>كايم</a:t>
            </a:r>
            <a:r>
              <a:rPr lang="ar-SA" dirty="0" smtClean="0"/>
              <a:t> أن علم الاجتماع يجب أن يهتم بدراسة الحقائق الاجتماعية والبناء الاجتماعي.</a:t>
            </a:r>
          </a:p>
          <a:p>
            <a:r>
              <a:rPr lang="ar-SA" dirty="0" smtClean="0"/>
              <a:t>2- وأشار إلى أن </a:t>
            </a:r>
            <a:r>
              <a:rPr lang="ar-SA" dirty="0" smtClean="0">
                <a:solidFill>
                  <a:srgbClr val="FF0000"/>
                </a:solidFill>
              </a:rPr>
              <a:t>البناء الاجتماعي له وجود مستقل عن الأفراد</a:t>
            </a:r>
            <a:r>
              <a:rPr lang="ar-SA" dirty="0" smtClean="0"/>
              <a:t> المكونين له.</a:t>
            </a:r>
          </a:p>
          <a:p>
            <a:r>
              <a:rPr lang="ar-SA" dirty="0" smtClean="0"/>
              <a:t>3- كما أكد </a:t>
            </a:r>
            <a:r>
              <a:rPr lang="ar-SA" u="sng" dirty="0" smtClean="0">
                <a:solidFill>
                  <a:srgbClr val="FF0000"/>
                </a:solidFill>
              </a:rPr>
              <a:t>أن للمجتمع </a:t>
            </a:r>
            <a:r>
              <a:rPr lang="ar-SA" u="sng" dirty="0" err="1" smtClean="0">
                <a:solidFill>
                  <a:srgbClr val="FF0000"/>
                </a:solidFill>
              </a:rPr>
              <a:t>ايضا</a:t>
            </a:r>
            <a:r>
              <a:rPr lang="ar-SA" u="sng" dirty="0" smtClean="0">
                <a:solidFill>
                  <a:srgbClr val="FF0000"/>
                </a:solidFill>
              </a:rPr>
              <a:t> وجود مستقل عن الأفراد </a:t>
            </a:r>
            <a:r>
              <a:rPr lang="ar-SA" dirty="0" smtClean="0"/>
              <a:t>وهذا الوجود أدى إلى تكوين وعي اجتماعي مشترك </a:t>
            </a:r>
            <a:r>
              <a:rPr lang="ar-SA" dirty="0" err="1" smtClean="0"/>
              <a:t>يميزة</a:t>
            </a:r>
            <a:r>
              <a:rPr lang="ar-SA" dirty="0" smtClean="0"/>
              <a:t> عن  الأفراد </a:t>
            </a:r>
            <a:r>
              <a:rPr lang="ar-SA" u="sng" dirty="0" smtClean="0">
                <a:solidFill>
                  <a:srgbClr val="FF0000"/>
                </a:solidFill>
              </a:rPr>
              <a:t>وأطلق على هذا الوعي اسم العقل الجمعي.(</a:t>
            </a:r>
            <a:r>
              <a:rPr lang="ar-SA" dirty="0" smtClean="0"/>
              <a:t>والعقل الجمعي بالنسبة لدور كايم ماهو إلا مجموعة عقول الأأفراد وهي في حالة تفاعل مستمر.</a:t>
            </a:r>
            <a:endParaRPr lang="ar-SA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4- يرى أن </a:t>
            </a:r>
            <a:r>
              <a:rPr lang="ar-SA" dirty="0" smtClean="0">
                <a:solidFill>
                  <a:srgbClr val="FF0000"/>
                </a:solidFill>
              </a:rPr>
              <a:t>الدراسات الاجتماعية تتكون من عدة مستويات تشمل المؤسسات الاجتماعية والبيئة </a:t>
            </a:r>
            <a:r>
              <a:rPr lang="ar-SA" dirty="0" smtClean="0"/>
              <a:t>والسكان ...الخ.</a:t>
            </a:r>
          </a:p>
          <a:p>
            <a:r>
              <a:rPr lang="ar-SA" dirty="0" smtClean="0"/>
              <a:t>5- كما أكد على أن </a:t>
            </a:r>
            <a:r>
              <a:rPr lang="ar-SA" dirty="0" smtClean="0">
                <a:solidFill>
                  <a:srgbClr val="FF0000"/>
                </a:solidFill>
              </a:rPr>
              <a:t>نظرة  علم الاجتماع للظواهر الاجتماعية نظرة شاملة عامة</a:t>
            </a:r>
            <a:r>
              <a:rPr lang="ar-SA" dirty="0" smtClean="0"/>
              <a:t> .</a:t>
            </a:r>
            <a:endParaRPr lang="ar-SA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أهداف علم الاجتماع: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وصف الواقع الاجتماعي.</a:t>
            </a:r>
          </a:p>
          <a:p>
            <a:r>
              <a:rPr lang="ar-SA" dirty="0" smtClean="0"/>
              <a:t>2- تفسير الظواهر والمشكلات الاجتماعية.</a:t>
            </a:r>
          </a:p>
          <a:p>
            <a:r>
              <a:rPr lang="ar-SA" dirty="0" smtClean="0"/>
              <a:t>3- الوصول إلى القوانين العامة.</a:t>
            </a:r>
          </a:p>
          <a:p>
            <a:r>
              <a:rPr lang="ar-SA" dirty="0" smtClean="0"/>
              <a:t>4- تنمية الخيال الاجتماعي لدى الفرد.</a:t>
            </a:r>
          </a:p>
          <a:p>
            <a:r>
              <a:rPr lang="ar-SA" dirty="0" smtClean="0"/>
              <a:t>5- دراسة الظاهرة الاجتماعية دراسة شاملة متكاملة.</a:t>
            </a:r>
          </a:p>
          <a:p>
            <a:r>
              <a:rPr lang="ar-SA" dirty="0" smtClean="0"/>
              <a:t>6- تصحيح مفاهيمنا لبعض القضايا المحيطة بنا.</a:t>
            </a:r>
            <a:endParaRPr lang="ar-SA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413792"/>
            <a:ext cx="8229600" cy="1143000"/>
          </a:xfrm>
        </p:spPr>
        <p:txBody>
          <a:bodyPr/>
          <a:lstStyle/>
          <a:p>
            <a:r>
              <a:rPr lang="ar-SA" dirty="0" err="1" smtClean="0"/>
              <a:t>اهمية</a:t>
            </a:r>
            <a:r>
              <a:rPr lang="ar-SA" dirty="0" smtClean="0"/>
              <a:t> علم الاجتماع: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1- التعرف على الذات.</a:t>
            </a:r>
          </a:p>
          <a:p>
            <a:r>
              <a:rPr lang="ar-SA" dirty="0" smtClean="0"/>
              <a:t>2- تصحيح المفاهيم.</a:t>
            </a:r>
          </a:p>
          <a:p>
            <a:r>
              <a:rPr lang="ar-SA" dirty="0" smtClean="0"/>
              <a:t>3- فهم الثقافات </a:t>
            </a:r>
            <a:r>
              <a:rPr lang="ar-SA" dirty="0" err="1" smtClean="0"/>
              <a:t>الأاخرى</a:t>
            </a:r>
            <a:r>
              <a:rPr lang="ar-SA" dirty="0" smtClean="0"/>
              <a:t>.</a:t>
            </a:r>
          </a:p>
          <a:p>
            <a:r>
              <a:rPr lang="ar-SA" dirty="0" smtClean="0"/>
              <a:t>4- فهم مجتمعاتنا بشكل أفضل.</a:t>
            </a:r>
          </a:p>
          <a:p>
            <a:r>
              <a:rPr lang="ar-SA" dirty="0" smtClean="0"/>
              <a:t>5- تدعيم التواصل بين المجتمعات.</a:t>
            </a:r>
          </a:p>
          <a:p>
            <a:r>
              <a:rPr lang="ar-SA" dirty="0" smtClean="0"/>
              <a:t>6- التأكيد على النسبية الثقافية.</a:t>
            </a:r>
          </a:p>
          <a:p>
            <a:r>
              <a:rPr lang="ar-SA" dirty="0" smtClean="0"/>
              <a:t>7- الكشف عن أسباب المشكلات الاجتماعية.</a:t>
            </a:r>
          </a:p>
          <a:p>
            <a:r>
              <a:rPr lang="ar-SA" dirty="0" smtClean="0"/>
              <a:t>8- يساعد في وضع خطط التنمية.</a:t>
            </a:r>
            <a:endParaRPr lang="ar-SA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الموضوعات: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/>
              <a:t>نشأة علم </a:t>
            </a:r>
            <a:r>
              <a:rPr lang="ar-SA" dirty="0" smtClean="0"/>
              <a:t>الاجتماع </a:t>
            </a:r>
          </a:p>
          <a:p>
            <a:r>
              <a:rPr lang="ar-SA" dirty="0" smtClean="0"/>
              <a:t>موضوع </a:t>
            </a:r>
            <a:r>
              <a:rPr lang="ar-SA" dirty="0"/>
              <a:t>علم الاجتماع</a:t>
            </a:r>
            <a:endParaRPr lang="en-US" dirty="0"/>
          </a:p>
          <a:p>
            <a:pPr>
              <a:buNone/>
            </a:pPr>
            <a:r>
              <a:rPr lang="ar-SA" dirty="0" smtClean="0"/>
              <a:t> ”كتاب </a:t>
            </a:r>
            <a:r>
              <a:rPr lang="ar-SA" dirty="0"/>
              <a:t>(الدكتور طلعت لطفي</a:t>
            </a:r>
            <a:r>
              <a:rPr lang="ar-SA" dirty="0" smtClean="0"/>
              <a:t>) ”</a:t>
            </a:r>
            <a:endParaRPr lang="en-US" dirty="0"/>
          </a:p>
          <a:p>
            <a:r>
              <a:rPr lang="ar-SA" dirty="0"/>
              <a:t>أهم العلماء المؤسسين لعلم الاجتماع</a:t>
            </a:r>
            <a:endParaRPr lang="en-US" dirty="0"/>
          </a:p>
          <a:p>
            <a:r>
              <a:rPr lang="ar-SA" dirty="0"/>
              <a:t>أهداف </a:t>
            </a:r>
            <a:r>
              <a:rPr lang="ar-SA" dirty="0" smtClean="0"/>
              <a:t>وأهمية </a:t>
            </a:r>
            <a:r>
              <a:rPr lang="ar-SA" dirty="0"/>
              <a:t>علم الاجتماع</a:t>
            </a:r>
            <a:endParaRPr lang="en-US" dirty="0"/>
          </a:p>
          <a:p>
            <a:r>
              <a:rPr lang="ar-SA" dirty="0"/>
              <a:t>أهم المشكلات التي يواجهها علماء </a:t>
            </a:r>
            <a:r>
              <a:rPr lang="ar-SA" dirty="0" smtClean="0"/>
              <a:t>الاجتماع</a:t>
            </a:r>
          </a:p>
          <a:p>
            <a:r>
              <a:rPr lang="ar-SA" dirty="0" smtClean="0"/>
              <a:t>كتاب (د.سلوى الخطيب)</a:t>
            </a:r>
            <a:endParaRPr lang="ar-SA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أهم المشكلات التي يواجهها علماء الاجتماع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</a:t>
            </a:r>
            <a:r>
              <a:rPr lang="ar-SA" u="sng" dirty="0" smtClean="0">
                <a:solidFill>
                  <a:srgbClr val="FF0000"/>
                </a:solidFill>
              </a:rPr>
              <a:t>الموضوعية</a:t>
            </a:r>
            <a:r>
              <a:rPr lang="ar-SA" dirty="0" smtClean="0"/>
              <a:t>: اتجاه فلسفي يرى أن المعرفة إنما ترجع إلى حقيقة غير الذات المدركة.</a:t>
            </a:r>
          </a:p>
          <a:p>
            <a:r>
              <a:rPr lang="ar-SA" dirty="0" smtClean="0"/>
              <a:t>ويقال بحث الأمر بموضوعية: أي اعتمد في حكمه على الوقائع لا على الأحكام الشخصية.</a:t>
            </a:r>
          </a:p>
          <a:p>
            <a:r>
              <a:rPr lang="ar-SA" dirty="0" smtClean="0"/>
              <a:t>عالم الاجتماع كأي إنسان معرض لأن يتأثر بالثقافة السائدة من حوله فينظر للأمور الثقافة التي نشأ عليها.</a:t>
            </a:r>
          </a:p>
          <a:p>
            <a:r>
              <a:rPr lang="ar-SA" dirty="0" smtClean="0"/>
              <a:t>لذلك يجب على الباحث أن يتجرد من أحكامه الذاتية ويدرس الظاهرة دون تحيز أو أحكام مسبقة.</a:t>
            </a:r>
            <a:endParaRPr lang="ar-SA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ar-SA" dirty="0" smtClean="0"/>
              <a:t>2- </a:t>
            </a:r>
            <a:r>
              <a:rPr lang="ar-SA" u="sng" dirty="0" smtClean="0">
                <a:solidFill>
                  <a:srgbClr val="FF0000"/>
                </a:solidFill>
              </a:rPr>
              <a:t>الحيادية</a:t>
            </a:r>
            <a:r>
              <a:rPr lang="ar-SA" dirty="0" smtClean="0"/>
              <a:t>: كذلك من من الانتقادات التي توجه لعلم الاجتماع هي البعد عن الحيادية في البحث . والحيادية في اللغة العربية تعني عدم الانحياز لطرف دون آخر . الحيادية في علم الاجتماع تعني عدم الميل لجانب دون آخر.</a:t>
            </a:r>
          </a:p>
          <a:p>
            <a:r>
              <a:rPr lang="ar-SA" dirty="0" smtClean="0"/>
              <a:t>فعلى الباحث عدم الانحياز لثقافة المحلية في تقييمه للظواهر الاجتماعية في المجتمعات الأخرى.</a:t>
            </a:r>
          </a:p>
          <a:p>
            <a:endParaRPr lang="ar-SA" dirty="0" smtClean="0"/>
          </a:p>
          <a:p>
            <a:endParaRPr lang="ar-SA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1- نشأة علم الاجتماع: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* تفكير الإنسان بالمجتمع والمحيط الاجتماعي </a:t>
            </a:r>
            <a:r>
              <a:rPr lang="ar-SA" u="sng" dirty="0" smtClean="0">
                <a:solidFill>
                  <a:srgbClr val="FF0000"/>
                </a:solidFill>
              </a:rPr>
              <a:t>له تاريخ طويل يبدأ منذ ظهور الإنسان على الأرض وتكوينه للمجتمع الإنساني.</a:t>
            </a:r>
          </a:p>
          <a:p>
            <a:r>
              <a:rPr lang="ar-SA" dirty="0" smtClean="0"/>
              <a:t>* ولن نتطرق في هذه </a:t>
            </a:r>
            <a:r>
              <a:rPr lang="ar-SA" dirty="0" err="1" smtClean="0"/>
              <a:t>المادةإلى</a:t>
            </a:r>
            <a:r>
              <a:rPr lang="ar-SA" dirty="0" smtClean="0"/>
              <a:t> تاريخ الفكر الاجتماعي عامة حيث أن الكلام في هذا الجانب يحتاج إلى مجلدات  </a:t>
            </a:r>
            <a:r>
              <a:rPr lang="ar-SA" u="sng" dirty="0" smtClean="0">
                <a:solidFill>
                  <a:srgbClr val="FF0000"/>
                </a:solidFill>
              </a:rPr>
              <a:t>وهناك العديد من الكتب التي تناولت موضوع الفكر الاجتماعي </a:t>
            </a:r>
            <a:r>
              <a:rPr lang="ar-SA" dirty="0" smtClean="0"/>
              <a:t>منذ قديم الزمن يمكن الرجوع لها لمعرفة تفاصيل البدايات الممهدة لظهور علم الاجتماع كعلم مستقل له موضوعه الخاص والذي يتناول المجتمع بكل جوانبه.</a:t>
            </a:r>
            <a:endParaRPr lang="ar-S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ar-SA" dirty="0" smtClean="0"/>
              <a:t>* </a:t>
            </a:r>
            <a:r>
              <a:rPr lang="ar-SA" u="sng" dirty="0" smtClean="0">
                <a:solidFill>
                  <a:srgbClr val="FF0000"/>
                </a:solidFill>
              </a:rPr>
              <a:t>قبل بداية القرن 18 كان التفكير في دراسة المجتمع يدخل في دائرة </a:t>
            </a:r>
            <a:r>
              <a:rPr lang="ar-SA" u="sng" dirty="0">
                <a:solidFill>
                  <a:srgbClr val="FF0000"/>
                </a:solidFill>
              </a:rPr>
              <a:t>ا</a:t>
            </a:r>
            <a:r>
              <a:rPr lang="ar-SA" u="sng" dirty="0" smtClean="0">
                <a:solidFill>
                  <a:srgbClr val="FF0000"/>
                </a:solidFill>
              </a:rPr>
              <a:t>هتمام الفلاسفة الاجتماعيين </a:t>
            </a:r>
            <a:r>
              <a:rPr lang="ar-SA" dirty="0" smtClean="0"/>
              <a:t>الذين كانوا يهتمون عادة بوصف </a:t>
            </a:r>
            <a:r>
              <a:rPr lang="ar-SA" u="sng" dirty="0" smtClean="0">
                <a:solidFill>
                  <a:srgbClr val="FF0000"/>
                </a:solidFill>
              </a:rPr>
              <a:t>ما يجب أن يكون عليه المجتمع من وجهة نظرهم أكثر مما كانوا يهتمون بدراسة المجتمع الواقعي دراسة موضوعية</a:t>
            </a:r>
            <a:r>
              <a:rPr lang="ar-SA" dirty="0" smtClean="0"/>
              <a:t>. (فقد كان التفكير الاجتماعي في مراحله الأولى , مصطبغ بالصبغة العملية وكان يهتم اهتماما مباشرا بوضع قواعد للوصول إلى تحقيق المجتمع المثالي.</a:t>
            </a:r>
          </a:p>
          <a:p>
            <a:r>
              <a:rPr lang="ar-SA" u="sng" dirty="0" smtClean="0">
                <a:solidFill>
                  <a:srgbClr val="FF0000"/>
                </a:solidFill>
              </a:rPr>
              <a:t>فنلاحظ أن التفكير الاجتماعي الفلسفي الذي نشأة قبل ظهور علم الاجتماع  لم يكن موضوعيا واقعيا بل كان ذاتي مثالي</a:t>
            </a:r>
            <a:r>
              <a:rPr lang="ar-SA" dirty="0" smtClean="0"/>
              <a:t>.</a:t>
            </a:r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u="sng" dirty="0" smtClean="0">
                <a:solidFill>
                  <a:srgbClr val="FF0000"/>
                </a:solidFill>
              </a:rPr>
              <a:t>وقد نمت هذه الفلسفة الاجتماعية نموا ملحوظا في اليونان القديمة </a:t>
            </a:r>
            <a:r>
              <a:rPr lang="ar-SA" dirty="0" smtClean="0"/>
              <a:t>وتبلورت في </a:t>
            </a:r>
            <a:r>
              <a:rPr lang="ar-SA" u="sng" dirty="0" smtClean="0">
                <a:solidFill>
                  <a:srgbClr val="FF0000"/>
                </a:solidFill>
              </a:rPr>
              <a:t>العصور الوسطى </a:t>
            </a:r>
            <a:r>
              <a:rPr lang="ar-SA" dirty="0" smtClean="0">
                <a:solidFill>
                  <a:srgbClr val="FF0000"/>
                </a:solidFill>
              </a:rPr>
              <a:t>وازدهرت في القرن 18 (عصر التنوير ) الذي سبق مباشرة مولد علم الاجتماع</a:t>
            </a:r>
            <a:r>
              <a:rPr lang="ar-SA" dirty="0" smtClean="0"/>
              <a:t>.</a:t>
            </a:r>
          </a:p>
          <a:p>
            <a:r>
              <a:rPr lang="ar-SA" u="sng" dirty="0" smtClean="0">
                <a:solidFill>
                  <a:srgbClr val="FF0000"/>
                </a:solidFill>
              </a:rPr>
              <a:t>وقد بدأ علم الاجتماع في الظهور كعلم مستقل منذ حوالي منتصف القرن 19 إذ </a:t>
            </a:r>
            <a:r>
              <a:rPr lang="ar-SA" dirty="0" err="1" smtClean="0"/>
              <a:t>ا</a:t>
            </a:r>
            <a:r>
              <a:rPr lang="ar-SA" dirty="0" smtClean="0"/>
              <a:t> بدأت تظهر فكرة &gt;القوانين الوضعية&lt; والشعور بأن الظواهر الاجتماعية تخضع كغيرها من الظواهر, لقوانين تنظيم سيرها وتطورها.</a:t>
            </a:r>
            <a:endParaRPr lang="ar-SA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u="sng" dirty="0" smtClean="0">
                <a:solidFill>
                  <a:srgbClr val="FF0000"/>
                </a:solidFill>
              </a:rPr>
              <a:t>وقد حقق علم الاجتماع تقدما حاسماً خلال النصف الأول من القرن 20</a:t>
            </a:r>
            <a:r>
              <a:rPr lang="ar-SA" dirty="0" smtClean="0"/>
              <a:t> على يد كثير من العلماء الاجتماعيين أمثال: </a:t>
            </a:r>
            <a:r>
              <a:rPr lang="ar-SA" dirty="0" err="1" smtClean="0"/>
              <a:t>هربرت</a:t>
            </a:r>
            <a:r>
              <a:rPr lang="ar-SA" dirty="0" smtClean="0"/>
              <a:t> سبنسر, أميل دور </a:t>
            </a:r>
            <a:r>
              <a:rPr lang="ar-SA" dirty="0" err="1" smtClean="0"/>
              <a:t>كايم</a:t>
            </a:r>
            <a:r>
              <a:rPr lang="ar-SA" dirty="0" smtClean="0"/>
              <a:t>, ماكس فيبر, </a:t>
            </a:r>
            <a:r>
              <a:rPr lang="ar-SA" dirty="0" err="1" smtClean="0"/>
              <a:t>تالكوت</a:t>
            </a:r>
            <a:r>
              <a:rPr lang="ar-SA" dirty="0" smtClean="0"/>
              <a:t> </a:t>
            </a:r>
            <a:r>
              <a:rPr lang="ar-SA" dirty="0" err="1" smtClean="0"/>
              <a:t>بارسونز</a:t>
            </a:r>
            <a:r>
              <a:rPr lang="ar-SA" dirty="0" smtClean="0"/>
              <a:t>.</a:t>
            </a:r>
          </a:p>
          <a:p>
            <a:r>
              <a:rPr lang="ar-SA" u="sng" dirty="0" smtClean="0">
                <a:solidFill>
                  <a:srgbClr val="FF0000"/>
                </a:solidFill>
              </a:rPr>
              <a:t>وهناك رائدين من مؤسسي هذا العلم وهم : ابن خلدون وأوجست كونت</a:t>
            </a:r>
            <a:r>
              <a:rPr lang="ar-SA" dirty="0" smtClean="0"/>
              <a:t>.</a:t>
            </a:r>
            <a:endParaRPr lang="ar-SA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dirty="0" smtClean="0">
                <a:solidFill>
                  <a:srgbClr val="C00000"/>
                </a:solidFill>
              </a:rPr>
              <a:t>2- موضوع علم الاجتماع :</a:t>
            </a:r>
            <a:endParaRPr lang="ar-SA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يمكن أن نحدد أهم الموضوعات التي يهتم علم الاجتماع بدراستها كالتالي:</a:t>
            </a:r>
          </a:p>
          <a:p>
            <a:r>
              <a:rPr lang="ar-SA" dirty="0" smtClean="0"/>
              <a:t>1- دراسة المجتمع.</a:t>
            </a:r>
          </a:p>
          <a:p>
            <a:r>
              <a:rPr lang="ar-SA" dirty="0" smtClean="0"/>
              <a:t>2- دراسة النظم الاجتماعية.</a:t>
            </a:r>
          </a:p>
          <a:p>
            <a:r>
              <a:rPr lang="ar-SA" dirty="0" smtClean="0"/>
              <a:t>3- دراسة الأفعال والعلاقات الاجتماعية.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1- دراسة المجتمع: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 smtClean="0"/>
          </a:p>
          <a:p>
            <a:r>
              <a:rPr lang="ar-SA" dirty="0" smtClean="0"/>
              <a:t>*هناك العديد من العلماء الذين جعلوا دراسة المجتمع هو الموضوع الأساسي في علم الاجتماع.</a:t>
            </a:r>
          </a:p>
          <a:p>
            <a:r>
              <a:rPr lang="ar-SA" dirty="0" smtClean="0"/>
              <a:t>من أهم مؤسسي العلم أوجست كونت الذي أعطى تعريفا لعلم الاجتماع وهو أنه (دراسة المجتمع).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2- دراسة النظم الاجتماعية: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 smtClean="0"/>
          </a:p>
          <a:p>
            <a:r>
              <a:rPr lang="ar-SA" dirty="0" smtClean="0"/>
              <a:t>كثير من علماء الاجتماع وضعوا تعريفات لنظم الاجتماعية تجعلها الموضوع الأساس لعلم الاجتماع.</a:t>
            </a:r>
          </a:p>
          <a:p>
            <a:r>
              <a:rPr lang="ar-SA" dirty="0" err="1" smtClean="0"/>
              <a:t>وايضا</a:t>
            </a:r>
            <a:r>
              <a:rPr lang="ar-SA" dirty="0" smtClean="0"/>
              <a:t> هناك من يعرف علم الاجتماع بأنه (علم دراسة النظم الاجتماعية) ومن أشهر هؤلاء العلماء </a:t>
            </a:r>
            <a:r>
              <a:rPr lang="ar-SA" dirty="0" err="1" smtClean="0"/>
              <a:t>اميل</a:t>
            </a:r>
            <a:r>
              <a:rPr lang="ar-SA" dirty="0" smtClean="0"/>
              <a:t> دور </a:t>
            </a:r>
            <a:r>
              <a:rPr lang="ar-SA" dirty="0" err="1" smtClean="0"/>
              <a:t>كايم</a:t>
            </a:r>
            <a:r>
              <a:rPr lang="ar-SA" dirty="0" smtClean="0"/>
              <a:t> .</a:t>
            </a:r>
            <a:endParaRPr lang="ar-SA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14410</TotalTime>
  <Words>1124</Words>
  <Application>Microsoft Office PowerPoint</Application>
  <PresentationFormat>عرض على الشاشة (3:4)‏</PresentationFormat>
  <Paragraphs>86</Paragraphs>
  <Slides>21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21</vt:i4>
      </vt:variant>
    </vt:vector>
  </HeadingPairs>
  <TitlesOfParts>
    <vt:vector size="22" baseType="lpstr">
      <vt:lpstr>سمة Office</vt:lpstr>
      <vt:lpstr>الموضوع الأول</vt:lpstr>
      <vt:lpstr>الموضوعات:</vt:lpstr>
      <vt:lpstr>1- نشأة علم الاجتماع:</vt:lpstr>
      <vt:lpstr>الشريحة 4</vt:lpstr>
      <vt:lpstr>الشريحة 5</vt:lpstr>
      <vt:lpstr>الشريحة 6</vt:lpstr>
      <vt:lpstr>2- موضوع علم الاجتماع :</vt:lpstr>
      <vt:lpstr>1- دراسة المجتمع:</vt:lpstr>
      <vt:lpstr>2- دراسة النظم الاجتماعية:</vt:lpstr>
      <vt:lpstr>3- دراسة الأفعال والعلاقات الاجتماعية:</vt:lpstr>
      <vt:lpstr>الشريحة 11</vt:lpstr>
      <vt:lpstr>أهم العلماء المؤسسين لعلم الاجتماع:</vt:lpstr>
      <vt:lpstr>ابن خلدون:</vt:lpstr>
      <vt:lpstr>الشريحة 14</vt:lpstr>
      <vt:lpstr>أوجست كونت:</vt:lpstr>
      <vt:lpstr>اميل دور كايم</vt:lpstr>
      <vt:lpstr>الشريحة 17</vt:lpstr>
      <vt:lpstr>أهداف علم الاجتماع:</vt:lpstr>
      <vt:lpstr>اهمية علم الاجتماع:</vt:lpstr>
      <vt:lpstr>أهم المشكلات التي يواجهها علماء الاجتماع</vt:lpstr>
      <vt:lpstr>الشريحة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الموضوع الأول</dc:title>
  <dc:creator>Windows User</dc:creator>
  <cp:lastModifiedBy>Windows User</cp:lastModifiedBy>
  <cp:revision>198</cp:revision>
  <dcterms:created xsi:type="dcterms:W3CDTF">2011-09-18T08:13:28Z</dcterms:created>
  <dcterms:modified xsi:type="dcterms:W3CDTF">2012-09-11T08:49:39Z</dcterms:modified>
</cp:coreProperties>
</file>