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3" r:id="rId1"/>
  </p:sldMasterIdLst>
  <p:notesMasterIdLst>
    <p:notesMasterId r:id="rId19"/>
  </p:notesMasterIdLst>
  <p:handoutMasterIdLst>
    <p:handoutMasterId r:id="rId20"/>
  </p:handoutMasterIdLst>
  <p:sldIdLst>
    <p:sldId id="258" r:id="rId2"/>
    <p:sldId id="259" r:id="rId3"/>
    <p:sldId id="260" r:id="rId4"/>
    <p:sldId id="265" r:id="rId5"/>
    <p:sldId id="261" r:id="rId6"/>
    <p:sldId id="262" r:id="rId7"/>
    <p:sldId id="263" r:id="rId8"/>
    <p:sldId id="264" r:id="rId9"/>
    <p:sldId id="266" r:id="rId10"/>
    <p:sldId id="267" r:id="rId11"/>
    <p:sldId id="256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0F4A4E-5657-4C91-A841-4EA9A71A1CD4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FB59783B-94A3-4AB4-A17F-B307D677BA8D}">
      <dgm:prSet phldrT="[نص]"/>
      <dgm:spPr/>
      <dgm:t>
        <a:bodyPr/>
        <a:lstStyle/>
        <a:p>
          <a:pPr rtl="1"/>
          <a:r>
            <a:rPr lang="ar-SA" dirty="0" smtClean="0"/>
            <a:t>يمكن تطبيقه في مواقف عديدة</a:t>
          </a:r>
          <a:endParaRPr lang="ar-SA" dirty="0"/>
        </a:p>
      </dgm:t>
    </dgm:pt>
    <dgm:pt modelId="{1F3C557C-7FB2-4F54-A833-A6CC8EE0EE26}" type="parTrans" cxnId="{7A35D0E1-CCFD-41AF-8665-17748EC5768E}">
      <dgm:prSet/>
      <dgm:spPr/>
      <dgm:t>
        <a:bodyPr/>
        <a:lstStyle/>
        <a:p>
          <a:pPr rtl="1"/>
          <a:endParaRPr lang="ar-SA"/>
        </a:p>
      </dgm:t>
    </dgm:pt>
    <dgm:pt modelId="{F6998F0C-2271-41DF-BA60-FF060106CDCC}" type="sibTrans" cxnId="{7A35D0E1-CCFD-41AF-8665-17748EC5768E}">
      <dgm:prSet/>
      <dgm:spPr/>
      <dgm:t>
        <a:bodyPr/>
        <a:lstStyle/>
        <a:p>
          <a:pPr rtl="1"/>
          <a:endParaRPr lang="ar-SA"/>
        </a:p>
      </dgm:t>
    </dgm:pt>
    <dgm:pt modelId="{FF1C041B-2E93-4087-A663-83E755E6679C}">
      <dgm:prSet phldrT="[نص]"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ان الذكاء الاجتماعى له تأثير كبير على نجاحنا فى عدة مجالات خاصة فى ميدان القيادة </a:t>
          </a:r>
          <a:endParaRPr lang="ar-SA" dirty="0">
            <a:solidFill>
              <a:schemeClr val="tx1"/>
            </a:solidFill>
          </a:endParaRPr>
        </a:p>
      </dgm:t>
    </dgm:pt>
    <dgm:pt modelId="{65A32D5F-09D9-4E85-BE3B-D9D9FD6167DE}" type="parTrans" cxnId="{930F4FC7-5363-4426-A170-2525C79AF081}">
      <dgm:prSet/>
      <dgm:spPr/>
      <dgm:t>
        <a:bodyPr/>
        <a:lstStyle/>
        <a:p>
          <a:pPr rtl="1"/>
          <a:endParaRPr lang="ar-SA"/>
        </a:p>
      </dgm:t>
    </dgm:pt>
    <dgm:pt modelId="{2E0AEAD9-3C2A-458C-BF0A-CACF509EE910}" type="sibTrans" cxnId="{930F4FC7-5363-4426-A170-2525C79AF081}">
      <dgm:prSet/>
      <dgm:spPr/>
      <dgm:t>
        <a:bodyPr/>
        <a:lstStyle/>
        <a:p>
          <a:pPr rtl="1"/>
          <a:endParaRPr lang="ar-SA"/>
        </a:p>
      </dgm:t>
    </dgm:pt>
    <dgm:pt modelId="{D0531F84-DC58-418C-A2E5-7B288258263E}">
      <dgm:prSet phldrT="[نص]"/>
      <dgm:spPr/>
      <dgm:t>
        <a:bodyPr/>
        <a:lstStyle/>
        <a:p>
          <a:pPr rtl="1"/>
          <a:r>
            <a:rPr lang="ar-SA" dirty="0" smtClean="0"/>
            <a:t>تم استبعاد الذكاء الاجتماعى عن الذكاء العام حيث اعتبره نوع من الذكاء العام المطبق فى المواقف الاجتماعية </a:t>
          </a:r>
          <a:endParaRPr lang="ar-SA" dirty="0"/>
        </a:p>
      </dgm:t>
    </dgm:pt>
    <dgm:pt modelId="{B09D5ED1-90C0-467B-9C24-4BCBBF516AC6}" type="parTrans" cxnId="{3439064E-BAFE-4A6F-B9FE-919A3EB1E36C}">
      <dgm:prSet/>
      <dgm:spPr/>
      <dgm:t>
        <a:bodyPr/>
        <a:lstStyle/>
        <a:p>
          <a:pPr rtl="1"/>
          <a:endParaRPr lang="ar-SA"/>
        </a:p>
      </dgm:t>
    </dgm:pt>
    <dgm:pt modelId="{3745CE44-64C0-4970-A521-06ADC3754904}" type="sibTrans" cxnId="{3439064E-BAFE-4A6F-B9FE-919A3EB1E36C}">
      <dgm:prSet/>
      <dgm:spPr/>
      <dgm:t>
        <a:bodyPr/>
        <a:lstStyle/>
        <a:p>
          <a:pPr rtl="1"/>
          <a:endParaRPr lang="ar-SA"/>
        </a:p>
      </dgm:t>
    </dgm:pt>
    <dgm:pt modelId="{27960087-2DEA-42CA-84E2-5B72C6801CB4}">
      <dgm:prSet phldrT="[نص]"/>
      <dgm:spPr/>
      <dgm:t>
        <a:bodyPr/>
        <a:lstStyle/>
        <a:p>
          <a:pPr rtl="1"/>
          <a:r>
            <a:rPr lang="ar-SA" dirty="0" smtClean="0"/>
            <a:t>مع بداية تراكم المعرفة الناتجة عن بحوث الدماغ اعيد النظر من جديد الى الذكاء الاجتماعى </a:t>
          </a:r>
          <a:endParaRPr lang="ar-SA" dirty="0"/>
        </a:p>
      </dgm:t>
    </dgm:pt>
    <dgm:pt modelId="{5B890556-09EE-4B9D-A952-C00B2131BE0B}" type="parTrans" cxnId="{C7B1BFC1-3C7E-42D6-8FEF-8690B521C5D0}">
      <dgm:prSet/>
      <dgm:spPr/>
      <dgm:t>
        <a:bodyPr/>
        <a:lstStyle/>
        <a:p>
          <a:pPr rtl="1"/>
          <a:endParaRPr lang="ar-SA"/>
        </a:p>
      </dgm:t>
    </dgm:pt>
    <dgm:pt modelId="{9806ECAB-EA75-4DC1-B08D-ED5AFFB91E2A}" type="sibTrans" cxnId="{C7B1BFC1-3C7E-42D6-8FEF-8690B521C5D0}">
      <dgm:prSet/>
      <dgm:spPr/>
      <dgm:t>
        <a:bodyPr/>
        <a:lstStyle/>
        <a:p>
          <a:pPr rtl="1"/>
          <a:endParaRPr lang="ar-SA"/>
        </a:p>
      </dgm:t>
    </dgm:pt>
    <dgm:pt modelId="{DCD8C377-4A26-4253-9E3E-9E28C06A98EB}" type="pres">
      <dgm:prSet presAssocID="{F80F4A4E-5657-4C91-A841-4EA9A71A1CD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80F358E-7E91-4A03-9B94-177A2CAC7330}" type="pres">
      <dgm:prSet presAssocID="{F80F4A4E-5657-4C91-A841-4EA9A71A1CD4}" presName="diamond" presStyleLbl="bgShp" presStyleIdx="0" presStyleCnt="1"/>
      <dgm:spPr/>
    </dgm:pt>
    <dgm:pt modelId="{677B73E6-7A5E-47DE-9334-46951C90B6C6}" type="pres">
      <dgm:prSet presAssocID="{F80F4A4E-5657-4C91-A841-4EA9A71A1CD4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F82DFEC-962E-4081-B4A2-F11C1736E277}" type="pres">
      <dgm:prSet presAssocID="{F80F4A4E-5657-4C91-A841-4EA9A71A1CD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D05D8A4-81E9-485E-87FF-78E6E550ADBF}" type="pres">
      <dgm:prSet presAssocID="{F80F4A4E-5657-4C91-A841-4EA9A71A1CD4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04215E7-378C-4254-BA9B-369EC336A968}" type="pres">
      <dgm:prSet presAssocID="{F80F4A4E-5657-4C91-A841-4EA9A71A1CD4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7B1BFC1-3C7E-42D6-8FEF-8690B521C5D0}" srcId="{F80F4A4E-5657-4C91-A841-4EA9A71A1CD4}" destId="{27960087-2DEA-42CA-84E2-5B72C6801CB4}" srcOrd="3" destOrd="0" parTransId="{5B890556-09EE-4B9D-A952-C00B2131BE0B}" sibTransId="{9806ECAB-EA75-4DC1-B08D-ED5AFFB91E2A}"/>
    <dgm:cxn modelId="{D575A3D1-1069-4434-8E83-CE5DB8E0DDC8}" type="presOf" srcId="{D0531F84-DC58-418C-A2E5-7B288258263E}" destId="{FD05D8A4-81E9-485E-87FF-78E6E550ADBF}" srcOrd="0" destOrd="0" presId="urn:microsoft.com/office/officeart/2005/8/layout/matrix3"/>
    <dgm:cxn modelId="{8B109ED5-21C3-446D-9AE0-FB1F74132A6B}" type="presOf" srcId="{27960087-2DEA-42CA-84E2-5B72C6801CB4}" destId="{C04215E7-378C-4254-BA9B-369EC336A968}" srcOrd="0" destOrd="0" presId="urn:microsoft.com/office/officeart/2005/8/layout/matrix3"/>
    <dgm:cxn modelId="{A355EF3C-18CC-4D12-BE0E-9B53B58E4E99}" type="presOf" srcId="{F80F4A4E-5657-4C91-A841-4EA9A71A1CD4}" destId="{DCD8C377-4A26-4253-9E3E-9E28C06A98EB}" srcOrd="0" destOrd="0" presId="urn:microsoft.com/office/officeart/2005/8/layout/matrix3"/>
    <dgm:cxn modelId="{930F4FC7-5363-4426-A170-2525C79AF081}" srcId="{F80F4A4E-5657-4C91-A841-4EA9A71A1CD4}" destId="{FF1C041B-2E93-4087-A663-83E755E6679C}" srcOrd="1" destOrd="0" parTransId="{65A32D5F-09D9-4E85-BE3B-D9D9FD6167DE}" sibTransId="{2E0AEAD9-3C2A-458C-BF0A-CACF509EE910}"/>
    <dgm:cxn modelId="{3439064E-BAFE-4A6F-B9FE-919A3EB1E36C}" srcId="{F80F4A4E-5657-4C91-A841-4EA9A71A1CD4}" destId="{D0531F84-DC58-418C-A2E5-7B288258263E}" srcOrd="2" destOrd="0" parTransId="{B09D5ED1-90C0-467B-9C24-4BCBBF516AC6}" sibTransId="{3745CE44-64C0-4970-A521-06ADC3754904}"/>
    <dgm:cxn modelId="{90A8B999-B391-451D-8403-DA3A3FFE6E0D}" type="presOf" srcId="{FB59783B-94A3-4AB4-A17F-B307D677BA8D}" destId="{677B73E6-7A5E-47DE-9334-46951C90B6C6}" srcOrd="0" destOrd="0" presId="urn:microsoft.com/office/officeart/2005/8/layout/matrix3"/>
    <dgm:cxn modelId="{1AEA0010-9135-446D-8F47-C9D419258D33}" type="presOf" srcId="{FF1C041B-2E93-4087-A663-83E755E6679C}" destId="{0F82DFEC-962E-4081-B4A2-F11C1736E277}" srcOrd="0" destOrd="0" presId="urn:microsoft.com/office/officeart/2005/8/layout/matrix3"/>
    <dgm:cxn modelId="{7A35D0E1-CCFD-41AF-8665-17748EC5768E}" srcId="{F80F4A4E-5657-4C91-A841-4EA9A71A1CD4}" destId="{FB59783B-94A3-4AB4-A17F-B307D677BA8D}" srcOrd="0" destOrd="0" parTransId="{1F3C557C-7FB2-4F54-A833-A6CC8EE0EE26}" sibTransId="{F6998F0C-2271-41DF-BA60-FF060106CDCC}"/>
    <dgm:cxn modelId="{63C681D8-6CF7-4295-9505-8F68B25C1F62}" type="presParOf" srcId="{DCD8C377-4A26-4253-9E3E-9E28C06A98EB}" destId="{080F358E-7E91-4A03-9B94-177A2CAC7330}" srcOrd="0" destOrd="0" presId="urn:microsoft.com/office/officeart/2005/8/layout/matrix3"/>
    <dgm:cxn modelId="{A102D7AB-FC68-418F-BE00-C4F4967A780E}" type="presParOf" srcId="{DCD8C377-4A26-4253-9E3E-9E28C06A98EB}" destId="{677B73E6-7A5E-47DE-9334-46951C90B6C6}" srcOrd="1" destOrd="0" presId="urn:microsoft.com/office/officeart/2005/8/layout/matrix3"/>
    <dgm:cxn modelId="{5183D3B1-FCC4-4750-BC61-5866DF6333B9}" type="presParOf" srcId="{DCD8C377-4A26-4253-9E3E-9E28C06A98EB}" destId="{0F82DFEC-962E-4081-B4A2-F11C1736E277}" srcOrd="2" destOrd="0" presId="urn:microsoft.com/office/officeart/2005/8/layout/matrix3"/>
    <dgm:cxn modelId="{C60E36BD-D2BD-4AA6-AEF9-2E71DB5753BE}" type="presParOf" srcId="{DCD8C377-4A26-4253-9E3E-9E28C06A98EB}" destId="{FD05D8A4-81E9-485E-87FF-78E6E550ADBF}" srcOrd="3" destOrd="0" presId="urn:microsoft.com/office/officeart/2005/8/layout/matrix3"/>
    <dgm:cxn modelId="{E4710124-5034-493B-B48C-0FDEE1342E2C}" type="presParOf" srcId="{DCD8C377-4A26-4253-9E3E-9E28C06A98EB}" destId="{C04215E7-378C-4254-BA9B-369EC336A96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3F1A31-B24E-4384-A843-ECC79542227A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03A4A0-5654-44F1-9CFF-288008E31CC0}">
      <dgm:prSet phldrT="[نص]"/>
      <dgm:spPr/>
      <dgm:t>
        <a:bodyPr/>
        <a:lstStyle/>
        <a:p>
          <a:pPr rtl="1"/>
          <a:r>
            <a:rPr lang="ar-SA" dirty="0" smtClean="0"/>
            <a:t>التزامن و التقمص الوجدانى الاولى </a:t>
          </a:r>
          <a:endParaRPr lang="ar-SA" dirty="0"/>
        </a:p>
      </dgm:t>
    </dgm:pt>
    <dgm:pt modelId="{DE5CB0AF-7C21-4B1C-88DE-129F2B2202F0}" type="parTrans" cxnId="{4EC387E5-4AF9-4511-BEE3-DDF1661CA10F}">
      <dgm:prSet/>
      <dgm:spPr/>
      <dgm:t>
        <a:bodyPr/>
        <a:lstStyle/>
        <a:p>
          <a:pPr rtl="1"/>
          <a:endParaRPr lang="ar-SA"/>
        </a:p>
      </dgm:t>
    </dgm:pt>
    <dgm:pt modelId="{3B19CCBF-0581-462F-A706-D737E3051903}" type="sibTrans" cxnId="{4EC387E5-4AF9-4511-BEE3-DDF1661CA10F}">
      <dgm:prSet/>
      <dgm:spPr/>
      <dgm:t>
        <a:bodyPr/>
        <a:lstStyle/>
        <a:p>
          <a:pPr rtl="1"/>
          <a:endParaRPr lang="ar-SA"/>
        </a:p>
      </dgm:t>
    </dgm:pt>
    <dgm:pt modelId="{81E25825-80BE-496E-847B-6DBB47D58F3D}">
      <dgm:prSet phldrT="[نص]"/>
      <dgm:spPr/>
      <dgm:t>
        <a:bodyPr/>
        <a:lstStyle/>
        <a:p>
          <a:pPr rtl="1"/>
          <a:r>
            <a:rPr lang="ar-SA" dirty="0" smtClean="0"/>
            <a:t>دقة التقمص الوجدانى و التأثير </a:t>
          </a:r>
          <a:endParaRPr lang="ar-SA" dirty="0"/>
        </a:p>
      </dgm:t>
    </dgm:pt>
    <dgm:pt modelId="{43C371A8-FC19-4E1F-B7D0-4539C5737E20}" type="parTrans" cxnId="{0FC7F1AE-4D3F-4E22-A13A-7AFB620B40FE}">
      <dgm:prSet/>
      <dgm:spPr/>
      <dgm:t>
        <a:bodyPr/>
        <a:lstStyle/>
        <a:p>
          <a:pPr rtl="1"/>
          <a:endParaRPr lang="ar-SA"/>
        </a:p>
      </dgm:t>
    </dgm:pt>
    <dgm:pt modelId="{3E8C705B-E26D-4BB8-9FDC-417D85A9FE39}" type="sibTrans" cxnId="{0FC7F1AE-4D3F-4E22-A13A-7AFB620B40FE}">
      <dgm:prSet/>
      <dgm:spPr/>
      <dgm:t>
        <a:bodyPr/>
        <a:lstStyle/>
        <a:p>
          <a:pPr rtl="1"/>
          <a:endParaRPr lang="ar-SA"/>
        </a:p>
      </dgm:t>
    </dgm:pt>
    <dgm:pt modelId="{C0C3D53B-B074-4ECB-9011-C95A566A7147}">
      <dgm:prSet phldrT="[نص]" phldr="1"/>
      <dgm:spPr/>
      <dgm:t>
        <a:bodyPr/>
        <a:lstStyle/>
        <a:p>
          <a:pPr rtl="1"/>
          <a:endParaRPr lang="ar-SA" dirty="0"/>
        </a:p>
      </dgm:t>
    </dgm:pt>
    <dgm:pt modelId="{83A771FC-5525-47A9-A7AD-D24136BD6CCF}" type="parTrans" cxnId="{0A8BF38E-E813-46E5-B980-1F720CB54C60}">
      <dgm:prSet/>
      <dgm:spPr/>
      <dgm:t>
        <a:bodyPr/>
        <a:lstStyle/>
        <a:p>
          <a:pPr rtl="1"/>
          <a:endParaRPr lang="ar-SA"/>
        </a:p>
      </dgm:t>
    </dgm:pt>
    <dgm:pt modelId="{F08FDEE7-F6C7-4E37-A41A-CBE4657F0794}" type="sibTrans" cxnId="{0A8BF38E-E813-46E5-B980-1F720CB54C60}">
      <dgm:prSet/>
      <dgm:spPr/>
      <dgm:t>
        <a:bodyPr/>
        <a:lstStyle/>
        <a:p>
          <a:pPr rtl="1"/>
          <a:endParaRPr lang="ar-SA"/>
        </a:p>
      </dgm:t>
    </dgm:pt>
    <dgm:pt modelId="{E1F8FB9F-4F05-4343-9D66-391CED376575}" type="pres">
      <dgm:prSet presAssocID="{4F3F1A31-B24E-4384-A843-ECC79542227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6ABB8AB-128D-4569-9E9B-67FAB45C52FB}" type="pres">
      <dgm:prSet presAssocID="{4F3F1A31-B24E-4384-A843-ECC79542227A}" presName="ribbon" presStyleLbl="node1" presStyleIdx="0" presStyleCnt="1"/>
      <dgm:spPr/>
    </dgm:pt>
    <dgm:pt modelId="{1039FBD4-F440-4A0E-A788-55072B7DA05F}" type="pres">
      <dgm:prSet presAssocID="{4F3F1A31-B24E-4384-A843-ECC79542227A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5F7AEE-E810-4949-BE2B-1BD128E5E4AA}" type="pres">
      <dgm:prSet presAssocID="{4F3F1A31-B24E-4384-A843-ECC79542227A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A8BF38E-E813-46E5-B980-1F720CB54C60}" srcId="{4F3F1A31-B24E-4384-A843-ECC79542227A}" destId="{C0C3D53B-B074-4ECB-9011-C95A566A7147}" srcOrd="2" destOrd="0" parTransId="{83A771FC-5525-47A9-A7AD-D24136BD6CCF}" sibTransId="{F08FDEE7-F6C7-4E37-A41A-CBE4657F0794}"/>
    <dgm:cxn modelId="{71AE6B36-2C2C-4FA7-9B72-95DF6389F4DF}" type="presOf" srcId="{81E25825-80BE-496E-847B-6DBB47D58F3D}" destId="{515F7AEE-E810-4949-BE2B-1BD128E5E4AA}" srcOrd="0" destOrd="0" presId="urn:microsoft.com/office/officeart/2005/8/layout/arrow6"/>
    <dgm:cxn modelId="{0BE0C48F-598B-4B68-99E0-01172CBCA49A}" type="presOf" srcId="{4F3F1A31-B24E-4384-A843-ECC79542227A}" destId="{E1F8FB9F-4F05-4343-9D66-391CED376575}" srcOrd="0" destOrd="0" presId="urn:microsoft.com/office/officeart/2005/8/layout/arrow6"/>
    <dgm:cxn modelId="{4EC387E5-4AF9-4511-BEE3-DDF1661CA10F}" srcId="{4F3F1A31-B24E-4384-A843-ECC79542227A}" destId="{2B03A4A0-5654-44F1-9CFF-288008E31CC0}" srcOrd="0" destOrd="0" parTransId="{DE5CB0AF-7C21-4B1C-88DE-129F2B2202F0}" sibTransId="{3B19CCBF-0581-462F-A706-D737E3051903}"/>
    <dgm:cxn modelId="{0FC7F1AE-4D3F-4E22-A13A-7AFB620B40FE}" srcId="{4F3F1A31-B24E-4384-A843-ECC79542227A}" destId="{81E25825-80BE-496E-847B-6DBB47D58F3D}" srcOrd="1" destOrd="0" parTransId="{43C371A8-FC19-4E1F-B7D0-4539C5737E20}" sibTransId="{3E8C705B-E26D-4BB8-9FDC-417D85A9FE39}"/>
    <dgm:cxn modelId="{8A6F0CCB-BBA2-4444-B223-13AA5711AF8B}" type="presOf" srcId="{2B03A4A0-5654-44F1-9CFF-288008E31CC0}" destId="{1039FBD4-F440-4A0E-A788-55072B7DA05F}" srcOrd="0" destOrd="0" presId="urn:microsoft.com/office/officeart/2005/8/layout/arrow6"/>
    <dgm:cxn modelId="{3E1CA091-EE4E-40FD-A049-19686E3D6B60}" type="presParOf" srcId="{E1F8FB9F-4F05-4343-9D66-391CED376575}" destId="{B6ABB8AB-128D-4569-9E9B-67FAB45C52FB}" srcOrd="0" destOrd="0" presId="urn:microsoft.com/office/officeart/2005/8/layout/arrow6"/>
    <dgm:cxn modelId="{D5685B8A-FB29-4ECF-8F0E-B2B6B30F771E}" type="presParOf" srcId="{E1F8FB9F-4F05-4343-9D66-391CED376575}" destId="{1039FBD4-F440-4A0E-A788-55072B7DA05F}" srcOrd="1" destOrd="0" presId="urn:microsoft.com/office/officeart/2005/8/layout/arrow6"/>
    <dgm:cxn modelId="{E35BB2AC-5F7B-4949-A2EF-39F30071DE4A}" type="presParOf" srcId="{E1F8FB9F-4F05-4343-9D66-391CED376575}" destId="{515F7AEE-E810-4949-BE2B-1BD128E5E4AA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50E5B3-6A46-45A1-AEA1-4841860BD83E}" type="doc">
      <dgm:prSet loTypeId="urn:microsoft.com/office/officeart/2005/8/layout/hList3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pPr rtl="1"/>
          <a:endParaRPr lang="ar-SA"/>
        </a:p>
      </dgm:t>
    </dgm:pt>
    <dgm:pt modelId="{702D218D-421A-4DEF-A05A-C08366FD6C6D}">
      <dgm:prSet phldrT="[نص]" custT="1"/>
      <dgm:spPr/>
      <dgm:t>
        <a:bodyPr/>
        <a:lstStyle/>
        <a:p>
          <a:pPr rtl="1"/>
          <a:r>
            <a:rPr lang="ar-SA" sz="3600" dirty="0" smtClean="0"/>
            <a:t>الاشخاص الذين يكون ادائهم ضعيفا على هذه القدرة يعانون من </a:t>
          </a:r>
          <a:r>
            <a:rPr lang="ar-SA" sz="3600" dirty="0" err="1" smtClean="0"/>
            <a:t>الديسيميا</a:t>
          </a:r>
          <a:r>
            <a:rPr lang="ar-SA" sz="3600" dirty="0" smtClean="0"/>
            <a:t> </a:t>
          </a:r>
          <a:endParaRPr lang="ar-SA" sz="3600" dirty="0"/>
        </a:p>
      </dgm:t>
    </dgm:pt>
    <dgm:pt modelId="{09E51D26-1915-44ED-9701-2014D5F52F03}" type="parTrans" cxnId="{1D819336-55C4-4564-A6EB-B867589DA0DB}">
      <dgm:prSet/>
      <dgm:spPr/>
      <dgm:t>
        <a:bodyPr/>
        <a:lstStyle/>
        <a:p>
          <a:pPr rtl="1"/>
          <a:endParaRPr lang="ar-SA"/>
        </a:p>
      </dgm:t>
    </dgm:pt>
    <dgm:pt modelId="{5B0855C7-46A6-4137-9D1D-9D3F36B1C018}" type="sibTrans" cxnId="{1D819336-55C4-4564-A6EB-B867589DA0DB}">
      <dgm:prSet/>
      <dgm:spPr/>
      <dgm:t>
        <a:bodyPr/>
        <a:lstStyle/>
        <a:p>
          <a:pPr rtl="1"/>
          <a:endParaRPr lang="ar-SA"/>
        </a:p>
      </dgm:t>
    </dgm:pt>
    <dgm:pt modelId="{23E3ACAB-B310-40D9-A991-1838C02B5F28}">
      <dgm:prSet phldrT="[نص]"/>
      <dgm:spPr/>
      <dgm:t>
        <a:bodyPr/>
        <a:lstStyle/>
        <a:p>
          <a:pPr rtl="1"/>
          <a:r>
            <a:rPr lang="ar-SA" dirty="0" smtClean="0"/>
            <a:t>يمكن علاج </a:t>
          </a:r>
          <a:r>
            <a:rPr lang="ar-SA" dirty="0" err="1" smtClean="0"/>
            <a:t>الديسيميا</a:t>
          </a:r>
          <a:r>
            <a:rPr lang="ar-SA" dirty="0" smtClean="0"/>
            <a:t> من خلال التدريب على قراءة تعبيرات الآخرين و ذلك بالتدريب المكثف عليها او ما نطلق عليه التدريب الزائد </a:t>
          </a:r>
          <a:endParaRPr lang="ar-SA" dirty="0"/>
        </a:p>
      </dgm:t>
    </dgm:pt>
    <dgm:pt modelId="{0DB2A790-2310-4990-855B-CCF7085840FD}" type="parTrans" cxnId="{666331C9-6C55-4EB9-BF3D-A7E90771BA5A}">
      <dgm:prSet/>
      <dgm:spPr/>
      <dgm:t>
        <a:bodyPr/>
        <a:lstStyle/>
        <a:p>
          <a:pPr rtl="1"/>
          <a:endParaRPr lang="ar-SA"/>
        </a:p>
      </dgm:t>
    </dgm:pt>
    <dgm:pt modelId="{9D15852A-5779-41D9-8337-8F73A5D7FF5F}" type="sibTrans" cxnId="{666331C9-6C55-4EB9-BF3D-A7E90771BA5A}">
      <dgm:prSet/>
      <dgm:spPr/>
      <dgm:t>
        <a:bodyPr/>
        <a:lstStyle/>
        <a:p>
          <a:pPr rtl="1"/>
          <a:endParaRPr lang="ar-SA"/>
        </a:p>
      </dgm:t>
    </dgm:pt>
    <dgm:pt modelId="{AE7F2082-44A1-4013-88C9-556834959711}">
      <dgm:prSet phldrT="[نص]"/>
      <dgm:spPr/>
      <dgm:t>
        <a:bodyPr/>
        <a:lstStyle/>
        <a:p>
          <a:pPr rtl="1"/>
          <a:r>
            <a:rPr lang="ar-SA" dirty="0" smtClean="0"/>
            <a:t>تنشأ بسبب عدم توفر فرص كافية للتفاعل الاجتماعى مع الآخرين, او بسبب  ان أسرهم لم تظهر مدى متنوع من العواطف</a:t>
          </a:r>
          <a:endParaRPr lang="ar-SA" dirty="0"/>
        </a:p>
      </dgm:t>
    </dgm:pt>
    <dgm:pt modelId="{D5AC657D-EFDA-421C-B4CE-740FB1419C01}" type="parTrans" cxnId="{F535BF19-7491-4DB8-A1CA-ADED8DCD0994}">
      <dgm:prSet/>
      <dgm:spPr/>
      <dgm:t>
        <a:bodyPr/>
        <a:lstStyle/>
        <a:p>
          <a:pPr rtl="1"/>
          <a:endParaRPr lang="ar-SA"/>
        </a:p>
      </dgm:t>
    </dgm:pt>
    <dgm:pt modelId="{9FAE6AC4-00C2-47B3-9821-F39F92987BC5}" type="sibTrans" cxnId="{F535BF19-7491-4DB8-A1CA-ADED8DCD0994}">
      <dgm:prSet/>
      <dgm:spPr/>
      <dgm:t>
        <a:bodyPr/>
        <a:lstStyle/>
        <a:p>
          <a:pPr rtl="1"/>
          <a:endParaRPr lang="ar-SA"/>
        </a:p>
      </dgm:t>
    </dgm:pt>
    <dgm:pt modelId="{55535238-CB1D-497D-B1BD-213A15B25036}">
      <dgm:prSet phldrT="[نص]"/>
      <dgm:spPr/>
      <dgm:t>
        <a:bodyPr/>
        <a:lstStyle/>
        <a:p>
          <a:pPr rtl="1"/>
          <a:r>
            <a:rPr lang="ar-SA" dirty="0" smtClean="0"/>
            <a:t>مؤشر مبدأى عادة ما ينتهى بالرفض الاجتماعى فى المدرسة </a:t>
          </a:r>
        </a:p>
        <a:p>
          <a:pPr rtl="1"/>
          <a:r>
            <a:rPr lang="ar-SA" dirty="0" smtClean="0"/>
            <a:t>الشخص البالغ عادة ما ينتهى </a:t>
          </a:r>
          <a:r>
            <a:rPr lang="ar-SA" dirty="0" err="1" smtClean="0"/>
            <a:t>به</a:t>
          </a:r>
          <a:r>
            <a:rPr lang="ar-SA" dirty="0" smtClean="0"/>
            <a:t> الحال للعزلة الاجتماعية </a:t>
          </a:r>
          <a:endParaRPr lang="ar-SA" dirty="0"/>
        </a:p>
      </dgm:t>
    </dgm:pt>
    <dgm:pt modelId="{25ECAAB0-56F2-4EAA-8538-8A56525E8676}" type="parTrans" cxnId="{14C66213-3EF4-45EE-88DE-EE6323FCDBDE}">
      <dgm:prSet/>
      <dgm:spPr/>
      <dgm:t>
        <a:bodyPr/>
        <a:lstStyle/>
        <a:p>
          <a:pPr rtl="1"/>
          <a:endParaRPr lang="ar-SA"/>
        </a:p>
      </dgm:t>
    </dgm:pt>
    <dgm:pt modelId="{881EAF7B-C21B-44AF-BD3E-85719CA56A24}" type="sibTrans" cxnId="{14C66213-3EF4-45EE-88DE-EE6323FCDBDE}">
      <dgm:prSet/>
      <dgm:spPr/>
      <dgm:t>
        <a:bodyPr/>
        <a:lstStyle/>
        <a:p>
          <a:pPr rtl="1"/>
          <a:endParaRPr lang="ar-SA"/>
        </a:p>
      </dgm:t>
    </dgm:pt>
    <dgm:pt modelId="{44679308-296C-47BC-A813-B54908C6F9F8}" type="pres">
      <dgm:prSet presAssocID="{6150E5B3-6A46-45A1-AEA1-4841860BD83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44667A0-2C5B-49BD-98D2-EFECAC712A09}" type="pres">
      <dgm:prSet presAssocID="{702D218D-421A-4DEF-A05A-C08366FD6C6D}" presName="roof" presStyleLbl="dkBgShp" presStyleIdx="0" presStyleCnt="2"/>
      <dgm:spPr/>
      <dgm:t>
        <a:bodyPr/>
        <a:lstStyle/>
        <a:p>
          <a:pPr rtl="1"/>
          <a:endParaRPr lang="ar-SA"/>
        </a:p>
      </dgm:t>
    </dgm:pt>
    <dgm:pt modelId="{F0E19205-312F-4C1E-98CF-3BD69C0FFE46}" type="pres">
      <dgm:prSet presAssocID="{702D218D-421A-4DEF-A05A-C08366FD6C6D}" presName="pillars" presStyleCnt="0"/>
      <dgm:spPr/>
    </dgm:pt>
    <dgm:pt modelId="{7FA6D746-F175-4F56-B5C9-5BC9ED99EBB3}" type="pres">
      <dgm:prSet presAssocID="{702D218D-421A-4DEF-A05A-C08366FD6C6D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44556C-F134-48CD-B388-00414AFBBCE0}" type="pres">
      <dgm:prSet presAssocID="{AE7F2082-44A1-4013-88C9-556834959711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9BB35BB-0753-4C33-B156-6544BB19F8F3}" type="pres">
      <dgm:prSet presAssocID="{55535238-CB1D-497D-B1BD-213A15B25036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F79C5C-6E5D-4A09-8692-DAFD0F4C7721}" type="pres">
      <dgm:prSet presAssocID="{702D218D-421A-4DEF-A05A-C08366FD6C6D}" presName="base" presStyleLbl="dkBgShp" presStyleIdx="1" presStyleCnt="2"/>
      <dgm:spPr/>
    </dgm:pt>
  </dgm:ptLst>
  <dgm:cxnLst>
    <dgm:cxn modelId="{1D819336-55C4-4564-A6EB-B867589DA0DB}" srcId="{6150E5B3-6A46-45A1-AEA1-4841860BD83E}" destId="{702D218D-421A-4DEF-A05A-C08366FD6C6D}" srcOrd="0" destOrd="0" parTransId="{09E51D26-1915-44ED-9701-2014D5F52F03}" sibTransId="{5B0855C7-46A6-4137-9D1D-9D3F36B1C018}"/>
    <dgm:cxn modelId="{1A16D601-2BBE-465D-AD6F-2854CF2FE09F}" type="presOf" srcId="{702D218D-421A-4DEF-A05A-C08366FD6C6D}" destId="{644667A0-2C5B-49BD-98D2-EFECAC712A09}" srcOrd="0" destOrd="0" presId="urn:microsoft.com/office/officeart/2005/8/layout/hList3"/>
    <dgm:cxn modelId="{FDE74F54-0BD5-469C-889E-1797CD35B62A}" type="presOf" srcId="{AE7F2082-44A1-4013-88C9-556834959711}" destId="{0044556C-F134-48CD-B388-00414AFBBCE0}" srcOrd="0" destOrd="0" presId="urn:microsoft.com/office/officeart/2005/8/layout/hList3"/>
    <dgm:cxn modelId="{F535BF19-7491-4DB8-A1CA-ADED8DCD0994}" srcId="{702D218D-421A-4DEF-A05A-C08366FD6C6D}" destId="{AE7F2082-44A1-4013-88C9-556834959711}" srcOrd="1" destOrd="0" parTransId="{D5AC657D-EFDA-421C-B4CE-740FB1419C01}" sibTransId="{9FAE6AC4-00C2-47B3-9821-F39F92987BC5}"/>
    <dgm:cxn modelId="{67A9623C-D418-4929-BFF5-B2EDC1BA5C59}" type="presOf" srcId="{55535238-CB1D-497D-B1BD-213A15B25036}" destId="{29BB35BB-0753-4C33-B156-6544BB19F8F3}" srcOrd="0" destOrd="0" presId="urn:microsoft.com/office/officeart/2005/8/layout/hList3"/>
    <dgm:cxn modelId="{E92D264E-B949-4251-A42F-3B43A95CB0D1}" type="presOf" srcId="{6150E5B3-6A46-45A1-AEA1-4841860BD83E}" destId="{44679308-296C-47BC-A813-B54908C6F9F8}" srcOrd="0" destOrd="0" presId="urn:microsoft.com/office/officeart/2005/8/layout/hList3"/>
    <dgm:cxn modelId="{14C66213-3EF4-45EE-88DE-EE6323FCDBDE}" srcId="{702D218D-421A-4DEF-A05A-C08366FD6C6D}" destId="{55535238-CB1D-497D-B1BD-213A15B25036}" srcOrd="2" destOrd="0" parTransId="{25ECAAB0-56F2-4EAA-8538-8A56525E8676}" sibTransId="{881EAF7B-C21B-44AF-BD3E-85719CA56A24}"/>
    <dgm:cxn modelId="{666331C9-6C55-4EB9-BF3D-A7E90771BA5A}" srcId="{702D218D-421A-4DEF-A05A-C08366FD6C6D}" destId="{23E3ACAB-B310-40D9-A991-1838C02B5F28}" srcOrd="0" destOrd="0" parTransId="{0DB2A790-2310-4990-855B-CCF7085840FD}" sibTransId="{9D15852A-5779-41D9-8337-8F73A5D7FF5F}"/>
    <dgm:cxn modelId="{A3BB7A7C-AB94-42E1-A3CE-71328C0CE887}" type="presOf" srcId="{23E3ACAB-B310-40D9-A991-1838C02B5F28}" destId="{7FA6D746-F175-4F56-B5C9-5BC9ED99EBB3}" srcOrd="0" destOrd="0" presId="urn:microsoft.com/office/officeart/2005/8/layout/hList3"/>
    <dgm:cxn modelId="{AFBA093E-7D50-4834-82A0-4C9CFA8159D4}" type="presParOf" srcId="{44679308-296C-47BC-A813-B54908C6F9F8}" destId="{644667A0-2C5B-49BD-98D2-EFECAC712A09}" srcOrd="0" destOrd="0" presId="urn:microsoft.com/office/officeart/2005/8/layout/hList3"/>
    <dgm:cxn modelId="{748D68EC-6F2F-4A99-AEBD-F015E1651773}" type="presParOf" srcId="{44679308-296C-47BC-A813-B54908C6F9F8}" destId="{F0E19205-312F-4C1E-98CF-3BD69C0FFE46}" srcOrd="1" destOrd="0" presId="urn:microsoft.com/office/officeart/2005/8/layout/hList3"/>
    <dgm:cxn modelId="{2AE7F7BB-28D3-47EB-96CA-93C31C823BCB}" type="presParOf" srcId="{F0E19205-312F-4C1E-98CF-3BD69C0FFE46}" destId="{7FA6D746-F175-4F56-B5C9-5BC9ED99EBB3}" srcOrd="0" destOrd="0" presId="urn:microsoft.com/office/officeart/2005/8/layout/hList3"/>
    <dgm:cxn modelId="{350EA2B9-E6D8-4C07-98EF-DD51FDFC9266}" type="presParOf" srcId="{F0E19205-312F-4C1E-98CF-3BD69C0FFE46}" destId="{0044556C-F134-48CD-B388-00414AFBBCE0}" srcOrd="1" destOrd="0" presId="urn:microsoft.com/office/officeart/2005/8/layout/hList3"/>
    <dgm:cxn modelId="{6D49C986-17B6-4459-B7B8-0926844452D3}" type="presParOf" srcId="{F0E19205-312F-4C1E-98CF-3BD69C0FFE46}" destId="{29BB35BB-0753-4C33-B156-6544BB19F8F3}" srcOrd="2" destOrd="0" presId="urn:microsoft.com/office/officeart/2005/8/layout/hList3"/>
    <dgm:cxn modelId="{87AD31ED-EEB0-4B35-AB28-8C066E1A1499}" type="presParOf" srcId="{44679308-296C-47BC-A813-B54908C6F9F8}" destId="{80F79C5C-6E5D-4A09-8692-DAFD0F4C772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0F358E-7E91-4A03-9B94-177A2CAC7330}">
      <dsp:nvSpPr>
        <dsp:cNvPr id="0" name=""/>
        <dsp:cNvSpPr/>
      </dsp:nvSpPr>
      <dsp:spPr>
        <a:xfrm>
          <a:off x="936104" y="0"/>
          <a:ext cx="6264695" cy="6264695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B73E6-7A5E-47DE-9334-46951C90B6C6}">
      <dsp:nvSpPr>
        <dsp:cNvPr id="0" name=""/>
        <dsp:cNvSpPr/>
      </dsp:nvSpPr>
      <dsp:spPr>
        <a:xfrm>
          <a:off x="1531250" y="595146"/>
          <a:ext cx="2443231" cy="24432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يمكن تطبيقه في مواقف عديدة</a:t>
          </a:r>
          <a:endParaRPr lang="ar-SA" sz="2300" kern="1200" dirty="0"/>
        </a:p>
      </dsp:txBody>
      <dsp:txXfrm>
        <a:off x="1531250" y="595146"/>
        <a:ext cx="2443231" cy="2443231"/>
      </dsp:txXfrm>
    </dsp:sp>
    <dsp:sp modelId="{0F82DFEC-962E-4081-B4A2-F11C1736E277}">
      <dsp:nvSpPr>
        <dsp:cNvPr id="0" name=""/>
        <dsp:cNvSpPr/>
      </dsp:nvSpPr>
      <dsp:spPr>
        <a:xfrm>
          <a:off x="4162422" y="595146"/>
          <a:ext cx="2443231" cy="244323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>
              <a:solidFill>
                <a:schemeClr val="tx1"/>
              </a:solidFill>
            </a:rPr>
            <a:t>ان الذكاء الاجتماعى له تأثير كبير على نجاحنا فى عدة مجالات خاصة فى ميدان القيادة </a:t>
          </a:r>
          <a:endParaRPr lang="ar-SA" sz="2300" kern="1200" dirty="0">
            <a:solidFill>
              <a:schemeClr val="tx1"/>
            </a:solidFill>
          </a:endParaRPr>
        </a:p>
      </dsp:txBody>
      <dsp:txXfrm>
        <a:off x="4162422" y="595146"/>
        <a:ext cx="2443231" cy="2443231"/>
      </dsp:txXfrm>
    </dsp:sp>
    <dsp:sp modelId="{FD05D8A4-81E9-485E-87FF-78E6E550ADBF}">
      <dsp:nvSpPr>
        <dsp:cNvPr id="0" name=""/>
        <dsp:cNvSpPr/>
      </dsp:nvSpPr>
      <dsp:spPr>
        <a:xfrm>
          <a:off x="1531250" y="3226318"/>
          <a:ext cx="2443231" cy="244323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تم استبعاد الذكاء الاجتماعى عن الذكاء العام حيث اعتبره نوع من الذكاء العام المطبق فى المواقف الاجتماعية </a:t>
          </a:r>
          <a:endParaRPr lang="ar-SA" sz="2300" kern="1200" dirty="0"/>
        </a:p>
      </dsp:txBody>
      <dsp:txXfrm>
        <a:off x="1531250" y="3226318"/>
        <a:ext cx="2443231" cy="2443231"/>
      </dsp:txXfrm>
    </dsp:sp>
    <dsp:sp modelId="{C04215E7-378C-4254-BA9B-369EC336A968}">
      <dsp:nvSpPr>
        <dsp:cNvPr id="0" name=""/>
        <dsp:cNvSpPr/>
      </dsp:nvSpPr>
      <dsp:spPr>
        <a:xfrm>
          <a:off x="4162422" y="3226318"/>
          <a:ext cx="2443231" cy="244323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مع بداية تراكم المعرفة الناتجة عن بحوث الدماغ اعيد النظر من جديد الى الذكاء الاجتماعى </a:t>
          </a:r>
          <a:endParaRPr lang="ar-SA" sz="2300" kern="1200" dirty="0"/>
        </a:p>
      </dsp:txBody>
      <dsp:txXfrm>
        <a:off x="4162422" y="3226318"/>
        <a:ext cx="2443231" cy="244323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ABB8AB-128D-4569-9E9B-67FAB45C52FB}">
      <dsp:nvSpPr>
        <dsp:cNvPr id="0" name=""/>
        <dsp:cNvSpPr/>
      </dsp:nvSpPr>
      <dsp:spPr>
        <a:xfrm>
          <a:off x="0" y="777239"/>
          <a:ext cx="8686800" cy="347472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39FBD4-F440-4A0E-A788-55072B7DA05F}">
      <dsp:nvSpPr>
        <dsp:cNvPr id="0" name=""/>
        <dsp:cNvSpPr/>
      </dsp:nvSpPr>
      <dsp:spPr>
        <a:xfrm>
          <a:off x="1042416" y="1385315"/>
          <a:ext cx="2866644" cy="170261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8684" rIns="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التزامن و التقمص الوجدانى الاولى </a:t>
          </a:r>
          <a:endParaRPr lang="ar-SA" sz="3900" kern="1200" dirty="0"/>
        </a:p>
      </dsp:txBody>
      <dsp:txXfrm>
        <a:off x="1042416" y="1385315"/>
        <a:ext cx="2866644" cy="1702612"/>
      </dsp:txXfrm>
    </dsp:sp>
    <dsp:sp modelId="{515F7AEE-E810-4949-BE2B-1BD128E5E4AA}">
      <dsp:nvSpPr>
        <dsp:cNvPr id="0" name=""/>
        <dsp:cNvSpPr/>
      </dsp:nvSpPr>
      <dsp:spPr>
        <a:xfrm>
          <a:off x="4343400" y="1941271"/>
          <a:ext cx="3387852" cy="170261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8684" rIns="0" bIns="148590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kern="1200" dirty="0" smtClean="0"/>
            <a:t>دقة التقمص الوجدانى و التأثير </a:t>
          </a:r>
          <a:endParaRPr lang="ar-SA" sz="3900" kern="1200" dirty="0"/>
        </a:p>
      </dsp:txBody>
      <dsp:txXfrm>
        <a:off x="4343400" y="1941271"/>
        <a:ext cx="3387852" cy="170261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4667A0-2C5B-49BD-98D2-EFECAC712A09}">
      <dsp:nvSpPr>
        <dsp:cNvPr id="0" name=""/>
        <dsp:cNvSpPr/>
      </dsp:nvSpPr>
      <dsp:spPr>
        <a:xfrm>
          <a:off x="0" y="0"/>
          <a:ext cx="8003232" cy="1738052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/>
            <a:t>الاشخاص الذين يكون ادائهم ضعيفا على هذه القدرة يعانون من </a:t>
          </a:r>
          <a:r>
            <a:rPr lang="ar-SA" sz="3600" kern="1200" dirty="0" err="1" smtClean="0"/>
            <a:t>الديسيميا</a:t>
          </a:r>
          <a:r>
            <a:rPr lang="ar-SA" sz="3600" kern="1200" dirty="0" smtClean="0"/>
            <a:t> </a:t>
          </a:r>
          <a:endParaRPr lang="ar-SA" sz="3600" kern="1200" dirty="0"/>
        </a:p>
      </dsp:txBody>
      <dsp:txXfrm>
        <a:off x="0" y="0"/>
        <a:ext cx="8003232" cy="1738052"/>
      </dsp:txXfrm>
    </dsp:sp>
    <dsp:sp modelId="{7FA6D746-F175-4F56-B5C9-5BC9ED99EBB3}">
      <dsp:nvSpPr>
        <dsp:cNvPr id="0" name=""/>
        <dsp:cNvSpPr/>
      </dsp:nvSpPr>
      <dsp:spPr>
        <a:xfrm>
          <a:off x="3907" y="1738052"/>
          <a:ext cx="2665138" cy="3649909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يمكن علاج </a:t>
          </a:r>
          <a:r>
            <a:rPr lang="ar-SA" sz="3100" kern="1200" dirty="0" err="1" smtClean="0"/>
            <a:t>الديسيميا</a:t>
          </a:r>
          <a:r>
            <a:rPr lang="ar-SA" sz="3100" kern="1200" dirty="0" smtClean="0"/>
            <a:t> من خلال التدريب على قراءة تعبيرات الآخرين و ذلك بالتدريب المكثف عليها او ما نطلق عليه التدريب الزائد </a:t>
          </a:r>
          <a:endParaRPr lang="ar-SA" sz="3100" kern="1200" dirty="0"/>
        </a:p>
      </dsp:txBody>
      <dsp:txXfrm>
        <a:off x="3907" y="1738052"/>
        <a:ext cx="2665138" cy="3649909"/>
      </dsp:txXfrm>
    </dsp:sp>
    <dsp:sp modelId="{0044556C-F134-48CD-B388-00414AFBBCE0}">
      <dsp:nvSpPr>
        <dsp:cNvPr id="0" name=""/>
        <dsp:cNvSpPr/>
      </dsp:nvSpPr>
      <dsp:spPr>
        <a:xfrm>
          <a:off x="2669046" y="1738052"/>
          <a:ext cx="2665138" cy="3649909"/>
        </a:xfrm>
        <a:prstGeom prst="rect">
          <a:avLst/>
        </a:prstGeom>
        <a:solidFill>
          <a:schemeClr val="accent1">
            <a:shade val="50000"/>
            <a:hueOff val="-26796"/>
            <a:satOff val="12783"/>
            <a:lumOff val="229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تنشأ بسبب عدم توفر فرص كافية للتفاعل الاجتماعى مع الآخرين, او بسبب  ان أسرهم لم تظهر مدى متنوع من العواطف</a:t>
          </a:r>
          <a:endParaRPr lang="ar-SA" sz="3100" kern="1200" dirty="0"/>
        </a:p>
      </dsp:txBody>
      <dsp:txXfrm>
        <a:off x="2669046" y="1738052"/>
        <a:ext cx="2665138" cy="3649909"/>
      </dsp:txXfrm>
    </dsp:sp>
    <dsp:sp modelId="{29BB35BB-0753-4C33-B156-6544BB19F8F3}">
      <dsp:nvSpPr>
        <dsp:cNvPr id="0" name=""/>
        <dsp:cNvSpPr/>
      </dsp:nvSpPr>
      <dsp:spPr>
        <a:xfrm>
          <a:off x="5334185" y="1738052"/>
          <a:ext cx="2665138" cy="3649909"/>
        </a:xfrm>
        <a:prstGeom prst="rect">
          <a:avLst/>
        </a:prstGeom>
        <a:solidFill>
          <a:schemeClr val="accent1">
            <a:shade val="50000"/>
            <a:hueOff val="-26796"/>
            <a:satOff val="12783"/>
            <a:lumOff val="229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مؤشر مبدأى عادة ما ينتهى بالرفض الاجتماعى فى المدرسة </a:t>
          </a:r>
        </a:p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الشخص البالغ عادة ما ينتهى </a:t>
          </a:r>
          <a:r>
            <a:rPr lang="ar-SA" sz="3100" kern="1200" dirty="0" err="1" smtClean="0"/>
            <a:t>به</a:t>
          </a:r>
          <a:r>
            <a:rPr lang="ar-SA" sz="3100" kern="1200" dirty="0" smtClean="0"/>
            <a:t> الحال للعزلة الاجتماعية </a:t>
          </a:r>
          <a:endParaRPr lang="ar-SA" sz="3100" kern="1200" dirty="0"/>
        </a:p>
      </dsp:txBody>
      <dsp:txXfrm>
        <a:off x="5334185" y="1738052"/>
        <a:ext cx="2665138" cy="3649909"/>
      </dsp:txXfrm>
    </dsp:sp>
    <dsp:sp modelId="{80F79C5C-6E5D-4A09-8692-DAFD0F4C7721}">
      <dsp:nvSpPr>
        <dsp:cNvPr id="0" name=""/>
        <dsp:cNvSpPr/>
      </dsp:nvSpPr>
      <dsp:spPr>
        <a:xfrm>
          <a:off x="0" y="5387961"/>
          <a:ext cx="8003232" cy="405545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D0ED599-77A3-4671-B728-409FE7A1113C}" type="datetimeFigureOut">
              <a:rPr lang="ar-SA" smtClean="0"/>
              <a:t>15/02/35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3B3BA9D-57C9-48C7-A890-28D7F664F47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0125CCD-7F31-44DB-95BF-7E8C4EB479FD}" type="datetimeFigureOut">
              <a:rPr lang="ar-SA" smtClean="0"/>
              <a:t>15/02/35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46EFA70-964C-40BE-9C37-627A2626E32A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 bwMode="gray">
      <p:bgPr>
        <a:blipFill dpi="0" rotWithShape="0">
          <a:blip r:embed="rId2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895600"/>
            <a:ext cx="8839200" cy="1303338"/>
          </a:xfrm>
        </p:spPr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191000"/>
            <a:ext cx="88392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CF8B941F-BC72-4D50-8298-5FF5020950A7}" type="datetime1">
              <a:rPr lang="ar-SA" smtClean="0"/>
              <a:t>15/02/35</a:t>
            </a:fld>
            <a:endParaRPr lang="ar-SA"/>
          </a:p>
        </p:txBody>
      </p:sp>
      <p:sp>
        <p:nvSpPr>
          <p:cNvPr id="62479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62480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76025C-BB65-4258-A212-F5138B1CCCEA}" type="datetime1">
              <a:rPr lang="ar-SA" smtClean="0"/>
              <a:t>15/02/35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553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553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31712C-E509-4B88-8DC4-9AA84AF081C8}" type="datetime1">
              <a:rPr lang="ar-SA" smtClean="0"/>
              <a:t>15/02/35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277AA3-BA39-4AF6-AE1C-2454614A315C}" type="datetime1">
              <a:rPr lang="ar-SA" smtClean="0"/>
              <a:t>15/02/35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206210-55FA-4AA8-A1D6-BDAF08CE290F}" type="datetime1">
              <a:rPr lang="ar-SA" smtClean="0"/>
              <a:t>15/02/35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4544D4-FF50-4ED4-8A56-7E5839073AC1}" type="datetime1">
              <a:rPr lang="ar-SA" smtClean="0"/>
              <a:t>15/02/35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EEDB7B-3A6E-4619-809A-393806CA57D5}" type="datetime1">
              <a:rPr lang="ar-SA" smtClean="0"/>
              <a:t>15/02/35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97F214-111C-42C0-9352-8C229C617E28}" type="datetime1">
              <a:rPr lang="ar-SA" smtClean="0"/>
              <a:t>15/02/35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790E4A-CFE3-46B5-BE61-FF6FD7A9A09D}" type="datetime1">
              <a:rPr lang="ar-SA" smtClean="0"/>
              <a:t>15/02/35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607FC9-0AD4-477A-9F8B-0D921718F38A}" type="datetime1">
              <a:rPr lang="ar-SA" smtClean="0"/>
              <a:t>15/02/35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D4B090-0D8E-4EF5-BECF-CA75B4AF88EF}" type="datetime1">
              <a:rPr lang="ar-SA" smtClean="0"/>
              <a:t>15/02/35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CDE930EC-D7BC-4DF0-AC06-4AF224A7B2BE}" type="datetime1">
              <a:rPr lang="ar-SA" smtClean="0"/>
              <a:t>15/02/35</a:t>
            </a:fld>
            <a:endParaRPr lang="ar-SA"/>
          </a:p>
        </p:txBody>
      </p:sp>
      <p:sp>
        <p:nvSpPr>
          <p:cNvPr id="614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ar-SA" smtClean="0"/>
              <a:t>أ.أريج الهويدي</a:t>
            </a:r>
            <a:endParaRPr lang="ar-SA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" pitchFamily="34" charset="0"/>
              </a:defRPr>
            </a:lvl1pPr>
          </a:lstStyle>
          <a:p>
            <a:fld id="{2E970D81-BF97-4107-A522-A93E7296970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  <p:hf sldNum="0" hdr="0" dt="0"/>
  <p:txStyles>
    <p:titleStyle>
      <a:lvl1pPr algn="l" rtl="1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الذكاء الاجتماعي</a:t>
            </a:r>
            <a:endParaRPr lang="ar-SA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مفتاحك السحري لتكون نجم اجتماعي محبوب</a:t>
            </a:r>
            <a:endParaRPr lang="ar-SA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3"/>
          </p:nvPr>
        </p:nvSpPr>
        <p:spPr>
          <a:xfrm>
            <a:off x="6084168" y="6237312"/>
            <a:ext cx="2895600" cy="476250"/>
          </a:xfrm>
        </p:spPr>
        <p:txBody>
          <a:bodyPr/>
          <a:lstStyle/>
          <a:p>
            <a:r>
              <a:rPr lang="ar-SA" b="1" dirty="0" smtClean="0"/>
              <a:t>أ.أريج </a:t>
            </a:r>
            <a:r>
              <a:rPr lang="ar-SA" b="1" dirty="0" err="1" smtClean="0"/>
              <a:t>الهويدي</a:t>
            </a:r>
            <a:endParaRPr lang="ar-SA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</a:t>
            </a:r>
            <a:r>
              <a:rPr lang="ar-SA" dirty="0" err="1" smtClean="0"/>
              <a:t>ماهي</a:t>
            </a:r>
            <a:r>
              <a:rPr lang="ar-SA" dirty="0" smtClean="0"/>
              <a:t> خطوات هذا </a:t>
            </a:r>
            <a:r>
              <a:rPr lang="ar-SA" dirty="0" err="1" smtClean="0"/>
              <a:t>التناغم ؟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683568" y="1600201"/>
            <a:ext cx="8003232" cy="2836912"/>
          </a:xfrm>
        </p:spPr>
        <p:txBody>
          <a:bodyPr/>
          <a:lstStyle/>
          <a:p>
            <a:r>
              <a:rPr lang="ar-SA" dirty="0" smtClean="0"/>
              <a:t>الابتسام </a:t>
            </a:r>
          </a:p>
          <a:p>
            <a:r>
              <a:rPr lang="ar-SA" dirty="0" smtClean="0"/>
              <a:t>الإشارات والإيحاءات التي تقوم </a:t>
            </a:r>
            <a:r>
              <a:rPr lang="ar-SA" dirty="0" err="1" smtClean="0"/>
              <a:t>بها</a:t>
            </a:r>
            <a:r>
              <a:rPr lang="ar-SA" dirty="0" smtClean="0"/>
              <a:t> أثناء تحدثك لتعبر عن فكرة ما </a:t>
            </a:r>
          </a:p>
          <a:p>
            <a:r>
              <a:rPr lang="ar-SA" dirty="0" smtClean="0"/>
              <a:t>تبادل النظرات مع الآخر وإظهار الاهتمام والانتباه أثناء الاستماع </a:t>
            </a:r>
            <a:r>
              <a:rPr lang="ar-SA" dirty="0" err="1" smtClean="0"/>
              <a:t>إليه .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7" name="وسيلة شرح مع سهم إلى الأعلى 6"/>
          <p:cNvSpPr/>
          <p:nvPr/>
        </p:nvSpPr>
        <p:spPr>
          <a:xfrm>
            <a:off x="683568" y="4365104"/>
            <a:ext cx="8064896" cy="1800200"/>
          </a:xfrm>
          <a:prstGeom prst="up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إذا عندما تبتسم للأخر وتنظر إليه وتصغي إليه وتشارك في الحديث تكون قد حققت تناغما معه </a:t>
            </a:r>
            <a:endParaRPr lang="ar-SA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>
            <a:off x="6012160" y="6381750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2130425"/>
            <a:ext cx="7558608" cy="2306687"/>
          </a:xfrm>
        </p:spPr>
        <p:txBody>
          <a:bodyPr>
            <a:normAutofit/>
          </a:bodyPr>
          <a:lstStyle/>
          <a:p>
            <a:r>
              <a:rPr lang="ar-SA" dirty="0"/>
              <a:t>سر الذكاء </a:t>
            </a:r>
            <a:r>
              <a:rPr lang="ar-SA" dirty="0" err="1"/>
              <a:t>الاجتماعي </a:t>
            </a:r>
            <a:r>
              <a:rPr lang="ar-SA" dirty="0"/>
              <a:t>: </a:t>
            </a:r>
            <a:r>
              <a:rPr lang="ar-SA" dirty="0" err="1"/>
              <a:t>الابتسامة .</a:t>
            </a:r>
            <a:r>
              <a:rPr lang="ar-SA" dirty="0"/>
              <a:t/>
            </a:r>
            <a:br>
              <a:rPr lang="ar-SA" dirty="0"/>
            </a:br>
            <a:r>
              <a:rPr lang="ar-SA" dirty="0">
                <a:solidFill>
                  <a:schemeClr val="accent3">
                    <a:lumMod val="50000"/>
                  </a:schemeClr>
                </a:solidFill>
              </a:rPr>
              <a:t>في المثل الصيني: إذا لم يكن وجهك بشوشا فلا تفتح متجراُ</a:t>
            </a: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940152" y="6237312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التقمص العاطفى الجديد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ar-SA" dirty="0"/>
              <a:t>ان الدقة فى التقمص العاطفى تبنى التقمص العاطفى </a:t>
            </a:r>
            <a:r>
              <a:rPr lang="ar-SA" dirty="0" err="1" smtClean="0"/>
              <a:t>الأولى </a:t>
            </a:r>
            <a:r>
              <a:rPr lang="ar-SA" dirty="0"/>
              <a:t>, و لكنها تضيق الفهم الواضح لما يشعر </a:t>
            </a:r>
            <a:r>
              <a:rPr lang="ar-SA" dirty="0" err="1"/>
              <a:t>به</a:t>
            </a:r>
            <a:r>
              <a:rPr lang="ar-SA" dirty="0"/>
              <a:t> و يفكر </a:t>
            </a:r>
            <a:r>
              <a:rPr lang="ar-SA" dirty="0" err="1"/>
              <a:t>به</a:t>
            </a:r>
            <a:r>
              <a:rPr lang="ar-SA" dirty="0"/>
              <a:t> شخص آخر </a:t>
            </a:r>
          </a:p>
          <a:p>
            <a:pPr>
              <a:lnSpc>
                <a:spcPct val="80000"/>
              </a:lnSpc>
              <a:defRPr/>
            </a:pPr>
            <a:r>
              <a:rPr lang="ar-SA" dirty="0"/>
              <a:t>يبدو ان الدقة فى التقمص الوجدانى تعتبر احد المؤشرات الدالة على الزواج </a:t>
            </a:r>
            <a:r>
              <a:rPr lang="ar-SA" dirty="0" err="1"/>
              <a:t>الناجح </a:t>
            </a:r>
            <a:r>
              <a:rPr lang="ar-SA" dirty="0"/>
              <a:t>, خاصة فى السنوات </a:t>
            </a:r>
            <a:r>
              <a:rPr lang="ar-SA" dirty="0" err="1" smtClean="0"/>
              <a:t>الأولى .</a:t>
            </a:r>
            <a:endParaRPr lang="ar-SA" dirty="0"/>
          </a:p>
          <a:p>
            <a:pPr>
              <a:lnSpc>
                <a:spcPct val="80000"/>
              </a:lnSpc>
              <a:defRPr/>
            </a:pPr>
            <a:r>
              <a:rPr lang="ar-SA" dirty="0"/>
              <a:t>ان الوعى اليقظ بنوايا شخص ما يسمح بالمزيد من الدقة فى التقمص </a:t>
            </a:r>
            <a:r>
              <a:rPr lang="ar-SA" dirty="0" err="1" smtClean="0"/>
              <a:t>الوجداني </a:t>
            </a:r>
            <a:r>
              <a:rPr lang="ar-SA" dirty="0"/>
              <a:t>, و بحيث يمكننا ان نتنبأ بصورة افضل حول ما الذى سيقوم ذلك الشخص بفعله </a:t>
            </a:r>
            <a:endParaRPr lang="en-US" dirty="0"/>
          </a:p>
          <a:p>
            <a:pPr>
              <a:buNone/>
            </a:pPr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6248400" y="6165304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dirty="0" smtClean="0"/>
              <a:t>المعرفة الاجتماعية </a:t>
            </a:r>
            <a:endParaRPr lang="en-US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ar-SA" dirty="0"/>
              <a:t>الاشخاص المهرة فى هذا النوع من المعرفة يعملون ما هو متوقع منهم تقريبا فى اى موقف </a:t>
            </a:r>
            <a:r>
              <a:rPr lang="ar-SA" dirty="0" smtClean="0"/>
              <a:t>اجتماعى</a:t>
            </a:r>
            <a:endParaRPr lang="ar-SA" dirty="0"/>
          </a:p>
          <a:p>
            <a:pPr>
              <a:lnSpc>
                <a:spcPct val="80000"/>
              </a:lnSpc>
              <a:defRPr/>
            </a:pPr>
            <a:r>
              <a:rPr lang="ar-SA" dirty="0" smtClean="0"/>
              <a:t>ان </a:t>
            </a:r>
            <a:r>
              <a:rPr lang="ar-SA" dirty="0"/>
              <a:t>عدم القدرة المزمنة على التعامل مع المشكلات الاجتماعية لا يؤدى فقط الى اعاقة </a:t>
            </a:r>
            <a:r>
              <a:rPr lang="ar-SA" dirty="0" err="1"/>
              <a:t>العلاقات </a:t>
            </a:r>
            <a:r>
              <a:rPr lang="ar-SA" dirty="0"/>
              <a:t>, و لكنه  يعمل كعنصر معقد فى المشكلات </a:t>
            </a:r>
            <a:r>
              <a:rPr lang="ar-SA" dirty="0" smtClean="0"/>
              <a:t>النفسية</a:t>
            </a:r>
            <a:endParaRPr lang="ar-SA" dirty="0"/>
          </a:p>
          <a:p>
            <a:pPr>
              <a:lnSpc>
                <a:spcPct val="80000"/>
              </a:lnSpc>
              <a:defRPr/>
            </a:pPr>
            <a:r>
              <a:rPr lang="ar-SA" dirty="0"/>
              <a:t> </a:t>
            </a:r>
            <a:r>
              <a:rPr lang="ar-SA" dirty="0" smtClean="0"/>
              <a:t>تعاوننا على </a:t>
            </a:r>
            <a:r>
              <a:rPr lang="ar-SA" dirty="0"/>
              <a:t>ادراك الفرق فى فهمنا لماذا يدرك شخص تعليقا ما باعتباره مزحة طريفة فى حين انها تبدوا كسخرية مهينة من وجهة نظر شخص آخر </a:t>
            </a:r>
            <a:endParaRPr lang="en-US" dirty="0"/>
          </a:p>
          <a:p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6084168" y="6165304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التزامن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2060848"/>
            <a:ext cx="8686800" cy="5029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ar-SA" dirty="0"/>
              <a:t>يعتبر الاساس للتيسير </a:t>
            </a:r>
            <a:r>
              <a:rPr lang="ar-SA" dirty="0" err="1"/>
              <a:t>الاجتماعى </a:t>
            </a:r>
            <a:r>
              <a:rPr lang="ar-SA" dirty="0"/>
              <a:t>, و هو يتطلب منا ان نتمكن من كل من قراءة الدلائل غير اللفظية و العمل طبقا لها بصورة سلسة دون التفكير فيها </a:t>
            </a:r>
          </a:p>
          <a:p>
            <a:pPr>
              <a:lnSpc>
                <a:spcPct val="80000"/>
              </a:lnSpc>
              <a:defRPr/>
            </a:pPr>
            <a:r>
              <a:rPr lang="ar-SA" dirty="0"/>
              <a:t>ان المؤشرات غير اللفظية على التزامن تتضمن مدى من التفاعلات التى تنتظم بصورة متناسقة بدء من الابتسام او الاطراق بالرأس فى اللحظة </a:t>
            </a:r>
            <a:r>
              <a:rPr lang="ar-SA" dirty="0" err="1"/>
              <a:t>الملائمة </a:t>
            </a:r>
            <a:r>
              <a:rPr lang="ar-SA" dirty="0"/>
              <a:t>, الى توجيه اجسامنا نحو شخص آخر 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6012160" y="6165304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عنصر نائب للمحتوى 9"/>
          <p:cNvGraphicFramePr>
            <a:graphicFrameLocks noGrp="1"/>
          </p:cNvGraphicFramePr>
          <p:nvPr>
            <p:ph sz="half" idx="1"/>
          </p:nvPr>
        </p:nvGraphicFramePr>
        <p:xfrm>
          <a:off x="683568" y="332656"/>
          <a:ext cx="8003232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5940152" y="6165304"/>
            <a:ext cx="2895600" cy="476250"/>
          </a:xfrm>
        </p:spPr>
        <p:txBody>
          <a:bodyPr/>
          <a:lstStyle/>
          <a:p>
            <a:r>
              <a:rPr lang="ar-SA" smtClean="0"/>
              <a:t>أ.أريج الهويدي</a:t>
            </a:r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التعبير الذاتى </a:t>
            </a:r>
            <a:endParaRPr lang="ar-SA" dirty="0"/>
          </a:p>
        </p:txBody>
      </p:sp>
      <p:pic>
        <p:nvPicPr>
          <p:cNvPr id="6" name="عنصر نائب للمحتوى 5" descr="7ff36ef1d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7272807" cy="4104456"/>
          </a:xfrm>
        </p:spPr>
      </p:pic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6084168" y="6165304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الاهتمام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ar-SA" dirty="0"/>
              <a:t>الاهتمام يذهب </a:t>
            </a:r>
            <a:r>
              <a:rPr lang="ar-SA" dirty="0" smtClean="0"/>
              <a:t>لأبعد </a:t>
            </a:r>
            <a:r>
              <a:rPr lang="ar-SA" dirty="0"/>
              <a:t>من مجرد التقمص الوجدانى فهو يعنى تقديم العون الفعلى و هذا </a:t>
            </a:r>
            <a:r>
              <a:rPr lang="ar-SA" dirty="0" err="1"/>
              <a:t>شىء</a:t>
            </a:r>
            <a:r>
              <a:rPr lang="ar-SA" dirty="0"/>
              <a:t> قد يعجز عنه افراد كثيرون يفتقرون لهذا المكون </a:t>
            </a:r>
            <a:endParaRPr lang="en-US" dirty="0"/>
          </a:p>
          <a:p>
            <a:pPr>
              <a:lnSpc>
                <a:spcPct val="80000"/>
              </a:lnSpc>
              <a:defRPr/>
            </a:pPr>
            <a:r>
              <a:rPr lang="ar-SA" dirty="0"/>
              <a:t>ان الاشخاص الذين يتوقفوا لمساعدة الآخرين يظهرون علامة اخرى من علامات الذكاء الاجتماعى </a:t>
            </a:r>
            <a:r>
              <a:rPr lang="ar-SA" dirty="0" smtClean="0"/>
              <a:t>ألا </a:t>
            </a:r>
            <a:r>
              <a:rPr lang="ar-SA" dirty="0"/>
              <a:t>و هى الاهتمام </a:t>
            </a:r>
          </a:p>
          <a:p>
            <a:pPr>
              <a:lnSpc>
                <a:spcPct val="80000"/>
              </a:lnSpc>
              <a:defRPr/>
            </a:pPr>
            <a:r>
              <a:rPr lang="ar-SA" dirty="0"/>
              <a:t>كلما كنا اكثر تقمصا وجدانيا مع شخص </a:t>
            </a:r>
            <a:r>
              <a:rPr lang="ar-SA" dirty="0" err="1"/>
              <a:t>ما </a:t>
            </a:r>
            <a:r>
              <a:rPr lang="ar-SA" dirty="0"/>
              <a:t>, لديه احتياجات و نشعر بالاهتمام </a:t>
            </a:r>
            <a:r>
              <a:rPr lang="ar-SA" dirty="0" err="1"/>
              <a:t>تجاهه </a:t>
            </a:r>
            <a:r>
              <a:rPr lang="ar-SA" dirty="0"/>
              <a:t>, كلما كان لدينا دافع اكبر نحو </a:t>
            </a:r>
            <a:r>
              <a:rPr lang="ar-SA" dirty="0" smtClean="0"/>
              <a:t>معاونته</a:t>
            </a:r>
            <a:endParaRPr lang="en-US" dirty="0"/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6084168" y="6165304"/>
            <a:ext cx="2895600" cy="476250"/>
          </a:xfrm>
        </p:spPr>
        <p:txBody>
          <a:bodyPr/>
          <a:lstStyle/>
          <a:p>
            <a:r>
              <a:rPr lang="ar-SA" smtClean="0"/>
              <a:t>أ.أريج الهويدي</a:t>
            </a:r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323528" y="188640"/>
          <a:ext cx="813690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>
            <a:off x="6084168" y="6165304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hangingPunct="1">
              <a:defRPr/>
            </a:pPr>
            <a:r>
              <a:rPr lang="ar-SA" sz="4000" dirty="0" smtClean="0"/>
              <a:t>كيف يوظف الذكاء الاجتماعى فى الواقع </a:t>
            </a:r>
            <a:r>
              <a:rPr lang="ar-SA" sz="4000" dirty="0" err="1" smtClean="0"/>
              <a:t>الفعلي ؟</a:t>
            </a:r>
            <a:r>
              <a:rPr lang="ar-SA" sz="4000" dirty="0" smtClean="0"/>
              <a:t/>
            </a:r>
            <a:br>
              <a:rPr lang="ar-SA" sz="4000" dirty="0" smtClean="0"/>
            </a:br>
            <a:r>
              <a:rPr lang="ar-SA" sz="4000" dirty="0" smtClean="0"/>
              <a:t>الشواهد على الذكاء الاجتماعى </a:t>
            </a:r>
            <a:endParaRPr lang="en-US" sz="4000" dirty="0" smtClean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الحساسية اللازمة لتهدئة بكاء طفل دارج باستخدام اللمسات الصحيحة المطمئنة و بشكل تلقائي </a:t>
            </a:r>
          </a:p>
          <a:p>
            <a:r>
              <a:rPr lang="ar-SA" dirty="0" smtClean="0"/>
              <a:t>السياسيون الناجحون </a:t>
            </a:r>
          </a:p>
          <a:p>
            <a:r>
              <a:rPr lang="ar-SA" dirty="0" smtClean="0"/>
              <a:t> المعلمون الناجحون 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6248400" y="6165304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>
          <a:xfrm>
            <a:off x="827584" y="2780928"/>
            <a:ext cx="7630616" cy="2090663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أكد المختصون أن كل إنسان منا في حاجة 80% من الذكاء الوجداني ليصل إلى النجاح وذلك مقابل 20% فقط من الذكاء العقلي </a:t>
            </a:r>
            <a:endParaRPr lang="ar-SA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6084168" y="6165304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هناك جدل بين علماء النفس حول اى القدرات الانسانية تعتبر اجتماعية و ايها عاطفى حيث ان الميدانين يختلطان </a:t>
            </a:r>
            <a:r>
              <a:rPr lang="ar-SA" dirty="0" err="1" smtClean="0"/>
              <a:t>ببعضهما</a:t>
            </a:r>
            <a:r>
              <a:rPr lang="ar-SA" dirty="0" smtClean="0"/>
              <a:t> , كما ان هناك تداخل بين الجزء الاجتماعى من المخ و المراكز </a:t>
            </a:r>
            <a:r>
              <a:rPr lang="ar-SA" dirty="0" err="1" smtClean="0"/>
              <a:t>الوجدانية </a:t>
            </a:r>
            <a:r>
              <a:rPr lang="ar-SA" dirty="0" smtClean="0"/>
              <a:t>– فنحن لا نستطيع فصل عاطفة ما عن العلاقات و التفاعلات </a:t>
            </a:r>
            <a:r>
              <a:rPr lang="ar-SA" dirty="0" err="1" smtClean="0"/>
              <a:t>الاجتماعية </a:t>
            </a:r>
            <a:r>
              <a:rPr lang="ar-SA" dirty="0" smtClean="0"/>
              <a:t>, فتفاعلاتنا تقود عواطفنا </a:t>
            </a:r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6084168" y="6165304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err="1" smtClean="0"/>
              <a:t>االذكاء</a:t>
            </a:r>
            <a:r>
              <a:rPr lang="ar-SA" dirty="0" smtClean="0"/>
              <a:t> الاجتماعى </a:t>
            </a:r>
            <a:r>
              <a:rPr lang="ar-SA" dirty="0" err="1" smtClean="0"/>
              <a:t>يتضمن :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الوعى </a:t>
            </a:r>
            <a:r>
              <a:rPr lang="ar-SA" dirty="0" err="1" smtClean="0"/>
              <a:t>الاجتماعي </a:t>
            </a:r>
            <a:r>
              <a:rPr lang="ar-SA" dirty="0" smtClean="0"/>
              <a:t>( ما الذى نشعر </a:t>
            </a:r>
            <a:r>
              <a:rPr lang="ar-SA" dirty="0" err="1" smtClean="0"/>
              <a:t>به</a:t>
            </a:r>
            <a:r>
              <a:rPr lang="ar-SA" dirty="0" smtClean="0"/>
              <a:t> تجاه </a:t>
            </a:r>
            <a:r>
              <a:rPr lang="ar-SA" dirty="0" err="1" smtClean="0"/>
              <a:t>الآخرين )</a:t>
            </a:r>
            <a:r>
              <a:rPr lang="ar-SA" dirty="0" smtClean="0"/>
              <a:t> </a:t>
            </a:r>
          </a:p>
          <a:p>
            <a:r>
              <a:rPr lang="ar-SA" dirty="0" smtClean="0"/>
              <a:t> التيسيرات </a:t>
            </a:r>
            <a:r>
              <a:rPr lang="ar-SA" dirty="0" err="1" smtClean="0"/>
              <a:t>الاجتماعية </a:t>
            </a:r>
            <a:r>
              <a:rPr lang="ar-SA" dirty="0" smtClean="0"/>
              <a:t>( ما الذى نفعله بهذا </a:t>
            </a:r>
            <a:r>
              <a:rPr lang="ar-SA" dirty="0" err="1" smtClean="0"/>
              <a:t>الوعي )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6084168" y="6093296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مكونات الذكاء الاجتماعي</a:t>
            </a: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6868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6012160" y="6165304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6779096" cy="851694"/>
          </a:xfrm>
        </p:spPr>
        <p:txBody>
          <a:bodyPr/>
          <a:lstStyle/>
          <a:p>
            <a:r>
              <a:rPr lang="ar-SA" sz="3600" dirty="0" smtClean="0"/>
              <a:t>التقمص الوجدانى الاولى</a:t>
            </a:r>
            <a:endParaRPr lang="ar-SA" sz="3600" dirty="0"/>
          </a:p>
        </p:txBody>
      </p:sp>
      <p:pic>
        <p:nvPicPr>
          <p:cNvPr id="7" name="عنصر نائب للمحتوى 6" descr="Anxiety-in-childr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556792"/>
            <a:ext cx="4042792" cy="4896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عنصر نائب للنص 5"/>
          <p:cNvSpPr>
            <a:spLocks noGrp="1"/>
          </p:cNvSpPr>
          <p:nvPr>
            <p:ph type="body" sz="half" idx="2"/>
          </p:nvPr>
        </p:nvSpPr>
        <p:spPr>
          <a:xfrm>
            <a:off x="0" y="1601416"/>
            <a:ext cx="4788024" cy="52565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ar-SA" sz="2000" dirty="0" smtClean="0"/>
              <a:t>و </a:t>
            </a:r>
            <a:r>
              <a:rPr lang="ar-SA" sz="2000" dirty="0"/>
              <a:t>يتجلى فى قدرة الفرد على تتبع التعبيرات </a:t>
            </a:r>
            <a:r>
              <a:rPr lang="ar-SA" sz="2000" dirty="0" smtClean="0"/>
              <a:t>العرضية </a:t>
            </a:r>
            <a:r>
              <a:rPr lang="ar-SA" sz="2000" dirty="0"/>
              <a:t>التى تظهر على الاشخاص و القدرة على الاحساس بمشاعر </a:t>
            </a:r>
            <a:r>
              <a:rPr lang="ar-SA" sz="2000" dirty="0" err="1"/>
              <a:t>الآخرين </a:t>
            </a:r>
            <a:r>
              <a:rPr lang="ar-SA" sz="2000" dirty="0"/>
              <a:t>– هذه القدرة تعتبر  حدسية </a:t>
            </a:r>
            <a:endParaRPr lang="ar-SA" sz="2000" dirty="0" smtClean="0"/>
          </a:p>
          <a:p>
            <a:pPr>
              <a:lnSpc>
                <a:spcPct val="90000"/>
              </a:lnSpc>
              <a:defRPr/>
            </a:pPr>
            <a:r>
              <a:rPr lang="ar-SA" sz="2000" dirty="0" smtClean="0"/>
              <a:t>و </a:t>
            </a:r>
            <a:r>
              <a:rPr lang="ar-SA" sz="2000" dirty="0"/>
              <a:t>هى تتأثر بالمكونات العصبية التى نمتلكها فنحن دائما ما نرسل اشارات لمن حولنا تفيد عن حالتنا النفسية كما ان هذا يظهر حتى فى حال حاولنا حجبها عن </a:t>
            </a:r>
            <a:r>
              <a:rPr lang="ar-SA" sz="2000" dirty="0" smtClean="0"/>
              <a:t>الآخرين</a:t>
            </a:r>
            <a:endParaRPr lang="ar-SA" sz="2000" dirty="0"/>
          </a:p>
          <a:p>
            <a:pPr>
              <a:lnSpc>
                <a:spcPct val="90000"/>
              </a:lnSpc>
              <a:defRPr/>
            </a:pPr>
            <a:r>
              <a:rPr lang="ar-SA" sz="2000" dirty="0"/>
              <a:t>ان اى مقياس لهذه القدرة الاولية على التقمص الوجدانى يجب ان يقيس قدرة الفرد السريعة او التلقائية على قراءة هذه الاشارات غير اللفظية لدى شخص </a:t>
            </a:r>
            <a:r>
              <a:rPr lang="ar-SA" sz="2000" dirty="0" err="1"/>
              <a:t>آخر </a:t>
            </a:r>
            <a:r>
              <a:rPr lang="ar-SA" sz="2000" dirty="0"/>
              <a:t>( مثل مقاييس الحساسية الاجتماعية و التى كان فيها على الافراد ان يخمنوا ما الذى يحدث عاطفيا عند رؤية مشهد ما لمدة </a:t>
            </a:r>
            <a:r>
              <a:rPr lang="ar-SA" sz="2000" dirty="0" err="1"/>
              <a:t>ثانيتين </a:t>
            </a:r>
            <a:r>
              <a:rPr lang="ar-SA" sz="2000" dirty="0"/>
              <a:t>– ان من يؤدون بشكل جيد على هذا المقياس يتم تقديرهم باعتبارهم اكثر حساسية </a:t>
            </a:r>
            <a:r>
              <a:rPr lang="ar-SA" sz="2000" dirty="0" err="1" smtClean="0"/>
              <a:t>إجتماعية</a:t>
            </a:r>
            <a:r>
              <a:rPr lang="ar-SA" sz="2000" dirty="0" smtClean="0"/>
              <a:t> </a:t>
            </a:r>
            <a:r>
              <a:rPr lang="ar-SA" sz="2000" dirty="0"/>
              <a:t>) هذه القدرة تتحسن بظروف الحياة </a:t>
            </a:r>
            <a:r>
              <a:rPr lang="ar-SA" sz="2000" dirty="0" smtClean="0"/>
              <a:t>فالأم </a:t>
            </a:r>
            <a:r>
              <a:rPr lang="ar-SA" sz="2000" dirty="0"/>
              <a:t>تكون افضل من النساء غير </a:t>
            </a:r>
            <a:r>
              <a:rPr lang="ar-SA" sz="2000" dirty="0" err="1"/>
              <a:t>المنجبات .</a:t>
            </a:r>
            <a:r>
              <a:rPr lang="ar-SA" sz="2000" dirty="0"/>
              <a:t> </a:t>
            </a:r>
            <a:endParaRPr lang="en-US" sz="2000" dirty="0"/>
          </a:p>
          <a:p>
            <a:endParaRPr lang="ar-SA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6012160" y="6381750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779096" cy="923702"/>
          </a:xfrm>
        </p:spPr>
        <p:txBody>
          <a:bodyPr/>
          <a:lstStyle/>
          <a:p>
            <a:r>
              <a:rPr lang="ar-SA" sz="4400" dirty="0" smtClean="0"/>
              <a:t>التناغم</a:t>
            </a:r>
            <a:endParaRPr lang="ar-SA" sz="4400" dirty="0"/>
          </a:p>
        </p:txBody>
      </p:sp>
      <p:pic>
        <p:nvPicPr>
          <p:cNvPr id="5" name="عنصر نائب للمحتوى 4" descr="Super1site_V_500_images(34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700808"/>
            <a:ext cx="4683787" cy="4682480"/>
          </a:xfrm>
        </p:spPr>
      </p:pic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23528" y="1700808"/>
            <a:ext cx="3528392" cy="4691063"/>
          </a:xfrm>
        </p:spPr>
        <p:txBody>
          <a:bodyPr/>
          <a:lstStyle/>
          <a:p>
            <a:r>
              <a:rPr lang="ar-SA" sz="2400" dirty="0" smtClean="0"/>
              <a:t>الشخص يظهر فيه كامل الانتباه للشخص الآخر و السعى </a:t>
            </a:r>
            <a:r>
              <a:rPr lang="ar-SA" sz="2400" dirty="0" err="1" smtClean="0"/>
              <a:t>لفهمه </a:t>
            </a:r>
            <a:r>
              <a:rPr lang="ar-SA" sz="2400" dirty="0" smtClean="0"/>
              <a:t>, و هى مهارة تتحسن </a:t>
            </a:r>
            <a:r>
              <a:rPr lang="ar-SA" sz="2400" dirty="0" err="1" smtClean="0"/>
              <a:t>بالتدريب .</a:t>
            </a:r>
            <a:r>
              <a:rPr lang="ar-SA" sz="2400" dirty="0" smtClean="0"/>
              <a:t> و ان نعى ان ما نقوله سوف يكون مسئولا عما يشعر </a:t>
            </a:r>
            <a:r>
              <a:rPr lang="ar-SA" sz="2400" dirty="0" err="1" smtClean="0"/>
              <a:t>به</a:t>
            </a:r>
            <a:r>
              <a:rPr lang="ar-SA" sz="2400" dirty="0" smtClean="0"/>
              <a:t> الآخرون و يقولونه و يفعلونه و العكس حين لا يكون الشخص متواصلا بشكل جيد فان رسائله لا تتغير لكى تلائم حالة الشخص الآخر بقدر ما تعكس حالته هو </a:t>
            </a:r>
          </a:p>
          <a:p>
            <a:endParaRPr lang="ar-SA" dirty="0" smtClean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>
            <a:off x="6084168" y="6381750"/>
            <a:ext cx="2895600" cy="476250"/>
          </a:xfrm>
        </p:spPr>
        <p:txBody>
          <a:bodyPr/>
          <a:lstStyle/>
          <a:p>
            <a:r>
              <a:rPr lang="ar-SA" dirty="0" smtClean="0"/>
              <a:t>أ.أريج </a:t>
            </a:r>
            <a:r>
              <a:rPr lang="ar-SA" dirty="0" err="1" smtClean="0"/>
              <a:t>الهويدي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C_Abstract_GreenAndWhite_TP01140800">
  <a:themeElements>
    <a:clrScheme name="TC_Abstract_GreenAndWhite_TP01140800 1">
      <a:dk1>
        <a:srgbClr val="000000"/>
      </a:dk1>
      <a:lt1>
        <a:srgbClr val="FFFFFF"/>
      </a:lt1>
      <a:dk2>
        <a:srgbClr val="FFFFFF"/>
      </a:dk2>
      <a:lt2>
        <a:srgbClr val="969696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556731"/>
      </a:hlink>
      <a:folHlink>
        <a:srgbClr val="1A3021"/>
      </a:folHlink>
    </a:clrScheme>
    <a:fontScheme name="TC_Abstract_GreenAndWhite_TP0114080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C_Abstract_GreenAndWhite_TP01140800 1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93D598"/>
        </a:accent1>
        <a:accent2>
          <a:srgbClr val="29A744"/>
        </a:accent2>
        <a:accent3>
          <a:srgbClr val="FFFFFF"/>
        </a:accent3>
        <a:accent4>
          <a:srgbClr val="000000"/>
        </a:accent4>
        <a:accent5>
          <a:srgbClr val="C8E7CA"/>
        </a:accent5>
        <a:accent6>
          <a:srgbClr val="24973D"/>
        </a:accent6>
        <a:hlink>
          <a:srgbClr val="556731"/>
        </a:hlink>
        <a:folHlink>
          <a:srgbClr val="1A3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TC_Abstract_GreenAndWhite</Template>
  <TotalTime>368</TotalTime>
  <Words>809</Words>
  <Application>Microsoft Office PowerPoint</Application>
  <PresentationFormat>عرض على الشاشة (3:4)‏</PresentationFormat>
  <Paragraphs>68</Paragraphs>
  <Slides>17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TC_Abstract_GreenAndWhite_TP01140800</vt:lpstr>
      <vt:lpstr>الذكاء الاجتماعي</vt:lpstr>
      <vt:lpstr>الشريحة 2</vt:lpstr>
      <vt:lpstr>كيف يوظف الذكاء الاجتماعى فى الواقع الفعلي ؟ الشواهد على الذكاء الاجتماعى </vt:lpstr>
      <vt:lpstr>أكد المختصون أن كل إنسان منا في حاجة 80% من الذكاء الوجداني ليصل إلى النجاح وذلك مقابل 20% فقط من الذكاء العقلي </vt:lpstr>
      <vt:lpstr>الشريحة 5</vt:lpstr>
      <vt:lpstr>الشريحة 6</vt:lpstr>
      <vt:lpstr>مكونات الذكاء الاجتماعي</vt:lpstr>
      <vt:lpstr>التقمص الوجدانى الاولى</vt:lpstr>
      <vt:lpstr>التناغم</vt:lpstr>
      <vt:lpstr> ماهي خطوات هذا التناغم ؟</vt:lpstr>
      <vt:lpstr>سر الذكاء الاجتماعي : الابتسامة . في المثل الصيني: إذا لم يكن وجهك بشوشا فلا تفتح متجراُ</vt:lpstr>
      <vt:lpstr>التقمص العاطفى الجديد </vt:lpstr>
      <vt:lpstr>المعرفة الاجتماعية </vt:lpstr>
      <vt:lpstr>التزامن</vt:lpstr>
      <vt:lpstr>الشريحة 15</vt:lpstr>
      <vt:lpstr>التعبير الذاتى </vt:lpstr>
      <vt:lpstr>الاهتمام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سر الذكاء الاجتماعي : الابتسامة . في المثل الصيني: إذا لم يكن وجهك بشوشا فلا تفتح متجراُ</dc:title>
  <dc:creator>areej</dc:creator>
  <cp:lastModifiedBy>areej</cp:lastModifiedBy>
  <cp:revision>36</cp:revision>
  <dcterms:created xsi:type="dcterms:W3CDTF">2013-04-06T19:12:26Z</dcterms:created>
  <dcterms:modified xsi:type="dcterms:W3CDTF">2013-12-18T19:14:51Z</dcterms:modified>
</cp:coreProperties>
</file>