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4"/>
  </p:notesMasterIdLst>
  <p:sldIdLst>
    <p:sldId id="256" r:id="rId2"/>
    <p:sldId id="307" r:id="rId3"/>
    <p:sldId id="309" r:id="rId4"/>
    <p:sldId id="310" r:id="rId5"/>
    <p:sldId id="311" r:id="rId6"/>
    <p:sldId id="312" r:id="rId7"/>
    <p:sldId id="313" r:id="rId8"/>
    <p:sldId id="314" r:id="rId9"/>
    <p:sldId id="315" r:id="rId10"/>
    <p:sldId id="316" r:id="rId11"/>
    <p:sldId id="324" r:id="rId12"/>
    <p:sldId id="317" r:id="rId13"/>
    <p:sldId id="318" r:id="rId14"/>
    <p:sldId id="325" r:id="rId15"/>
    <p:sldId id="319" r:id="rId16"/>
    <p:sldId id="326" r:id="rId17"/>
    <p:sldId id="327" r:id="rId18"/>
    <p:sldId id="320" r:id="rId19"/>
    <p:sldId id="328" r:id="rId20"/>
    <p:sldId id="321" r:id="rId21"/>
    <p:sldId id="322" r:id="rId22"/>
    <p:sldId id="323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CC"/>
    <a:srgbClr val="FFFF99"/>
    <a:srgbClr val="FF66CC"/>
    <a:srgbClr val="FF99CC"/>
    <a:srgbClr val="FF66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500" autoAdjust="0"/>
    <p:restoredTop sz="84022" autoAdjust="0"/>
  </p:normalViewPr>
  <p:slideViewPr>
    <p:cSldViewPr>
      <p:cViewPr>
        <p:scale>
          <a:sx n="80" d="100"/>
          <a:sy n="80" d="100"/>
        </p:scale>
        <p:origin x="-1212" y="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0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81FC1F7-530B-4E69-81CC-5CD26C0C06F5}" type="datetimeFigureOut">
              <a:rPr lang="ar-SA" smtClean="0"/>
              <a:pPr/>
              <a:t>01/02/1435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B08F1CD-EA54-40C7-9D1D-F406B24F64D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123166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01/02/1435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01/02/1435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01/02/1435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01/02/1435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28596" y="1004669"/>
            <a:ext cx="8358246" cy="3000395"/>
          </a:xfrm>
        </p:spPr>
        <p:txBody>
          <a:bodyPr>
            <a:noAutofit/>
          </a:bodyPr>
          <a:lstStyle/>
          <a:p>
            <a:r>
              <a:rPr lang="ar-SA" sz="54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cs typeface="Traditional Arabic" pitchFamily="2" charset="-78"/>
              </a:rPr>
              <a:t>جدول الاختبارات النهائية لمقررات</a:t>
            </a:r>
            <a:br>
              <a:rPr lang="ar-SA" sz="54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cs typeface="Traditional Arabic" pitchFamily="2" charset="-78"/>
              </a:rPr>
            </a:br>
            <a:r>
              <a:rPr lang="ar-SA" sz="54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cs typeface="Traditional Arabic" pitchFamily="2" charset="-78"/>
              </a:rPr>
              <a:t> </a:t>
            </a:r>
            <a:r>
              <a:rPr lang="ar-SA" sz="54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accent2"/>
                </a:solidFill>
                <a:cs typeface="Traditional Arabic" pitchFamily="2" charset="-78"/>
              </a:rPr>
              <a:t>الاعداد العام ثقافة </a:t>
            </a:r>
            <a:r>
              <a:rPr lang="ar-SA" sz="5400" b="1" dirty="0" err="1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accent2"/>
                </a:solidFill>
                <a:cs typeface="Traditional Arabic" pitchFamily="2" charset="-78"/>
              </a:rPr>
              <a:t>اسلامية </a:t>
            </a:r>
            <a:r>
              <a:rPr lang="ar-SA" sz="54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accent2"/>
                </a:solidFill>
                <a:cs typeface="Traditional Arabic" pitchFamily="2" charset="-78"/>
              </a:rPr>
              <a:t>(سلم</a:t>
            </a:r>
            <a:r>
              <a:rPr lang="ar-SA" sz="5400" b="1" dirty="0" err="1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accent2"/>
                </a:solidFill>
                <a:cs typeface="Traditional Arabic" pitchFamily="2" charset="-78"/>
              </a:rPr>
              <a:t>)</a:t>
            </a:r>
            <a:r>
              <a:rPr lang="ar-SA" sz="54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accent2"/>
                </a:solidFill>
                <a:cs typeface="Traditional Arabic" pitchFamily="2" charset="-78"/>
              </a:rPr>
              <a:t/>
            </a:r>
            <a:br>
              <a:rPr lang="ar-SA" sz="54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accent2"/>
                </a:solidFill>
                <a:cs typeface="Traditional Arabic" pitchFamily="2" charset="-78"/>
              </a:rPr>
            </a:br>
            <a:r>
              <a:rPr lang="ar-SA" sz="54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accent2"/>
                </a:solidFill>
                <a:cs typeface="Traditional Arabic" pitchFamily="2" charset="-78"/>
              </a:rPr>
              <a:t> </a:t>
            </a:r>
            <a:r>
              <a:rPr lang="ar-SA" sz="54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cs typeface="Traditional Arabic" pitchFamily="2" charset="-78"/>
              </a:rPr>
              <a:t>للفصل الدراسي الأول للعام الدراسي</a:t>
            </a:r>
            <a:br>
              <a:rPr lang="ar-SA" sz="54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cs typeface="Traditional Arabic" pitchFamily="2" charset="-78"/>
              </a:rPr>
            </a:br>
            <a:r>
              <a:rPr lang="ar-SA" sz="54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cs typeface="Traditional Arabic" pitchFamily="2" charset="-78"/>
              </a:rPr>
              <a:t> 1434-</a:t>
            </a:r>
            <a:r>
              <a:rPr lang="ar-SA" sz="5400" b="1" dirty="0" err="1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cs typeface="Traditional Arabic" pitchFamily="2" charset="-78"/>
              </a:rPr>
              <a:t>1435هـ</a:t>
            </a:r>
            <a:endParaRPr lang="ar-SA" sz="54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cs typeface="Traditional Arabic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57290" y="4214818"/>
            <a:ext cx="6400800" cy="1752600"/>
          </a:xfrm>
        </p:spPr>
        <p:txBody>
          <a:bodyPr>
            <a:normAutofit/>
          </a:bodyPr>
          <a:lstStyle/>
          <a:p>
            <a:r>
              <a:rPr lang="ar-SA" sz="40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cs typeface="Traditional Arabic" pitchFamily="2" charset="-78"/>
              </a:rPr>
              <a:t>إعداد:</a:t>
            </a:r>
          </a:p>
          <a:p>
            <a:r>
              <a:rPr lang="ar-SA" sz="40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cs typeface="Traditional Arabic" pitchFamily="2" charset="-78"/>
              </a:rPr>
              <a:t>وحدة اختبارات كلية التربية</a:t>
            </a:r>
            <a:endParaRPr lang="ar-SA" sz="40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07504" y="188636"/>
          <a:ext cx="8892482" cy="6336707"/>
        </p:xfrm>
        <a:graphic>
          <a:graphicData uri="http://schemas.openxmlformats.org/drawingml/2006/table">
            <a:tbl>
              <a:tblPr rtl="1"/>
              <a:tblGrid>
                <a:gridCol w="624089"/>
                <a:gridCol w="1185987"/>
                <a:gridCol w="1088787"/>
                <a:gridCol w="689546"/>
                <a:gridCol w="1189053"/>
                <a:gridCol w="737627"/>
                <a:gridCol w="714352"/>
                <a:gridCol w="1261177"/>
                <a:gridCol w="898430"/>
                <a:gridCol w="503434"/>
              </a:tblGrid>
              <a:tr h="664461">
                <a:tc gridSpan="10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latin typeface="+mn-lt"/>
                          <a:ea typeface="Calibri"/>
                          <a:cs typeface="Times New Roman"/>
                        </a:rPr>
                        <a:t>كلية الآداب</a:t>
                      </a: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206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اليوم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التاريخ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الفترة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رمز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الشعبة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عدد الطالبات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مدرس المقرر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القاعة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المبنى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114504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34780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خلود الضرغام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1F42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الدور الأول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04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34503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46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حليمة المصري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1F33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الدور الأول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04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34587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19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حليمة المصري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1S102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الدور الثاني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04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34784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41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حليمة المصري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1F31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الدور الأول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07507" y="188641"/>
          <a:ext cx="8964485" cy="6480721"/>
        </p:xfrm>
        <a:graphic>
          <a:graphicData uri="http://schemas.openxmlformats.org/drawingml/2006/table">
            <a:tbl>
              <a:tblPr rtl="1"/>
              <a:tblGrid>
                <a:gridCol w="629142"/>
                <a:gridCol w="1195590"/>
                <a:gridCol w="794866"/>
                <a:gridCol w="705714"/>
                <a:gridCol w="1222182"/>
                <a:gridCol w="751704"/>
                <a:gridCol w="681964"/>
                <a:gridCol w="1386924"/>
                <a:gridCol w="1088889"/>
                <a:gridCol w="507510"/>
              </a:tblGrid>
              <a:tr h="575559">
                <a:tc gridSpan="10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latin typeface="+mn-lt"/>
                          <a:ea typeface="Calibri"/>
                          <a:cs typeface="Times New Roman"/>
                        </a:rPr>
                        <a:t>كلية الآداب</a:t>
                      </a: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95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اليوم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التاريخ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الفترة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رمز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الشعبة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عدد الطالبات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مدرس المقرر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القاعة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المبنى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9918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34788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47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الجوهرة آل الشيخ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1F33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الدور الأول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8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34792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55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نجلاء المطيري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1F35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الدور الأول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8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34900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62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غزيل الدوسري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1F34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الدور الأول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8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27/2/1435هـ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34779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48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نورة الرقيب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1S104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الدور الثاني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8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34794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49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هيلة المهيدب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1S106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الدور الثاني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79512" y="116631"/>
          <a:ext cx="8784977" cy="6404656"/>
        </p:xfrm>
        <a:graphic>
          <a:graphicData uri="http://schemas.openxmlformats.org/drawingml/2006/table">
            <a:tbl>
              <a:tblPr rtl="1"/>
              <a:tblGrid>
                <a:gridCol w="655451"/>
                <a:gridCol w="1167350"/>
                <a:gridCol w="736038"/>
                <a:gridCol w="493472"/>
                <a:gridCol w="1386924"/>
                <a:gridCol w="776210"/>
                <a:gridCol w="798450"/>
                <a:gridCol w="1457418"/>
                <a:gridCol w="751706"/>
                <a:gridCol w="561958"/>
              </a:tblGrid>
              <a:tr h="459874">
                <a:tc gridSpan="10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كلية الحقوق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2024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اليوم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التاريخ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الفترة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رمز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الشعبة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عدد الطالبات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مدرس المقرر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القاعة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المبنى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80802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26/2/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102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الأسرة في الإسلام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34882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47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العنود ال الشيخ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 dirty="0">
                          <a:latin typeface="Times New Roman"/>
                          <a:ea typeface="Calibri"/>
                          <a:cs typeface="Arial"/>
                        </a:rPr>
                        <a:t>A14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 dirty="0">
                          <a:latin typeface="Times New Roman"/>
                          <a:ea typeface="Calibri"/>
                          <a:cs typeface="Arial"/>
                        </a:rPr>
                        <a:t>A15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 dirty="0">
                          <a:latin typeface="Times New Roman"/>
                          <a:ea typeface="Calibri"/>
                          <a:cs typeface="Arial"/>
                        </a:rPr>
                        <a:t>7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7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100062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26/2/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103سلم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النظام الاقتصادي الإسلامي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34876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47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امينه المهنا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14 </a:t>
                      </a: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A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15 </a:t>
                      </a: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A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07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407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00062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101سلم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 smtClean="0">
                          <a:latin typeface="+mn-lt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2000" b="1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2000" b="1" dirty="0" smtClean="0">
                          <a:latin typeface="+mn-lt"/>
                          <a:ea typeface="Calibri"/>
                          <a:cs typeface="Times New Roman"/>
                        </a:rPr>
                        <a:t>الثقافة الإسلامية</a:t>
                      </a:r>
                      <a:endParaRPr lang="en-GB" sz="20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34868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56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هند الفوزان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14 </a:t>
                      </a:r>
                      <a:r>
                        <a:rPr lang="en-GB" sz="2000" b="1" dirty="0">
                          <a:latin typeface="Times New Roman"/>
                          <a:ea typeface="Calibri"/>
                          <a:cs typeface="Arial"/>
                        </a:rPr>
                        <a:t>A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15 </a:t>
                      </a:r>
                      <a:r>
                        <a:rPr lang="en-GB" sz="2000" b="1" dirty="0">
                          <a:latin typeface="Times New Roman"/>
                          <a:ea typeface="Calibri"/>
                          <a:cs typeface="Arial"/>
                        </a:rPr>
                        <a:t>A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7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100062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104سلم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34881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51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نوره الرقيب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14 </a:t>
                      </a: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A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15 </a:t>
                      </a: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A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79512" y="553821"/>
          <a:ext cx="8640960" cy="5107427"/>
        </p:xfrm>
        <a:graphic>
          <a:graphicData uri="http://schemas.openxmlformats.org/drawingml/2006/table">
            <a:tbl>
              <a:tblPr rtl="1"/>
              <a:tblGrid>
                <a:gridCol w="628674"/>
                <a:gridCol w="1164244"/>
                <a:gridCol w="598154"/>
                <a:gridCol w="634464"/>
                <a:gridCol w="1199942"/>
                <a:gridCol w="821444"/>
                <a:gridCol w="822956"/>
                <a:gridCol w="1245932"/>
                <a:gridCol w="954336"/>
                <a:gridCol w="570814"/>
              </a:tblGrid>
              <a:tr h="648072">
                <a:tc gridSpan="10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كلية التربية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0465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اليوم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التاريخ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الفترة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رمز المادة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المادة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الشعبة 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عدد الطالبات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مدرس المقرر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القاعة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المبنى 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5094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-</a:t>
                      </a: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102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الأسرة في الإسلام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34476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60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هند الفوزان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F51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94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102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الأسرة في الإسلام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34475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49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نورة الرقيب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F49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94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102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الأسرة في الإسلام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34478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48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أريج الباهلي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F48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94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102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الأسرة في الإسلام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34479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46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مها البابطين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F47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94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102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الأسرة في الإسلام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34885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47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مها البابطين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F45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79512" y="280120"/>
          <a:ext cx="8712967" cy="6029200"/>
        </p:xfrm>
        <a:graphic>
          <a:graphicData uri="http://schemas.openxmlformats.org/drawingml/2006/table">
            <a:tbl>
              <a:tblPr rtl="1"/>
              <a:tblGrid>
                <a:gridCol w="583441"/>
                <a:gridCol w="1315670"/>
                <a:gridCol w="964704"/>
                <a:gridCol w="516466"/>
                <a:gridCol w="1456664"/>
                <a:gridCol w="753216"/>
                <a:gridCol w="728710"/>
                <a:gridCol w="1244420"/>
                <a:gridCol w="662529"/>
                <a:gridCol w="487147"/>
              </a:tblGrid>
              <a:tr h="618807">
                <a:tc gridSpan="10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كلية التربية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999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اليوم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التاريخ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الفترة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رمز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الشعبة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عدد الطالبات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مدرس المقرر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القاعة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المبنى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10010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26/2/1435هـ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103 سلم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النظام الاقتصادي الإسلامي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34542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 dirty="0" err="1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نورة</a:t>
                      </a:r>
                      <a:r>
                        <a:rPr lang="ar-SA" sz="1800" b="1" kern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الجابر</a:t>
                      </a:r>
                      <a:endParaRPr lang="en-GB" sz="1800" b="1" kern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62</a:t>
                      </a:r>
                      <a:r>
                        <a:rPr lang="en-GB" sz="1800" b="1" ker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GB" sz="1800" b="1" kern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010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26/2/1435هـ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103 سلم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النظام الاقتصادي الإسلامي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34887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نوره الجابر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61</a:t>
                      </a:r>
                      <a:r>
                        <a:rPr lang="en-GB" sz="1800" b="1" ker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GB" sz="1800" b="1" kern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010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26/2/</a:t>
                      </a:r>
                      <a:r>
                        <a:rPr lang="ar-SA" sz="1800" b="1" dirty="0" err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103 سلم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النظام الاقتصادي الإسلامي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34480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54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حنان الزبيري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71</a:t>
                      </a:r>
                      <a:r>
                        <a:rPr lang="en-GB" sz="1800" b="1" ker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GB" sz="1800" b="1" kern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010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26/2/1435هـ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103 سلم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النظام الاقتصادي الإسلامي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35003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51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ابتهاج الشعلان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70</a:t>
                      </a:r>
                      <a:r>
                        <a:rPr lang="en-GB" sz="1800" b="1" ker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GB" sz="1800" b="1" kern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79512" y="544760"/>
          <a:ext cx="8712967" cy="5980584"/>
        </p:xfrm>
        <a:graphic>
          <a:graphicData uri="http://schemas.openxmlformats.org/drawingml/2006/table">
            <a:tbl>
              <a:tblPr rtl="1"/>
              <a:tblGrid>
                <a:gridCol w="771933"/>
                <a:gridCol w="1291922"/>
                <a:gridCol w="986942"/>
                <a:gridCol w="563966"/>
                <a:gridCol w="1340180"/>
                <a:gridCol w="729464"/>
                <a:gridCol w="751704"/>
                <a:gridCol w="1127180"/>
                <a:gridCol w="662529"/>
                <a:gridCol w="487147"/>
              </a:tblGrid>
              <a:tr h="397209">
                <a:tc gridSpan="10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كلية التربية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552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اليوم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التاريخ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الفترة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رمز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الشعبة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عدد الطالبات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مدرس المقرر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القاعة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المبنى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82130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26/2/1435هـ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103 سلم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النظام الاقتصادي الإسلامي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34483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ندى المقبل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69</a:t>
                      </a:r>
                      <a:r>
                        <a:rPr lang="en-GB" sz="1800" b="1" ker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GB" sz="1800" b="1" kern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30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26/2/1435هـ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103 سلم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النظام الاقتصادي الإسلامي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34886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43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وفاء العيسى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68</a:t>
                      </a:r>
                      <a:r>
                        <a:rPr lang="en-GB" sz="1800" b="1" ker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GB" sz="1800" b="1" kern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30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26/2/1435هـ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103 سلم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النظام الاقتصادي الإسلامي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34484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عبير الشبيب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78</a:t>
                      </a:r>
                      <a:r>
                        <a:rPr lang="en-GB" sz="1800" b="1" ker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GB" sz="1800" b="1" kern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30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26/2/1435هـ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103 سلم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النظام الاقتصادي الإسلامي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34485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47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عبير الشبيب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77</a:t>
                      </a:r>
                      <a:r>
                        <a:rPr lang="en-GB" sz="1800" b="1" kern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GB" sz="1800" b="1" kern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30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26/2/1435هـ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103 سلم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النظام الاقتصادي الإسلامي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34488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48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امينه المهنا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76</a:t>
                      </a:r>
                      <a:r>
                        <a:rPr lang="en-GB" sz="1800" b="1" kern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GB" sz="1800" b="1" kern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30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26/2/</a:t>
                      </a:r>
                      <a:r>
                        <a:rPr lang="ar-SA" sz="1800" b="1" dirty="0" err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103 سلم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النظام الاقتصادي الإسلامي</a:t>
                      </a:r>
                      <a:endParaRPr lang="en-GB" sz="18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34490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ندا الحميد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80</a:t>
                      </a:r>
                      <a:r>
                        <a:rPr lang="en-GB" sz="1800" b="1" ker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en-GB" sz="1800" b="1" ker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kern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GB" sz="1800" b="1" kern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07504" y="332656"/>
          <a:ext cx="8784976" cy="4937744"/>
        </p:xfrm>
        <a:graphic>
          <a:graphicData uri="http://schemas.openxmlformats.org/drawingml/2006/table">
            <a:tbl>
              <a:tblPr rtl="1"/>
              <a:tblGrid>
                <a:gridCol w="653938"/>
                <a:gridCol w="1104940"/>
                <a:gridCol w="563966"/>
                <a:gridCol w="563968"/>
                <a:gridCol w="1752300"/>
                <a:gridCol w="668310"/>
                <a:gridCol w="751704"/>
                <a:gridCol w="1575418"/>
                <a:gridCol w="658212"/>
                <a:gridCol w="492220"/>
              </a:tblGrid>
              <a:tr h="505592">
                <a:tc gridSpan="10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كلية التربية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53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اليوم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التاريخ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الفترة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رمز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الشعبة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عدد الطالبات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مدرس المقرر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القاعة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المبنى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470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101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1800" b="1" baseline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الثقافة الإسلامية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34469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45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العنود آل الشيخ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61</a:t>
                      </a: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F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0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101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1800" b="1" baseline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الثقافة الإسلامية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34464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51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منيرة العقلا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F62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0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101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1800" b="1" baseline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الثقافة الإسلامية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34472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45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أريج الباهلي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F60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0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101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1800" b="1" baseline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الثقافة الإسلامية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34465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47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عبير الشبيب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F67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0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101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1800" b="1" baseline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الثقافة الإسلامية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34471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60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وسمية العجمي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F71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0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101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 smtClean="0">
                          <a:latin typeface="Calibri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1800" b="1" dirty="0" smtClean="0">
                          <a:latin typeface="Calibri"/>
                          <a:ea typeface="Calibri"/>
                          <a:cs typeface="Times New Roman"/>
                        </a:rPr>
                        <a:t>الثقافة الإسلامية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34468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44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وسمية العجمي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F68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07504" y="332656"/>
          <a:ext cx="8784976" cy="6059408"/>
        </p:xfrm>
        <a:graphic>
          <a:graphicData uri="http://schemas.openxmlformats.org/drawingml/2006/table">
            <a:tbl>
              <a:tblPr rtl="1"/>
              <a:tblGrid>
                <a:gridCol w="653938"/>
                <a:gridCol w="1104940"/>
                <a:gridCol w="563966"/>
                <a:gridCol w="563968"/>
                <a:gridCol w="1645912"/>
                <a:gridCol w="774698"/>
                <a:gridCol w="751704"/>
                <a:gridCol w="1575418"/>
                <a:gridCol w="658212"/>
                <a:gridCol w="492220"/>
              </a:tblGrid>
              <a:tr h="505592">
                <a:tc gridSpan="10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كلية التربية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53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اليوم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التاريخ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الفترة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رمز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الشعبة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عدد الطالبات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مدرس المقرر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القاعة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المبنى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470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101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1800" b="1" baseline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الثقافة الإسلامية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34540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61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شروق الطشلان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F70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0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Calibri"/>
                          <a:cs typeface="Times New Roman"/>
                        </a:rPr>
                        <a:t>27/2/1435هـ</a:t>
                      </a:r>
                      <a:endParaRPr lang="en-GB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101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1800" b="1" baseline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الثقافة الإسلامية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34473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58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أسماء العطية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F69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0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Calibri"/>
                          <a:cs typeface="Times New Roman"/>
                        </a:rPr>
                        <a:t>27/2/1435هـ</a:t>
                      </a:r>
                      <a:endParaRPr lang="en-GB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101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1800" b="1" baseline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الثقافة الإسلامية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38343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33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أميرة الشواهنة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F80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0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101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1800" b="1" baseline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الثقافة الإسلامية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38354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أميرة الشواهنة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F79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0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Calibri"/>
                          <a:cs typeface="Times New Roman"/>
                        </a:rPr>
                        <a:t>27/2/1435هـ</a:t>
                      </a:r>
                      <a:endParaRPr lang="en-GB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101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1800" b="1" baseline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الثقافة الإسلامية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34883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62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هدى المطرودي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F78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0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Calibri"/>
                          <a:cs typeface="Times New Roman"/>
                        </a:rPr>
                        <a:t>27/2/1435هـ</a:t>
                      </a:r>
                      <a:endParaRPr lang="en-GB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101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1800" b="1" baseline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الثقافة الإسلامية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34692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54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هدى المطرودي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F77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0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101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 smtClean="0">
                          <a:latin typeface="Calibri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1800" b="1" dirty="0" smtClean="0">
                          <a:latin typeface="Calibri"/>
                          <a:ea typeface="Calibri"/>
                          <a:cs typeface="Times New Roman"/>
                        </a:rPr>
                        <a:t>الثقافة الإسلامية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34898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56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هياء الشمري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F76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2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79510" y="422618"/>
          <a:ext cx="8712970" cy="5310638"/>
        </p:xfrm>
        <a:graphic>
          <a:graphicData uri="http://schemas.openxmlformats.org/drawingml/2006/table">
            <a:tbl>
              <a:tblPr rtl="1"/>
              <a:tblGrid>
                <a:gridCol w="653938"/>
                <a:gridCol w="1153922"/>
                <a:gridCol w="821333"/>
                <a:gridCol w="445355"/>
                <a:gridCol w="1410674"/>
                <a:gridCol w="822200"/>
                <a:gridCol w="729466"/>
                <a:gridCol w="1526404"/>
                <a:gridCol w="681964"/>
                <a:gridCol w="467714"/>
              </a:tblGrid>
              <a:tr h="496586">
                <a:tc gridSpan="10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كلية التربية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32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اليوم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التاريخ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الفترة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رمز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الشعبة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عدد الطالبات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مدرس المقرر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القاعة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المبنى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4460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34498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52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الجوهرة ال الشيخ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62</a:t>
                      </a: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F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60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34506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59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الجوهرة ال الشيخ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61</a:t>
                      </a: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F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60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34557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62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منتهى المغيرة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F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60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34500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53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مضاوي البسام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68</a:t>
                      </a: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F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60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34502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52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شفاقة العتيبي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69</a:t>
                      </a: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F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60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34505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57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شفاقة العتيبي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70</a:t>
                      </a: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F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79510" y="116632"/>
          <a:ext cx="8712970" cy="6408713"/>
        </p:xfrm>
        <a:graphic>
          <a:graphicData uri="http://schemas.openxmlformats.org/drawingml/2006/table">
            <a:tbl>
              <a:tblPr rtl="1"/>
              <a:tblGrid>
                <a:gridCol w="653938"/>
                <a:gridCol w="1153922"/>
                <a:gridCol w="821333"/>
                <a:gridCol w="633849"/>
                <a:gridCol w="1410674"/>
                <a:gridCol w="774698"/>
                <a:gridCol w="728710"/>
                <a:gridCol w="1386168"/>
                <a:gridCol w="588474"/>
                <a:gridCol w="561204"/>
              </a:tblGrid>
              <a:tr h="837940">
                <a:tc gridSpan="10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كلية التربية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331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اليوم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التاريخ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الفترة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رمز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الشعبة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عدد الطالبات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مدرس المقرر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القاعة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المبنى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10936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Calibri"/>
                          <a:cs typeface="Times New Roman"/>
                        </a:rPr>
                        <a:t>27/2/1435هـ</a:t>
                      </a:r>
                      <a:endParaRPr lang="en-GB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34493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49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سميرة ال زاهب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71</a:t>
                      </a:r>
                      <a:r>
                        <a:rPr lang="en-GB" sz="2000" b="1">
                          <a:latin typeface="Times New Roman"/>
                          <a:ea typeface="Calibri"/>
                          <a:cs typeface="Arial"/>
                        </a:rPr>
                        <a:t>F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936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Calibri"/>
                          <a:cs typeface="Times New Roman"/>
                        </a:rPr>
                        <a:t>27/2/1435هـ</a:t>
                      </a:r>
                      <a:endParaRPr lang="en-GB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34499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49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سميرة ال زاهب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67</a:t>
                      </a:r>
                      <a:r>
                        <a:rPr lang="en-GB" sz="2000" b="1">
                          <a:latin typeface="Times New Roman"/>
                          <a:ea typeface="Calibri"/>
                          <a:cs typeface="Arial"/>
                        </a:rPr>
                        <a:t>F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936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Calibri"/>
                          <a:cs typeface="Times New Roman"/>
                        </a:rPr>
                        <a:t>27/2/1435هـ</a:t>
                      </a:r>
                      <a:endParaRPr lang="en-GB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34888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47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خلود الضرغام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80</a:t>
                      </a:r>
                      <a:r>
                        <a:rPr lang="en-GB" sz="2000" b="1">
                          <a:latin typeface="Times New Roman"/>
                          <a:ea typeface="Calibri"/>
                          <a:cs typeface="Arial"/>
                        </a:rPr>
                        <a:t>F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936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6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34510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51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نورة الرقيب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78</a:t>
                      </a:r>
                      <a:r>
                        <a:rPr lang="en-GB" sz="2000" b="1">
                          <a:latin typeface="Times New Roman"/>
                          <a:ea typeface="Calibri"/>
                          <a:cs typeface="Arial"/>
                        </a:rPr>
                        <a:t>F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تنبيه هام للطالبات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616624"/>
          </a:xfrm>
        </p:spPr>
        <p:txBody>
          <a:bodyPr>
            <a:noAutofit/>
          </a:bodyPr>
          <a:lstStyle/>
          <a:p>
            <a:pPr algn="r" rtl="1"/>
            <a:r>
              <a:rPr lang="ar-SA" sz="3500" b="1" dirty="0" smtClean="0"/>
              <a:t>لا يسمح لأي طالبة بدخول الاختبار بعد مضي نصف ساعة من بدء الاختبار كما لا يسمح لها بالخروج إلا بعد مضي نصف ساعة من بدء الاختبار.</a:t>
            </a:r>
          </a:p>
          <a:p>
            <a:pPr algn="r" rtl="1">
              <a:buNone/>
            </a:pPr>
            <a:endParaRPr lang="ar-SA" sz="1000" b="1" dirty="0" smtClean="0"/>
          </a:p>
          <a:p>
            <a:pPr algn="r" rtl="1"/>
            <a:r>
              <a:rPr lang="ar-SA" sz="3500" b="1" dirty="0" smtClean="0"/>
              <a:t>يجب ابراز البطاقة الجامعية وعدم ابرازها يُعد مخالفة تأديبية تستوجب العقوبة كما هو منصوص عليه في لائحة التأديب.</a:t>
            </a:r>
          </a:p>
          <a:p>
            <a:pPr algn="r" rtl="1"/>
            <a:endParaRPr lang="ar-SA" sz="1000" b="1" dirty="0" smtClean="0"/>
          </a:p>
          <a:p>
            <a:pPr algn="r" rtl="1"/>
            <a:r>
              <a:rPr lang="ar-SA" sz="3500" b="1" dirty="0" smtClean="0"/>
              <a:t>يمنع استخدام الجوال لأي سبب داخل قاعة الاختبار وفي حالة حدوث ذلك يُعامل كحالة من حالات الغش التي تستدعي العقوبة المنصوص عليها بلائحة تأديب الطلاب </a:t>
            </a:r>
            <a:endParaRPr lang="en-GB" sz="3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79510" y="315504"/>
          <a:ext cx="8712970" cy="6137832"/>
        </p:xfrm>
        <a:graphic>
          <a:graphicData uri="http://schemas.openxmlformats.org/drawingml/2006/table">
            <a:tbl>
              <a:tblPr rtl="1"/>
              <a:tblGrid>
                <a:gridCol w="559690"/>
                <a:gridCol w="1248170"/>
                <a:gridCol w="821333"/>
                <a:gridCol w="539603"/>
                <a:gridCol w="1293432"/>
                <a:gridCol w="821444"/>
                <a:gridCol w="893452"/>
                <a:gridCol w="1386168"/>
                <a:gridCol w="587718"/>
                <a:gridCol w="561960"/>
              </a:tblGrid>
              <a:tr h="663090">
                <a:tc gridSpan="10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كلية التربية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305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اليوم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التاريخ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الفترة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رمز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الشعبة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عدد الطالبات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مدرس المقرر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القاعة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المبنى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80694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27/2/1435هـ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34492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49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نجلاء المطيري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79</a:t>
                      </a: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F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694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27/2/1435هـ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34504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53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نجلاء المطيري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76</a:t>
                      </a: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F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694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27/2/1435هـ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35002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نجلاء المطيري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77</a:t>
                      </a: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F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694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27/2/1435هـ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34495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45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ماجدة باجابر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87</a:t>
                      </a: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F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694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27/2/1435هـ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34497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غزيل الدوسري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88</a:t>
                      </a: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F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694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27/2/143هـ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34501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هيلة المهيدب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90</a:t>
                      </a: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F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79512" y="260649"/>
          <a:ext cx="8784977" cy="5827641"/>
        </p:xfrm>
        <a:graphic>
          <a:graphicData uri="http://schemas.openxmlformats.org/drawingml/2006/table">
            <a:tbl>
              <a:tblPr rtl="1"/>
              <a:tblGrid>
                <a:gridCol w="725191"/>
                <a:gridCol w="1270438"/>
                <a:gridCol w="563210"/>
                <a:gridCol w="540218"/>
                <a:gridCol w="1293432"/>
                <a:gridCol w="799206"/>
                <a:gridCol w="799206"/>
                <a:gridCol w="1503408"/>
                <a:gridCol w="710340"/>
                <a:gridCol w="580328"/>
              </a:tblGrid>
              <a:tr h="660943">
                <a:tc gridSpan="10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كلية التربية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720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اليوم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التاريخ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الفترة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رمز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الشعبة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عدد الطالبات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مدرس المقرر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القاعة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المبنى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3707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الثلاثاء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28/2/1435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1-3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107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اخلاقيات المهنة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34567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49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رانيا نظمي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F76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07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الثلاثاء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28/2/1435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1-3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107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اخلاقيات المهنة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34880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61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ولاء التويجري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F77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07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الثلاثاء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28/2/1435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1-3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107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اخلاقيات المهنة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34572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منيره العقلا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F78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07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الثلاثاء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28/2/1435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1-3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107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اخلاقيات المهنة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35007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49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منيره العقلا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F79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07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الثلاثاء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28/2/1435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1-3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107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اخلاقيات المهنة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35006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49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سلطانه آل الشيخ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F80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07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الثلاثاء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28/2/1435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1-3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107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اخلاقيات المهنة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38257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نجود الجابر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F87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07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الثلاثاء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28/2/1435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1-3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107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اخلاقيات المهنة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38258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نجود الجابر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F88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51519" y="260646"/>
          <a:ext cx="8640961" cy="6048672"/>
        </p:xfrm>
        <a:graphic>
          <a:graphicData uri="http://schemas.openxmlformats.org/drawingml/2006/table">
            <a:tbl>
              <a:tblPr rtl="1"/>
              <a:tblGrid>
                <a:gridCol w="818680"/>
                <a:gridCol w="974238"/>
                <a:gridCol w="623416"/>
                <a:gridCol w="658970"/>
                <a:gridCol w="1221426"/>
                <a:gridCol w="799204"/>
                <a:gridCol w="845952"/>
                <a:gridCol w="1433668"/>
                <a:gridCol w="694593"/>
                <a:gridCol w="570814"/>
              </a:tblGrid>
              <a:tr h="929904">
                <a:tc gridSpan="10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كلية التربية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777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اليوم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التاريخ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الفترة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رمز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الشعبة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عدد الطالبات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مدرس المقرر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القاعة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المبنى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06274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الخميس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1/3/1435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105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حقوق الانسان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34507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37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 err="1">
                          <a:latin typeface="Calibri"/>
                          <a:ea typeface="Calibri"/>
                          <a:cs typeface="Times New Roman"/>
                        </a:rPr>
                        <a:t>مضاوي</a:t>
                      </a: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 البسام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>
                          <a:latin typeface="Times New Roman"/>
                          <a:ea typeface="Calibri"/>
                          <a:cs typeface="Arial"/>
                        </a:rPr>
                        <a:t>F87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274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الخميس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1/3/</a:t>
                      </a: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1435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105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حقوق الانسان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34558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44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مضاوي البسام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>
                          <a:latin typeface="Times New Roman"/>
                          <a:ea typeface="Calibri"/>
                          <a:cs typeface="Arial"/>
                        </a:rPr>
                        <a:t>F88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274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الخميس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1/3/1435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105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حقوق الانسان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34559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47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شفاقه العتيبي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>
                          <a:latin typeface="Times New Roman"/>
                          <a:ea typeface="Calibri"/>
                          <a:cs typeface="Arial"/>
                        </a:rPr>
                        <a:t>F90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274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الخميس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1/3/1435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105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حقوق الانسان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38259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36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ايمان الجاسر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>
                          <a:latin typeface="Times New Roman"/>
                          <a:ea typeface="Calibri"/>
                          <a:cs typeface="Arial"/>
                        </a:rPr>
                        <a:t>F92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79513" y="332655"/>
          <a:ext cx="8784976" cy="6134894"/>
        </p:xfrm>
        <a:graphic>
          <a:graphicData uri="http://schemas.openxmlformats.org/drawingml/2006/table">
            <a:tbl>
              <a:tblPr rtl="1"/>
              <a:tblGrid>
                <a:gridCol w="538209"/>
                <a:gridCol w="1194406"/>
                <a:gridCol w="918306"/>
                <a:gridCol w="579742"/>
                <a:gridCol w="1115080"/>
                <a:gridCol w="868946"/>
                <a:gridCol w="894208"/>
                <a:gridCol w="1315672"/>
                <a:gridCol w="705714"/>
                <a:gridCol w="654693"/>
              </a:tblGrid>
              <a:tr h="497586">
                <a:tc gridSpan="10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كلية اللغات و الترجمة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863600" algn="l"/>
                        </a:tabLst>
                      </a:pPr>
                      <a:endParaRPr lang="en-GB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863600" algn="l"/>
                        </a:tabLst>
                      </a:pPr>
                      <a:endParaRPr lang="en-GB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685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اليوم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التاريخ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الفترة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رمز المادة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المادة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الشعبة 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عدد الطالبات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مدرس المقرر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القاعة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المبنى 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3557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لاحد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26/2/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102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الاسرة في الإسلام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863600" algn="l"/>
                        </a:tabLs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34474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863600" algn="l"/>
                        </a:tabLs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هند الفوزان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>
                          <a:latin typeface="Times New Roman"/>
                          <a:ea typeface="Calibri"/>
                          <a:cs typeface="Arial"/>
                        </a:rPr>
                        <a:t>4G34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 dirty="0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557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لاحد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26/2/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102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الاسرة في الإسلام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863600" algn="l"/>
                        </a:tabLs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34470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863600" algn="l"/>
                        </a:tabLs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هند المزروع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>
                          <a:latin typeface="Times New Roman"/>
                          <a:ea typeface="Calibri"/>
                          <a:cs typeface="Arial"/>
                        </a:rPr>
                        <a:t>4G22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557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لاحد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26/2/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102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الاسرة في الإسلام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863600" algn="l"/>
                        </a:tabLs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34477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863600" algn="l"/>
                        </a:tabLs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54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نجلاء المطيري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>
                          <a:latin typeface="Times New Roman"/>
                          <a:ea typeface="Calibri"/>
                          <a:cs typeface="Arial"/>
                        </a:rPr>
                        <a:t>4G23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00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110336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لاحد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26/2/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103 </a:t>
                      </a: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النظام الاقتصادي الإسلامي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34482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57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ابتهاج الشعلان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>
                          <a:latin typeface="Times New Roman"/>
                          <a:ea typeface="Calibri"/>
                          <a:cs typeface="Arial"/>
                        </a:rPr>
                        <a:t>4G23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36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لاحد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26/2/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103 </a:t>
                      </a: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النظام الاقتصادي الإسلامي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34481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71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تغريد الاحمري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>
                          <a:latin typeface="Times New Roman"/>
                          <a:ea typeface="Calibri"/>
                          <a:cs typeface="Arial"/>
                        </a:rPr>
                        <a:t>4G34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 dirty="0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07504" y="44625"/>
          <a:ext cx="8964486" cy="6624738"/>
        </p:xfrm>
        <a:graphic>
          <a:graphicData uri="http://schemas.openxmlformats.org/drawingml/2006/table">
            <a:tbl>
              <a:tblPr rtl="1"/>
              <a:tblGrid>
                <a:gridCol w="624720"/>
                <a:gridCol w="1235327"/>
                <a:gridCol w="845043"/>
                <a:gridCol w="701019"/>
                <a:gridCol w="1207812"/>
                <a:gridCol w="797841"/>
                <a:gridCol w="799395"/>
                <a:gridCol w="1426183"/>
                <a:gridCol w="734960"/>
                <a:gridCol w="592186"/>
              </a:tblGrid>
              <a:tr h="621230">
                <a:tc gridSpan="10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كلية اللغات و الترجمة</a:t>
                      </a:r>
                      <a:endParaRPr lang="en-GB" sz="2000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569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اليوم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التاريخ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الفترة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رمز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الشعبة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عدد الطالبات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مدرس المقرر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القاعة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المبنى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9703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101 </a:t>
                      </a: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1800" b="1" baseline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الثقافة الإسلامية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34884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62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بدور </a:t>
                      </a:r>
                      <a:r>
                        <a:rPr lang="ar-SA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العتيبي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G3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3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101 </a:t>
                      </a: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 smtClean="0">
                          <a:latin typeface="Calibri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1800" b="1" dirty="0" smtClean="0">
                          <a:latin typeface="Calibri"/>
                          <a:ea typeface="Calibri"/>
                          <a:cs typeface="Times New Roman"/>
                        </a:rPr>
                        <a:t>الثقافة الإسلامية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34466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48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شروق الطشلان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G22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3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101 </a:t>
                      </a: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 smtClean="0">
                          <a:latin typeface="Calibri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1800" b="1" dirty="0" smtClean="0">
                          <a:latin typeface="Calibri"/>
                          <a:ea typeface="Calibri"/>
                          <a:cs typeface="Times New Roman"/>
                        </a:rPr>
                        <a:t>الثقافة </a:t>
                      </a: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الإسلامية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34468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56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شروق الطشلان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G23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09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863600" algn="l"/>
                        </a:tabLs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863600" algn="l"/>
                        </a:tabLs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9703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104 </a:t>
                      </a: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863600" algn="l"/>
                        </a:tabLs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34489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863600" algn="l"/>
                        </a:tabLs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52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منتهى المغيره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4G23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703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104 </a:t>
                      </a: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863600" algn="l"/>
                        </a:tabLs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34487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863600" algn="l"/>
                        </a:tabLs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49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سميره آل زاهب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4G22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4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79510" y="332653"/>
          <a:ext cx="8712970" cy="5990478"/>
        </p:xfrm>
        <a:graphic>
          <a:graphicData uri="http://schemas.openxmlformats.org/drawingml/2006/table">
            <a:tbl>
              <a:tblPr rtl="1"/>
              <a:tblGrid>
                <a:gridCol w="583442"/>
                <a:gridCol w="1224418"/>
                <a:gridCol w="821333"/>
                <a:gridCol w="574990"/>
                <a:gridCol w="1396904"/>
                <a:gridCol w="777587"/>
                <a:gridCol w="821444"/>
                <a:gridCol w="1316428"/>
                <a:gridCol w="704958"/>
                <a:gridCol w="491466"/>
              </a:tblGrid>
              <a:tr h="990406">
                <a:tc gridSpan="10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كلية ادارة الاعمال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0948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اليوم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التاريخ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الفترة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رمز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الشعبة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عدد الطالبات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مدرس المقرر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القاعة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المبنى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0948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274310" algn="r"/>
                        </a:tabLs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26/2/1435هـ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274310" algn="r"/>
                        </a:tabLs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102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الاسرة في الإسلام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34873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55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نورة</a:t>
                      </a: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 الرقيب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G23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48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 smtClean="0"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26/2/1435هـ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102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الاسرة في الإسلام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34871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54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هند الابراهيم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G24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48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 smtClean="0"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26/2/1435هـ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102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الاسرة في الإسلام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34872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52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العنود ال الشيخ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G25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27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72209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274310" algn="r"/>
                        </a:tabLs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26/2/1435هـ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103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الاقتصادي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34875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تغريد الاحمري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G24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896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26/2/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103 سلم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النظام الاقتصادي الإسلامي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34874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47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حنان الزبيري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G23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79510" y="421395"/>
          <a:ext cx="8712970" cy="5605705"/>
        </p:xfrm>
        <a:graphic>
          <a:graphicData uri="http://schemas.openxmlformats.org/drawingml/2006/table">
            <a:tbl>
              <a:tblPr rtl="1"/>
              <a:tblGrid>
                <a:gridCol w="583442"/>
                <a:gridCol w="1199186"/>
                <a:gridCol w="633706"/>
                <a:gridCol w="787849"/>
                <a:gridCol w="1468777"/>
                <a:gridCol w="799204"/>
                <a:gridCol w="752462"/>
                <a:gridCol w="1245174"/>
                <a:gridCol w="667599"/>
                <a:gridCol w="575571"/>
              </a:tblGrid>
              <a:tr h="623698">
                <a:tc gridSpan="10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كلية ادارة الاعمال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99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اليوم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التاريخ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الفترة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رمز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الشعبة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عدد الطالبات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مدرس المقرر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القاعة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المبنى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2369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274310" algn="r"/>
                        </a:tabLs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27/2/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101 سلم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1800" b="1" baseline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الثقافة الإسلامية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34867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انوار السليمان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G23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95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27/2/1435هـ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101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1800" b="1" baseline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الثقافة الإسلامية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34869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52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بدور 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العتيبي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G25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94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27/2/1435هـ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101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 smtClean="0">
                          <a:latin typeface="Calibri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1800" b="1" dirty="0" smtClean="0">
                          <a:latin typeface="Calibri"/>
                          <a:ea typeface="Calibri"/>
                          <a:cs typeface="Times New Roman"/>
                        </a:rPr>
                        <a:t>الثقافة الإسلامية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34870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55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بدور 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العتيبي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G24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99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89156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5274310" algn="r"/>
                        </a:tabLs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27/2/1435هـ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34879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56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مضاوي البسام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G24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53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27/2/1435هـ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104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النظام السياسي الإسلامي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34878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59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هيله المهيدب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G25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3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79514" y="260651"/>
          <a:ext cx="8784974" cy="5916437"/>
        </p:xfrm>
        <a:graphic>
          <a:graphicData uri="http://schemas.openxmlformats.org/drawingml/2006/table">
            <a:tbl>
              <a:tblPr rtl="1"/>
              <a:tblGrid>
                <a:gridCol w="504214"/>
                <a:gridCol w="1318585"/>
                <a:gridCol w="828121"/>
                <a:gridCol w="579743"/>
                <a:gridCol w="1043827"/>
                <a:gridCol w="775456"/>
                <a:gridCol w="835145"/>
                <a:gridCol w="1179357"/>
                <a:gridCol w="1140199"/>
                <a:gridCol w="580327"/>
              </a:tblGrid>
              <a:tr h="616765">
                <a:tc gridSpan="10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كلية الآداب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7937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اليوم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التاريخ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الفترة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رمز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الشعبة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عدد الطالبات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مدرس المقرر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القاعة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المبنى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117164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26/2/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8- 10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102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الاسره في الإسلام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34803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36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هند العصيمي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>
                          <a:latin typeface="Times New Roman"/>
                          <a:ea typeface="Calibri"/>
                          <a:cs typeface="Arial"/>
                        </a:rPr>
                        <a:t>1S102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الدور الثاني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64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26/2/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102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 dirty="0">
                          <a:latin typeface="Calibri"/>
                          <a:ea typeface="Calibri"/>
                          <a:cs typeface="Times New Roman"/>
                        </a:rPr>
                        <a:t>الأسرة في الإسلام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34802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49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هند المزروع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>
                          <a:latin typeface="Times New Roman"/>
                          <a:ea typeface="Calibri"/>
                          <a:cs typeface="Arial"/>
                        </a:rPr>
                        <a:t>1S106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الدور الثاني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64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26/2/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102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الأسرة في الإسلام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34777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48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اريج الباهلي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>
                          <a:latin typeface="Times New Roman"/>
                          <a:ea typeface="Calibri"/>
                          <a:cs typeface="Arial"/>
                        </a:rPr>
                        <a:t>1S101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الدور الثاني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535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26/2/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102 سلم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الأسرة في الإسلام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34781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57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هند البراهيم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>
                          <a:latin typeface="Times New Roman"/>
                          <a:ea typeface="Calibri"/>
                          <a:cs typeface="Arial"/>
                        </a:rPr>
                        <a:t>1S104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2000" b="1">
                          <a:latin typeface="Calibri"/>
                          <a:ea typeface="Calibri"/>
                          <a:cs typeface="Times New Roman"/>
                        </a:rPr>
                        <a:t>الدور الثاني</a:t>
                      </a:r>
                      <a:endParaRPr lang="en-GB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GB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79512" y="188640"/>
          <a:ext cx="8784977" cy="5979024"/>
        </p:xfrm>
        <a:graphic>
          <a:graphicData uri="http://schemas.openxmlformats.org/drawingml/2006/table">
            <a:tbl>
              <a:tblPr rtl="1"/>
              <a:tblGrid>
                <a:gridCol w="537453"/>
                <a:gridCol w="1246688"/>
                <a:gridCol w="866781"/>
                <a:gridCol w="579742"/>
                <a:gridCol w="1408448"/>
                <a:gridCol w="666238"/>
                <a:gridCol w="733051"/>
                <a:gridCol w="1222182"/>
                <a:gridCol w="1010692"/>
                <a:gridCol w="513702"/>
              </a:tblGrid>
              <a:tr h="648072">
                <a:tc gridSpan="10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latin typeface="+mn-lt"/>
                          <a:ea typeface="Calibri"/>
                          <a:cs typeface="Times New Roman"/>
                        </a:rPr>
                        <a:t>كلية الآداب</a:t>
                      </a: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0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اليوم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التاريخ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الفترة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رمز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الشعبة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عدد الطالبات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مدرس المقرر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القاعة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المبنى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3660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26/2/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103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الاقتصادي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34899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9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ابتهاج الشعلان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1S101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الدور الثاني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0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26/2/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103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الاقتصادي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34584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15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ندا الحميد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1S101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الدور الثاني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0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26/2/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103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الاقتصادي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34491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25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نوف الضويحي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1S101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الدور الثاني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0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26/2/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103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الاقتصادي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34778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14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نوف الضويحي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1S104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لدور الثاني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0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26/2/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103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الاقتصادي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34793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51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ريشة عسيري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1S104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الدور الثاني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00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الاحد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26/2/</a:t>
                      </a:r>
                      <a:r>
                        <a:rPr lang="ar-SA" sz="1800" b="1" dirty="0" err="1">
                          <a:latin typeface="Calibri"/>
                          <a:ea typeface="Calibri"/>
                          <a:cs typeface="Times New Roman"/>
                        </a:rPr>
                        <a:t>1435هـ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10.30-12.30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103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النظام الاقتصادي الإسلامي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34791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48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وفاء العيسى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>
                          <a:latin typeface="Times New Roman"/>
                          <a:ea typeface="Calibri"/>
                          <a:cs typeface="Arial"/>
                        </a:rPr>
                        <a:t>1S106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الدور الثاني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51519" y="188640"/>
          <a:ext cx="8640962" cy="5856656"/>
        </p:xfrm>
        <a:graphic>
          <a:graphicData uri="http://schemas.openxmlformats.org/drawingml/2006/table">
            <a:tbl>
              <a:tblPr rtl="1"/>
              <a:tblGrid>
                <a:gridCol w="583443"/>
                <a:gridCol w="1315670"/>
                <a:gridCol w="708350"/>
                <a:gridCol w="570239"/>
                <a:gridCol w="1237025"/>
                <a:gridCol w="798450"/>
                <a:gridCol w="753216"/>
                <a:gridCol w="1174680"/>
                <a:gridCol w="1010694"/>
                <a:gridCol w="489195"/>
              </a:tblGrid>
              <a:tr h="672066">
                <a:tc gridSpan="10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latin typeface="+mn-lt"/>
                          <a:ea typeface="Calibri"/>
                          <a:cs typeface="Times New Roman"/>
                        </a:rPr>
                        <a:t>كلية الآداب</a:t>
                      </a: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7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809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اليوم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التاريخ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الفترة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رمز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المادة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الشعبة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عدد الطالبات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اسم مدرس المقرر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القاعة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Sakkal Majalla"/>
                        </a:rPr>
                        <a:t>المبنى </a:t>
                      </a:r>
                      <a:endParaRPr lang="en-GB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110412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27/2/1435هـ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101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1800" b="1" baseline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الثقافة الإسلامية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34776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26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ولاء التويجري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1S104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الدور الثاني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412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27/2/1435هـ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101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1800" b="1" baseline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الثقافة الإسلامية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34801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Arial"/>
                        </a:rPr>
                        <a:t>48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هياء الشمري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1S104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الدور الثاني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412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27/2/1435هـ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101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1800" b="1" baseline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1800" b="1" smtClean="0">
                          <a:latin typeface="Calibri"/>
                          <a:ea typeface="Calibri"/>
                          <a:cs typeface="Times New Roman"/>
                        </a:rPr>
                        <a:t>الثقافة الإسلامية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34800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28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منيرة العقلا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1S106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الدور الثاني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412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الاثنين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27/2/1435هـ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8-10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101 سلم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 smtClean="0">
                          <a:latin typeface="Calibri"/>
                          <a:ea typeface="Calibri"/>
                          <a:cs typeface="Times New Roman"/>
                        </a:rPr>
                        <a:t>أصول</a:t>
                      </a:r>
                      <a:r>
                        <a:rPr lang="ar-SA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ar-SA" sz="1800" b="1" dirty="0" smtClean="0">
                          <a:latin typeface="Calibri"/>
                          <a:ea typeface="Calibri"/>
                          <a:cs typeface="Times New Roman"/>
                        </a:rPr>
                        <a:t>الثقافة الإسلامية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34574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latin typeface="Times New Roman"/>
                          <a:ea typeface="Calibri"/>
                          <a:cs typeface="Arial"/>
                        </a:rPr>
                        <a:t>46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>
                          <a:latin typeface="Calibri"/>
                          <a:ea typeface="Calibri"/>
                          <a:cs typeface="Times New Roman"/>
                        </a:rPr>
                        <a:t>شروق الطشلان</a:t>
                      </a:r>
                      <a:endParaRPr lang="en-GB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1S106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ar-SA" sz="1800" b="1" dirty="0">
                          <a:latin typeface="Calibri"/>
                          <a:ea typeface="Calibri"/>
                          <a:cs typeface="Times New Roman"/>
                        </a:rPr>
                        <a:t>الدور الثاني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latin typeface="Times New Roman"/>
                          <a:ea typeface="Calibri"/>
                          <a:cs typeface="Arial"/>
                        </a:rPr>
                        <a:t>1</a:t>
                      </a:r>
                      <a:endParaRPr lang="en-GB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470" marR="36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762</TotalTime>
  <Words>1945</Words>
  <Application>Microsoft Office PowerPoint</Application>
  <PresentationFormat>عرض على الشاشة (3:4)‏</PresentationFormat>
  <Paragraphs>1276</Paragraphs>
  <Slides>22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سمة Office</vt:lpstr>
      <vt:lpstr>جدول الاختبارات النهائية لمقررات  الاعداد العام ثقافة اسلامية (سلم)  للفصل الدراسي الأول للعام الدراسي  1434-1435هـ</vt:lpstr>
      <vt:lpstr>تنبيه هام للطالبات 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ABEER</dc:creator>
  <cp:lastModifiedBy>Abeer </cp:lastModifiedBy>
  <cp:revision>107</cp:revision>
  <dcterms:modified xsi:type="dcterms:W3CDTF">2013-12-03T21:36:53Z</dcterms:modified>
</cp:coreProperties>
</file>