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8F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0" d="100"/>
          <a:sy n="70"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E7CCB3E-30E0-4BBD-A56A-5405B31843E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E7CCB3E-30E0-4BBD-A56A-5405B31843EA}" type="datetimeFigureOut">
              <a:rPr lang="ar-SA" smtClean="0"/>
              <a:pPr/>
              <a:t>21/05/32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E7CCB3E-30E0-4BBD-A56A-5405B31843EA}" type="datetimeFigureOut">
              <a:rPr lang="ar-SA" smtClean="0"/>
              <a:pPr/>
              <a:t>21/05/32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E7CCB3E-30E0-4BBD-A56A-5405B31843EA}" type="datetimeFigureOut">
              <a:rPr lang="ar-SA" smtClean="0"/>
              <a:pPr/>
              <a:t>21/05/32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7CCB3E-30E0-4BBD-A56A-5405B31843E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7CCB3E-30E0-4BBD-A56A-5405B31843E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9878B2C-C026-4A7F-96D1-7E3CE7ED257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E7CCB3E-30E0-4BBD-A56A-5405B31843EA}" type="datetimeFigureOut">
              <a:rPr lang="ar-SA" smtClean="0"/>
              <a:pPr/>
              <a:t>21/05/32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9878B2C-C026-4A7F-96D1-7E3CE7ED257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7.jpg"/>
          <p:cNvPicPr>
            <a:picLocks noChangeAspect="1"/>
          </p:cNvPicPr>
          <p:nvPr/>
        </p:nvPicPr>
        <p:blipFill>
          <a:blip r:embed="rId2"/>
          <a:stretch>
            <a:fillRect/>
          </a:stretch>
        </p:blipFill>
        <p:spPr>
          <a:xfrm>
            <a:off x="214282" y="214290"/>
            <a:ext cx="8715436" cy="6429420"/>
          </a:xfrm>
          <a:prstGeom prst="rect">
            <a:avLst/>
          </a:prstGeom>
          <a:ln w="88900" cap="sq" cmpd="thickThin">
            <a:solidFill>
              <a:srgbClr val="000000"/>
            </a:solidFill>
            <a:prstDash val="solid"/>
            <a:miter lim="800000"/>
          </a:ln>
          <a:effectLst>
            <a:innerShdw blurRad="76200">
              <a:srgbClr val="000000"/>
            </a:innerShdw>
          </a:effectLst>
        </p:spPr>
      </p:pic>
      <p:sp>
        <p:nvSpPr>
          <p:cNvPr id="6" name="مستطيل 5"/>
          <p:cNvSpPr/>
          <p:nvPr/>
        </p:nvSpPr>
        <p:spPr>
          <a:xfrm rot="19926521">
            <a:off x="899899" y="2048243"/>
            <a:ext cx="5557933" cy="646331"/>
          </a:xfrm>
          <a:prstGeom prst="rect">
            <a:avLst/>
          </a:prstGeom>
          <a:noFill/>
        </p:spPr>
        <p:txBody>
          <a:bodyPr wrap="none" lIns="91440" tIns="45720" rIns="91440" bIns="45720">
            <a:prstTxWarp prst="textDeflateBottom">
              <a:avLst/>
            </a:prstTxWarp>
            <a:spAutoFit/>
          </a:bodyPr>
          <a:lstStyle/>
          <a:p>
            <a:pPr algn="ctr"/>
            <a:r>
              <a:rPr kumimoji="0" lang="ar-SA" sz="3600" b="1" i="0" u="none" strike="noStrike" cap="none" spc="200" normalizeH="0" baseline="0" dirty="0" smtClean="0">
                <a:ln w="29210">
                  <a:solidFill>
                    <a:srgbClr val="B88F46"/>
                  </a:solidFill>
                </a:ln>
                <a:solidFill>
                  <a:schemeClr val="accent5">
                    <a:lumMod val="60000"/>
                    <a:lumOff val="40000"/>
                  </a:schemeClr>
                </a:solidFill>
                <a:effectLst>
                  <a:innerShdw blurRad="50800" dist="50800" dir="8100000">
                    <a:srgbClr val="7D7D7D">
                      <a:alpha val="73000"/>
                    </a:srgbClr>
                  </a:innerShdw>
                </a:effectLst>
                <a:latin typeface="Calibri" pitchFamily="34" charset="0"/>
                <a:ea typeface="Calibri" pitchFamily="34" charset="0"/>
                <a:cs typeface="Arial" pitchFamily="34" charset="0"/>
              </a:rPr>
              <a:t>نظرية التعلم ذي المعنى </a:t>
            </a:r>
            <a:r>
              <a:rPr kumimoji="0" lang="ar-SA" sz="3600" b="1" i="0" u="none" strike="noStrike" cap="none" spc="200" normalizeH="0" baseline="0" dirty="0" err="1" smtClean="0">
                <a:ln w="29210">
                  <a:solidFill>
                    <a:srgbClr val="B88F46"/>
                  </a:solidFill>
                </a:ln>
                <a:solidFill>
                  <a:schemeClr val="accent5">
                    <a:lumMod val="60000"/>
                    <a:lumOff val="40000"/>
                  </a:schemeClr>
                </a:solidFill>
                <a:effectLst>
                  <a:innerShdw blurRad="50800" dist="50800" dir="8100000">
                    <a:srgbClr val="7D7D7D">
                      <a:alpha val="73000"/>
                    </a:srgbClr>
                  </a:innerShdw>
                </a:effectLst>
                <a:latin typeface="Calibri" pitchFamily="34" charset="0"/>
                <a:ea typeface="Calibri" pitchFamily="34" charset="0"/>
                <a:cs typeface="Arial" pitchFamily="34" charset="0"/>
              </a:rPr>
              <a:t>أوزوبل</a:t>
            </a:r>
            <a:endParaRPr lang="ar-SA" sz="3600" b="1" cap="none" spc="200" dirty="0">
              <a:ln w="29210">
                <a:solidFill>
                  <a:srgbClr val="B88F46"/>
                </a:solidFill>
              </a:ln>
              <a:solidFill>
                <a:schemeClr val="accent5">
                  <a:lumMod val="60000"/>
                  <a:lumOff val="40000"/>
                </a:schemeClr>
              </a:solidFill>
              <a:effectLst>
                <a:innerShdw blurRad="50800" dist="50800" dir="8100000">
                  <a:srgbClr val="7D7D7D">
                    <a:alpha val="73000"/>
                  </a:srgbClr>
                </a:innerShdw>
              </a:effectLst>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0-#ppt_w/2"/>
                                          </p:val>
                                        </p:tav>
                                        <p:tav tm="100000">
                                          <p:val>
                                            <p:strVal val="#ppt_x"/>
                                          </p:val>
                                        </p:tav>
                                      </p:tavLst>
                                    </p:anim>
                                    <p:anim calcmode="lin" valueType="num">
                                      <p:cBhvr additive="base">
                                        <p:cTn id="8"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get-3-2009-sez_ae_45ojrhh8.jpg"/>
          <p:cNvPicPr>
            <a:picLocks noChangeAspect="1"/>
          </p:cNvPicPr>
          <p:nvPr/>
        </p:nvPicPr>
        <p:blipFill>
          <a:blip r:embed="rId2"/>
          <a:stretch>
            <a:fillRect/>
          </a:stretch>
        </p:blipFill>
        <p:spPr>
          <a:xfrm>
            <a:off x="500034" y="642918"/>
            <a:ext cx="8286808" cy="56436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عنوان 1"/>
          <p:cNvSpPr>
            <a:spLocks noGrp="1"/>
          </p:cNvSpPr>
          <p:nvPr>
            <p:ph type="title"/>
          </p:nvPr>
        </p:nvSpPr>
        <p:spPr>
          <a:xfrm>
            <a:off x="457200" y="714356"/>
            <a:ext cx="8329642" cy="5286412"/>
          </a:xfrm>
        </p:spPr>
        <p:txBody>
          <a:bodyPr>
            <a:normAutofit/>
          </a:bodyPr>
          <a:lstStyle/>
          <a:p>
            <a:r>
              <a:rPr lang="ar-SA" sz="2000" dirty="0">
                <a:solidFill>
                  <a:schemeClr val="accent5">
                    <a:lumMod val="75000"/>
                  </a:schemeClr>
                </a:solidFill>
              </a:rPr>
              <a:t>وعلى الرغم من أن التعلم بالتلقي ذا المغزى له أهميته في نظرية </a:t>
            </a:r>
            <a:r>
              <a:rPr lang="ar-SA" sz="2000" dirty="0" err="1">
                <a:solidFill>
                  <a:schemeClr val="accent5">
                    <a:lumMod val="75000"/>
                  </a:schemeClr>
                </a:solidFill>
              </a:rPr>
              <a:t>أوزوبل</a:t>
            </a:r>
            <a:r>
              <a:rPr lang="ar-SA" sz="2000" dirty="0">
                <a:solidFill>
                  <a:schemeClr val="accent5">
                    <a:lumMod val="75000"/>
                  </a:schemeClr>
                </a:solidFill>
              </a:rPr>
              <a:t> إلا أنه على وعى ببعض عيوبه </a:t>
            </a:r>
            <a:r>
              <a:rPr lang="ar-SA" sz="2000" dirty="0" err="1">
                <a:solidFill>
                  <a:schemeClr val="accent5">
                    <a:lumMod val="75000"/>
                  </a:schemeClr>
                </a:solidFill>
              </a:rPr>
              <a:t>الممكنه</a:t>
            </a:r>
            <a:r>
              <a:rPr lang="ar-SA" sz="2000" dirty="0">
                <a:solidFill>
                  <a:schemeClr val="accent5">
                    <a:lumMod val="75000"/>
                  </a:schemeClr>
                </a:solidFill>
              </a:rPr>
              <a:t> فإذا حدث التعلم بالصم فإن المتعلم قد يخدع نفسه وغيره بأن يخلق عندهم الانطباع بأنه عالم ببواطن الأمور من خلال تعلمه لاستجابات لفظية صماء ودون إعادة تنظيم لبنيته المعرفية ويقترح </a:t>
            </a:r>
            <a:r>
              <a:rPr lang="ar-SA" sz="2000" dirty="0" err="1">
                <a:solidFill>
                  <a:schemeClr val="accent5">
                    <a:lumMod val="75000"/>
                  </a:schemeClr>
                </a:solidFill>
              </a:rPr>
              <a:t>أوزوبل</a:t>
            </a:r>
            <a:r>
              <a:rPr lang="ar-SA" sz="2000" dirty="0">
                <a:solidFill>
                  <a:schemeClr val="accent5">
                    <a:lumMod val="75000"/>
                  </a:schemeClr>
                </a:solidFill>
              </a:rPr>
              <a:t> تعزيز التعلم بالتلقي ذي المعنى بالتفكير في المادة الدراسية تفكيرا ناقدا حتى يتم التغلب على </a:t>
            </a:r>
            <a:r>
              <a:rPr lang="ar-SA" sz="2000" dirty="0" err="1">
                <a:solidFill>
                  <a:schemeClr val="accent5">
                    <a:lumMod val="75000"/>
                  </a:schemeClr>
                </a:solidFill>
              </a:rPr>
              <a:t>مايمكن</a:t>
            </a:r>
            <a:r>
              <a:rPr lang="ar-SA" sz="2000" dirty="0">
                <a:solidFill>
                  <a:schemeClr val="accent5">
                    <a:lumMod val="75000"/>
                  </a:schemeClr>
                </a:solidFill>
              </a:rPr>
              <a:t> </a:t>
            </a:r>
            <a:r>
              <a:rPr lang="ar-SA" sz="2000" dirty="0" err="1">
                <a:solidFill>
                  <a:schemeClr val="accent5">
                    <a:lumMod val="75000"/>
                  </a:schemeClr>
                </a:solidFill>
              </a:rPr>
              <a:t>ان</a:t>
            </a:r>
            <a:r>
              <a:rPr lang="ar-SA" sz="2000" dirty="0">
                <a:solidFill>
                  <a:schemeClr val="accent5">
                    <a:lumMod val="75000"/>
                  </a:schemeClr>
                </a:solidFill>
              </a:rPr>
              <a:t> يحدثه التعلم الصم من معرفة سطحية </a:t>
            </a:r>
            <a:r>
              <a:rPr lang="en-US" sz="2000" dirty="0">
                <a:solidFill>
                  <a:schemeClr val="accent5">
                    <a:lumMod val="75000"/>
                  </a:schemeClr>
                </a:solidFill>
              </a:rPr>
              <a:t/>
            </a:r>
            <a:br>
              <a:rPr lang="en-US" sz="2000" dirty="0">
                <a:solidFill>
                  <a:schemeClr val="accent5">
                    <a:lumMod val="75000"/>
                  </a:schemeClr>
                </a:solidFill>
              </a:rPr>
            </a:br>
            <a:r>
              <a:rPr lang="ar-SA" sz="2000" dirty="0" smtClean="0"/>
              <a:t/>
            </a:r>
            <a:br>
              <a:rPr lang="ar-SA" sz="2000" dirty="0" smtClean="0"/>
            </a:br>
            <a:r>
              <a:rPr lang="ar-SA" sz="2000" dirty="0" smtClean="0"/>
              <a:t/>
            </a:r>
            <a:br>
              <a:rPr lang="ar-SA" sz="2000" dirty="0" smtClean="0"/>
            </a:br>
            <a:r>
              <a:rPr lang="ar-SA" sz="2000" dirty="0" smtClean="0"/>
              <a:t/>
            </a:r>
            <a:br>
              <a:rPr lang="ar-SA" sz="2000" dirty="0" smtClean="0"/>
            </a:br>
            <a:r>
              <a:rPr lang="ar-SA" sz="2000" dirty="0" smtClean="0">
                <a:solidFill>
                  <a:schemeClr val="accent2">
                    <a:lumMod val="75000"/>
                  </a:schemeClr>
                </a:solidFill>
              </a:rPr>
              <a:t>المنظمات </a:t>
            </a:r>
            <a:r>
              <a:rPr lang="ar-SA" sz="2000" dirty="0">
                <a:solidFill>
                  <a:schemeClr val="accent2">
                    <a:lumMod val="75000"/>
                  </a:schemeClr>
                </a:solidFill>
              </a:rPr>
              <a:t>التمهيدية أو الاستهلالية: المنظمات التمهيدية أداة تساعد على ربط مادة جديدة بتعلم سابق والمنظمات التمهيدية تعبيرات عريضة تلقى عادة في بداية الدروس وتوجه انتباه التلاميذ للمفاهيم </a:t>
            </a:r>
            <a:r>
              <a:rPr lang="ar-SA" sz="2000" dirty="0" err="1">
                <a:solidFill>
                  <a:schemeClr val="accent2">
                    <a:lumMod val="75000"/>
                  </a:schemeClr>
                </a:solidFill>
              </a:rPr>
              <a:t>الهامه</a:t>
            </a:r>
            <a:r>
              <a:rPr lang="ar-SA" sz="2000" dirty="0">
                <a:solidFill>
                  <a:schemeClr val="accent2">
                    <a:lumMod val="75000"/>
                  </a:schemeClr>
                </a:solidFill>
              </a:rPr>
              <a:t> في المادة التي عليهم تعلمها وتبرز العلاقات بين </a:t>
            </a:r>
            <a:r>
              <a:rPr lang="ar-SA" sz="2000" dirty="0" err="1">
                <a:solidFill>
                  <a:schemeClr val="accent2">
                    <a:lumMod val="75000"/>
                  </a:schemeClr>
                </a:solidFill>
              </a:rPr>
              <a:t>الافكار</a:t>
            </a:r>
            <a:r>
              <a:rPr lang="ar-SA" sz="2000" dirty="0">
                <a:solidFill>
                  <a:schemeClr val="accent2">
                    <a:lumMod val="75000"/>
                  </a:schemeClr>
                </a:solidFill>
              </a:rPr>
              <a:t> المعروضة وتربط المادة الجديدة بما يعرفه التلاميذ والمفترض أن </a:t>
            </a:r>
            <a:r>
              <a:rPr lang="ar-SA" sz="2000" dirty="0" err="1">
                <a:solidFill>
                  <a:schemeClr val="accent2">
                    <a:lumMod val="75000"/>
                  </a:schemeClr>
                </a:solidFill>
              </a:rPr>
              <a:t>البنى</a:t>
            </a:r>
            <a:r>
              <a:rPr lang="ar-SA" sz="2000" dirty="0">
                <a:solidFill>
                  <a:schemeClr val="accent2">
                    <a:lumMod val="75000"/>
                  </a:schemeClr>
                </a:solidFill>
              </a:rPr>
              <a:t> المعرفية للمتعلمين منظمة تنظيما هرميا بحيث تسيطر المفاهيم الشاملة العريضة على المفاهيم التابعة أو المندرجة والمنظمات توفر معلومات عند مستويات عالية في التنظيمات الهرمية   </a:t>
            </a:r>
            <a:r>
              <a:rPr lang="en-US" sz="1800" dirty="0"/>
              <a:t/>
            </a:r>
            <a:br>
              <a:rPr lang="en-US" sz="1800" dirty="0"/>
            </a:br>
            <a:endParaRPr lang="ar-SA" sz="1800"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3000" fill="hold"/>
                                        <p:tgtEl>
                                          <p:spTgt spid="2"/>
                                        </p:tgtEl>
                                        <p:attrNameLst>
                                          <p:attrName>style.color</p:attrName>
                                        </p:attrNameLst>
                                      </p:cBhvr>
                                      <p:to>
                                        <a:schemeClr val="bg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8865_20359492ee6885d54b.jpg"/>
          <p:cNvPicPr>
            <a:picLocks noChangeAspect="1"/>
          </p:cNvPicPr>
          <p:nvPr/>
        </p:nvPicPr>
        <p:blipFill>
          <a:blip r:embed="rId2"/>
          <a:stretch>
            <a:fillRect/>
          </a:stretch>
        </p:blipFill>
        <p:spPr>
          <a:xfrm>
            <a:off x="0" y="0"/>
            <a:ext cx="9144000" cy="6858000"/>
          </a:xfrm>
          <a:prstGeom prst="ellipse">
            <a:avLst/>
          </a:prstGeom>
          <a:ln>
            <a:noFill/>
          </a:ln>
          <a:effectLst>
            <a:softEdge rad="112500"/>
          </a:effectLst>
        </p:spPr>
      </p:pic>
      <p:sp>
        <p:nvSpPr>
          <p:cNvPr id="2" name="عنوان 1"/>
          <p:cNvSpPr>
            <a:spLocks noGrp="1"/>
          </p:cNvSpPr>
          <p:nvPr>
            <p:ph type="title"/>
          </p:nvPr>
        </p:nvSpPr>
        <p:spPr>
          <a:xfrm>
            <a:off x="457200" y="274638"/>
            <a:ext cx="8229600" cy="5726130"/>
          </a:xfrm>
        </p:spPr>
        <p:txBody>
          <a:bodyPr>
            <a:normAutofit/>
          </a:bodyPr>
          <a:lstStyle/>
          <a:p>
            <a:r>
              <a:rPr lang="ar-SA" sz="2000" dirty="0">
                <a:solidFill>
                  <a:schemeClr val="accent2">
                    <a:lumMod val="75000"/>
                  </a:schemeClr>
                </a:solidFill>
              </a:rPr>
              <a:t>دافع الانجاز:</a:t>
            </a:r>
            <a:r>
              <a:rPr lang="en-US" sz="2000" dirty="0">
                <a:solidFill>
                  <a:schemeClr val="accent2">
                    <a:lumMod val="75000"/>
                  </a:schemeClr>
                </a:solidFill>
              </a:rPr>
              <a:t/>
            </a:r>
            <a:br>
              <a:rPr lang="en-US" sz="2000" dirty="0">
                <a:solidFill>
                  <a:schemeClr val="accent2">
                    <a:lumMod val="75000"/>
                  </a:schemeClr>
                </a:solidFill>
              </a:rPr>
            </a:br>
            <a:r>
              <a:rPr lang="ar-SA" sz="2000" dirty="0">
                <a:solidFill>
                  <a:schemeClr val="accent2">
                    <a:lumMod val="75000"/>
                  </a:schemeClr>
                </a:solidFill>
              </a:rPr>
              <a:t>يعتبر دافع الإنجاز الدافع الأساسي للتعلم وله مكونات ثلاثة :</a:t>
            </a:r>
            <a:r>
              <a:rPr lang="en-US" sz="2000" dirty="0">
                <a:solidFill>
                  <a:schemeClr val="accent2">
                    <a:lumMod val="75000"/>
                  </a:schemeClr>
                </a:solidFill>
              </a:rPr>
              <a:t/>
            </a:r>
            <a:br>
              <a:rPr lang="en-US" sz="2000" dirty="0">
                <a:solidFill>
                  <a:schemeClr val="accent2">
                    <a:lumMod val="75000"/>
                  </a:schemeClr>
                </a:solidFill>
              </a:rPr>
            </a:br>
            <a:r>
              <a:rPr lang="ar-SA" sz="2000" dirty="0">
                <a:solidFill>
                  <a:schemeClr val="accent2">
                    <a:lumMod val="75000"/>
                  </a:schemeClr>
                </a:solidFill>
              </a:rPr>
              <a:t>1/ المكون الأول هو الدافع المعرفي الذي ينبثق من حاجة الفرد للمعرفة ورغبته في التغلب على حل المشكلات , ويظل هذا الدافع قويا طالما كانت </a:t>
            </a:r>
            <a:r>
              <a:rPr lang="ar-SA" sz="2000" dirty="0" err="1">
                <a:solidFill>
                  <a:schemeClr val="accent2">
                    <a:lumMod val="75000"/>
                  </a:schemeClr>
                </a:solidFill>
              </a:rPr>
              <a:t>المشكله</a:t>
            </a:r>
            <a:r>
              <a:rPr lang="ar-SA" sz="2000" dirty="0">
                <a:solidFill>
                  <a:schemeClr val="accent2">
                    <a:lumMod val="75000"/>
                  </a:schemeClr>
                </a:solidFill>
              </a:rPr>
              <a:t> </a:t>
            </a:r>
            <a:r>
              <a:rPr lang="ar-SA" sz="2000" dirty="0" err="1">
                <a:solidFill>
                  <a:schemeClr val="accent2">
                    <a:lumMod val="75000"/>
                  </a:schemeClr>
                </a:solidFill>
              </a:rPr>
              <a:t>باقيه</a:t>
            </a:r>
            <a:r>
              <a:rPr lang="ar-SA" sz="2000" dirty="0">
                <a:solidFill>
                  <a:schemeClr val="accent2">
                    <a:lumMod val="75000"/>
                  </a:schemeClr>
                </a:solidFill>
              </a:rPr>
              <a:t> بغير حل , أو كلما زادت متطلبات حل المشكلة , وعند حل </a:t>
            </a:r>
            <a:r>
              <a:rPr lang="ar-SA" sz="2000" dirty="0" err="1">
                <a:solidFill>
                  <a:schemeClr val="accent2">
                    <a:lumMod val="75000"/>
                  </a:schemeClr>
                </a:solidFill>
              </a:rPr>
              <a:t>المشكله</a:t>
            </a:r>
            <a:r>
              <a:rPr lang="ar-SA" sz="2000" dirty="0">
                <a:solidFill>
                  <a:schemeClr val="accent2">
                    <a:lumMod val="75000"/>
                  </a:schemeClr>
                </a:solidFill>
              </a:rPr>
              <a:t> أو إتمام الحل تنخفض حدة الدوافع ولذلك فإن عملية التعزيز غير </a:t>
            </a:r>
            <a:r>
              <a:rPr lang="ar-SA" sz="2000" dirty="0" err="1">
                <a:solidFill>
                  <a:schemeClr val="accent2">
                    <a:lumMod val="75000"/>
                  </a:schemeClr>
                </a:solidFill>
              </a:rPr>
              <a:t>ضروريه</a:t>
            </a:r>
            <a:r>
              <a:rPr lang="ar-SA" sz="2000" dirty="0">
                <a:solidFill>
                  <a:schemeClr val="accent2">
                    <a:lumMod val="75000"/>
                  </a:schemeClr>
                </a:solidFill>
              </a:rPr>
              <a:t> في التعلم . </a:t>
            </a:r>
            <a:r>
              <a:rPr lang="en-US" sz="2000" dirty="0">
                <a:solidFill>
                  <a:schemeClr val="accent2">
                    <a:lumMod val="75000"/>
                  </a:schemeClr>
                </a:solidFill>
              </a:rPr>
              <a:t/>
            </a:r>
            <a:br>
              <a:rPr lang="en-US" sz="2000" dirty="0">
                <a:solidFill>
                  <a:schemeClr val="accent2">
                    <a:lumMod val="75000"/>
                  </a:schemeClr>
                </a:solidFill>
              </a:rPr>
            </a:br>
            <a:r>
              <a:rPr lang="ar-SA" sz="2000" dirty="0">
                <a:solidFill>
                  <a:schemeClr val="accent2">
                    <a:lumMod val="75000"/>
                  </a:schemeClr>
                </a:solidFill>
              </a:rPr>
              <a:t>2/ المكون الثاني لدافع الإنجاز هو تحسين الذات ويتم ذلك بالإنتاج لأنه الوسيلة لحصول الفرد على </a:t>
            </a:r>
            <a:r>
              <a:rPr lang="en-US" sz="2000" dirty="0">
                <a:solidFill>
                  <a:schemeClr val="accent2">
                    <a:lumMod val="75000"/>
                  </a:schemeClr>
                </a:solidFill>
              </a:rPr>
              <a:t/>
            </a:r>
            <a:br>
              <a:rPr lang="en-US" sz="2000" dirty="0">
                <a:solidFill>
                  <a:schemeClr val="accent2">
                    <a:lumMod val="75000"/>
                  </a:schemeClr>
                </a:solidFill>
              </a:rPr>
            </a:br>
            <a:r>
              <a:rPr lang="ar-SA" sz="2000" dirty="0">
                <a:solidFill>
                  <a:schemeClr val="accent2">
                    <a:lumMod val="75000"/>
                  </a:schemeClr>
                </a:solidFill>
              </a:rPr>
              <a:t>مكانة اجتماعيه </a:t>
            </a:r>
            <a:r>
              <a:rPr lang="ar-SA" sz="2000" dirty="0" err="1">
                <a:solidFill>
                  <a:schemeClr val="accent2">
                    <a:lumMod val="75000"/>
                  </a:schemeClr>
                </a:solidFill>
              </a:rPr>
              <a:t>مرموقه</a:t>
            </a:r>
            <a:r>
              <a:rPr lang="ar-SA" sz="2000" dirty="0">
                <a:solidFill>
                  <a:schemeClr val="accent2">
                    <a:lumMod val="75000"/>
                  </a:schemeClr>
                </a:solidFill>
              </a:rPr>
              <a:t> , فالفرد </a:t>
            </a:r>
            <a:r>
              <a:rPr lang="ar-SA" sz="2000" dirty="0" err="1">
                <a:solidFill>
                  <a:schemeClr val="accent2">
                    <a:lumMod val="75000"/>
                  </a:schemeClr>
                </a:solidFill>
              </a:rPr>
              <a:t>يثابر</a:t>
            </a:r>
            <a:r>
              <a:rPr lang="ar-SA" sz="2000" dirty="0">
                <a:solidFill>
                  <a:schemeClr val="accent2">
                    <a:lumMod val="75000"/>
                  </a:schemeClr>
                </a:solidFill>
              </a:rPr>
              <a:t> في عمله </a:t>
            </a:r>
            <a:r>
              <a:rPr lang="ar-SA" sz="2000" dirty="0" err="1">
                <a:solidFill>
                  <a:schemeClr val="accent2">
                    <a:lumMod val="75000"/>
                  </a:schemeClr>
                </a:solidFill>
              </a:rPr>
              <a:t>لابسبب</a:t>
            </a:r>
            <a:r>
              <a:rPr lang="ar-SA" sz="2000" dirty="0">
                <a:solidFill>
                  <a:schemeClr val="accent2">
                    <a:lumMod val="75000"/>
                  </a:schemeClr>
                </a:solidFill>
              </a:rPr>
              <a:t> قيمة </a:t>
            </a:r>
            <a:r>
              <a:rPr lang="ar-SA" sz="2000" dirty="0" err="1">
                <a:solidFill>
                  <a:schemeClr val="accent2">
                    <a:lumMod val="75000"/>
                  </a:schemeClr>
                </a:solidFill>
              </a:rPr>
              <a:t>مايتعلم</a:t>
            </a:r>
            <a:r>
              <a:rPr lang="ar-SA" sz="2000" dirty="0">
                <a:solidFill>
                  <a:schemeClr val="accent2">
                    <a:lumMod val="75000"/>
                  </a:schemeClr>
                </a:solidFill>
              </a:rPr>
              <a:t> من معلومات بل لتحقيق مركز اجتماعي اختاره الفرد لنفسه أو فرضه المجتمع عليه , كما أن الخوف من الرسوب وما يرتبط </a:t>
            </a:r>
            <a:r>
              <a:rPr lang="ar-SA" sz="2000" dirty="0" err="1">
                <a:solidFill>
                  <a:schemeClr val="accent2">
                    <a:lumMod val="75000"/>
                  </a:schemeClr>
                </a:solidFill>
              </a:rPr>
              <a:t>به</a:t>
            </a:r>
            <a:r>
              <a:rPr lang="ar-SA" sz="2000" dirty="0">
                <a:solidFill>
                  <a:schemeClr val="accent2">
                    <a:lumMod val="75000"/>
                  </a:schemeClr>
                </a:solidFill>
              </a:rPr>
              <a:t> من انخفاض المستوى الاجتماعي يدفع الفرد </a:t>
            </a:r>
            <a:r>
              <a:rPr lang="ar-SA" sz="2000" dirty="0" err="1">
                <a:solidFill>
                  <a:schemeClr val="accent2">
                    <a:lumMod val="75000"/>
                  </a:schemeClr>
                </a:solidFill>
              </a:rPr>
              <a:t>إللا</a:t>
            </a:r>
            <a:r>
              <a:rPr lang="ar-SA" sz="2000" dirty="0">
                <a:solidFill>
                  <a:schemeClr val="accent2">
                    <a:lumMod val="75000"/>
                  </a:schemeClr>
                </a:solidFill>
              </a:rPr>
              <a:t> </a:t>
            </a:r>
            <a:r>
              <a:rPr lang="ar-SA" sz="2000" dirty="0" err="1">
                <a:solidFill>
                  <a:schemeClr val="accent2">
                    <a:lumMod val="75000"/>
                  </a:schemeClr>
                </a:solidFill>
              </a:rPr>
              <a:t>المثابره</a:t>
            </a:r>
            <a:r>
              <a:rPr lang="ar-SA" sz="2000" dirty="0">
                <a:solidFill>
                  <a:schemeClr val="accent2">
                    <a:lumMod val="75000"/>
                  </a:schemeClr>
                </a:solidFill>
              </a:rPr>
              <a:t> </a:t>
            </a:r>
            <a:r>
              <a:rPr lang="ar-SA" sz="2000" dirty="0" err="1">
                <a:solidFill>
                  <a:schemeClr val="accent2">
                    <a:lumMod val="75000"/>
                  </a:schemeClr>
                </a:solidFill>
              </a:rPr>
              <a:t>والإجتهاد</a:t>
            </a:r>
            <a:r>
              <a:rPr lang="ar-SA" sz="2000" dirty="0">
                <a:solidFill>
                  <a:schemeClr val="accent2">
                    <a:lumMod val="75000"/>
                  </a:schemeClr>
                </a:solidFill>
              </a:rPr>
              <a:t> . </a:t>
            </a:r>
            <a:r>
              <a:rPr lang="en-US" sz="2000" dirty="0">
                <a:solidFill>
                  <a:schemeClr val="accent2">
                    <a:lumMod val="75000"/>
                  </a:schemeClr>
                </a:solidFill>
              </a:rPr>
              <a:t/>
            </a:r>
            <a:br>
              <a:rPr lang="en-US" sz="2000" dirty="0">
                <a:solidFill>
                  <a:schemeClr val="accent2">
                    <a:lumMod val="75000"/>
                  </a:schemeClr>
                </a:solidFill>
              </a:rPr>
            </a:br>
            <a:r>
              <a:rPr lang="ar-SA" sz="2000" dirty="0">
                <a:solidFill>
                  <a:schemeClr val="accent2">
                    <a:lumMod val="75000"/>
                  </a:schemeClr>
                </a:solidFill>
              </a:rPr>
              <a:t>3/ والمكون الثالث لدافع الإنجاز هو </a:t>
            </a:r>
            <a:r>
              <a:rPr lang="ar-SA" sz="2000" dirty="0" err="1">
                <a:solidFill>
                  <a:schemeClr val="accent2">
                    <a:lumMod val="75000"/>
                  </a:schemeClr>
                </a:solidFill>
              </a:rPr>
              <a:t>الحاجه</a:t>
            </a:r>
            <a:r>
              <a:rPr lang="ar-SA" sz="2000" dirty="0">
                <a:solidFill>
                  <a:schemeClr val="accent2">
                    <a:lumMod val="75000"/>
                  </a:schemeClr>
                </a:solidFill>
              </a:rPr>
              <a:t> إلى الانتماء </a:t>
            </a:r>
            <a:r>
              <a:rPr lang="ar-SA" sz="2000" dirty="0" err="1">
                <a:solidFill>
                  <a:schemeClr val="accent2">
                    <a:lumMod val="75000"/>
                  </a:schemeClr>
                </a:solidFill>
              </a:rPr>
              <a:t>للجماعه</a:t>
            </a:r>
            <a:r>
              <a:rPr lang="ar-SA" sz="2000" dirty="0">
                <a:solidFill>
                  <a:schemeClr val="accent2">
                    <a:lumMod val="75000"/>
                  </a:schemeClr>
                </a:solidFill>
              </a:rPr>
              <a:t> واكتساب رضا الأتراب وتقبلهم فبدون رضا الكبار يصعب على الفرد اكتساب مكانته في المجتمع والمكون الأول يعتبر فطريا وقويا ومع النمو يصبح المكون الثاني قويا وخاصة في مراحل التعليم المدرسي أما المكون الثالث فيصبح قويا مع نمو الفرد واهتمامه بتوافقه المهني</a:t>
            </a:r>
          </a:p>
        </p:txBody>
      </p:sp>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01198441923.gif"/>
          <p:cNvPicPr>
            <a:picLocks noChangeAspect="1"/>
          </p:cNvPicPr>
          <p:nvPr/>
        </p:nvPicPr>
        <p:blipFill>
          <a:blip r:embed="rId2"/>
          <a:stretch>
            <a:fillRect/>
          </a:stretch>
        </p:blipFill>
        <p:spPr>
          <a:xfrm>
            <a:off x="285720" y="357166"/>
            <a:ext cx="8501122" cy="592935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عنوان 1"/>
          <p:cNvSpPr>
            <a:spLocks noGrp="1"/>
          </p:cNvSpPr>
          <p:nvPr>
            <p:ph type="title"/>
          </p:nvPr>
        </p:nvSpPr>
        <p:spPr>
          <a:xfrm>
            <a:off x="457200" y="1357298"/>
            <a:ext cx="8229600" cy="4857784"/>
          </a:xfrm>
        </p:spPr>
        <p:txBody>
          <a:bodyPr>
            <a:normAutofit fontScale="90000"/>
          </a:bodyPr>
          <a:lstStyle/>
          <a:p>
            <a:r>
              <a:rPr lang="ar-SA" sz="2400" dirty="0" smtClean="0">
                <a:solidFill>
                  <a:schemeClr val="tx2">
                    <a:lumMod val="60000"/>
                    <a:lumOff val="40000"/>
                  </a:schemeClr>
                </a:solidFill>
              </a:rPr>
              <a:t>1 . نظرية التعلم عند </a:t>
            </a:r>
            <a:r>
              <a:rPr lang="ar-SA" sz="2400" dirty="0" err="1" smtClean="0">
                <a:solidFill>
                  <a:schemeClr val="tx2">
                    <a:lumMod val="60000"/>
                    <a:lumOff val="40000"/>
                  </a:schemeClr>
                </a:solidFill>
              </a:rPr>
              <a:t>أوزوبل</a:t>
            </a:r>
            <a:r>
              <a:rPr lang="ar-SA" sz="2400" dirty="0" smtClean="0">
                <a:solidFill>
                  <a:schemeClr val="tx2">
                    <a:lumMod val="60000"/>
                    <a:lumOff val="40000"/>
                  </a:schemeClr>
                </a:solidFill>
              </a:rPr>
              <a:t> نظرية محددة المجال لأنها تهتم بالتعلم اللغوي وتؤكد على استخدام اللغة كوسيلة لعرض الأفكار</a:t>
            </a:r>
            <a:r>
              <a:rPr lang="en-US" sz="2400" dirty="0" smtClean="0">
                <a:solidFill>
                  <a:schemeClr val="tx2">
                    <a:lumMod val="60000"/>
                    <a:lumOff val="40000"/>
                  </a:schemeClr>
                </a:solidFill>
              </a:rPr>
              <a:t/>
            </a:r>
            <a:br>
              <a:rPr lang="en-US" sz="2400" dirty="0" smtClean="0">
                <a:solidFill>
                  <a:schemeClr val="tx2">
                    <a:lumMod val="60000"/>
                    <a:lumOff val="40000"/>
                  </a:schemeClr>
                </a:solidFill>
              </a:rPr>
            </a:br>
            <a:r>
              <a:rPr lang="ar-SA" sz="2400" dirty="0" smtClean="0">
                <a:solidFill>
                  <a:schemeClr val="tx2">
                    <a:lumMod val="60000"/>
                    <a:lumOff val="40000"/>
                  </a:schemeClr>
                </a:solidFill>
              </a:rPr>
              <a:t>2 . النظرية قسمت التعلم إلى نوعين تعلم بالتلقي وتعلم بالاكتشاف ولكنها أعطت الأولوية والاهتمام الشديد للنوع </a:t>
            </a:r>
            <a:r>
              <a:rPr lang="ar-SA" sz="2400" dirty="0" err="1" smtClean="0">
                <a:solidFill>
                  <a:schemeClr val="tx2">
                    <a:lumMod val="60000"/>
                    <a:lumOff val="40000"/>
                  </a:schemeClr>
                </a:solidFill>
              </a:rPr>
              <a:t>الاول</a:t>
            </a:r>
            <a:r>
              <a:rPr lang="ar-SA" sz="2400" dirty="0" smtClean="0">
                <a:solidFill>
                  <a:schemeClr val="tx2">
                    <a:lumMod val="60000"/>
                    <a:lumOff val="40000"/>
                  </a:schemeClr>
                </a:solidFill>
              </a:rPr>
              <a:t> دون الثاني</a:t>
            </a:r>
            <a:r>
              <a:rPr lang="en-US" sz="2400" dirty="0" smtClean="0">
                <a:solidFill>
                  <a:schemeClr val="tx2">
                    <a:lumMod val="60000"/>
                    <a:lumOff val="40000"/>
                  </a:schemeClr>
                </a:solidFill>
              </a:rPr>
              <a:t/>
            </a:r>
            <a:br>
              <a:rPr lang="en-US" sz="2400" dirty="0" smtClean="0">
                <a:solidFill>
                  <a:schemeClr val="tx2">
                    <a:lumMod val="60000"/>
                    <a:lumOff val="40000"/>
                  </a:schemeClr>
                </a:solidFill>
              </a:rPr>
            </a:br>
            <a:r>
              <a:rPr lang="ar-SA" sz="2400" dirty="0" smtClean="0">
                <a:solidFill>
                  <a:schemeClr val="tx2">
                    <a:lumMod val="60000"/>
                    <a:lumOff val="40000"/>
                  </a:schemeClr>
                </a:solidFill>
              </a:rPr>
              <a:t>3 . تشتمل نظرية </a:t>
            </a:r>
            <a:r>
              <a:rPr lang="ar-SA" sz="2400" dirty="0" err="1" smtClean="0">
                <a:solidFill>
                  <a:schemeClr val="tx2">
                    <a:lumMod val="60000"/>
                    <a:lumOff val="40000"/>
                  </a:schemeClr>
                </a:solidFill>
              </a:rPr>
              <a:t>أوزوبل</a:t>
            </a:r>
            <a:r>
              <a:rPr lang="ar-SA" sz="2400" dirty="0" smtClean="0">
                <a:solidFill>
                  <a:schemeClr val="tx2">
                    <a:lumMod val="60000"/>
                    <a:lumOff val="40000"/>
                  </a:schemeClr>
                </a:solidFill>
              </a:rPr>
              <a:t> على تكوينات فرضية يصعب تعريفها إجرائيا واختبارها بالدراسات العلمية </a:t>
            </a:r>
            <a:r>
              <a:rPr lang="en-US" sz="2400" dirty="0" smtClean="0">
                <a:solidFill>
                  <a:schemeClr val="tx2">
                    <a:lumMod val="60000"/>
                    <a:lumOff val="40000"/>
                  </a:schemeClr>
                </a:solidFill>
              </a:rPr>
              <a:t/>
            </a:r>
            <a:br>
              <a:rPr lang="en-US" sz="2400" dirty="0" smtClean="0">
                <a:solidFill>
                  <a:schemeClr val="tx2">
                    <a:lumMod val="60000"/>
                    <a:lumOff val="40000"/>
                  </a:schemeClr>
                </a:solidFill>
              </a:rPr>
            </a:br>
            <a:r>
              <a:rPr lang="ar-SA" sz="2400" dirty="0" smtClean="0">
                <a:solidFill>
                  <a:schemeClr val="tx2">
                    <a:lumMod val="60000"/>
                    <a:lumOff val="40000"/>
                  </a:schemeClr>
                </a:solidFill>
              </a:rPr>
              <a:t>4 . تعلي النظرية من قيمة الدوافع النابعة من الذات ومن هنا تعطي للمكون المعرفي في دافع الانجاز </a:t>
            </a:r>
            <a:r>
              <a:rPr lang="ar-SA" sz="2400" dirty="0" err="1" smtClean="0">
                <a:solidFill>
                  <a:schemeClr val="tx2">
                    <a:lumMod val="60000"/>
                    <a:lumOff val="40000"/>
                  </a:schemeClr>
                </a:solidFill>
              </a:rPr>
              <a:t>الاولويه</a:t>
            </a:r>
            <a:r>
              <a:rPr lang="ar-SA" sz="2400" dirty="0" smtClean="0">
                <a:solidFill>
                  <a:schemeClr val="tx2">
                    <a:lumMod val="60000"/>
                    <a:lumOff val="40000"/>
                  </a:schemeClr>
                </a:solidFill>
              </a:rPr>
              <a:t> ولكن تفرقتها بين تحسين الذات والحاجة إلى الانتماء غير واضحة لان هدف كل من المكونين هو محافظة الفرد على مركزه الاجتماعي ومكانته</a:t>
            </a:r>
            <a:r>
              <a:rPr lang="en-US" sz="2400" dirty="0" smtClean="0">
                <a:solidFill>
                  <a:schemeClr val="tx2">
                    <a:lumMod val="60000"/>
                    <a:lumOff val="40000"/>
                  </a:schemeClr>
                </a:solidFill>
              </a:rPr>
              <a:t/>
            </a:r>
            <a:br>
              <a:rPr lang="en-US" sz="2400" dirty="0" smtClean="0">
                <a:solidFill>
                  <a:schemeClr val="tx2">
                    <a:lumMod val="60000"/>
                    <a:lumOff val="40000"/>
                  </a:schemeClr>
                </a:solidFill>
              </a:rPr>
            </a:br>
            <a:r>
              <a:rPr lang="ar-SA" sz="2400" dirty="0" smtClean="0">
                <a:solidFill>
                  <a:schemeClr val="tx2">
                    <a:lumMod val="60000"/>
                    <a:lumOff val="40000"/>
                  </a:schemeClr>
                </a:solidFill>
              </a:rPr>
              <a:t>5 . تقف النظرية من التعزيز موقف الرفض ولكن السؤال هو أليس حل المشكلة أو إكمال العمل نوع من التعزيز نابع من الذات أو صادر من الخارج أليس تقبل المجتمع للفرد ورضا الكبار </a:t>
            </a:r>
            <a:r>
              <a:rPr lang="ar-SA" sz="2400" dirty="0" err="1" smtClean="0">
                <a:solidFill>
                  <a:schemeClr val="tx2">
                    <a:lumMod val="60000"/>
                    <a:lumOff val="40000"/>
                  </a:schemeClr>
                </a:solidFill>
              </a:rPr>
              <a:t>والاتراب</a:t>
            </a:r>
            <a:r>
              <a:rPr lang="ar-SA" sz="2400" dirty="0" smtClean="0">
                <a:solidFill>
                  <a:schemeClr val="tx2">
                    <a:lumMod val="60000"/>
                    <a:lumOff val="40000"/>
                  </a:schemeClr>
                </a:solidFill>
              </a:rPr>
              <a:t> عمن </a:t>
            </a:r>
            <a:r>
              <a:rPr lang="ar-SA" sz="2400" dirty="0" err="1" smtClean="0">
                <a:solidFill>
                  <a:schemeClr val="tx2">
                    <a:lumMod val="60000"/>
                    <a:lumOff val="40000"/>
                  </a:schemeClr>
                </a:solidFill>
              </a:rPr>
              <a:t>يثابر</a:t>
            </a:r>
            <a:r>
              <a:rPr lang="ar-SA" sz="2400" dirty="0" smtClean="0">
                <a:solidFill>
                  <a:schemeClr val="tx2">
                    <a:lumMod val="60000"/>
                    <a:lumOff val="40000"/>
                  </a:schemeClr>
                </a:solidFill>
              </a:rPr>
              <a:t> وينجز نوع من التعزيز الاجتماعي </a:t>
            </a:r>
            <a:r>
              <a:rPr lang="en-US" sz="2400" dirty="0" smtClean="0">
                <a:solidFill>
                  <a:schemeClr val="tx2">
                    <a:lumMod val="60000"/>
                    <a:lumOff val="40000"/>
                  </a:schemeClr>
                </a:solidFill>
              </a:rPr>
              <a:t/>
            </a:r>
            <a:br>
              <a:rPr lang="en-US" sz="2400" dirty="0" smtClean="0">
                <a:solidFill>
                  <a:schemeClr val="tx2">
                    <a:lumMod val="60000"/>
                    <a:lumOff val="40000"/>
                  </a:schemeClr>
                </a:solidFill>
              </a:rPr>
            </a:br>
            <a:r>
              <a:rPr lang="ar-SA" sz="2400" dirty="0" smtClean="0">
                <a:solidFill>
                  <a:schemeClr val="tx2">
                    <a:lumMod val="60000"/>
                    <a:lumOff val="40000"/>
                  </a:schemeClr>
                </a:solidFill>
              </a:rPr>
              <a:t/>
            </a:r>
            <a:br>
              <a:rPr lang="ar-SA" sz="2400" dirty="0" smtClean="0">
                <a:solidFill>
                  <a:schemeClr val="tx2">
                    <a:lumMod val="60000"/>
                    <a:lumOff val="40000"/>
                  </a:schemeClr>
                </a:solidFill>
              </a:rPr>
            </a:br>
            <a:r>
              <a:rPr lang="en-US" sz="1800" dirty="0"/>
              <a:t/>
            </a:r>
            <a:br>
              <a:rPr lang="en-US" sz="1800" dirty="0"/>
            </a:br>
            <a:endParaRPr lang="ar-SA" sz="1800" dirty="0">
              <a:solidFill>
                <a:schemeClr val="tx2">
                  <a:lumMod val="60000"/>
                  <a:lumOff val="40000"/>
                </a:schemeClr>
              </a:solidFill>
            </a:endParaRPr>
          </a:p>
        </p:txBody>
      </p:sp>
      <p:sp>
        <p:nvSpPr>
          <p:cNvPr id="5" name="مستطيل 4"/>
          <p:cNvSpPr/>
          <p:nvPr/>
        </p:nvSpPr>
        <p:spPr>
          <a:xfrm>
            <a:off x="2857488" y="357166"/>
            <a:ext cx="3390184" cy="646331"/>
          </a:xfrm>
          <a:prstGeom prst="rect">
            <a:avLst/>
          </a:prstGeom>
          <a:noFill/>
        </p:spPr>
        <p:txBody>
          <a:bodyPr wrap="square" lIns="91440" tIns="45720" rIns="91440" bIns="45720">
            <a:spAutoFit/>
          </a:bodyPr>
          <a:lstStyle/>
          <a:p>
            <a:pPr algn="ctr"/>
            <a:r>
              <a:rPr lang="ar-SA" sz="3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تقويم النظرية</a:t>
            </a:r>
            <a:endParaRPr lang="ar-SA"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3000" fill="hold"/>
                                        <p:tgtEl>
                                          <p:spTgt spid="2"/>
                                        </p:tgtEl>
                                        <p:attrNameLst>
                                          <p:attrName>ppt_w</p:attrName>
                                        </p:attrNameLst>
                                      </p:cBhvr>
                                      <p:tavLst>
                                        <p:tav tm="0">
                                          <p:val>
                                            <p:fltVal val="0"/>
                                          </p:val>
                                        </p:tav>
                                        <p:tav tm="100000">
                                          <p:val>
                                            <p:strVal val="#ppt_w"/>
                                          </p:val>
                                        </p:tav>
                                      </p:tavLst>
                                    </p:anim>
                                    <p:anim calcmode="lin" valueType="num">
                                      <p:cBhvr>
                                        <p:cTn id="17" dur="3000" fill="hold"/>
                                        <p:tgtEl>
                                          <p:spTgt spid="2"/>
                                        </p:tgtEl>
                                        <p:attrNameLst>
                                          <p:attrName>ppt_h</p:attrName>
                                        </p:attrNameLst>
                                      </p:cBhvr>
                                      <p:tavLst>
                                        <p:tav tm="0">
                                          <p:val>
                                            <p:fltVal val="0"/>
                                          </p:val>
                                        </p:tav>
                                        <p:tav tm="100000">
                                          <p:val>
                                            <p:strVal val="#ppt_h"/>
                                          </p:val>
                                        </p:tav>
                                      </p:tavLst>
                                    </p:anim>
                                    <p:animEffect transition="in" filter="fade">
                                      <p:cBhvr>
                                        <p:cTn id="18"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857224" y="357166"/>
            <a:ext cx="7500990" cy="59293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عنوان 1"/>
          <p:cNvSpPr>
            <a:spLocks noGrp="1"/>
          </p:cNvSpPr>
          <p:nvPr>
            <p:ph type="title"/>
          </p:nvPr>
        </p:nvSpPr>
        <p:spPr>
          <a:xfrm>
            <a:off x="357158" y="3000372"/>
            <a:ext cx="8229600" cy="1143000"/>
          </a:xfrm>
        </p:spPr>
        <p:txBody>
          <a:bodyPr>
            <a:normAutofit fontScale="90000"/>
          </a:bodyPr>
          <a:lstStyle/>
          <a:p>
            <a:r>
              <a:rPr lang="ar-SA" dirty="0" smtClean="0"/>
              <a:t>إعداد ..</a:t>
            </a:r>
            <a:br>
              <a:rPr lang="ar-SA" dirty="0" smtClean="0"/>
            </a:br>
            <a:r>
              <a:rPr lang="ar-SA" dirty="0" smtClean="0"/>
              <a:t>عهود فهد الشائع</a:t>
            </a:r>
            <a:br>
              <a:rPr lang="ar-SA" dirty="0" smtClean="0"/>
            </a:br>
            <a:r>
              <a:rPr lang="ar-SA" dirty="0" smtClean="0"/>
              <a:t>رنا منصور </a:t>
            </a:r>
            <a:r>
              <a:rPr lang="ar-SA" dirty="0" err="1" smtClean="0"/>
              <a:t>العساف</a:t>
            </a:r>
            <a:endParaRPr lang="ar-SA"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entr" presetSubtype="0" repeatCount="2000" fill="hold" grpId="0" nodeType="afterEffect">
                                  <p:stCondLst>
                                    <p:cond delay="1000"/>
                                  </p:stCondLst>
                                  <p:iterate type="wd">
                                    <p:tmPct val="10000"/>
                                  </p:iterate>
                                  <p:childTnLst>
                                    <p:set>
                                      <p:cBhvr>
                                        <p:cTn id="6" dur="3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8.jpg"/>
          <p:cNvPicPr>
            <a:picLocks noChangeAspect="1"/>
          </p:cNvPicPr>
          <p:nvPr/>
        </p:nvPicPr>
        <p:blipFill>
          <a:blip r:embed="rId2"/>
          <a:stretch>
            <a:fillRect/>
          </a:stretch>
        </p:blipFill>
        <p:spPr>
          <a:xfrm>
            <a:off x="142844" y="214290"/>
            <a:ext cx="8858312" cy="64294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عنوان 4"/>
          <p:cNvSpPr>
            <a:spLocks noGrp="1"/>
          </p:cNvSpPr>
          <p:nvPr>
            <p:ph type="title"/>
          </p:nvPr>
        </p:nvSpPr>
        <p:spPr>
          <a:xfrm>
            <a:off x="3286116" y="714356"/>
            <a:ext cx="5400684" cy="5786478"/>
          </a:xfrm>
        </p:spPr>
        <p:txBody>
          <a:bodyPr>
            <a:normAutofit fontScale="90000"/>
          </a:bodyPr>
          <a:lstStyle/>
          <a:p>
            <a:r>
              <a:rPr lang="ar-SA" sz="2700" dirty="0">
                <a:solidFill>
                  <a:srgbClr val="7030A0"/>
                </a:solidFill>
              </a:rPr>
              <a:t>معنى المادة المتعلمة : يرى </a:t>
            </a:r>
            <a:r>
              <a:rPr lang="ar-SA" sz="2700" dirty="0" err="1">
                <a:solidFill>
                  <a:srgbClr val="7030A0"/>
                </a:solidFill>
              </a:rPr>
              <a:t>أوزوبل</a:t>
            </a:r>
            <a:r>
              <a:rPr lang="ar-SA" sz="2700" dirty="0">
                <a:solidFill>
                  <a:srgbClr val="7030A0"/>
                </a:solidFill>
              </a:rPr>
              <a:t> أن عمل المدرسة يتلخص في تحديد المعارف المنظمة المستقرة الواضحة التي تتألف منها العلوم المختلفة وعمل المربي أن ينقل هذه المعارف بطريقة تمكن المتعلم من استيعابها في نسقه عن فهم وإدراك لمعانيها بحيث تصبح وظيفية بالنسبة له والمعنى </a:t>
            </a:r>
            <a:r>
              <a:rPr lang="ar-SA" sz="2700" dirty="0" err="1">
                <a:solidFill>
                  <a:srgbClr val="7030A0"/>
                </a:solidFill>
              </a:rPr>
              <a:t>ماهو</a:t>
            </a:r>
            <a:r>
              <a:rPr lang="ar-SA" sz="2700" dirty="0">
                <a:solidFill>
                  <a:srgbClr val="7030A0"/>
                </a:solidFill>
              </a:rPr>
              <a:t> </a:t>
            </a:r>
            <a:r>
              <a:rPr lang="ar-SA" sz="2700" dirty="0" err="1">
                <a:solidFill>
                  <a:srgbClr val="7030A0"/>
                </a:solidFill>
              </a:rPr>
              <a:t>إلاخبرة</a:t>
            </a:r>
            <a:r>
              <a:rPr lang="ar-SA" sz="2700" dirty="0">
                <a:solidFill>
                  <a:srgbClr val="7030A0"/>
                </a:solidFill>
              </a:rPr>
              <a:t> شعورية متمايزة بدقة ومحددة بوضوح تنبثق لدى الفرد حين تتصل العلامات والرموز والمفاهيم والقضايا بعضها ببعض ويتم استيعابها في بنائه المعرفي فالمعنى إذن يتطلب أساسا معقولا ومقبولا للعلاقات كما يتطلب محتوي </a:t>
            </a:r>
            <a:r>
              <a:rPr lang="ar-SA" sz="2700" dirty="0" err="1">
                <a:solidFill>
                  <a:srgbClr val="7030A0"/>
                </a:solidFill>
              </a:rPr>
              <a:t>لايعتمد</a:t>
            </a:r>
            <a:r>
              <a:rPr lang="ar-SA" sz="2700" dirty="0">
                <a:solidFill>
                  <a:srgbClr val="7030A0"/>
                </a:solidFill>
              </a:rPr>
              <a:t> على الصياغة اللفظية ويمكن التعبير عنه بصيغ لغوية مختلفة دون أن يطرأ عليه أي تغير أو يتعرض لأي فقدان ويعتمد التعلم ذو المعنى على طبيعة المادة التي يتعلمها الفرد وعلى توافر </a:t>
            </a:r>
            <a:r>
              <a:rPr lang="ar-SA" sz="2700" dirty="0" smtClean="0">
                <a:solidFill>
                  <a:srgbClr val="7030A0"/>
                </a:solidFill>
              </a:rPr>
              <a:t>محتوى</a:t>
            </a:r>
            <a:br>
              <a:rPr lang="ar-SA" sz="2700" dirty="0" smtClean="0">
                <a:solidFill>
                  <a:srgbClr val="7030A0"/>
                </a:solidFill>
              </a:rPr>
            </a:br>
            <a:r>
              <a:rPr lang="ar-SA" sz="2700" dirty="0" smtClean="0">
                <a:solidFill>
                  <a:srgbClr val="7030A0"/>
                </a:solidFill>
              </a:rPr>
              <a:t> </a:t>
            </a:r>
            <a:r>
              <a:rPr lang="ar-SA" sz="2700" dirty="0">
                <a:solidFill>
                  <a:srgbClr val="7030A0"/>
                </a:solidFill>
              </a:rPr>
              <a:t>مناسب في بنية الفرد المعرفية </a:t>
            </a:r>
            <a:r>
              <a:rPr lang="en-US" sz="2400" dirty="0">
                <a:solidFill>
                  <a:srgbClr val="7030A0"/>
                </a:solidFill>
              </a:rPr>
              <a:t/>
            </a:r>
            <a:br>
              <a:rPr lang="en-US" sz="2400" dirty="0">
                <a:solidFill>
                  <a:srgbClr val="7030A0"/>
                </a:solidFill>
              </a:rPr>
            </a:br>
            <a:endParaRPr lang="ar-SA" sz="2400" dirty="0">
              <a:solidFill>
                <a:srgbClr val="7030A0"/>
              </a:solidFill>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01198956727.gif"/>
          <p:cNvPicPr>
            <a:picLocks noChangeAspect="1"/>
          </p:cNvPicPr>
          <p:nvPr/>
        </p:nvPicPr>
        <p:blipFill>
          <a:blip r:embed="rId2"/>
          <a:stretch>
            <a:fillRect/>
          </a:stretch>
        </p:blipFill>
        <p:spPr>
          <a:xfrm>
            <a:off x="285720" y="197339"/>
            <a:ext cx="8643998" cy="644637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2" name="عنوان 1"/>
          <p:cNvSpPr>
            <a:spLocks noGrp="1"/>
          </p:cNvSpPr>
          <p:nvPr>
            <p:ph type="title"/>
          </p:nvPr>
        </p:nvSpPr>
        <p:spPr>
          <a:xfrm>
            <a:off x="500034" y="934933"/>
            <a:ext cx="7297007" cy="3786214"/>
          </a:xfrm>
        </p:spPr>
        <p:txBody>
          <a:bodyPr>
            <a:noAutofit/>
          </a:bodyPr>
          <a:lstStyle/>
          <a:p>
            <a:pPr algn="r"/>
            <a:r>
              <a:rPr lang="ar-SA" sz="1800" dirty="0" smtClean="0"/>
              <a:t/>
            </a:r>
            <a:br>
              <a:rPr lang="ar-SA" sz="1800" dirty="0" smtClean="0"/>
            </a:br>
            <a:r>
              <a:rPr lang="ar-SA" sz="1800" dirty="0"/>
              <a:t/>
            </a:r>
            <a:br>
              <a:rPr lang="ar-SA" sz="1800" dirty="0"/>
            </a:br>
            <a:r>
              <a:rPr lang="ar-SA" sz="1800" dirty="0" smtClean="0"/>
              <a:t/>
            </a:r>
            <a:br>
              <a:rPr lang="ar-SA" sz="1800" dirty="0" smtClean="0"/>
            </a:br>
            <a:r>
              <a:rPr lang="ar-SA" sz="2400" dirty="0" smtClean="0">
                <a:solidFill>
                  <a:schemeClr val="accent5">
                    <a:lumMod val="75000"/>
                  </a:schemeClr>
                </a:solidFill>
              </a:rPr>
              <a:t>ويرى </a:t>
            </a:r>
            <a:r>
              <a:rPr lang="ar-SA" sz="2400" dirty="0" err="1">
                <a:solidFill>
                  <a:schemeClr val="accent5">
                    <a:lumMod val="75000"/>
                  </a:schemeClr>
                </a:solidFill>
              </a:rPr>
              <a:t>أوزوبل</a:t>
            </a:r>
            <a:r>
              <a:rPr lang="ar-SA" sz="2400" dirty="0">
                <a:solidFill>
                  <a:schemeClr val="accent5">
                    <a:lumMod val="75000"/>
                  </a:schemeClr>
                </a:solidFill>
              </a:rPr>
              <a:t> أن ثمة طريقتين يكتسب التلميذ </a:t>
            </a:r>
            <a:r>
              <a:rPr lang="ar-SA" sz="2400" dirty="0" err="1">
                <a:solidFill>
                  <a:schemeClr val="accent5">
                    <a:lumMod val="75000"/>
                  </a:schemeClr>
                </a:solidFill>
              </a:rPr>
              <a:t>بهما</a:t>
            </a:r>
            <a:r>
              <a:rPr lang="ar-SA" sz="2400" dirty="0">
                <a:solidFill>
                  <a:schemeClr val="accent5">
                    <a:lumMod val="75000"/>
                  </a:schemeClr>
                </a:solidFill>
              </a:rPr>
              <a:t> المعلومات:</a:t>
            </a:r>
            <a:r>
              <a:rPr lang="en-US" sz="2400" dirty="0">
                <a:solidFill>
                  <a:schemeClr val="accent5">
                    <a:lumMod val="75000"/>
                  </a:schemeClr>
                </a:solidFill>
              </a:rPr>
              <a:t/>
            </a:r>
            <a:br>
              <a:rPr lang="en-US" sz="2400" dirty="0">
                <a:solidFill>
                  <a:schemeClr val="accent5">
                    <a:lumMod val="75000"/>
                  </a:schemeClr>
                </a:solidFill>
              </a:rPr>
            </a:br>
            <a:r>
              <a:rPr lang="ar-SA" sz="2400" dirty="0">
                <a:solidFill>
                  <a:schemeClr val="accent5">
                    <a:lumMod val="75000"/>
                  </a:schemeClr>
                </a:solidFill>
              </a:rPr>
              <a:t>1/ التلقي: كما يحدث حين يقرأ التلميذ كتابا ويتلقى من خلاله معلومات </a:t>
            </a:r>
            <a:r>
              <a:rPr lang="ar-SA" sz="2400" dirty="0" err="1">
                <a:solidFill>
                  <a:schemeClr val="accent5">
                    <a:lumMod val="75000"/>
                  </a:schemeClr>
                </a:solidFill>
              </a:rPr>
              <a:t>مترابطه</a:t>
            </a:r>
            <a:r>
              <a:rPr lang="ar-SA" sz="2400" dirty="0">
                <a:solidFill>
                  <a:schemeClr val="accent5">
                    <a:lumMod val="75000"/>
                  </a:schemeClr>
                </a:solidFill>
              </a:rPr>
              <a:t> تم </a:t>
            </a:r>
            <a:r>
              <a:rPr lang="ar-SA" sz="2400" dirty="0" smtClean="0">
                <a:solidFill>
                  <a:schemeClr val="accent5">
                    <a:lumMod val="75000"/>
                  </a:schemeClr>
                </a:solidFill>
              </a:rPr>
              <a:t>تشكيلها , </a:t>
            </a:r>
            <a:r>
              <a:rPr lang="ar-SA" sz="2400" dirty="0">
                <a:solidFill>
                  <a:schemeClr val="accent5">
                    <a:lumMod val="75000"/>
                  </a:schemeClr>
                </a:solidFill>
              </a:rPr>
              <a:t>أو كما يحدث حين يستمع إلى محاضرة ذات أفكار مترابطة .</a:t>
            </a:r>
            <a:r>
              <a:rPr lang="en-US" sz="2400" dirty="0">
                <a:solidFill>
                  <a:schemeClr val="accent5">
                    <a:lumMod val="75000"/>
                  </a:schemeClr>
                </a:solidFill>
              </a:rPr>
              <a:t/>
            </a:r>
            <a:br>
              <a:rPr lang="en-US" sz="2400" dirty="0">
                <a:solidFill>
                  <a:schemeClr val="accent5">
                    <a:lumMod val="75000"/>
                  </a:schemeClr>
                </a:solidFill>
              </a:rPr>
            </a:br>
            <a:r>
              <a:rPr lang="ar-SA" sz="2400" dirty="0" smtClean="0">
                <a:solidFill>
                  <a:schemeClr val="accent5">
                    <a:lumMod val="75000"/>
                  </a:schemeClr>
                </a:solidFill>
              </a:rPr>
              <a:t>2/ </a:t>
            </a:r>
            <a:r>
              <a:rPr lang="ar-SA" sz="2400" dirty="0">
                <a:solidFill>
                  <a:schemeClr val="accent5">
                    <a:lumMod val="75000"/>
                  </a:schemeClr>
                </a:solidFill>
              </a:rPr>
              <a:t>الاكتشاف: ويستخدم التلميذ هذه </a:t>
            </a:r>
            <a:r>
              <a:rPr lang="ar-SA" sz="2400" dirty="0" err="1">
                <a:solidFill>
                  <a:schemeClr val="accent5">
                    <a:lumMod val="75000"/>
                  </a:schemeClr>
                </a:solidFill>
              </a:rPr>
              <a:t>الطريقه</a:t>
            </a:r>
            <a:r>
              <a:rPr lang="ar-SA" sz="2400" dirty="0">
                <a:solidFill>
                  <a:schemeClr val="accent5">
                    <a:lumMod val="75000"/>
                  </a:schemeClr>
                </a:solidFill>
              </a:rPr>
              <a:t> حين يكون المعنى ناقصا أو غامضا , فيقوم التلميذ بتحديد العلاقات بين المفاهيم واستخلاص المعاني .</a:t>
            </a:r>
            <a:r>
              <a:rPr lang="en-US" sz="2400" dirty="0">
                <a:solidFill>
                  <a:schemeClr val="accent5">
                    <a:lumMod val="75000"/>
                  </a:schemeClr>
                </a:solidFill>
              </a:rPr>
              <a:t/>
            </a:r>
            <a:br>
              <a:rPr lang="en-US" sz="2400" dirty="0">
                <a:solidFill>
                  <a:schemeClr val="accent5">
                    <a:lumMod val="75000"/>
                  </a:schemeClr>
                </a:solidFill>
              </a:rPr>
            </a:br>
            <a:r>
              <a:rPr lang="ar-SA" sz="2400" dirty="0">
                <a:solidFill>
                  <a:schemeClr val="accent5">
                    <a:lumMod val="75000"/>
                  </a:schemeClr>
                </a:solidFill>
              </a:rPr>
              <a:t>ويتعلم التلاميذ المواد اللفظية بطريقتين: </a:t>
            </a:r>
            <a:r>
              <a:rPr lang="en-US" sz="2400" dirty="0">
                <a:solidFill>
                  <a:schemeClr val="accent5">
                    <a:lumMod val="75000"/>
                  </a:schemeClr>
                </a:solidFill>
              </a:rPr>
              <a:t/>
            </a:r>
            <a:br>
              <a:rPr lang="en-US" sz="2400" dirty="0">
                <a:solidFill>
                  <a:schemeClr val="accent5">
                    <a:lumMod val="75000"/>
                  </a:schemeClr>
                </a:solidFill>
              </a:rPr>
            </a:br>
            <a:r>
              <a:rPr lang="ar-SA" sz="2400" dirty="0">
                <a:solidFill>
                  <a:schemeClr val="accent5">
                    <a:lumMod val="75000"/>
                  </a:schemeClr>
                </a:solidFill>
              </a:rPr>
              <a:t>1/الحفظ الصم: وهنا يكرر التلميذ المعلومات بدون فهم حتى يحفظها حفظا أليا .</a:t>
            </a:r>
            <a:r>
              <a:rPr lang="en-US" sz="2400" dirty="0">
                <a:solidFill>
                  <a:schemeClr val="accent5">
                    <a:lumMod val="75000"/>
                  </a:schemeClr>
                </a:solidFill>
              </a:rPr>
              <a:t/>
            </a:r>
            <a:br>
              <a:rPr lang="en-US" sz="2400" dirty="0">
                <a:solidFill>
                  <a:schemeClr val="accent5">
                    <a:lumMod val="75000"/>
                  </a:schemeClr>
                </a:solidFill>
              </a:rPr>
            </a:br>
            <a:r>
              <a:rPr lang="ar-SA" sz="2400" dirty="0">
                <a:solidFill>
                  <a:schemeClr val="accent5">
                    <a:lumMod val="75000"/>
                  </a:schemeClr>
                </a:solidFill>
              </a:rPr>
              <a:t>2/ استيعاب المعني: وهنا يتمثل التلميذ </a:t>
            </a:r>
            <a:r>
              <a:rPr lang="ar-SA" sz="2400" dirty="0" err="1">
                <a:solidFill>
                  <a:schemeClr val="accent5">
                    <a:lumMod val="75000"/>
                  </a:schemeClr>
                </a:solidFill>
              </a:rPr>
              <a:t>ماتحتوي</a:t>
            </a:r>
            <a:r>
              <a:rPr lang="ar-SA" sz="2400" dirty="0">
                <a:solidFill>
                  <a:schemeClr val="accent5">
                    <a:lumMod val="75000"/>
                  </a:schemeClr>
                </a:solidFill>
              </a:rPr>
              <a:t> عليه المواد اللفظية من معلومات , وما تتضمنه من أفكار .</a:t>
            </a:r>
            <a:r>
              <a:rPr lang="en-US" sz="2400" dirty="0"/>
              <a:t/>
            </a:r>
            <a:br>
              <a:rPr lang="en-US" sz="2400" dirty="0"/>
            </a:br>
            <a:endParaRPr lang="ar-SA" sz="2400"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6.jpg"/>
          <p:cNvPicPr>
            <a:picLocks noChangeAspect="1"/>
          </p:cNvPicPr>
          <p:nvPr/>
        </p:nvPicPr>
        <p:blipFill>
          <a:blip r:embed="rId2"/>
          <a:stretch>
            <a:fillRect/>
          </a:stretch>
        </p:blipFill>
        <p:spPr>
          <a:xfrm>
            <a:off x="285720" y="0"/>
            <a:ext cx="8643998" cy="6858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عنوان 1"/>
          <p:cNvSpPr>
            <a:spLocks noGrp="1"/>
          </p:cNvSpPr>
          <p:nvPr>
            <p:ph type="title"/>
          </p:nvPr>
        </p:nvSpPr>
        <p:spPr>
          <a:xfrm rot="20978417">
            <a:off x="457200" y="1285860"/>
            <a:ext cx="6186502" cy="5072098"/>
          </a:xfrm>
        </p:spPr>
        <p:txBody>
          <a:bodyPr>
            <a:normAutofit fontScale="90000"/>
          </a:bodyPr>
          <a:lstStyle/>
          <a:p>
            <a:r>
              <a:rPr lang="ar-SA" sz="2400" dirty="0" smtClean="0">
                <a:solidFill>
                  <a:schemeClr val="bg1"/>
                </a:solidFill>
              </a:rPr>
              <a:t>وإذا جمعنا بين التصنيفين السابقين يصبح لدينا أربعة أنواع من المادة التعليمية اللفظية لكل منها عملية تناسبه وهي كما يلي :</a:t>
            </a:r>
            <a:r>
              <a:rPr lang="en-US" sz="2400" dirty="0" smtClean="0">
                <a:solidFill>
                  <a:schemeClr val="bg1"/>
                </a:solidFill>
              </a:rPr>
              <a:t/>
            </a:r>
            <a:br>
              <a:rPr lang="en-US" sz="2400" dirty="0" smtClean="0">
                <a:solidFill>
                  <a:schemeClr val="bg1"/>
                </a:solidFill>
              </a:rPr>
            </a:br>
            <a:r>
              <a:rPr lang="ar-SA" sz="2400" dirty="0" smtClean="0">
                <a:solidFill>
                  <a:schemeClr val="bg1"/>
                </a:solidFill>
              </a:rPr>
              <a:t>1/ عملية تلقى ذي معنى: وفيها يتلقى التلميذ المعلومات معدة ومرتبة منطقيا , فيقوم بتحصيل معانيها وربطها بخبراته .</a:t>
            </a:r>
            <a:br>
              <a:rPr lang="ar-SA" sz="2400" dirty="0" smtClean="0">
                <a:solidFill>
                  <a:schemeClr val="bg1"/>
                </a:solidFill>
              </a:rPr>
            </a:br>
            <a:r>
              <a:rPr lang="ar-SA" sz="2400" dirty="0" smtClean="0">
                <a:solidFill>
                  <a:schemeClr val="bg1"/>
                </a:solidFill>
              </a:rPr>
              <a:t>2/ عملية تلقى صم: </a:t>
            </a:r>
            <a:r>
              <a:rPr lang="ar-SA" sz="2400" dirty="0" err="1" smtClean="0">
                <a:solidFill>
                  <a:schemeClr val="bg1"/>
                </a:solidFill>
              </a:rPr>
              <a:t>وبها</a:t>
            </a:r>
            <a:r>
              <a:rPr lang="ar-SA" sz="2400" dirty="0" smtClean="0">
                <a:solidFill>
                  <a:schemeClr val="bg1"/>
                </a:solidFill>
              </a:rPr>
              <a:t> يحصل التلميذ المعلومات في صيغة منتظمة تامة , ويحفظها كما هي دون التأمل فيها أو ربطها بما لديه من رصيد من الخبرات.</a:t>
            </a:r>
            <a:r>
              <a:rPr lang="en-US" sz="2400" dirty="0" smtClean="0">
                <a:solidFill>
                  <a:schemeClr val="bg1"/>
                </a:solidFill>
              </a:rPr>
              <a:t/>
            </a:r>
            <a:br>
              <a:rPr lang="en-US" sz="2400" dirty="0" smtClean="0">
                <a:solidFill>
                  <a:schemeClr val="bg1"/>
                </a:solidFill>
              </a:rPr>
            </a:br>
            <a:r>
              <a:rPr lang="ar-SA" sz="2400" dirty="0" smtClean="0">
                <a:solidFill>
                  <a:schemeClr val="bg1"/>
                </a:solidFill>
              </a:rPr>
              <a:t>3/ عملية اكتشاف ذي مغزى: </a:t>
            </a:r>
            <a:r>
              <a:rPr lang="ar-SA" sz="2400" dirty="0" err="1" smtClean="0">
                <a:solidFill>
                  <a:schemeClr val="bg1"/>
                </a:solidFill>
              </a:rPr>
              <a:t>وبها</a:t>
            </a:r>
            <a:r>
              <a:rPr lang="ar-SA" sz="2400" dirty="0" smtClean="0">
                <a:solidFill>
                  <a:schemeClr val="bg1"/>
                </a:solidFill>
              </a:rPr>
              <a:t> يكتشف التلميذ العلاقات بين المعلومات والبيانات المقدمة له , وهو يستوعب خلال ذلك معاني هذه البيانات عن طريق ربط خبراته </a:t>
            </a:r>
            <a:r>
              <a:rPr lang="ar-SA" sz="2400" dirty="0" err="1" smtClean="0">
                <a:solidFill>
                  <a:schemeClr val="bg1"/>
                </a:solidFill>
              </a:rPr>
              <a:t>الجديده</a:t>
            </a:r>
            <a:r>
              <a:rPr lang="ar-SA" sz="2400" dirty="0" smtClean="0">
                <a:solidFill>
                  <a:schemeClr val="bg1"/>
                </a:solidFill>
              </a:rPr>
              <a:t> بخبراته المعرفية السابقة .</a:t>
            </a:r>
            <a:br>
              <a:rPr lang="ar-SA" sz="2400" dirty="0" smtClean="0">
                <a:solidFill>
                  <a:schemeClr val="bg1"/>
                </a:solidFill>
              </a:rPr>
            </a:br>
            <a:r>
              <a:rPr lang="ar-SA" sz="2400" dirty="0" smtClean="0">
                <a:solidFill>
                  <a:schemeClr val="bg1"/>
                </a:solidFill>
              </a:rPr>
              <a:t>4/ عملية اكتشاف صم: وفيها يقوم التلميذ بالبحث عن حل لمشكله مطروحة عليه على نحو مستقل, ولكنه يستوعب الحل دون أن يربطه بخبراته </a:t>
            </a:r>
            <a:r>
              <a:rPr lang="ar-SA" sz="2400" dirty="0" err="1" smtClean="0">
                <a:solidFill>
                  <a:schemeClr val="bg1"/>
                </a:solidFill>
              </a:rPr>
              <a:t>المعرفيه</a:t>
            </a:r>
            <a:r>
              <a:rPr lang="ar-SA" sz="2400" dirty="0" smtClean="0">
                <a:solidFill>
                  <a:schemeClr val="bg1"/>
                </a:solidFill>
              </a:rPr>
              <a:t> </a:t>
            </a:r>
            <a:r>
              <a:rPr lang="ar-SA" sz="2400" dirty="0" err="1" smtClean="0">
                <a:solidFill>
                  <a:schemeClr val="bg1"/>
                </a:solidFill>
              </a:rPr>
              <a:t>الماضيه</a:t>
            </a:r>
            <a:r>
              <a:rPr lang="ar-SA" sz="2400" dirty="0" smtClean="0">
                <a:solidFill>
                  <a:schemeClr val="bg1"/>
                </a:solidFill>
              </a:rPr>
              <a:t> .</a:t>
            </a:r>
            <a:r>
              <a:rPr lang="en-US" sz="2400" dirty="0" smtClean="0">
                <a:solidFill>
                  <a:schemeClr val="bg1"/>
                </a:solidFill>
              </a:rPr>
              <a:t/>
            </a:r>
            <a:br>
              <a:rPr lang="en-US" sz="2400" dirty="0" smtClean="0">
                <a:solidFill>
                  <a:schemeClr val="bg1"/>
                </a:solidFill>
              </a:rPr>
            </a:br>
            <a:endParaRPr lang="ar-SA" sz="2400" dirty="0">
              <a:solidFill>
                <a:schemeClr val="bg1"/>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3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3000" decel="50000" fill="hold">
                                          <p:stCondLst>
                                            <p:cond delay="0"/>
                                          </p:stCondLst>
                                        </p:cTn>
                                        <p:tgtEl>
                                          <p:spTgt spid="2"/>
                                        </p:tgtEl>
                                        <p:attrNameLst>
                                          <p:attrName>ppt_x</p:attrName>
                                          <p:attrName>ppt_y</p:attrName>
                                        </p:attrNameLst>
                                      </p:cBhvr>
                                    </p:animMotion>
                                    <p:animEffect transition="in" filter="fade">
                                      <p:cBhvr>
                                        <p:cTn id="9"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8865_20471492ee6d86d04b.bmp"/>
          <p:cNvPicPr>
            <a:picLocks noChangeAspect="1"/>
          </p:cNvPicPr>
          <p:nvPr/>
        </p:nvPicPr>
        <p:blipFill>
          <a:blip r:embed="rId2"/>
          <a:stretch>
            <a:fillRect/>
          </a:stretch>
        </p:blipFill>
        <p:spPr>
          <a:xfrm>
            <a:off x="428596" y="357166"/>
            <a:ext cx="8215370" cy="60722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عنوان 1"/>
          <p:cNvSpPr>
            <a:spLocks noGrp="1"/>
          </p:cNvSpPr>
          <p:nvPr>
            <p:ph type="title"/>
          </p:nvPr>
        </p:nvSpPr>
        <p:spPr>
          <a:xfrm>
            <a:off x="457200" y="274638"/>
            <a:ext cx="8229600" cy="5583254"/>
          </a:xfrm>
        </p:spPr>
        <p:txBody>
          <a:bodyPr>
            <a:normAutofit/>
          </a:bodyPr>
          <a:lstStyle/>
          <a:p>
            <a:pPr>
              <a:lnSpc>
                <a:spcPct val="150000"/>
              </a:lnSpc>
            </a:pPr>
            <a:r>
              <a:rPr lang="ar-SA" sz="2000" dirty="0">
                <a:solidFill>
                  <a:schemeClr val="tx2">
                    <a:lumMod val="60000"/>
                    <a:lumOff val="40000"/>
                  </a:schemeClr>
                </a:solidFill>
              </a:rPr>
              <a:t>تعليم المفاهيم.</a:t>
            </a:r>
            <a:r>
              <a:rPr lang="en-US" sz="2000" dirty="0">
                <a:solidFill>
                  <a:schemeClr val="tx2">
                    <a:lumMod val="60000"/>
                    <a:lumOff val="40000"/>
                  </a:schemeClr>
                </a:solidFill>
              </a:rPr>
              <a:t/>
            </a:r>
            <a:br>
              <a:rPr lang="en-US" sz="2000" dirty="0">
                <a:solidFill>
                  <a:schemeClr val="tx2">
                    <a:lumMod val="60000"/>
                    <a:lumOff val="40000"/>
                  </a:schemeClr>
                </a:solidFill>
              </a:rPr>
            </a:br>
            <a:r>
              <a:rPr lang="ar-SA" sz="2000" dirty="0">
                <a:solidFill>
                  <a:schemeClr val="tx2">
                    <a:lumMod val="60000"/>
                    <a:lumOff val="40000"/>
                  </a:schemeClr>
                </a:solidFill>
              </a:rPr>
              <a:t>يميز </a:t>
            </a:r>
            <a:r>
              <a:rPr lang="ar-SA" sz="2000" dirty="0" err="1">
                <a:solidFill>
                  <a:schemeClr val="tx2">
                    <a:lumMod val="60000"/>
                    <a:lumOff val="40000"/>
                  </a:schemeClr>
                </a:solidFill>
              </a:rPr>
              <a:t>أوزوبل</a:t>
            </a:r>
            <a:r>
              <a:rPr lang="ar-SA" sz="2000" dirty="0">
                <a:solidFill>
                  <a:schemeClr val="tx2">
                    <a:lumMod val="60000"/>
                    <a:lumOff val="40000"/>
                  </a:schemeClr>
                </a:solidFill>
              </a:rPr>
              <a:t> بين تكوين المفهوم واستيعابه .</a:t>
            </a:r>
            <a:r>
              <a:rPr lang="en-US" sz="2000" dirty="0">
                <a:solidFill>
                  <a:schemeClr val="tx2">
                    <a:lumMod val="60000"/>
                    <a:lumOff val="40000"/>
                  </a:schemeClr>
                </a:solidFill>
              </a:rPr>
              <a:t/>
            </a:r>
            <a:br>
              <a:rPr lang="en-US" sz="2000" dirty="0">
                <a:solidFill>
                  <a:schemeClr val="tx2">
                    <a:lumMod val="60000"/>
                    <a:lumOff val="40000"/>
                  </a:schemeClr>
                </a:solidFill>
              </a:rPr>
            </a:br>
            <a:r>
              <a:rPr lang="ar-SA" sz="2000" dirty="0">
                <a:solidFill>
                  <a:schemeClr val="tx2">
                    <a:lumMod val="60000"/>
                    <a:lumOff val="40000"/>
                  </a:schemeClr>
                </a:solidFill>
              </a:rPr>
              <a:t>تكوين المفهوم: </a:t>
            </a:r>
            <a:r>
              <a:rPr lang="en-US" sz="2000" dirty="0">
                <a:solidFill>
                  <a:schemeClr val="tx2">
                    <a:lumMod val="60000"/>
                    <a:lumOff val="40000"/>
                  </a:schemeClr>
                </a:solidFill>
              </a:rPr>
              <a:t/>
            </a:r>
            <a:br>
              <a:rPr lang="en-US" sz="2000" dirty="0">
                <a:solidFill>
                  <a:schemeClr val="tx2">
                    <a:lumMod val="60000"/>
                    <a:lumOff val="40000"/>
                  </a:schemeClr>
                </a:solidFill>
              </a:rPr>
            </a:br>
            <a:r>
              <a:rPr lang="ar-SA" sz="2000" dirty="0">
                <a:solidFill>
                  <a:schemeClr val="tx2">
                    <a:lumMod val="60000"/>
                    <a:lumOff val="40000"/>
                  </a:schemeClr>
                </a:solidFill>
              </a:rPr>
              <a:t>عملية تجريد الملامح </a:t>
            </a:r>
            <a:r>
              <a:rPr lang="ar-SA" sz="2000" dirty="0" err="1">
                <a:solidFill>
                  <a:schemeClr val="tx2">
                    <a:lumMod val="60000"/>
                    <a:lumOff val="40000"/>
                  </a:schemeClr>
                </a:solidFill>
              </a:rPr>
              <a:t>الاساسيه</a:t>
            </a:r>
            <a:r>
              <a:rPr lang="ar-SA" sz="2000" dirty="0">
                <a:solidFill>
                  <a:schemeClr val="tx2">
                    <a:lumMod val="60000"/>
                    <a:lumOff val="40000"/>
                  </a:schemeClr>
                </a:solidFill>
              </a:rPr>
              <a:t> </a:t>
            </a:r>
            <a:r>
              <a:rPr lang="ar-SA" sz="2000" dirty="0" err="1">
                <a:solidFill>
                  <a:schemeClr val="tx2">
                    <a:lumMod val="60000"/>
                    <a:lumOff val="40000"/>
                  </a:schemeClr>
                </a:solidFill>
              </a:rPr>
              <a:t>المشتركه</a:t>
            </a:r>
            <a:r>
              <a:rPr lang="ar-SA" sz="2000" dirty="0">
                <a:solidFill>
                  <a:schemeClr val="tx2">
                    <a:lumMod val="60000"/>
                    <a:lumOff val="40000"/>
                  </a:schemeClr>
                </a:solidFill>
              </a:rPr>
              <a:t> من </a:t>
            </a:r>
            <a:r>
              <a:rPr lang="ar-SA" sz="2000" dirty="0" err="1">
                <a:solidFill>
                  <a:schemeClr val="tx2">
                    <a:lumMod val="60000"/>
                    <a:lumOff val="40000"/>
                  </a:schemeClr>
                </a:solidFill>
              </a:rPr>
              <a:t>فئه</a:t>
            </a:r>
            <a:r>
              <a:rPr lang="ar-SA" sz="2000" dirty="0">
                <a:solidFill>
                  <a:schemeClr val="tx2">
                    <a:lumMod val="60000"/>
                    <a:lumOff val="40000"/>
                  </a:schemeClr>
                </a:solidFill>
              </a:rPr>
              <a:t> من </a:t>
            </a:r>
            <a:r>
              <a:rPr lang="ar-SA" sz="2000" dirty="0" err="1">
                <a:solidFill>
                  <a:schemeClr val="tx2">
                    <a:lumMod val="60000"/>
                    <a:lumOff val="40000"/>
                  </a:schemeClr>
                </a:solidFill>
              </a:rPr>
              <a:t>الاشياء</a:t>
            </a:r>
            <a:r>
              <a:rPr lang="ar-SA" sz="2000" dirty="0">
                <a:solidFill>
                  <a:schemeClr val="tx2">
                    <a:lumMod val="60000"/>
                    <a:lumOff val="40000"/>
                  </a:schemeClr>
                </a:solidFill>
              </a:rPr>
              <a:t> أو الوقائع تختلف في السياق </a:t>
            </a:r>
            <a:r>
              <a:rPr lang="ar-SA" sz="2000" dirty="0" err="1">
                <a:solidFill>
                  <a:schemeClr val="tx2">
                    <a:lumMod val="60000"/>
                    <a:lumOff val="40000"/>
                  </a:schemeClr>
                </a:solidFill>
              </a:rPr>
              <a:t>فى</a:t>
            </a:r>
            <a:r>
              <a:rPr lang="ar-SA" sz="2000" dirty="0">
                <a:solidFill>
                  <a:schemeClr val="tx2">
                    <a:lumMod val="60000"/>
                    <a:lumOff val="40000"/>
                  </a:schemeClr>
                </a:solidFill>
              </a:rPr>
              <a:t> جوانب غير أساسيه أو في أبعاد أخرى غير تلك </a:t>
            </a:r>
            <a:r>
              <a:rPr lang="ar-SA" sz="2000" dirty="0" err="1">
                <a:solidFill>
                  <a:schemeClr val="tx2">
                    <a:lumMod val="60000"/>
                    <a:lumOff val="40000"/>
                  </a:schemeClr>
                </a:solidFill>
              </a:rPr>
              <a:t>التى</a:t>
            </a:r>
            <a:r>
              <a:rPr lang="ar-SA" sz="2000" dirty="0">
                <a:solidFill>
                  <a:schemeClr val="tx2">
                    <a:lumMod val="60000"/>
                    <a:lumOff val="40000"/>
                  </a:schemeClr>
                </a:solidFill>
              </a:rPr>
              <a:t> تدخلها في الاعتبار .</a:t>
            </a:r>
            <a:r>
              <a:rPr lang="en-US" sz="2000" dirty="0">
                <a:solidFill>
                  <a:schemeClr val="tx2">
                    <a:lumMod val="60000"/>
                    <a:lumOff val="40000"/>
                  </a:schemeClr>
                </a:solidFill>
              </a:rPr>
              <a:t/>
            </a:r>
            <a:br>
              <a:rPr lang="en-US" sz="2000" dirty="0">
                <a:solidFill>
                  <a:schemeClr val="tx2">
                    <a:lumMod val="60000"/>
                    <a:lumOff val="40000"/>
                  </a:schemeClr>
                </a:solidFill>
              </a:rPr>
            </a:br>
            <a:r>
              <a:rPr lang="ar-SA" sz="2000" dirty="0">
                <a:solidFill>
                  <a:schemeClr val="tx2">
                    <a:lumMod val="60000"/>
                    <a:lumOff val="40000"/>
                  </a:schemeClr>
                </a:solidFill>
              </a:rPr>
              <a:t>ويرى </a:t>
            </a:r>
            <a:r>
              <a:rPr lang="ar-SA" sz="2000" dirty="0" err="1">
                <a:solidFill>
                  <a:schemeClr val="tx2">
                    <a:lumMod val="60000"/>
                    <a:lumOff val="40000"/>
                  </a:schemeClr>
                </a:solidFill>
              </a:rPr>
              <a:t>أوزوبل</a:t>
            </a:r>
            <a:r>
              <a:rPr lang="ar-SA" sz="2000" dirty="0">
                <a:solidFill>
                  <a:schemeClr val="tx2">
                    <a:lumMod val="60000"/>
                    <a:lumOff val="40000"/>
                  </a:schemeClr>
                </a:solidFill>
              </a:rPr>
              <a:t> من منظور نمائي أنه في أي مرحلة من مراحل نمو الطفل يوجد تباعد واضح بين الخصائص </a:t>
            </a:r>
            <a:r>
              <a:rPr lang="ar-SA" sz="2000" dirty="0" err="1">
                <a:solidFill>
                  <a:schemeClr val="tx2">
                    <a:lumMod val="60000"/>
                    <a:lumOff val="40000"/>
                  </a:schemeClr>
                </a:solidFill>
              </a:rPr>
              <a:t>الأساسيه</a:t>
            </a:r>
            <a:r>
              <a:rPr lang="ar-SA" sz="2000" dirty="0">
                <a:solidFill>
                  <a:schemeClr val="tx2">
                    <a:lumMod val="60000"/>
                    <a:lumOff val="40000"/>
                  </a:schemeClr>
                </a:solidFill>
              </a:rPr>
              <a:t> </a:t>
            </a:r>
            <a:r>
              <a:rPr lang="ar-SA" sz="2000" dirty="0" err="1">
                <a:solidFill>
                  <a:schemeClr val="tx2">
                    <a:lumMod val="60000"/>
                    <a:lumOff val="40000"/>
                  </a:schemeClr>
                </a:solidFill>
              </a:rPr>
              <a:t>التى</a:t>
            </a:r>
            <a:r>
              <a:rPr lang="ar-SA" sz="2000" dirty="0">
                <a:solidFill>
                  <a:schemeClr val="tx2">
                    <a:lumMod val="60000"/>
                    <a:lumOff val="40000"/>
                  </a:schemeClr>
                </a:solidFill>
              </a:rPr>
              <a:t> اكتشفها التلميذ (</a:t>
            </a:r>
            <a:r>
              <a:rPr lang="ar-SA" sz="2000" dirty="0" err="1">
                <a:solidFill>
                  <a:schemeClr val="tx2">
                    <a:lumMod val="60000"/>
                    <a:lumOff val="40000"/>
                  </a:schemeClr>
                </a:solidFill>
              </a:rPr>
              <a:t>والتى</a:t>
            </a:r>
            <a:r>
              <a:rPr lang="ar-SA" sz="2000" dirty="0">
                <a:solidFill>
                  <a:schemeClr val="tx2">
                    <a:lumMod val="60000"/>
                    <a:lumOff val="40000"/>
                  </a:schemeClr>
                </a:solidFill>
              </a:rPr>
              <a:t> تضفى على المفهوم المعنى السيكولوجي) والخصائص </a:t>
            </a:r>
            <a:r>
              <a:rPr lang="ar-SA" sz="2000" dirty="0" err="1">
                <a:solidFill>
                  <a:schemeClr val="tx2">
                    <a:lumMod val="60000"/>
                    <a:lumOff val="40000"/>
                  </a:schemeClr>
                </a:solidFill>
              </a:rPr>
              <a:t>الأساسيه</a:t>
            </a:r>
            <a:r>
              <a:rPr lang="ar-SA" sz="2000" dirty="0">
                <a:solidFill>
                  <a:schemeClr val="tx2">
                    <a:lumMod val="60000"/>
                    <a:lumOff val="40000"/>
                  </a:schemeClr>
                </a:solidFill>
              </a:rPr>
              <a:t> </a:t>
            </a:r>
            <a:r>
              <a:rPr lang="ar-SA" sz="2000" dirty="0" err="1">
                <a:solidFill>
                  <a:schemeClr val="tx2">
                    <a:lumMod val="60000"/>
                    <a:lumOff val="40000"/>
                  </a:schemeClr>
                </a:solidFill>
              </a:rPr>
              <a:t>التى</a:t>
            </a:r>
            <a:r>
              <a:rPr lang="ar-SA" sz="2000" dirty="0">
                <a:solidFill>
                  <a:schemeClr val="tx2">
                    <a:lumMod val="60000"/>
                    <a:lumOff val="40000"/>
                  </a:schemeClr>
                </a:solidFill>
              </a:rPr>
              <a:t> تحدد المعني المنطقي للمفهوم . وعلى سبيل المثال قد يتوافر لدى الأطفال الصغار مفهوم محدد أو غير دقيق للمثلث , ويصبح مع التطور أكثر شبها بالمفهوم </a:t>
            </a:r>
            <a:r>
              <a:rPr lang="ar-SA" sz="2000" dirty="0" err="1">
                <a:solidFill>
                  <a:schemeClr val="tx2">
                    <a:lumMod val="60000"/>
                    <a:lumOff val="40000"/>
                  </a:schemeClr>
                </a:solidFill>
              </a:rPr>
              <a:t>المنطقى</a:t>
            </a:r>
            <a:r>
              <a:rPr lang="ar-SA" sz="2000" dirty="0">
                <a:solidFill>
                  <a:schemeClr val="tx2">
                    <a:lumMod val="60000"/>
                    <a:lumOff val="40000"/>
                  </a:schemeClr>
                </a:solidFill>
              </a:rPr>
              <a:t> وذلك نتيجة </a:t>
            </a:r>
            <a:r>
              <a:rPr lang="ar-SA" sz="2000" dirty="0" err="1">
                <a:solidFill>
                  <a:schemeClr val="tx2">
                    <a:lumMod val="60000"/>
                    <a:lumOff val="40000"/>
                  </a:schemeClr>
                </a:solidFill>
              </a:rPr>
              <a:t>للخبره</a:t>
            </a:r>
            <a:r>
              <a:rPr lang="ar-SA" sz="2000" dirty="0">
                <a:solidFill>
                  <a:schemeClr val="tx2">
                    <a:lumMod val="60000"/>
                    <a:lumOff val="40000"/>
                  </a:schemeClr>
                </a:solidFill>
              </a:rPr>
              <a:t> </a:t>
            </a:r>
            <a:r>
              <a:rPr lang="ar-SA" sz="2000" dirty="0" err="1">
                <a:solidFill>
                  <a:schemeClr val="tx2">
                    <a:lumMod val="60000"/>
                    <a:lumOff val="40000"/>
                  </a:schemeClr>
                </a:solidFill>
              </a:rPr>
              <a:t>والتغذيه</a:t>
            </a:r>
            <a:r>
              <a:rPr lang="ar-SA" sz="2000" dirty="0">
                <a:solidFill>
                  <a:schemeClr val="tx2">
                    <a:lumMod val="60000"/>
                    <a:lumOff val="40000"/>
                  </a:schemeClr>
                </a:solidFill>
              </a:rPr>
              <a:t> </a:t>
            </a:r>
            <a:r>
              <a:rPr lang="ar-SA" sz="2000" dirty="0" err="1">
                <a:solidFill>
                  <a:schemeClr val="tx2">
                    <a:lumMod val="60000"/>
                    <a:lumOff val="40000"/>
                  </a:schemeClr>
                </a:solidFill>
              </a:rPr>
              <a:t>الراجعه</a:t>
            </a:r>
            <a:r>
              <a:rPr lang="ar-SA" sz="2000" dirty="0">
                <a:solidFill>
                  <a:schemeClr val="tx2">
                    <a:lumMod val="60000"/>
                    <a:lumOff val="40000"/>
                  </a:schemeClr>
                </a:solidFill>
              </a:rPr>
              <a:t> . </a:t>
            </a:r>
            <a:r>
              <a:rPr lang="en-US" sz="2000" dirty="0"/>
              <a:t/>
            </a:r>
            <a:br>
              <a:rPr lang="en-US" sz="2000" dirty="0"/>
            </a:br>
            <a:endParaRPr lang="ar-SA" sz="2000" dirty="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xit" presetSubtype="0" fill="hold" grpId="0" nodeType="clickEffect">
                                  <p:stCondLst>
                                    <p:cond delay="0"/>
                                  </p:stCondLst>
                                  <p:childTnLst>
                                    <p:anim calcmode="lin" valueType="num">
                                      <p:cBhvr>
                                        <p:cTn id="6" dur="3000"/>
                                        <p:tgtEl>
                                          <p:spTgt spid="2"/>
                                        </p:tgtEl>
                                        <p:attrNameLst>
                                          <p:attrName>ppt_w</p:attrName>
                                        </p:attrNameLst>
                                      </p:cBhvr>
                                      <p:tavLst>
                                        <p:tav tm="0">
                                          <p:val>
                                            <p:strVal val="ppt_w"/>
                                          </p:val>
                                        </p:tav>
                                        <p:tav tm="100000">
                                          <p:val>
                                            <p:fltVal val="0"/>
                                          </p:val>
                                        </p:tav>
                                      </p:tavLst>
                                    </p:anim>
                                    <p:anim calcmode="lin" valueType="num">
                                      <p:cBhvr>
                                        <p:cTn id="7" dur="3000"/>
                                        <p:tgtEl>
                                          <p:spTgt spid="2"/>
                                        </p:tgtEl>
                                        <p:attrNameLst>
                                          <p:attrName>ppt_h</p:attrName>
                                        </p:attrNameLst>
                                      </p:cBhvr>
                                      <p:tavLst>
                                        <p:tav tm="0">
                                          <p:val>
                                            <p:strVal val="ppt_h"/>
                                          </p:val>
                                        </p:tav>
                                        <p:tav tm="100000">
                                          <p:val>
                                            <p:fltVal val="0"/>
                                          </p:val>
                                        </p:tav>
                                      </p:tavLst>
                                    </p:anim>
                                    <p:anim calcmode="lin" valueType="num">
                                      <p:cBhvr>
                                        <p:cTn id="8" dur="3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9" dur="3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0"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11198956727.gif"/>
          <p:cNvPicPr>
            <a:picLocks noChangeAspect="1"/>
          </p:cNvPicPr>
          <p:nvPr/>
        </p:nvPicPr>
        <p:blipFill>
          <a:blip r:embed="rId2"/>
          <a:stretch>
            <a:fillRect/>
          </a:stretch>
        </p:blipFill>
        <p:spPr>
          <a:xfrm>
            <a:off x="428596" y="285728"/>
            <a:ext cx="8358246" cy="62865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عنوان 1"/>
          <p:cNvSpPr>
            <a:spLocks noGrp="1"/>
          </p:cNvSpPr>
          <p:nvPr>
            <p:ph type="title"/>
          </p:nvPr>
        </p:nvSpPr>
        <p:spPr>
          <a:xfrm>
            <a:off x="457200" y="274638"/>
            <a:ext cx="8229600" cy="6369072"/>
          </a:xfrm>
        </p:spPr>
        <p:txBody>
          <a:bodyPr>
            <a:noAutofit/>
          </a:bodyPr>
          <a:lstStyle/>
          <a:p>
            <a:r>
              <a:rPr lang="ar-SA" sz="2400" dirty="0">
                <a:solidFill>
                  <a:schemeClr val="accent1">
                    <a:lumMod val="75000"/>
                  </a:schemeClr>
                </a:solidFill>
              </a:rPr>
              <a:t>استيعاب المفهوم</a:t>
            </a:r>
            <a:r>
              <a:rPr lang="en-US" sz="2400" dirty="0">
                <a:solidFill>
                  <a:schemeClr val="accent1">
                    <a:lumMod val="75000"/>
                  </a:schemeClr>
                </a:solidFill>
              </a:rPr>
              <a:t/>
            </a:r>
            <a:br>
              <a:rPr lang="en-US" sz="2400" dirty="0">
                <a:solidFill>
                  <a:schemeClr val="accent1">
                    <a:lumMod val="75000"/>
                  </a:schemeClr>
                </a:solidFill>
              </a:rPr>
            </a:br>
            <a:r>
              <a:rPr lang="ar-SA" sz="2400" dirty="0">
                <a:solidFill>
                  <a:schemeClr val="accent1">
                    <a:lumMod val="75000"/>
                  </a:schemeClr>
                </a:solidFill>
              </a:rPr>
              <a:t>يظهر أن النمو الارتقائي للقدرة على استيعاب المفاهيم يعتمد على الجوانب الثلاثة للنمو المعرفي أو اللغوي التي تحقق الانتقال من العمليات المعرفية </a:t>
            </a:r>
            <a:r>
              <a:rPr lang="ar-SA" sz="2400" dirty="0" err="1">
                <a:solidFill>
                  <a:schemeClr val="accent1">
                    <a:lumMod val="75000"/>
                  </a:schemeClr>
                </a:solidFill>
              </a:rPr>
              <a:t>العيانية</a:t>
            </a:r>
            <a:r>
              <a:rPr lang="ar-SA" sz="2400" dirty="0">
                <a:solidFill>
                  <a:schemeClr val="accent1">
                    <a:lumMod val="75000"/>
                  </a:schemeClr>
                </a:solidFill>
              </a:rPr>
              <a:t> إلى العمليات المعرفية المجردة وهي كما يأتي : 1 . الاكتساب التدريجي </a:t>
            </a:r>
            <a:r>
              <a:rPr lang="ar-SA" sz="2400" dirty="0" err="1">
                <a:solidFill>
                  <a:schemeClr val="accent1">
                    <a:lumMod val="75000"/>
                  </a:schemeClr>
                </a:solidFill>
              </a:rPr>
              <a:t>للتجريدات</a:t>
            </a:r>
            <a:r>
              <a:rPr lang="ar-SA" sz="2400" dirty="0">
                <a:solidFill>
                  <a:schemeClr val="accent1">
                    <a:lumMod val="75000"/>
                  </a:schemeClr>
                </a:solidFill>
              </a:rPr>
              <a:t> ذات المستويات العليا الأساسية التي تزود الطفل بالخصائص التكوينية والعناصر </a:t>
            </a:r>
            <a:r>
              <a:rPr lang="ar-SA" sz="2400" dirty="0" err="1">
                <a:solidFill>
                  <a:schemeClr val="accent1">
                    <a:lumMod val="75000"/>
                  </a:schemeClr>
                </a:solidFill>
              </a:rPr>
              <a:t>العلاقية</a:t>
            </a:r>
            <a:r>
              <a:rPr lang="ar-SA" sz="2400" dirty="0">
                <a:solidFill>
                  <a:schemeClr val="accent1">
                    <a:lumMod val="75000"/>
                  </a:schemeClr>
                </a:solidFill>
              </a:rPr>
              <a:t> التي تؤلف الخصائص الأساسية للمفاهيم المعقدة .</a:t>
            </a:r>
            <a:r>
              <a:rPr lang="en-US" sz="2400" dirty="0">
                <a:solidFill>
                  <a:schemeClr val="accent1">
                    <a:lumMod val="75000"/>
                  </a:schemeClr>
                </a:solidFill>
              </a:rPr>
              <a:t/>
            </a:r>
            <a:br>
              <a:rPr lang="en-US" sz="2400" dirty="0">
                <a:solidFill>
                  <a:schemeClr val="accent1">
                    <a:lumMod val="75000"/>
                  </a:schemeClr>
                </a:solidFill>
              </a:rPr>
            </a:br>
            <a:r>
              <a:rPr lang="ar-SA" sz="2400" dirty="0">
                <a:solidFill>
                  <a:schemeClr val="accent1">
                    <a:lumMod val="75000"/>
                  </a:schemeClr>
                </a:solidFill>
              </a:rPr>
              <a:t>2 . الاكتساب التدريجي للألفاظ التعاملية مثل " في حالة " </a:t>
            </a:r>
            <a:r>
              <a:rPr lang="ar-SA" sz="2400" dirty="0" err="1">
                <a:solidFill>
                  <a:schemeClr val="accent1">
                    <a:lumMod val="75000"/>
                  </a:schemeClr>
                </a:solidFill>
              </a:rPr>
              <a:t>و</a:t>
            </a:r>
            <a:r>
              <a:rPr lang="ar-SA" sz="2400" dirty="0">
                <a:solidFill>
                  <a:schemeClr val="accent1">
                    <a:lumMod val="75000"/>
                  </a:schemeClr>
                </a:solidFill>
              </a:rPr>
              <a:t> " شريطة " </a:t>
            </a:r>
            <a:r>
              <a:rPr lang="ar-SA" sz="2400" dirty="0" err="1">
                <a:solidFill>
                  <a:schemeClr val="accent1">
                    <a:lumMod val="75000"/>
                  </a:schemeClr>
                </a:solidFill>
              </a:rPr>
              <a:t>و</a:t>
            </a:r>
            <a:r>
              <a:rPr lang="ar-SA" sz="2400" dirty="0">
                <a:solidFill>
                  <a:schemeClr val="accent1">
                    <a:lumMod val="75000"/>
                  </a:schemeClr>
                </a:solidFill>
              </a:rPr>
              <a:t>" على أساس " والألفاظ الوظيفية مثل التعبير عن الحيثيات والجمل الشرطية وهي ألفاظ ضرورية للربط بين المجردات كما تظهر في التعريفات القاموسية للمفاهيم .</a:t>
            </a:r>
            <a:r>
              <a:rPr lang="en-US" sz="2400" dirty="0">
                <a:solidFill>
                  <a:schemeClr val="accent1">
                    <a:lumMod val="75000"/>
                  </a:schemeClr>
                </a:solidFill>
              </a:rPr>
              <a:t/>
            </a:r>
            <a:br>
              <a:rPr lang="en-US" sz="2400" dirty="0">
                <a:solidFill>
                  <a:schemeClr val="accent1">
                    <a:lumMod val="75000"/>
                  </a:schemeClr>
                </a:solidFill>
              </a:rPr>
            </a:br>
            <a:r>
              <a:rPr lang="ar-SA" sz="2400" dirty="0">
                <a:solidFill>
                  <a:schemeClr val="accent1">
                    <a:lumMod val="75000"/>
                  </a:schemeClr>
                </a:solidFill>
              </a:rPr>
              <a:t>3 . الاكتساب التدريجي للقدرة المعرفية التي تجعل في </a:t>
            </a:r>
            <a:r>
              <a:rPr lang="ar-SA" sz="2400" dirty="0" err="1">
                <a:solidFill>
                  <a:schemeClr val="accent1">
                    <a:lumMod val="75000"/>
                  </a:schemeClr>
                </a:solidFill>
              </a:rPr>
              <a:t>الامكان</a:t>
            </a:r>
            <a:r>
              <a:rPr lang="ar-SA" sz="2400" dirty="0">
                <a:solidFill>
                  <a:schemeClr val="accent1">
                    <a:lumMod val="75000"/>
                  </a:schemeClr>
                </a:solidFill>
              </a:rPr>
              <a:t> ربط </a:t>
            </a:r>
            <a:r>
              <a:rPr lang="ar-SA" sz="2400" dirty="0" err="1">
                <a:solidFill>
                  <a:schemeClr val="accent1">
                    <a:lumMod val="75000"/>
                  </a:schemeClr>
                </a:solidFill>
              </a:rPr>
              <a:t>الافكار</a:t>
            </a:r>
            <a:r>
              <a:rPr lang="ar-SA" sz="2400" dirty="0">
                <a:solidFill>
                  <a:schemeClr val="accent1">
                    <a:lumMod val="75000"/>
                  </a:schemeClr>
                </a:solidFill>
              </a:rPr>
              <a:t> المجردة بالبناء المعرفي دون حاجة </a:t>
            </a:r>
            <a:r>
              <a:rPr lang="ar-SA" sz="2400" dirty="0" err="1">
                <a:solidFill>
                  <a:schemeClr val="accent1">
                    <a:lumMod val="75000"/>
                  </a:schemeClr>
                </a:solidFill>
              </a:rPr>
              <a:t>الى</a:t>
            </a:r>
            <a:r>
              <a:rPr lang="ar-SA" sz="2400" dirty="0">
                <a:solidFill>
                  <a:schemeClr val="accent1">
                    <a:lumMod val="75000"/>
                  </a:schemeClr>
                </a:solidFill>
              </a:rPr>
              <a:t> الدعم </a:t>
            </a:r>
            <a:r>
              <a:rPr lang="ar-SA" sz="2400" dirty="0" err="1">
                <a:solidFill>
                  <a:schemeClr val="accent1">
                    <a:lumMod val="75000"/>
                  </a:schemeClr>
                </a:solidFill>
              </a:rPr>
              <a:t>المبيريقي</a:t>
            </a:r>
            <a:r>
              <a:rPr lang="ar-SA" sz="2400" dirty="0">
                <a:solidFill>
                  <a:schemeClr val="accent1">
                    <a:lumMod val="75000"/>
                  </a:schemeClr>
                </a:solidFill>
              </a:rPr>
              <a:t> </a:t>
            </a:r>
            <a:r>
              <a:rPr lang="ar-SA" sz="2400" dirty="0" err="1">
                <a:solidFill>
                  <a:schemeClr val="accent1">
                    <a:lumMod val="75000"/>
                  </a:schemeClr>
                </a:solidFill>
              </a:rPr>
              <a:t>العباني</a:t>
            </a:r>
            <a:r>
              <a:rPr lang="en-US" sz="2400" dirty="0">
                <a:solidFill>
                  <a:schemeClr val="accent1">
                    <a:lumMod val="75000"/>
                  </a:schemeClr>
                </a:solidFill>
              </a:rPr>
              <a:t/>
            </a:r>
            <a:br>
              <a:rPr lang="en-US" sz="2400" dirty="0">
                <a:solidFill>
                  <a:schemeClr val="accent1">
                    <a:lumMod val="75000"/>
                  </a:schemeClr>
                </a:solidFill>
              </a:rPr>
            </a:br>
            <a:r>
              <a:rPr lang="ar-SA" sz="2400" dirty="0">
                <a:solidFill>
                  <a:schemeClr val="accent1">
                    <a:lumMod val="75000"/>
                  </a:schemeClr>
                </a:solidFill>
              </a:rPr>
              <a:t>ومن المهم </a:t>
            </a:r>
            <a:r>
              <a:rPr lang="ar-SA" sz="2400" dirty="0" err="1">
                <a:solidFill>
                  <a:schemeClr val="accent1">
                    <a:lumMod val="75000"/>
                  </a:schemeClr>
                </a:solidFill>
              </a:rPr>
              <a:t>ان</a:t>
            </a:r>
            <a:r>
              <a:rPr lang="ar-SA" sz="2400" dirty="0">
                <a:solidFill>
                  <a:schemeClr val="accent1">
                    <a:lumMod val="75000"/>
                  </a:schemeClr>
                </a:solidFill>
              </a:rPr>
              <a:t> نلاحظ هنا </a:t>
            </a:r>
            <a:r>
              <a:rPr lang="ar-SA" sz="2400" dirty="0" err="1">
                <a:solidFill>
                  <a:schemeClr val="accent1">
                    <a:lumMod val="75000"/>
                  </a:schemeClr>
                </a:solidFill>
              </a:rPr>
              <a:t>ان</a:t>
            </a:r>
            <a:r>
              <a:rPr lang="ar-SA" sz="2400" dirty="0">
                <a:solidFill>
                  <a:schemeClr val="accent1">
                    <a:lumMod val="75000"/>
                  </a:schemeClr>
                </a:solidFill>
              </a:rPr>
              <a:t> </a:t>
            </a:r>
            <a:r>
              <a:rPr lang="ar-SA" sz="2400" dirty="0" err="1">
                <a:solidFill>
                  <a:schemeClr val="accent1">
                    <a:lumMod val="75000"/>
                  </a:schemeClr>
                </a:solidFill>
              </a:rPr>
              <a:t>أوزوبل</a:t>
            </a:r>
            <a:r>
              <a:rPr lang="ar-SA" sz="2400" dirty="0">
                <a:solidFill>
                  <a:schemeClr val="accent1">
                    <a:lumMod val="75000"/>
                  </a:schemeClr>
                </a:solidFill>
              </a:rPr>
              <a:t> يتخذ منظورا </a:t>
            </a:r>
            <a:r>
              <a:rPr lang="ar-SA" sz="2400" dirty="0" err="1">
                <a:solidFill>
                  <a:schemeClr val="accent1">
                    <a:lumMod val="75000"/>
                  </a:schemeClr>
                </a:solidFill>
              </a:rPr>
              <a:t>نمائيا</a:t>
            </a:r>
            <a:r>
              <a:rPr lang="ar-SA" sz="2400" dirty="0">
                <a:solidFill>
                  <a:schemeClr val="accent1">
                    <a:lumMod val="75000"/>
                  </a:schemeClr>
                </a:solidFill>
              </a:rPr>
              <a:t> </a:t>
            </a:r>
            <a:r>
              <a:rPr lang="ar-SA" sz="2400" dirty="0" err="1">
                <a:solidFill>
                  <a:schemeClr val="accent1">
                    <a:lumMod val="75000"/>
                  </a:schemeClr>
                </a:solidFill>
              </a:rPr>
              <a:t>اذ</a:t>
            </a:r>
            <a:r>
              <a:rPr lang="ar-SA" sz="2400" dirty="0">
                <a:solidFill>
                  <a:schemeClr val="accent1">
                    <a:lumMod val="75000"/>
                  </a:schemeClr>
                </a:solidFill>
              </a:rPr>
              <a:t> يرى </a:t>
            </a:r>
            <a:r>
              <a:rPr lang="ar-SA" sz="2400" dirty="0" err="1">
                <a:solidFill>
                  <a:schemeClr val="accent1">
                    <a:lumMod val="75000"/>
                  </a:schemeClr>
                </a:solidFill>
              </a:rPr>
              <a:t>ان</a:t>
            </a:r>
            <a:r>
              <a:rPr lang="ar-SA" sz="2400" dirty="0">
                <a:solidFill>
                  <a:schemeClr val="accent1">
                    <a:lumMod val="75000"/>
                  </a:schemeClr>
                </a:solidFill>
              </a:rPr>
              <a:t> من الضروري عند تدريس المفاهيم العلمية </a:t>
            </a:r>
            <a:r>
              <a:rPr lang="ar-SA" sz="2400" dirty="0" err="1">
                <a:solidFill>
                  <a:schemeClr val="accent1">
                    <a:lumMod val="75000"/>
                  </a:schemeClr>
                </a:solidFill>
              </a:rPr>
              <a:t>ان</a:t>
            </a:r>
            <a:r>
              <a:rPr lang="ar-SA" sz="2400" dirty="0">
                <a:solidFill>
                  <a:schemeClr val="accent1">
                    <a:lumMod val="75000"/>
                  </a:schemeClr>
                </a:solidFill>
              </a:rPr>
              <a:t> ندخل في اعتبارنا طبيعة المفاهيم السابقة التلقائية أي </a:t>
            </a:r>
            <a:r>
              <a:rPr lang="ar-SA" sz="2400" dirty="0" err="1">
                <a:solidFill>
                  <a:schemeClr val="accent1">
                    <a:lumMod val="75000"/>
                  </a:schemeClr>
                </a:solidFill>
              </a:rPr>
              <a:t>ان</a:t>
            </a:r>
            <a:r>
              <a:rPr lang="ar-SA" sz="2400" dirty="0">
                <a:solidFill>
                  <a:schemeClr val="accent1">
                    <a:lumMod val="75000"/>
                  </a:schemeClr>
                </a:solidFill>
              </a:rPr>
              <a:t> تقارن بين مجموعتين من الخصائص الأساسية وأن </a:t>
            </a:r>
            <a:r>
              <a:rPr lang="ar-SA" sz="2400" dirty="0" err="1">
                <a:solidFill>
                  <a:schemeClr val="accent1">
                    <a:lumMod val="75000"/>
                  </a:schemeClr>
                </a:solidFill>
              </a:rPr>
              <a:t>نتبين</a:t>
            </a:r>
            <a:r>
              <a:rPr lang="ar-SA" sz="2400" dirty="0">
                <a:solidFill>
                  <a:schemeClr val="accent1">
                    <a:lumMod val="75000"/>
                  </a:schemeClr>
                </a:solidFill>
              </a:rPr>
              <a:t> لماذا يعتبر </a:t>
            </a:r>
            <a:r>
              <a:rPr lang="ar-SA" sz="2400" dirty="0" err="1">
                <a:solidFill>
                  <a:schemeClr val="accent1">
                    <a:lumMod val="75000"/>
                  </a:schemeClr>
                </a:solidFill>
              </a:rPr>
              <a:t>الاخذ</a:t>
            </a:r>
            <a:r>
              <a:rPr lang="ar-SA" sz="2400" dirty="0">
                <a:solidFill>
                  <a:schemeClr val="accent1">
                    <a:lumMod val="75000"/>
                  </a:schemeClr>
                </a:solidFill>
              </a:rPr>
              <a:t> بالمفاهيم </a:t>
            </a:r>
            <a:r>
              <a:rPr lang="ar-SA" sz="2400" dirty="0" err="1">
                <a:solidFill>
                  <a:schemeClr val="accent1">
                    <a:lumMod val="75000"/>
                  </a:schemeClr>
                </a:solidFill>
              </a:rPr>
              <a:t>الاكثر</a:t>
            </a:r>
            <a:r>
              <a:rPr lang="ar-SA" sz="2400" dirty="0">
                <a:solidFill>
                  <a:schemeClr val="accent1">
                    <a:lumMod val="75000"/>
                  </a:schemeClr>
                </a:solidFill>
              </a:rPr>
              <a:t> تجريدا </a:t>
            </a:r>
            <a:r>
              <a:rPr lang="ar-SA" sz="2400" dirty="0" err="1">
                <a:solidFill>
                  <a:schemeClr val="accent1">
                    <a:lumMod val="75000"/>
                  </a:schemeClr>
                </a:solidFill>
              </a:rPr>
              <a:t>والاكثر</a:t>
            </a:r>
            <a:r>
              <a:rPr lang="ar-SA" sz="2400" dirty="0">
                <a:solidFill>
                  <a:schemeClr val="accent1">
                    <a:lumMod val="75000"/>
                  </a:schemeClr>
                </a:solidFill>
              </a:rPr>
              <a:t> دقة أمرا مفضلا على المفاهيم الأقل تجريدا ودقة .</a:t>
            </a:r>
            <a:r>
              <a:rPr lang="en-US" sz="2400" dirty="0">
                <a:solidFill>
                  <a:schemeClr val="accent1">
                    <a:lumMod val="75000"/>
                  </a:schemeClr>
                </a:solidFill>
              </a:rPr>
              <a:t/>
            </a:r>
            <a:br>
              <a:rPr lang="en-US" sz="2400" dirty="0">
                <a:solidFill>
                  <a:schemeClr val="accent1">
                    <a:lumMod val="75000"/>
                  </a:schemeClr>
                </a:solidFill>
              </a:rPr>
            </a:br>
            <a:endParaRPr lang="ar-SA" sz="2400" dirty="0">
              <a:solidFill>
                <a:schemeClr val="accent1">
                  <a:lumMod val="75000"/>
                </a:schemeClr>
              </a:solidFill>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270" accel="50000">
                                          <p:stCondLst>
                                            <p:cond delay="2730"/>
                                          </p:stCondLst>
                                        </p:cTn>
                                        <p:tgtEl>
                                          <p:spTgt spid="2"/>
                                        </p:tgtEl>
                                      </p:cBhvr>
                                    </p:animEffect>
                                    <p:anim calcmode="lin" valueType="num">
                                      <p:cBhvr>
                                        <p:cTn id="7" dur="2733"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8" dur="267">
                                          <p:stCondLst>
                                            <p:cond delay="2733"/>
                                          </p:stCondLst>
                                        </p:cTn>
                                        <p:tgtEl>
                                          <p:spTgt spid="2"/>
                                        </p:tgtEl>
                                        <p:attrNameLst>
                                          <p:attrName>ppt_x</p:attrName>
                                        </p:attrNameLst>
                                      </p:cBhvr>
                                      <p:tavLst>
                                        <p:tav tm="0">
                                          <p:val>
                                            <p:strVal val="ppt_x"/>
                                          </p:val>
                                        </p:tav>
                                        <p:tav tm="100000">
                                          <p:val>
                                            <p:strVal val="ppt_x"/>
                                          </p:val>
                                        </p:tav>
                                      </p:tavLst>
                                    </p:anim>
                                    <p:anim calcmode="lin" valueType="num">
                                      <p:cBhvr>
                                        <p:cTn id="9" dur="996"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996" tmFilter="0, 0; 0.125,0.2665; 0.25,0.4; 0.375,0.465; 0.5,0.5;  0.625,0.535; 0.75,0.6; 0.875,0.7335; 1,1">
                                          <p:stCondLst>
                                            <p:cond delay="996"/>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498" tmFilter="0, 0; 0.125,0.2665; 0.25,0.4; 0.375,0.465; 0.5,0.5;  0.625,0.535; 0.75,0.6; 0.875,0.7335; 1,1">
                                          <p:stCondLst>
                                            <p:cond delay="1986"/>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246" tmFilter="0, 0; 0.125,0.2665; 0.25,0.4; 0.375,0.465; 0.5,0.5;  0.625,0.535; 0.75,0.6; 0.875,0.7335; 1,1">
                                          <p:stCondLst>
                                            <p:cond delay="2484"/>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270" accel="50000">
                                          <p:stCondLst>
                                            <p:cond delay="2730"/>
                                          </p:stCondLst>
                                        </p:cTn>
                                        <p:tgtEl>
                                          <p:spTgt spid="2"/>
                                        </p:tgtEl>
                                        <p:attrNameLst>
                                          <p:attrName>ppt_y</p:attrName>
                                        </p:attrNameLst>
                                      </p:cBhvr>
                                      <p:tavLst>
                                        <p:tav tm="0">
                                          <p:val>
                                            <p:strVal val="ppt_y"/>
                                          </p:val>
                                        </p:tav>
                                        <p:tav tm="100000">
                                          <p:val>
                                            <p:strVal val="ppt_y+ppt_h"/>
                                          </p:val>
                                        </p:tav>
                                      </p:tavLst>
                                    </p:anim>
                                    <p:animScale>
                                      <p:cBhvr>
                                        <p:cTn id="14" dur="39">
                                          <p:stCondLst>
                                            <p:cond delay="930"/>
                                          </p:stCondLst>
                                        </p:cTn>
                                        <p:tgtEl>
                                          <p:spTgt spid="2"/>
                                        </p:tgtEl>
                                      </p:cBhvr>
                                      <p:to x="100000" y="60000"/>
                                    </p:animScale>
                                    <p:animScale>
                                      <p:cBhvr>
                                        <p:cTn id="15" dur="249" decel="50000">
                                          <p:stCondLst>
                                            <p:cond delay="969"/>
                                          </p:stCondLst>
                                        </p:cTn>
                                        <p:tgtEl>
                                          <p:spTgt spid="2"/>
                                        </p:tgtEl>
                                      </p:cBhvr>
                                      <p:to x="100000" y="100000"/>
                                    </p:animScale>
                                    <p:animScale>
                                      <p:cBhvr>
                                        <p:cTn id="16" dur="39">
                                          <p:stCondLst>
                                            <p:cond delay="1968"/>
                                          </p:stCondLst>
                                        </p:cTn>
                                        <p:tgtEl>
                                          <p:spTgt spid="2"/>
                                        </p:tgtEl>
                                      </p:cBhvr>
                                      <p:to x="100000" y="80000"/>
                                    </p:animScale>
                                    <p:animScale>
                                      <p:cBhvr>
                                        <p:cTn id="17" dur="249" decel="50000">
                                          <p:stCondLst>
                                            <p:cond delay="2007"/>
                                          </p:stCondLst>
                                        </p:cTn>
                                        <p:tgtEl>
                                          <p:spTgt spid="2"/>
                                        </p:tgtEl>
                                      </p:cBhvr>
                                      <p:to x="100000" y="100000"/>
                                    </p:animScale>
                                    <p:animScale>
                                      <p:cBhvr>
                                        <p:cTn id="18" dur="39">
                                          <p:stCondLst>
                                            <p:cond delay="2463"/>
                                          </p:stCondLst>
                                        </p:cTn>
                                        <p:tgtEl>
                                          <p:spTgt spid="2"/>
                                        </p:tgtEl>
                                      </p:cBhvr>
                                      <p:to x="100000" y="90000"/>
                                    </p:animScale>
                                    <p:animScale>
                                      <p:cBhvr>
                                        <p:cTn id="19" dur="249" decel="50000">
                                          <p:stCondLst>
                                            <p:cond delay="2502"/>
                                          </p:stCondLst>
                                        </p:cTn>
                                        <p:tgtEl>
                                          <p:spTgt spid="2"/>
                                        </p:tgtEl>
                                      </p:cBhvr>
                                      <p:to x="100000" y="100000"/>
                                    </p:animScale>
                                    <p:animScale>
                                      <p:cBhvr>
                                        <p:cTn id="20" dur="39">
                                          <p:stCondLst>
                                            <p:cond delay="2712"/>
                                          </p:stCondLst>
                                        </p:cTn>
                                        <p:tgtEl>
                                          <p:spTgt spid="2"/>
                                        </p:tgtEl>
                                      </p:cBhvr>
                                      <p:to x="100000" y="95000"/>
                                    </p:animScale>
                                    <p:animScale>
                                      <p:cBhvr>
                                        <p:cTn id="21" dur="249" decel="50000">
                                          <p:stCondLst>
                                            <p:cond delay="2751"/>
                                          </p:stCondLst>
                                        </p:cTn>
                                        <p:tgtEl>
                                          <p:spTgt spid="2"/>
                                        </p:tgtEl>
                                      </p:cBhvr>
                                      <p:to x="100000" y="100000"/>
                                    </p:animScale>
                                    <p:set>
                                      <p:cBhvr>
                                        <p:cTn id="22"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8d885b6a5f.gif"/>
          <p:cNvPicPr>
            <a:picLocks noChangeAspect="1"/>
          </p:cNvPicPr>
          <p:nvPr/>
        </p:nvPicPr>
        <p:blipFill>
          <a:blip r:embed="rId2"/>
          <a:stretch>
            <a:fillRect/>
          </a:stretch>
        </p:blipFill>
        <p:spPr>
          <a:xfrm>
            <a:off x="428596" y="642918"/>
            <a:ext cx="8429684" cy="59293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عنوان 1"/>
          <p:cNvSpPr>
            <a:spLocks noGrp="1"/>
          </p:cNvSpPr>
          <p:nvPr>
            <p:ph type="title"/>
          </p:nvPr>
        </p:nvSpPr>
        <p:spPr>
          <a:xfrm>
            <a:off x="457200" y="274638"/>
            <a:ext cx="7043758" cy="5869006"/>
          </a:xfrm>
        </p:spPr>
        <p:txBody>
          <a:bodyPr>
            <a:normAutofit/>
          </a:bodyPr>
          <a:lstStyle/>
          <a:p>
            <a:r>
              <a:rPr lang="ar-SA" sz="2400" dirty="0">
                <a:solidFill>
                  <a:schemeClr val="accent2">
                    <a:lumMod val="60000"/>
                    <a:lumOff val="40000"/>
                  </a:schemeClr>
                </a:solidFill>
              </a:rPr>
              <a:t>السلوك . إن الهدف البعيد للتعليم الصفي هو أن يكتسب التلميذ حصيلة معرفية منظمة واضحة مستقرة وهذا الاكتساب هو إذن المتغير التابع الذي علينا أن نستخدمه لتقدير أثر طرق التعليم المختلفة في التعلم ذي المعنى وفي الحفظ . وعندما يحدد </a:t>
            </a:r>
            <a:r>
              <a:rPr lang="ar-SA" sz="2400" dirty="0" err="1">
                <a:solidFill>
                  <a:schemeClr val="accent2">
                    <a:lumMod val="60000"/>
                    <a:lumOff val="40000"/>
                  </a:schemeClr>
                </a:solidFill>
              </a:rPr>
              <a:t>أوزوبل</a:t>
            </a:r>
            <a:r>
              <a:rPr lang="ar-SA" sz="2400" dirty="0">
                <a:solidFill>
                  <a:schemeClr val="accent2">
                    <a:lumMod val="60000"/>
                    <a:lumOff val="40000"/>
                  </a:schemeClr>
                </a:solidFill>
              </a:rPr>
              <a:t> الأهداف التربوية فإن يميز التعلم بالتلقي هو ذلك النوع من التعلم الذي فيه يعرض المحتوى الكلي للموضوع على التلميذ في صورة نهائية إلى حد ما ويؤكد </a:t>
            </a:r>
            <a:r>
              <a:rPr lang="ar-SA" sz="2400" dirty="0" err="1">
                <a:solidFill>
                  <a:schemeClr val="accent2">
                    <a:lumMod val="60000"/>
                    <a:lumOff val="40000"/>
                  </a:schemeClr>
                </a:solidFill>
              </a:rPr>
              <a:t>أوزوبل</a:t>
            </a:r>
            <a:r>
              <a:rPr lang="ar-SA" sz="2400" dirty="0">
                <a:solidFill>
                  <a:schemeClr val="accent2">
                    <a:lumMod val="60000"/>
                    <a:lumOff val="40000"/>
                  </a:schemeClr>
                </a:solidFill>
              </a:rPr>
              <a:t> على أهمية هذا النوع من التعلم لأن أهداف المنهج كثيرا </a:t>
            </a:r>
            <a:r>
              <a:rPr lang="ar-SA" sz="2400" dirty="0" err="1">
                <a:solidFill>
                  <a:schemeClr val="accent2">
                    <a:lumMod val="60000"/>
                    <a:lumOff val="40000"/>
                  </a:schemeClr>
                </a:solidFill>
              </a:rPr>
              <a:t>ماتتجاهله</a:t>
            </a:r>
            <a:r>
              <a:rPr lang="ar-SA" sz="2400" dirty="0">
                <a:solidFill>
                  <a:schemeClr val="accent2">
                    <a:lumMod val="60000"/>
                    <a:lumOff val="40000"/>
                  </a:schemeClr>
                </a:solidFill>
              </a:rPr>
              <a:t> وأن الأنواع الأخرى من التعلم تعتمد على التعلم بالتلقي ذي المعنى </a:t>
            </a: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3000"/>
                                        <p:tgtEl>
                                          <p:spTgt spid="2"/>
                                        </p:tgtEl>
                                        <p:attrNameLst>
                                          <p:attrName>ppt_w</p:attrName>
                                        </p:attrNameLst>
                                      </p:cBhvr>
                                      <p:tavLst>
                                        <p:tav tm="0">
                                          <p:val>
                                            <p:strVal val="ppt_w"/>
                                          </p:val>
                                        </p:tav>
                                        <p:tav tm="100000">
                                          <p:val>
                                            <p:fltVal val="0"/>
                                          </p:val>
                                        </p:tav>
                                      </p:tavLst>
                                    </p:anim>
                                    <p:anim calcmode="lin" valueType="num">
                                      <p:cBhvr>
                                        <p:cTn id="7" dur="3000"/>
                                        <p:tgtEl>
                                          <p:spTgt spid="2"/>
                                        </p:tgtEl>
                                        <p:attrNameLst>
                                          <p:attrName>ppt_h</p:attrName>
                                        </p:attrNameLst>
                                      </p:cBhvr>
                                      <p:tavLst>
                                        <p:tav tm="0">
                                          <p:val>
                                            <p:strVal val="ppt_h"/>
                                          </p:val>
                                        </p:tav>
                                        <p:tav tm="100000">
                                          <p:val>
                                            <p:strVal val="ppt_h"/>
                                          </p:val>
                                        </p:tav>
                                      </p:tavLst>
                                    </p:anim>
                                    <p:set>
                                      <p:cBhvr>
                                        <p:cTn id="8"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8865_20359492ee6885dd1c.jpg"/>
          <p:cNvPicPr>
            <a:picLocks noChangeAspect="1"/>
          </p:cNvPicPr>
          <p:nvPr/>
        </p:nvPicPr>
        <p:blipFill>
          <a:blip r:embed="rId2"/>
          <a:stretch>
            <a:fillRect/>
          </a:stretch>
        </p:blipFill>
        <p:spPr>
          <a:xfrm>
            <a:off x="285720" y="357166"/>
            <a:ext cx="8572560" cy="621510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عنوان 1"/>
          <p:cNvSpPr>
            <a:spLocks noGrp="1"/>
          </p:cNvSpPr>
          <p:nvPr>
            <p:ph type="title"/>
          </p:nvPr>
        </p:nvSpPr>
        <p:spPr>
          <a:xfrm>
            <a:off x="457200" y="274638"/>
            <a:ext cx="8229600" cy="5297502"/>
          </a:xfrm>
        </p:spPr>
        <p:txBody>
          <a:bodyPr>
            <a:normAutofit/>
          </a:bodyPr>
          <a:lstStyle/>
          <a:p>
            <a:pPr lvl="0"/>
            <a:r>
              <a:rPr lang="ar-SA" sz="2400" dirty="0" smtClean="0">
                <a:solidFill>
                  <a:schemeClr val="accent3">
                    <a:lumMod val="50000"/>
                  </a:schemeClr>
                </a:solidFill>
              </a:rPr>
              <a:t/>
            </a:r>
            <a:br>
              <a:rPr lang="ar-SA" sz="2400" dirty="0" smtClean="0">
                <a:solidFill>
                  <a:schemeClr val="accent3">
                    <a:lumMod val="50000"/>
                  </a:schemeClr>
                </a:solidFill>
              </a:rPr>
            </a:br>
            <a:r>
              <a:rPr lang="ar-SA" sz="2400" dirty="0" smtClean="0">
                <a:solidFill>
                  <a:schemeClr val="accent3">
                    <a:lumMod val="50000"/>
                  </a:schemeClr>
                </a:solidFill>
              </a:rPr>
              <a:t/>
            </a:r>
            <a:br>
              <a:rPr lang="ar-SA" sz="2400" dirty="0" smtClean="0">
                <a:solidFill>
                  <a:schemeClr val="accent3">
                    <a:lumMod val="50000"/>
                  </a:schemeClr>
                </a:solidFill>
              </a:rPr>
            </a:br>
            <a:r>
              <a:rPr lang="ar-SA" sz="2400" dirty="0" smtClean="0">
                <a:solidFill>
                  <a:schemeClr val="accent3">
                    <a:lumMod val="50000"/>
                  </a:schemeClr>
                </a:solidFill>
              </a:rPr>
              <a:t>إن </a:t>
            </a:r>
            <a:r>
              <a:rPr lang="ar-SA" sz="2400" dirty="0">
                <a:solidFill>
                  <a:schemeClr val="accent3">
                    <a:lumMod val="50000"/>
                  </a:schemeClr>
                </a:solidFill>
              </a:rPr>
              <a:t>تصنيف </a:t>
            </a:r>
            <a:r>
              <a:rPr lang="ar-SA" sz="2400" dirty="0" err="1">
                <a:solidFill>
                  <a:schemeClr val="accent3">
                    <a:lumMod val="50000"/>
                  </a:schemeClr>
                </a:solidFill>
              </a:rPr>
              <a:t>أوزوبل</a:t>
            </a:r>
            <a:r>
              <a:rPr lang="ar-SA" sz="2400" dirty="0">
                <a:solidFill>
                  <a:schemeClr val="accent3">
                    <a:lumMod val="50000"/>
                  </a:schemeClr>
                </a:solidFill>
              </a:rPr>
              <a:t> كما نراه في الشكل اللاحق مشتق من عمليات نفسية يستخدمها التلميذ في موقف التعلم ويبرز </a:t>
            </a:r>
            <a:r>
              <a:rPr lang="ar-SA" sz="2400" dirty="0" err="1">
                <a:solidFill>
                  <a:schemeClr val="accent3">
                    <a:lumMod val="50000"/>
                  </a:schemeClr>
                </a:solidFill>
              </a:rPr>
              <a:t>أوزوبل</a:t>
            </a:r>
            <a:r>
              <a:rPr lang="ar-SA" sz="2400" dirty="0">
                <a:solidFill>
                  <a:schemeClr val="accent3">
                    <a:lumMod val="50000"/>
                  </a:schemeClr>
                </a:solidFill>
              </a:rPr>
              <a:t> نقطتين أخريين عند مستوى الفهم </a:t>
            </a:r>
            <a:r>
              <a:rPr lang="ar-SA" sz="2400" dirty="0" smtClean="0"/>
              <a:t/>
            </a:r>
            <a:br>
              <a:rPr lang="ar-SA" sz="2400" dirty="0" smtClean="0"/>
            </a:br>
            <a:r>
              <a:rPr lang="ar-SA" sz="2400" dirty="0" smtClean="0"/>
              <a:t/>
            </a:r>
            <a:br>
              <a:rPr lang="ar-SA" sz="2400" dirty="0" smtClean="0"/>
            </a:br>
            <a:r>
              <a:rPr lang="ar-SA" sz="2400" dirty="0">
                <a:solidFill>
                  <a:schemeClr val="bg2">
                    <a:lumMod val="50000"/>
                  </a:schemeClr>
                </a:solidFill>
              </a:rPr>
              <a:t/>
            </a:r>
            <a:br>
              <a:rPr lang="ar-SA" sz="2400" dirty="0">
                <a:solidFill>
                  <a:schemeClr val="bg2">
                    <a:lumMod val="50000"/>
                  </a:schemeClr>
                </a:solidFill>
              </a:rPr>
            </a:br>
            <a:r>
              <a:rPr lang="ar-SA" sz="2400" dirty="0">
                <a:solidFill>
                  <a:schemeClr val="bg2">
                    <a:lumMod val="50000"/>
                  </a:schemeClr>
                </a:solidFill>
              </a:rPr>
              <a:t>الابتكار</a:t>
            </a:r>
            <a:r>
              <a:rPr lang="en-US" sz="2400" dirty="0">
                <a:solidFill>
                  <a:schemeClr val="bg2">
                    <a:lumMod val="50000"/>
                  </a:schemeClr>
                </a:solidFill>
              </a:rPr>
              <a:t/>
            </a:r>
            <a:br>
              <a:rPr lang="en-US" sz="2400" dirty="0">
                <a:solidFill>
                  <a:schemeClr val="bg2">
                    <a:lumMod val="50000"/>
                  </a:schemeClr>
                </a:solidFill>
              </a:rPr>
            </a:br>
            <a:r>
              <a:rPr lang="ar-SA" sz="2400" dirty="0">
                <a:solidFill>
                  <a:schemeClr val="bg2">
                    <a:lumMod val="50000"/>
                  </a:schemeClr>
                </a:solidFill>
              </a:rPr>
              <a:t>حل المشكلات</a:t>
            </a:r>
            <a:r>
              <a:rPr lang="en-US" sz="2400" dirty="0">
                <a:solidFill>
                  <a:schemeClr val="bg2">
                    <a:lumMod val="50000"/>
                  </a:schemeClr>
                </a:solidFill>
              </a:rPr>
              <a:t/>
            </a:r>
            <a:br>
              <a:rPr lang="en-US" sz="2400" dirty="0">
                <a:solidFill>
                  <a:schemeClr val="bg2">
                    <a:lumMod val="50000"/>
                  </a:schemeClr>
                </a:solidFill>
              </a:rPr>
            </a:br>
            <a:r>
              <a:rPr lang="ar-SA" sz="2400" dirty="0">
                <a:solidFill>
                  <a:schemeClr val="bg2">
                    <a:lumMod val="50000"/>
                  </a:schemeClr>
                </a:solidFill>
              </a:rPr>
              <a:t>التطبيق</a:t>
            </a:r>
            <a:r>
              <a:rPr lang="en-US" sz="2400" dirty="0">
                <a:solidFill>
                  <a:schemeClr val="bg2">
                    <a:lumMod val="50000"/>
                  </a:schemeClr>
                </a:solidFill>
              </a:rPr>
              <a:t/>
            </a:r>
            <a:br>
              <a:rPr lang="en-US" sz="2400" dirty="0">
                <a:solidFill>
                  <a:schemeClr val="bg2">
                    <a:lumMod val="50000"/>
                  </a:schemeClr>
                </a:solidFill>
              </a:rPr>
            </a:br>
            <a:r>
              <a:rPr lang="ar-SA" sz="2400" dirty="0">
                <a:solidFill>
                  <a:schemeClr val="bg2">
                    <a:lumMod val="50000"/>
                  </a:schemeClr>
                </a:solidFill>
              </a:rPr>
              <a:t>التعلم بالاكتشاف</a:t>
            </a:r>
            <a:r>
              <a:rPr lang="en-US" sz="2400" dirty="0"/>
              <a:t/>
            </a:r>
            <a:br>
              <a:rPr lang="en-US" sz="2400" dirty="0"/>
            </a:br>
            <a:r>
              <a:rPr lang="ar-SA" sz="2400" dirty="0" smtClean="0"/>
              <a:t/>
            </a:r>
            <a:br>
              <a:rPr lang="ar-SA" sz="2400" dirty="0" smtClean="0"/>
            </a:br>
            <a:r>
              <a:rPr lang="ar-SA" sz="1800" dirty="0"/>
              <a:t/>
            </a:r>
            <a:br>
              <a:rPr lang="ar-SA" sz="1800" dirty="0"/>
            </a:br>
            <a:r>
              <a:rPr lang="ar-SA" sz="1800" dirty="0" smtClean="0"/>
              <a:t/>
            </a:r>
            <a:br>
              <a:rPr lang="ar-SA" sz="1800" dirty="0" smtClean="0"/>
            </a:br>
            <a:r>
              <a:rPr lang="en-US" sz="1800" dirty="0"/>
              <a:t/>
            </a:r>
            <a:br>
              <a:rPr lang="en-US" sz="1800" dirty="0"/>
            </a:br>
            <a:endParaRPr lang="ar-SA" sz="1800"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3000"/>
                                        <p:tgtEl>
                                          <p:spTgt spid="2"/>
                                        </p:tgtEl>
                                      </p:cBhvr>
                                    </p:animEffect>
                                    <p:set>
                                      <p:cBhvr>
                                        <p:cTn id="7"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8865_20471492ee6d86d81d.jpg"/>
          <p:cNvPicPr>
            <a:picLocks noChangeAspect="1"/>
          </p:cNvPicPr>
          <p:nvPr/>
        </p:nvPicPr>
        <p:blipFill>
          <a:blip r:embed="rId2"/>
          <a:stretch>
            <a:fillRect/>
          </a:stretch>
        </p:blipFill>
        <p:spPr>
          <a:xfrm>
            <a:off x="357158" y="285728"/>
            <a:ext cx="8501122" cy="628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عنوان 1"/>
          <p:cNvSpPr>
            <a:spLocks noGrp="1"/>
          </p:cNvSpPr>
          <p:nvPr>
            <p:ph type="title"/>
          </p:nvPr>
        </p:nvSpPr>
        <p:spPr>
          <a:xfrm>
            <a:off x="457200" y="274638"/>
            <a:ext cx="8229600" cy="6154758"/>
          </a:xfrm>
        </p:spPr>
        <p:txBody>
          <a:bodyPr>
            <a:normAutofit/>
          </a:bodyPr>
          <a:lstStyle/>
          <a:p>
            <a:r>
              <a:rPr lang="ar-SA" sz="2400" dirty="0">
                <a:solidFill>
                  <a:schemeClr val="accent4">
                    <a:lumMod val="75000"/>
                  </a:schemeClr>
                </a:solidFill>
              </a:rPr>
              <a:t>البيئة . التعلم ذو المغزى مقابل التعلم الصم والتعلم بالتلقي مقابل التعلم بالاكتشاف : لقد أنتقد </a:t>
            </a:r>
            <a:r>
              <a:rPr lang="ar-SA" sz="2400" dirty="0" err="1">
                <a:solidFill>
                  <a:schemeClr val="accent4">
                    <a:lumMod val="75000"/>
                  </a:schemeClr>
                </a:solidFill>
              </a:rPr>
              <a:t>أوزوبل</a:t>
            </a:r>
            <a:r>
              <a:rPr lang="ar-SA" sz="2400" dirty="0">
                <a:solidFill>
                  <a:schemeClr val="accent4">
                    <a:lumMod val="75000"/>
                  </a:schemeClr>
                </a:solidFill>
              </a:rPr>
              <a:t> ( 1963 , 1964 , 1965 ) أصحاب النظريات والممارسات الذين رأوا أن التعلم بالاكتشاف هو أهم عملية في التعلم وهذا ينطبق على </a:t>
            </a:r>
            <a:r>
              <a:rPr lang="ar-SA" sz="2400" dirty="0" err="1">
                <a:solidFill>
                  <a:schemeClr val="accent4">
                    <a:lumMod val="75000"/>
                  </a:schemeClr>
                </a:solidFill>
              </a:rPr>
              <a:t>اتباع</a:t>
            </a:r>
            <a:r>
              <a:rPr lang="ar-SA" sz="2400" dirty="0">
                <a:solidFill>
                  <a:schemeClr val="accent4">
                    <a:lumMod val="75000"/>
                  </a:schemeClr>
                </a:solidFill>
              </a:rPr>
              <a:t> </a:t>
            </a:r>
            <a:r>
              <a:rPr lang="ar-SA" sz="2400" dirty="0" err="1">
                <a:solidFill>
                  <a:schemeClr val="accent4">
                    <a:lumMod val="75000"/>
                  </a:schemeClr>
                </a:solidFill>
              </a:rPr>
              <a:t>بياجية</a:t>
            </a:r>
            <a:r>
              <a:rPr lang="ar-SA" sz="2400" dirty="0">
                <a:solidFill>
                  <a:schemeClr val="accent4">
                    <a:lumMod val="75000"/>
                  </a:schemeClr>
                </a:solidFill>
              </a:rPr>
              <a:t> ويميز </a:t>
            </a:r>
            <a:r>
              <a:rPr lang="ar-SA" sz="2400" dirty="0" err="1">
                <a:solidFill>
                  <a:schemeClr val="accent4">
                    <a:lumMod val="75000"/>
                  </a:schemeClr>
                </a:solidFill>
              </a:rPr>
              <a:t>أوزوبل</a:t>
            </a:r>
            <a:r>
              <a:rPr lang="ar-SA" sz="2400" dirty="0">
                <a:solidFill>
                  <a:schemeClr val="accent4">
                    <a:lumMod val="75000"/>
                  </a:schemeClr>
                </a:solidFill>
              </a:rPr>
              <a:t> </a:t>
            </a:r>
            <a:r>
              <a:rPr lang="ar-SA" sz="2400" dirty="0" err="1">
                <a:solidFill>
                  <a:schemeClr val="accent4">
                    <a:lumMod val="75000"/>
                  </a:schemeClr>
                </a:solidFill>
              </a:rPr>
              <a:t>تمييرا</a:t>
            </a:r>
            <a:r>
              <a:rPr lang="ar-SA" sz="2400" dirty="0">
                <a:solidFill>
                  <a:schemeClr val="accent4">
                    <a:lumMod val="75000"/>
                  </a:schemeClr>
                </a:solidFill>
              </a:rPr>
              <a:t> حادا بين التعلم الصم والتعلم ذي المعني كما يميز بين التعلم بالتلقي والتعلم بالاكتشاف خطوة سابقة على فهم المعرفة أو اكتسابها وضرورية لها </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وعلى من أن التعلم بالتلقي </a:t>
            </a:r>
            <a:r>
              <a:rPr lang="ar-SA" sz="2400" dirty="0" err="1">
                <a:solidFill>
                  <a:schemeClr val="accent4">
                    <a:lumMod val="75000"/>
                  </a:schemeClr>
                </a:solidFill>
              </a:rPr>
              <a:t>لايتضمن</a:t>
            </a:r>
            <a:r>
              <a:rPr lang="ar-SA" sz="2400" dirty="0">
                <a:solidFill>
                  <a:schemeClr val="accent4">
                    <a:lumMod val="75000"/>
                  </a:schemeClr>
                </a:solidFill>
              </a:rPr>
              <a:t> أي اكتشاف مستقل من قبل المتعلم إلا أنه لا يكون بالضرورة سلبيا تماما وفي التعلم بالتلقي </a:t>
            </a:r>
            <a:r>
              <a:rPr lang="ar-SA" sz="2400" dirty="0" err="1">
                <a:solidFill>
                  <a:schemeClr val="accent4">
                    <a:lumMod val="75000"/>
                  </a:schemeClr>
                </a:solidFill>
              </a:rPr>
              <a:t>ينبغيى</a:t>
            </a:r>
            <a:r>
              <a:rPr lang="ar-SA" sz="2400" dirty="0">
                <a:solidFill>
                  <a:schemeClr val="accent4">
                    <a:lumMod val="75000"/>
                  </a:schemeClr>
                </a:solidFill>
              </a:rPr>
              <a:t> على المتعلم أن:</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1 . يصل المادة الجديدة بأفكار راسخة وثيقة الصلة </a:t>
            </a:r>
            <a:r>
              <a:rPr lang="ar-SA" sz="2400" dirty="0" err="1">
                <a:solidFill>
                  <a:schemeClr val="accent4">
                    <a:lumMod val="75000"/>
                  </a:schemeClr>
                </a:solidFill>
              </a:rPr>
              <a:t>بها</a:t>
            </a:r>
            <a:r>
              <a:rPr lang="ar-SA" sz="2400" dirty="0">
                <a:solidFill>
                  <a:schemeClr val="accent4">
                    <a:lumMod val="75000"/>
                  </a:schemeClr>
                </a:solidFill>
              </a:rPr>
              <a:t> في بنيته المعرفية </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2 . يفهم نواحي التشابه ونواحي الاختلاف بين المادة الجديدة والمفاهيم والقضايا التي تتصل </a:t>
            </a:r>
            <a:r>
              <a:rPr lang="ar-SA" sz="2400" dirty="0" err="1">
                <a:solidFill>
                  <a:schemeClr val="accent4">
                    <a:lumMod val="75000"/>
                  </a:schemeClr>
                </a:solidFill>
              </a:rPr>
              <a:t>بها</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3 . يترجم </a:t>
            </a:r>
            <a:r>
              <a:rPr lang="ar-SA" sz="2400" dirty="0" err="1">
                <a:solidFill>
                  <a:schemeClr val="accent4">
                    <a:lumMod val="75000"/>
                  </a:schemeClr>
                </a:solidFill>
              </a:rPr>
              <a:t>مايتعلمه</a:t>
            </a:r>
            <a:r>
              <a:rPr lang="ar-SA" sz="2400" dirty="0">
                <a:solidFill>
                  <a:schemeClr val="accent4">
                    <a:lumMod val="75000"/>
                  </a:schemeClr>
                </a:solidFill>
              </a:rPr>
              <a:t> ويضعه في إطار مرجعي من خبرته ومفرداته اللغوية </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4 . يصوغ الأفكار الجديدة التي تتطلب على الأغلب إعادة تنظيم المعرفة الحالية </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وهكذا فإن عملية التعلم ونتيجته سوف تكون صما وغير ذات معنى في حالتين:</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1 . إذا استوعب المتعلم العمل </a:t>
            </a:r>
            <a:r>
              <a:rPr lang="ar-SA" sz="2400" dirty="0" err="1">
                <a:solidFill>
                  <a:schemeClr val="accent4">
                    <a:lumMod val="75000"/>
                  </a:schemeClr>
                </a:solidFill>
              </a:rPr>
              <a:t>التعلمي</a:t>
            </a:r>
            <a:r>
              <a:rPr lang="ar-SA" sz="2400" dirty="0">
                <a:solidFill>
                  <a:schemeClr val="accent4">
                    <a:lumMod val="75000"/>
                  </a:schemeClr>
                </a:solidFill>
              </a:rPr>
              <a:t> الجديد بطريقة تعسفية أو </a:t>
            </a:r>
            <a:r>
              <a:rPr lang="ar-SA" sz="2400" dirty="0" err="1">
                <a:solidFill>
                  <a:schemeClr val="accent4">
                    <a:lumMod val="75000"/>
                  </a:schemeClr>
                </a:solidFill>
              </a:rPr>
              <a:t>ببغائية</a:t>
            </a:r>
            <a:r>
              <a:rPr lang="ar-SA" sz="2400" dirty="0">
                <a:solidFill>
                  <a:schemeClr val="accent4">
                    <a:lumMod val="75000"/>
                  </a:schemeClr>
                </a:solidFill>
              </a:rPr>
              <a:t> </a:t>
            </a:r>
            <a:r>
              <a:rPr lang="en-US" sz="2400" dirty="0">
                <a:solidFill>
                  <a:schemeClr val="accent4">
                    <a:lumMod val="75000"/>
                  </a:schemeClr>
                </a:solidFill>
              </a:rPr>
              <a:t/>
            </a:r>
            <a:br>
              <a:rPr lang="en-US" sz="2400" dirty="0">
                <a:solidFill>
                  <a:schemeClr val="accent4">
                    <a:lumMod val="75000"/>
                  </a:schemeClr>
                </a:solidFill>
              </a:rPr>
            </a:br>
            <a:r>
              <a:rPr lang="ar-SA" sz="2400" dirty="0">
                <a:solidFill>
                  <a:schemeClr val="accent4">
                    <a:lumMod val="75000"/>
                  </a:schemeClr>
                </a:solidFill>
              </a:rPr>
              <a:t>2 . إذا تألف العمل </a:t>
            </a:r>
            <a:r>
              <a:rPr lang="ar-SA" sz="2400" dirty="0" err="1">
                <a:solidFill>
                  <a:schemeClr val="accent4">
                    <a:lumMod val="75000"/>
                  </a:schemeClr>
                </a:solidFill>
              </a:rPr>
              <a:t>التعلمي</a:t>
            </a:r>
            <a:r>
              <a:rPr lang="ar-SA" sz="2400" dirty="0">
                <a:solidFill>
                  <a:schemeClr val="accent4">
                    <a:lumMod val="75000"/>
                  </a:schemeClr>
                </a:solidFill>
              </a:rPr>
              <a:t> نفسه من ارتباطات لفظية تعسفية</a:t>
            </a: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grpId="0" nodeType="clickEffect">
                                  <p:stCondLst>
                                    <p:cond delay="0"/>
                                  </p:stCondLst>
                                  <p:childTnLst>
                                    <p:anim calcmode="lin" valueType="num">
                                      <p:cBhvr>
                                        <p:cTn id="6" dur="3000"/>
                                        <p:tgtEl>
                                          <p:spTgt spid="2"/>
                                        </p:tgtEl>
                                        <p:attrNameLst>
                                          <p:attrName>ppt_w</p:attrName>
                                        </p:attrNameLst>
                                      </p:cBhvr>
                                      <p:tavLst>
                                        <p:tav tm="0">
                                          <p:val>
                                            <p:strVal val="ppt_w"/>
                                          </p:val>
                                        </p:tav>
                                        <p:tav tm="100000">
                                          <p:val>
                                            <p:strVal val="ppt_w*0.05"/>
                                          </p:val>
                                        </p:tav>
                                      </p:tavLst>
                                    </p:anim>
                                    <p:anim calcmode="lin" valueType="num">
                                      <p:cBhvr>
                                        <p:cTn id="7" dur="3000"/>
                                        <p:tgtEl>
                                          <p:spTgt spid="2"/>
                                        </p:tgtEl>
                                        <p:attrNameLst>
                                          <p:attrName>ppt_h</p:attrName>
                                        </p:attrNameLst>
                                      </p:cBhvr>
                                      <p:tavLst>
                                        <p:tav tm="0">
                                          <p:val>
                                            <p:strVal val="ppt_h"/>
                                          </p:val>
                                        </p:tav>
                                        <p:tav tm="100000">
                                          <p:val>
                                            <p:strVal val="ppt_h"/>
                                          </p:val>
                                        </p:tav>
                                      </p:tavLst>
                                    </p:anim>
                                    <p:anim calcmode="lin" valueType="num">
                                      <p:cBhvr>
                                        <p:cTn id="8" dur="3000"/>
                                        <p:tgtEl>
                                          <p:spTgt spid="2"/>
                                        </p:tgtEl>
                                        <p:attrNameLst>
                                          <p:attrName>ppt_x</p:attrName>
                                        </p:attrNameLst>
                                      </p:cBhvr>
                                      <p:tavLst>
                                        <p:tav tm="0">
                                          <p:val>
                                            <p:strVal val="ppt_x"/>
                                          </p:val>
                                        </p:tav>
                                        <p:tav tm="100000">
                                          <p:val>
                                            <p:strVal val="ppt_x-.2"/>
                                          </p:val>
                                        </p:tav>
                                      </p:tavLst>
                                    </p:anim>
                                    <p:anim calcmode="lin" valueType="num">
                                      <p:cBhvr>
                                        <p:cTn id="9" dur="3000"/>
                                        <p:tgtEl>
                                          <p:spTgt spid="2"/>
                                        </p:tgtEl>
                                        <p:attrNameLst>
                                          <p:attrName>ppt_y</p:attrName>
                                        </p:attrNameLst>
                                      </p:cBhvr>
                                      <p:tavLst>
                                        <p:tav tm="0">
                                          <p:val>
                                            <p:strVal val="ppt_y"/>
                                          </p:val>
                                        </p:tav>
                                        <p:tav tm="100000">
                                          <p:val>
                                            <p:strVal val="ppt_y"/>
                                          </p:val>
                                        </p:tav>
                                      </p:tavLst>
                                    </p:anim>
                                    <p:animEffect transition="out" filter="fade">
                                      <p:cBhvr>
                                        <p:cTn id="10" dur="3000"/>
                                        <p:tgtEl>
                                          <p:spTgt spid="2"/>
                                        </p:tgtEl>
                                      </p:cBhvr>
                                    </p:animEffect>
                                    <p:set>
                                      <p:cBhvr>
                                        <p:cTn id="11"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400</Words>
  <Application>Microsoft Office PowerPoint</Application>
  <PresentationFormat>عرض على الشاشة (3:4)‏</PresentationFormat>
  <Paragraphs>14</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الشريحة 1</vt:lpstr>
      <vt:lpstr>معنى المادة المتعلمة : يرى أوزوبل أن عمل المدرسة يتلخص في تحديد المعارف المنظمة المستقرة الواضحة التي تتألف منها العلوم المختلفة وعمل المربي أن ينقل هذه المعارف بطريقة تمكن المتعلم من استيعابها في نسقه عن فهم وإدراك لمعانيها بحيث تصبح وظيفية بالنسبة له والمعنى ماهو إلاخبرة شعورية متمايزة بدقة ومحددة بوضوح تنبثق لدى الفرد حين تتصل العلامات والرموز والمفاهيم والقضايا بعضها ببعض ويتم استيعابها في بنائه المعرفي فالمعنى إذن يتطلب أساسا معقولا ومقبولا للعلاقات كما يتطلب محتوي لايعتمد على الصياغة اللفظية ويمكن التعبير عنه بصيغ لغوية مختلفة دون أن يطرأ عليه أي تغير أو يتعرض لأي فقدان ويعتمد التعلم ذو المعنى على طبيعة المادة التي يتعلمها الفرد وعلى توافر محتوى  مناسب في بنية الفرد المعرفية  </vt:lpstr>
      <vt:lpstr>   ويرى أوزوبل أن ثمة طريقتين يكتسب التلميذ بهما المعلومات: 1/ التلقي: كما يحدث حين يقرأ التلميذ كتابا ويتلقى من خلاله معلومات مترابطه تم تشكيلها , أو كما يحدث حين يستمع إلى محاضرة ذات أفكار مترابطة . 2/ الاكتشاف: ويستخدم التلميذ هذه الطريقه حين يكون المعنى ناقصا أو غامضا , فيقوم التلميذ بتحديد العلاقات بين المفاهيم واستخلاص المعاني . ويتعلم التلاميذ المواد اللفظية بطريقتين:  1/الحفظ الصم: وهنا يكرر التلميذ المعلومات بدون فهم حتى يحفظها حفظا أليا . 2/ استيعاب المعني: وهنا يتمثل التلميذ ماتحتوي عليه المواد اللفظية من معلومات , وما تتضمنه من أفكار . </vt:lpstr>
      <vt:lpstr>وإذا جمعنا بين التصنيفين السابقين يصبح لدينا أربعة أنواع من المادة التعليمية اللفظية لكل منها عملية تناسبه وهي كما يلي : 1/ عملية تلقى ذي معنى: وفيها يتلقى التلميذ المعلومات معدة ومرتبة منطقيا , فيقوم بتحصيل معانيها وربطها بخبراته . 2/ عملية تلقى صم: وبها يحصل التلميذ المعلومات في صيغة منتظمة تامة , ويحفظها كما هي دون التأمل فيها أو ربطها بما لديه من رصيد من الخبرات. 3/ عملية اكتشاف ذي مغزى: وبها يكتشف التلميذ العلاقات بين المعلومات والبيانات المقدمة له , وهو يستوعب خلال ذلك معاني هذه البيانات عن طريق ربط خبراته الجديده بخبراته المعرفية السابقة . 4/ عملية اكتشاف صم: وفيها يقوم التلميذ بالبحث عن حل لمشكله مطروحة عليه على نحو مستقل, ولكنه يستوعب الحل دون أن يربطه بخبراته المعرفيه الماضيه . </vt:lpstr>
      <vt:lpstr>تعليم المفاهيم. يميز أوزوبل بين تكوين المفهوم واستيعابه . تكوين المفهوم:  عملية تجريد الملامح الاساسيه المشتركه من فئه من الاشياء أو الوقائع تختلف في السياق فى جوانب غير أساسيه أو في أبعاد أخرى غير تلك التى تدخلها في الاعتبار . ويرى أوزوبل من منظور نمائي أنه في أي مرحلة من مراحل نمو الطفل يوجد تباعد واضح بين الخصائص الأساسيه التى اكتشفها التلميذ (والتى تضفى على المفهوم المعنى السيكولوجي) والخصائص الأساسيه التى تحدد المعني المنطقي للمفهوم . وعلى سبيل المثال قد يتوافر لدى الأطفال الصغار مفهوم محدد أو غير دقيق للمثلث , ويصبح مع التطور أكثر شبها بالمفهوم المنطقى وذلك نتيجة للخبره والتغذيه الراجعه .  </vt:lpstr>
      <vt:lpstr>استيعاب المفهوم يظهر أن النمو الارتقائي للقدرة على استيعاب المفاهيم يعتمد على الجوانب الثلاثة للنمو المعرفي أو اللغوي التي تحقق الانتقال من العمليات المعرفية العيانية إلى العمليات المعرفية المجردة وهي كما يأتي : 1 . الاكتساب التدريجي للتجريدات ذات المستويات العليا الأساسية التي تزود الطفل بالخصائص التكوينية والعناصر العلاقية التي تؤلف الخصائص الأساسية للمفاهيم المعقدة . 2 . الاكتساب التدريجي للألفاظ التعاملية مثل " في حالة " و " شريطة " و" على أساس " والألفاظ الوظيفية مثل التعبير عن الحيثيات والجمل الشرطية وهي ألفاظ ضرورية للربط بين المجردات كما تظهر في التعريفات القاموسية للمفاهيم . 3 . الاكتساب التدريجي للقدرة المعرفية التي تجعل في الامكان ربط الافكار المجردة بالبناء المعرفي دون حاجة الى الدعم المبيريقي العباني ومن المهم ان نلاحظ هنا ان أوزوبل يتخذ منظورا نمائيا اذ يرى ان من الضروري عند تدريس المفاهيم العلمية ان ندخل في اعتبارنا طبيعة المفاهيم السابقة التلقائية أي ان تقارن بين مجموعتين من الخصائص الأساسية وأن نتبين لماذا يعتبر الاخذ بالمفاهيم الاكثر تجريدا والاكثر دقة أمرا مفضلا على المفاهيم الأقل تجريدا ودقة . </vt:lpstr>
      <vt:lpstr>السلوك . إن الهدف البعيد للتعليم الصفي هو أن يكتسب التلميذ حصيلة معرفية منظمة واضحة مستقرة وهذا الاكتساب هو إذن المتغير التابع الذي علينا أن نستخدمه لتقدير أثر طرق التعليم المختلفة في التعلم ذي المعنى وفي الحفظ . وعندما يحدد أوزوبل الأهداف التربوية فإن يميز التعلم بالتلقي هو ذلك النوع من التعلم الذي فيه يعرض المحتوى الكلي للموضوع على التلميذ في صورة نهائية إلى حد ما ويؤكد أوزوبل على أهمية هذا النوع من التعلم لأن أهداف المنهج كثيرا ماتتجاهله وأن الأنواع الأخرى من التعلم تعتمد على التعلم بالتلقي ذي المعنى </vt:lpstr>
      <vt:lpstr>  إن تصنيف أوزوبل كما نراه في الشكل اللاحق مشتق من عمليات نفسية يستخدمها التلميذ في موقف التعلم ويبرز أوزوبل نقطتين أخريين عند مستوى الفهم    الابتكار حل المشكلات التطبيق التعلم بالاكتشاف     </vt:lpstr>
      <vt:lpstr>البيئة . التعلم ذو المغزى مقابل التعلم الصم والتعلم بالتلقي مقابل التعلم بالاكتشاف : لقد أنتقد أوزوبل ( 1963 , 1964 , 1965 ) أصحاب النظريات والممارسات الذين رأوا أن التعلم بالاكتشاف هو أهم عملية في التعلم وهذا ينطبق على اتباع بياجية ويميز أوزوبل تمييرا حادا بين التعلم الصم والتعلم ذي المعني كما يميز بين التعلم بالتلقي والتعلم بالاكتشاف خطوة سابقة على فهم المعرفة أو اكتسابها وضرورية لها  وعلى من أن التعلم بالتلقي لايتضمن أي اكتشاف مستقل من قبل المتعلم إلا أنه لا يكون بالضرورة سلبيا تماما وفي التعلم بالتلقي ينبغيى على المتعلم أن: 1 . يصل المادة الجديدة بأفكار راسخة وثيقة الصلة بها في بنيته المعرفية  2 . يفهم نواحي التشابه ونواحي الاختلاف بين المادة الجديدة والمفاهيم والقضايا التي تتصل بها 3 . يترجم مايتعلمه ويضعه في إطار مرجعي من خبرته ومفرداته اللغوية  4 . يصوغ الأفكار الجديدة التي تتطلب على الأغلب إعادة تنظيم المعرفة الحالية  وهكذا فإن عملية التعلم ونتيجته سوف تكون صما وغير ذات معنى في حالتين: 1 . إذا استوعب المتعلم العمل التعلمي الجديد بطريقة تعسفية أو ببغائية  2 . إذا تألف العمل التعلمي نفسه من ارتباطات لفظية تعسفية</vt:lpstr>
      <vt:lpstr>وعلى الرغم من أن التعلم بالتلقي ذا المغزى له أهميته في نظرية أوزوبل إلا أنه على وعى ببعض عيوبه الممكنه فإذا حدث التعلم بالصم فإن المتعلم قد يخدع نفسه وغيره بأن يخلق عندهم الانطباع بأنه عالم ببواطن الأمور من خلال تعلمه لاستجابات لفظية صماء ودون إعادة تنظيم لبنيته المعرفية ويقترح أوزوبل تعزيز التعلم بالتلقي ذي المعنى بالتفكير في المادة الدراسية تفكيرا ناقدا حتى يتم التغلب على مايمكن ان يحدثه التعلم الصم من معرفة سطحية     المنظمات التمهيدية أو الاستهلالية: المنظمات التمهيدية أداة تساعد على ربط مادة جديدة بتعلم سابق والمنظمات التمهيدية تعبيرات عريضة تلقى عادة في بداية الدروس وتوجه انتباه التلاميذ للمفاهيم الهامه في المادة التي عليهم تعلمها وتبرز العلاقات بين الافكار المعروضة وتربط المادة الجديدة بما يعرفه التلاميذ والمفترض أن البنى المعرفية للمتعلمين منظمة تنظيما هرميا بحيث تسيطر المفاهيم الشاملة العريضة على المفاهيم التابعة أو المندرجة والمنظمات توفر معلومات عند مستويات عالية في التنظيمات الهرمية    </vt:lpstr>
      <vt:lpstr>دافع الانجاز: يعتبر دافع الإنجاز الدافع الأساسي للتعلم وله مكونات ثلاثة : 1/ المكون الأول هو الدافع المعرفي الذي ينبثق من حاجة الفرد للمعرفة ورغبته في التغلب على حل المشكلات , ويظل هذا الدافع قويا طالما كانت المشكله باقيه بغير حل , أو كلما زادت متطلبات حل المشكلة , وعند حل المشكله أو إتمام الحل تنخفض حدة الدوافع ولذلك فإن عملية التعزيز غير ضروريه في التعلم .  2/ المكون الثاني لدافع الإنجاز هو تحسين الذات ويتم ذلك بالإنتاج لأنه الوسيلة لحصول الفرد على  مكانة اجتماعيه مرموقه , فالفرد يثابر في عمله لابسبب قيمة مايتعلم من معلومات بل لتحقيق مركز اجتماعي اختاره الفرد لنفسه أو فرضه المجتمع عليه , كما أن الخوف من الرسوب وما يرتبط به من انخفاض المستوى الاجتماعي يدفع الفرد إللا المثابره والإجتهاد .  3/ والمكون الثالث لدافع الإنجاز هو الحاجه إلى الانتماء للجماعه واكتساب رضا الأتراب وتقبلهم فبدون رضا الكبار يصعب على الفرد اكتساب مكانته في المجتمع والمكون الأول يعتبر فطريا وقويا ومع النمو يصبح المكون الثاني قويا وخاصة في مراحل التعليم المدرسي أما المكون الثالث فيصبح قويا مع نمو الفرد واهتمامه بتوافقه المهني</vt:lpstr>
      <vt:lpstr>1 . نظرية التعلم عند أوزوبل نظرية محددة المجال لأنها تهتم بالتعلم اللغوي وتؤكد على استخدام اللغة كوسيلة لعرض الأفكار 2 . النظرية قسمت التعلم إلى نوعين تعلم بالتلقي وتعلم بالاكتشاف ولكنها أعطت الأولوية والاهتمام الشديد للنوع الاول دون الثاني 3 . تشتمل نظرية أوزوبل على تكوينات فرضية يصعب تعريفها إجرائيا واختبارها بالدراسات العلمية  4 . تعلي النظرية من قيمة الدوافع النابعة من الذات ومن هنا تعطي للمكون المعرفي في دافع الانجاز الاولويه ولكن تفرقتها بين تحسين الذات والحاجة إلى الانتماء غير واضحة لان هدف كل من المكونين هو محافظة الفرد على مركزه الاجتماعي ومكانته 5 . تقف النظرية من التعزيز موقف الرفض ولكن السؤال هو أليس حل المشكلة أو إكمال العمل نوع من التعزيز نابع من الذات أو صادر من الخارج أليس تقبل المجتمع للفرد ورضا الكبار والاتراب عمن يثابر وينجز نوع من التعزيز الاجتماعي    </vt:lpstr>
      <vt:lpstr>إعداد .. عهود فهد الشائع رنا منصور العساف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4</cp:revision>
  <dcterms:created xsi:type="dcterms:W3CDTF">2011-04-23T11:17:29Z</dcterms:created>
  <dcterms:modified xsi:type="dcterms:W3CDTF">2011-04-24T15:43:51Z</dcterms:modified>
</cp:coreProperties>
</file>