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43"/>
  </p:notesMasterIdLst>
  <p:sldIdLst>
    <p:sldId id="256" r:id="rId2"/>
    <p:sldId id="289" r:id="rId3"/>
    <p:sldId id="258" r:id="rId4"/>
    <p:sldId id="260" r:id="rId5"/>
    <p:sldId id="259" r:id="rId6"/>
    <p:sldId id="261" r:id="rId7"/>
    <p:sldId id="262" r:id="rId8"/>
    <p:sldId id="263" r:id="rId9"/>
    <p:sldId id="264" r:id="rId10"/>
    <p:sldId id="266" r:id="rId11"/>
    <p:sldId id="285" r:id="rId12"/>
    <p:sldId id="267" r:id="rId13"/>
    <p:sldId id="268" r:id="rId14"/>
    <p:sldId id="269" r:id="rId15"/>
    <p:sldId id="270" r:id="rId16"/>
    <p:sldId id="265" r:id="rId17"/>
    <p:sldId id="271" r:id="rId18"/>
    <p:sldId id="282" r:id="rId19"/>
    <p:sldId id="283" r:id="rId20"/>
    <p:sldId id="281" r:id="rId21"/>
    <p:sldId id="284" r:id="rId22"/>
    <p:sldId id="272" r:id="rId23"/>
    <p:sldId id="273" r:id="rId24"/>
    <p:sldId id="274" r:id="rId25"/>
    <p:sldId id="275" r:id="rId26"/>
    <p:sldId id="276" r:id="rId27"/>
    <p:sldId id="277" r:id="rId28"/>
    <p:sldId id="278" r:id="rId29"/>
    <p:sldId id="279" r:id="rId30"/>
    <p:sldId id="257" r:id="rId31"/>
    <p:sldId id="280" r:id="rId32"/>
    <p:sldId id="286" r:id="rId33"/>
    <p:sldId id="287" r:id="rId34"/>
    <p:sldId id="288"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855" autoAdjust="0"/>
    <p:restoredTop sz="94660"/>
  </p:normalViewPr>
  <p:slideViewPr>
    <p:cSldViewPr>
      <p:cViewPr varScale="1">
        <p:scale>
          <a:sx n="48" d="100"/>
          <a:sy n="48" d="100"/>
        </p:scale>
        <p:origin x="1194" y="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B750BD4-644B-4450-8A5E-562DD7218182}" type="datetimeFigureOut">
              <a:rPr lang="ar-SA" smtClean="0"/>
              <a:t>11/01/35</a:t>
            </a:fld>
            <a:endParaRPr lang="ar-SA"/>
          </a:p>
        </p:txBody>
      </p:sp>
      <p:sp>
        <p:nvSpPr>
          <p:cNvPr id="4" name="عنصر نائب لصورة الشريحة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7ED8BB9D-DCFC-43A0-8156-077072BCC6CE}" type="slidenum">
              <a:rPr lang="ar-SA" smtClean="0"/>
              <a:t>‹#›</a:t>
            </a:fld>
            <a:endParaRPr lang="ar-SA"/>
          </a:p>
        </p:txBody>
      </p:sp>
    </p:spTree>
    <p:extLst>
      <p:ext uri="{BB962C8B-B14F-4D97-AF65-F5344CB8AC3E}">
        <p14:creationId xmlns:p14="http://schemas.microsoft.com/office/powerpoint/2010/main" val="11459827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34</a:t>
            </a:fld>
            <a:endParaRPr lang="ar-SA"/>
          </a:p>
        </p:txBody>
      </p:sp>
    </p:spTree>
    <p:extLst>
      <p:ext uri="{BB962C8B-B14F-4D97-AF65-F5344CB8AC3E}">
        <p14:creationId xmlns:p14="http://schemas.microsoft.com/office/powerpoint/2010/main" val="4124288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35</a:t>
            </a:fld>
            <a:endParaRPr lang="ar-SA"/>
          </a:p>
        </p:txBody>
      </p:sp>
    </p:spTree>
    <p:extLst>
      <p:ext uri="{BB962C8B-B14F-4D97-AF65-F5344CB8AC3E}">
        <p14:creationId xmlns:p14="http://schemas.microsoft.com/office/powerpoint/2010/main" val="3485808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36</a:t>
            </a:fld>
            <a:endParaRPr lang="ar-SA"/>
          </a:p>
        </p:txBody>
      </p:sp>
    </p:spTree>
    <p:extLst>
      <p:ext uri="{BB962C8B-B14F-4D97-AF65-F5344CB8AC3E}">
        <p14:creationId xmlns:p14="http://schemas.microsoft.com/office/powerpoint/2010/main" val="1979878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37</a:t>
            </a:fld>
            <a:endParaRPr lang="ar-SA"/>
          </a:p>
        </p:txBody>
      </p:sp>
    </p:spTree>
    <p:extLst>
      <p:ext uri="{BB962C8B-B14F-4D97-AF65-F5344CB8AC3E}">
        <p14:creationId xmlns:p14="http://schemas.microsoft.com/office/powerpoint/2010/main" val="4179748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38</a:t>
            </a:fld>
            <a:endParaRPr lang="ar-SA"/>
          </a:p>
        </p:txBody>
      </p:sp>
    </p:spTree>
    <p:extLst>
      <p:ext uri="{BB962C8B-B14F-4D97-AF65-F5344CB8AC3E}">
        <p14:creationId xmlns:p14="http://schemas.microsoft.com/office/powerpoint/2010/main" val="2187441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39</a:t>
            </a:fld>
            <a:endParaRPr lang="ar-SA"/>
          </a:p>
        </p:txBody>
      </p:sp>
    </p:spTree>
    <p:extLst>
      <p:ext uri="{BB962C8B-B14F-4D97-AF65-F5344CB8AC3E}">
        <p14:creationId xmlns:p14="http://schemas.microsoft.com/office/powerpoint/2010/main" val="3354970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40</a:t>
            </a:fld>
            <a:endParaRPr lang="ar-SA"/>
          </a:p>
        </p:txBody>
      </p:sp>
    </p:spTree>
    <p:extLst>
      <p:ext uri="{BB962C8B-B14F-4D97-AF65-F5344CB8AC3E}">
        <p14:creationId xmlns:p14="http://schemas.microsoft.com/office/powerpoint/2010/main" val="3748982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7ED8BB9D-DCFC-43A0-8156-077072BCC6CE}" type="slidenum">
              <a:rPr lang="ar-SA" smtClean="0"/>
              <a:t>41</a:t>
            </a:fld>
            <a:endParaRPr lang="ar-SA"/>
          </a:p>
        </p:txBody>
      </p:sp>
    </p:spTree>
    <p:extLst>
      <p:ext uri="{BB962C8B-B14F-4D97-AF65-F5344CB8AC3E}">
        <p14:creationId xmlns:p14="http://schemas.microsoft.com/office/powerpoint/2010/main" val="3677304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41ADE3DB-9F86-44FB-98B9-2DD33C8C3392}" type="datetimeFigureOut">
              <a:rPr lang="ar-SA" smtClean="0"/>
              <a:t>11/01/35</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8DBCC192-AAF7-40B6-A04A-A3359BDB21E7}"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1ADE3DB-9F86-44FB-98B9-2DD33C8C3392}" type="datetimeFigureOut">
              <a:rPr lang="ar-SA" smtClean="0"/>
              <a:t>11/01/35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BCC192-AAF7-40B6-A04A-A3359BDB21E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1ADE3DB-9F86-44FB-98B9-2DD33C8C3392}" type="datetimeFigureOut">
              <a:rPr lang="ar-SA" smtClean="0"/>
              <a:t>11/01/35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BCC192-AAF7-40B6-A04A-A3359BDB21E7}"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41ADE3DB-9F86-44FB-98B9-2DD33C8C3392}" type="datetimeFigureOut">
              <a:rPr lang="ar-SA" smtClean="0"/>
              <a:t>11/01/35</a:t>
            </a:fld>
            <a:endParaRPr lang="ar-SA"/>
          </a:p>
        </p:txBody>
      </p:sp>
      <p:sp>
        <p:nvSpPr>
          <p:cNvPr id="9" name="عنصر نائب لرقم الشريحة 8"/>
          <p:cNvSpPr>
            <a:spLocks noGrp="1"/>
          </p:cNvSpPr>
          <p:nvPr>
            <p:ph type="sldNum" sz="quarter" idx="15"/>
          </p:nvPr>
        </p:nvSpPr>
        <p:spPr/>
        <p:txBody>
          <a:bodyPr rtlCol="0"/>
          <a:lstStyle/>
          <a:p>
            <a:fld id="{8DBCC192-AAF7-40B6-A04A-A3359BDB21E7}"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41ADE3DB-9F86-44FB-98B9-2DD33C8C3392}" type="datetimeFigureOut">
              <a:rPr lang="ar-SA" smtClean="0"/>
              <a:t>11/01/35</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8DBCC192-AAF7-40B6-A04A-A3359BDB21E7}"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41ADE3DB-9F86-44FB-98B9-2DD33C8C3392}" type="datetimeFigureOut">
              <a:rPr lang="ar-SA" smtClean="0"/>
              <a:t>11/01/35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DBCC192-AAF7-40B6-A04A-A3359BDB21E7}"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41ADE3DB-9F86-44FB-98B9-2DD33C8C3392}" type="datetimeFigureOut">
              <a:rPr lang="ar-SA" smtClean="0"/>
              <a:t>11/01/35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DBCC192-AAF7-40B6-A04A-A3359BDB21E7}"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41ADE3DB-9F86-44FB-98B9-2DD33C8C3392}" type="datetimeFigureOut">
              <a:rPr lang="ar-SA" smtClean="0"/>
              <a:t>11/01/35</a:t>
            </a:fld>
            <a:endParaRPr lang="ar-SA"/>
          </a:p>
        </p:txBody>
      </p:sp>
      <p:sp>
        <p:nvSpPr>
          <p:cNvPr id="7" name="عنصر نائب لرقم الشريحة 6"/>
          <p:cNvSpPr>
            <a:spLocks noGrp="1"/>
          </p:cNvSpPr>
          <p:nvPr>
            <p:ph type="sldNum" sz="quarter" idx="11"/>
          </p:nvPr>
        </p:nvSpPr>
        <p:spPr/>
        <p:txBody>
          <a:bodyPr rtlCol="0"/>
          <a:lstStyle/>
          <a:p>
            <a:fld id="{8DBCC192-AAF7-40B6-A04A-A3359BDB21E7}"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1ADE3DB-9F86-44FB-98B9-2DD33C8C3392}" type="datetimeFigureOut">
              <a:rPr lang="ar-SA" smtClean="0"/>
              <a:t>11/01/35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DBCC192-AAF7-40B6-A04A-A3359BDB21E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41ADE3DB-9F86-44FB-98B9-2DD33C8C3392}" type="datetimeFigureOut">
              <a:rPr lang="ar-SA" smtClean="0"/>
              <a:t>11/01/35</a:t>
            </a:fld>
            <a:endParaRPr lang="ar-SA"/>
          </a:p>
        </p:txBody>
      </p:sp>
      <p:sp>
        <p:nvSpPr>
          <p:cNvPr id="22" name="عنصر نائب لرقم الشريحة 21"/>
          <p:cNvSpPr>
            <a:spLocks noGrp="1"/>
          </p:cNvSpPr>
          <p:nvPr>
            <p:ph type="sldNum" sz="quarter" idx="15"/>
          </p:nvPr>
        </p:nvSpPr>
        <p:spPr/>
        <p:txBody>
          <a:bodyPr rtlCol="0"/>
          <a:lstStyle/>
          <a:p>
            <a:fld id="{8DBCC192-AAF7-40B6-A04A-A3359BDB21E7}"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41ADE3DB-9F86-44FB-98B9-2DD33C8C3392}" type="datetimeFigureOut">
              <a:rPr lang="ar-SA" smtClean="0"/>
              <a:t>11/01/35</a:t>
            </a:fld>
            <a:endParaRPr lang="ar-SA"/>
          </a:p>
        </p:txBody>
      </p:sp>
      <p:sp>
        <p:nvSpPr>
          <p:cNvPr id="18" name="عنصر نائب لرقم الشريحة 17"/>
          <p:cNvSpPr>
            <a:spLocks noGrp="1"/>
          </p:cNvSpPr>
          <p:nvPr>
            <p:ph type="sldNum" sz="quarter" idx="11"/>
          </p:nvPr>
        </p:nvSpPr>
        <p:spPr/>
        <p:txBody>
          <a:bodyPr rtlCol="0"/>
          <a:lstStyle/>
          <a:p>
            <a:fld id="{8DBCC192-AAF7-40B6-A04A-A3359BDB21E7}"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1ADE3DB-9F86-44FB-98B9-2DD33C8C3392}" type="datetimeFigureOut">
              <a:rPr lang="ar-SA" smtClean="0"/>
              <a:t>11/01/35</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DBCC192-AAF7-40B6-A04A-A3359BDB21E7}"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339752" y="2420888"/>
            <a:ext cx="6172200" cy="1894362"/>
          </a:xfrm>
        </p:spPr>
        <p:txBody>
          <a:bodyPr>
            <a:normAutofit fontScale="90000"/>
          </a:bodyPr>
          <a:lstStyle/>
          <a:p>
            <a:pPr algn="ctr"/>
            <a:r>
              <a:rPr lang="ar-SA" sz="3600" dirty="0" smtClean="0">
                <a:cs typeface="+mn-cs"/>
              </a:rPr>
              <a:t>نماذج تعلم</a:t>
            </a:r>
            <a:br>
              <a:rPr lang="ar-SA" sz="3600" dirty="0" smtClean="0">
                <a:cs typeface="+mn-cs"/>
              </a:rPr>
            </a:br>
            <a:r>
              <a:rPr lang="ar-SA" sz="3600" dirty="0" smtClean="0">
                <a:cs typeface="+mn-cs"/>
              </a:rPr>
              <a:t/>
            </a:r>
            <a:br>
              <a:rPr lang="ar-SA" sz="3600" dirty="0" smtClean="0">
                <a:cs typeface="+mn-cs"/>
              </a:rPr>
            </a:br>
            <a:r>
              <a:rPr lang="ar-SA" sz="2000" u="sng" dirty="0" smtClean="0">
                <a:solidFill>
                  <a:srgbClr val="FF0000"/>
                </a:solidFill>
                <a:effectLst>
                  <a:outerShdw blurRad="38100" dist="38100" dir="2700000" algn="tl">
                    <a:srgbClr val="000000">
                      <a:alpha val="43137"/>
                    </a:srgbClr>
                  </a:outerShdw>
                </a:effectLst>
                <a:cs typeface="+mn-cs"/>
              </a:rPr>
              <a:t>محاور المحاضرة </a:t>
            </a:r>
            <a:r>
              <a:rPr lang="ar-SA" sz="2700" dirty="0" smtClean="0">
                <a:cs typeface="+mn-cs"/>
              </a:rPr>
              <a:t/>
            </a:r>
            <a:br>
              <a:rPr lang="ar-SA" sz="2700" dirty="0" smtClean="0">
                <a:cs typeface="+mn-cs"/>
              </a:rPr>
            </a:br>
            <a:r>
              <a:rPr lang="ar-SA" sz="1600" dirty="0" smtClean="0">
                <a:cs typeface="+mn-cs"/>
              </a:rPr>
              <a:t>نموج التعلم </a:t>
            </a:r>
            <a:r>
              <a:rPr lang="ar-SA" sz="1600" dirty="0" err="1" smtClean="0">
                <a:cs typeface="+mn-cs"/>
              </a:rPr>
              <a:t>الاقتراني </a:t>
            </a:r>
            <a:r>
              <a:rPr lang="ar-SA" sz="1600" dirty="0" smtClean="0">
                <a:cs typeface="+mn-cs"/>
              </a:rPr>
              <a:t>(</a:t>
            </a:r>
            <a:r>
              <a:rPr lang="ar-SA" sz="1600" dirty="0" err="1" smtClean="0">
                <a:cs typeface="+mn-cs"/>
              </a:rPr>
              <a:t>بافلوف)</a:t>
            </a:r>
            <a:r>
              <a:rPr lang="ar-SA" sz="1600" dirty="0" smtClean="0">
                <a:cs typeface="+mn-cs"/>
              </a:rPr>
              <a:t/>
            </a:r>
            <a:br>
              <a:rPr lang="ar-SA" sz="1600" dirty="0" smtClean="0">
                <a:cs typeface="+mn-cs"/>
              </a:rPr>
            </a:br>
            <a:r>
              <a:rPr lang="ar-SA" sz="1600" dirty="0" smtClean="0">
                <a:cs typeface="+mn-cs"/>
              </a:rPr>
              <a:t>نموج التعلم بالمحاولة </a:t>
            </a:r>
            <a:r>
              <a:rPr lang="ar-SA" sz="1600" dirty="0" err="1" smtClean="0">
                <a:cs typeface="+mn-cs"/>
              </a:rPr>
              <a:t>والخطأ </a:t>
            </a:r>
            <a:r>
              <a:rPr lang="ar-SA" sz="1600" dirty="0" smtClean="0">
                <a:cs typeface="+mn-cs"/>
              </a:rPr>
              <a:t>(</a:t>
            </a:r>
            <a:r>
              <a:rPr lang="ar-SA" sz="1600" dirty="0" err="1" smtClean="0">
                <a:cs typeface="+mn-cs"/>
              </a:rPr>
              <a:t>ثورندايك</a:t>
            </a:r>
            <a:r>
              <a:rPr lang="ar-SA" sz="1600" dirty="0" smtClean="0">
                <a:cs typeface="+mn-cs"/>
              </a:rPr>
              <a:t>) </a:t>
            </a:r>
            <a:br>
              <a:rPr lang="ar-SA" sz="1600" dirty="0" smtClean="0">
                <a:cs typeface="+mn-cs"/>
              </a:rPr>
            </a:br>
            <a:r>
              <a:rPr lang="ar-SA" sz="1600" dirty="0" smtClean="0">
                <a:cs typeface="+mn-cs"/>
              </a:rPr>
              <a:t>نموج التعلم </a:t>
            </a:r>
            <a:r>
              <a:rPr lang="ar-SA" sz="1600" dirty="0" err="1" smtClean="0">
                <a:cs typeface="+mn-cs"/>
              </a:rPr>
              <a:t>بالاستبصار </a:t>
            </a:r>
            <a:r>
              <a:rPr lang="ar-SA" sz="1600" dirty="0" smtClean="0">
                <a:cs typeface="+mn-cs"/>
              </a:rPr>
              <a:t>( </a:t>
            </a:r>
            <a:r>
              <a:rPr lang="ar-SA" sz="1600" dirty="0" err="1" smtClean="0">
                <a:cs typeface="+mn-cs"/>
              </a:rPr>
              <a:t>الجشطلت</a:t>
            </a:r>
            <a:r>
              <a:rPr lang="ar-SA" sz="1600" dirty="0" smtClean="0">
                <a:cs typeface="+mn-cs"/>
              </a:rPr>
              <a:t> ) </a:t>
            </a:r>
            <a:br>
              <a:rPr lang="ar-SA" sz="1600" dirty="0" smtClean="0">
                <a:cs typeface="+mn-cs"/>
              </a:rPr>
            </a:br>
            <a:r>
              <a:rPr lang="ar-SA" sz="1600" dirty="0" smtClean="0">
                <a:cs typeface="+mn-cs"/>
              </a:rPr>
              <a:t>نموج التعلم </a:t>
            </a:r>
            <a:r>
              <a:rPr lang="ar-SA" sz="1600" dirty="0" err="1" smtClean="0">
                <a:cs typeface="+mn-cs"/>
              </a:rPr>
              <a:t>بالملاحظة </a:t>
            </a:r>
            <a:r>
              <a:rPr lang="ar-SA" sz="1600" dirty="0" smtClean="0">
                <a:cs typeface="+mn-cs"/>
              </a:rPr>
              <a:t>(</a:t>
            </a:r>
            <a:r>
              <a:rPr lang="ar-SA" sz="1600" dirty="0" err="1" smtClean="0">
                <a:cs typeface="+mn-cs"/>
              </a:rPr>
              <a:t>باندورا)</a:t>
            </a:r>
            <a:r>
              <a:rPr lang="ar-SA" sz="1600" dirty="0" smtClean="0">
                <a:cs typeface="+mn-cs"/>
              </a:rPr>
              <a:t> </a:t>
            </a:r>
            <a:endParaRPr lang="ar-SA" sz="3600" dirty="0">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fontScale="62500" lnSpcReduction="20000"/>
          </a:bodyPr>
          <a:lstStyle/>
          <a:p>
            <a:r>
              <a:rPr lang="ar-SA" sz="2800" dirty="0" smtClean="0">
                <a:solidFill>
                  <a:schemeClr val="accent6">
                    <a:lumMod val="75000"/>
                  </a:schemeClr>
                </a:solidFill>
                <a:effectLst>
                  <a:outerShdw blurRad="38100" dist="38100" dir="2700000" algn="tl">
                    <a:srgbClr val="000000">
                      <a:alpha val="43137"/>
                    </a:srgbClr>
                  </a:outerShdw>
                </a:effectLst>
              </a:rPr>
              <a:t>المثال </a:t>
            </a:r>
            <a:r>
              <a:rPr lang="ar-SA" sz="2800" dirty="0" err="1" smtClean="0">
                <a:solidFill>
                  <a:schemeClr val="accent6">
                    <a:lumMod val="75000"/>
                  </a:schemeClr>
                </a:solidFill>
                <a:effectLst>
                  <a:outerShdw blurRad="38100" dist="38100" dir="2700000" algn="tl">
                    <a:srgbClr val="000000">
                      <a:alpha val="43137"/>
                    </a:srgbClr>
                  </a:outerShdw>
                </a:effectLst>
              </a:rPr>
              <a:t>الأول :</a:t>
            </a:r>
            <a:endParaRPr lang="ar-SA" sz="2800" dirty="0" smtClean="0">
              <a:solidFill>
                <a:schemeClr val="accent6">
                  <a:lumMod val="75000"/>
                </a:schemeClr>
              </a:solidFill>
              <a:effectLst>
                <a:outerShdw blurRad="38100" dist="38100" dir="2700000" algn="tl">
                  <a:srgbClr val="000000">
                    <a:alpha val="43137"/>
                  </a:srgbClr>
                </a:outerShdw>
              </a:effectLst>
            </a:endParaRPr>
          </a:p>
          <a:p>
            <a:r>
              <a:rPr lang="ar-SA" sz="2800" dirty="0" smtClean="0"/>
              <a:t/>
            </a:r>
            <a:br>
              <a:rPr lang="ar-SA" sz="2800" dirty="0" smtClean="0"/>
            </a:br>
            <a:r>
              <a:rPr lang="ar-SA" sz="2800" dirty="0" smtClean="0"/>
              <a:t>طفل رضيع أخذته أمه يوماً إلى عيادة أحد </a:t>
            </a:r>
            <a:r>
              <a:rPr lang="ar-SA" sz="2800" dirty="0" err="1" smtClean="0"/>
              <a:t>الأطباء </a:t>
            </a:r>
            <a:r>
              <a:rPr lang="ar-SA" sz="2800" dirty="0" smtClean="0"/>
              <a:t>، وهناك حقنه الطبيب </a:t>
            </a:r>
            <a:r>
              <a:rPr lang="ar-SA" sz="2800" dirty="0" err="1" smtClean="0"/>
              <a:t>بحقنه </a:t>
            </a:r>
            <a:r>
              <a:rPr lang="ar-SA" sz="2800" dirty="0" smtClean="0"/>
              <a:t>(مثير </a:t>
            </a:r>
            <a:r>
              <a:rPr lang="ar-SA" sz="2800" dirty="0" err="1" smtClean="0"/>
              <a:t>طبيعي </a:t>
            </a:r>
            <a:r>
              <a:rPr lang="ar-SA" sz="2800" dirty="0" smtClean="0"/>
              <a:t>) </a:t>
            </a:r>
            <a:r>
              <a:rPr lang="ar-SA" sz="2800" dirty="0" err="1" smtClean="0"/>
              <a:t>آلمته </a:t>
            </a:r>
            <a:r>
              <a:rPr lang="ar-SA" sz="2800" dirty="0" smtClean="0"/>
              <a:t>، وكان الطبيب حينها يرتدي </a:t>
            </a:r>
            <a:r>
              <a:rPr lang="ar-SA" sz="2800" dirty="0" err="1" smtClean="0"/>
              <a:t>روباً</a:t>
            </a:r>
            <a:r>
              <a:rPr lang="ar-SA" sz="2800" dirty="0" smtClean="0"/>
              <a:t> </a:t>
            </a:r>
            <a:r>
              <a:rPr lang="ar-SA" sz="2800" dirty="0" err="1" smtClean="0"/>
              <a:t>أبيض </a:t>
            </a:r>
            <a:r>
              <a:rPr lang="ar-SA" sz="2800" dirty="0" smtClean="0"/>
              <a:t>(مثير </a:t>
            </a:r>
            <a:r>
              <a:rPr lang="ar-SA" sz="2800" dirty="0" err="1" smtClean="0"/>
              <a:t>محايد ) .</a:t>
            </a:r>
            <a:r>
              <a:rPr lang="ar-SA" sz="2800" dirty="0" smtClean="0"/>
              <a:t> وفي يوم أخر أخذته أمه إلى صيدلية لشراء الدواء الذي وصفه له </a:t>
            </a:r>
            <a:r>
              <a:rPr lang="ar-SA" sz="2800" dirty="0" err="1" smtClean="0"/>
              <a:t>الطبيب .</a:t>
            </a:r>
            <a:r>
              <a:rPr lang="ar-SA" sz="2800" dirty="0" smtClean="0"/>
              <a:t> بمجرد رؤيته للصيدلي الذي يرتدي </a:t>
            </a:r>
            <a:r>
              <a:rPr lang="ar-SA" sz="2800" dirty="0" err="1" smtClean="0"/>
              <a:t>روباً</a:t>
            </a:r>
            <a:r>
              <a:rPr lang="ar-SA" sz="2800" dirty="0" smtClean="0"/>
              <a:t> أبيض بدأ الطفل </a:t>
            </a:r>
            <a:r>
              <a:rPr lang="ar-SA" sz="2800" dirty="0" err="1" smtClean="0"/>
              <a:t>بالصراخ .</a:t>
            </a:r>
            <a:r>
              <a:rPr lang="ar-SA" sz="2800" dirty="0" smtClean="0"/>
              <a:t> </a:t>
            </a:r>
            <a:r>
              <a:rPr lang="ar-SA" sz="2800" dirty="0" err="1" smtClean="0"/>
              <a:t>فالروب</a:t>
            </a:r>
            <a:r>
              <a:rPr lang="ar-SA" sz="2800" dirty="0" smtClean="0"/>
              <a:t> الأبيض استجر استجابة </a:t>
            </a:r>
            <a:r>
              <a:rPr lang="ar-SA" sz="2800" dirty="0" err="1" smtClean="0"/>
              <a:t>البكاء .</a:t>
            </a:r>
            <a:endParaRPr lang="ar-SA" sz="2800" dirty="0" smtClean="0"/>
          </a:p>
          <a:p>
            <a:r>
              <a:rPr lang="ar-SA" sz="2800" dirty="0" smtClean="0"/>
              <a:t/>
            </a:r>
            <a:br>
              <a:rPr lang="ar-SA" sz="2800" dirty="0" smtClean="0"/>
            </a:br>
            <a:r>
              <a:rPr lang="ar-SA" sz="2800" dirty="0" smtClean="0">
                <a:solidFill>
                  <a:schemeClr val="accent6">
                    <a:lumMod val="75000"/>
                  </a:schemeClr>
                </a:solidFill>
                <a:effectLst>
                  <a:outerShdw blurRad="38100" dist="38100" dir="2700000" algn="tl">
                    <a:srgbClr val="000000">
                      <a:alpha val="43137"/>
                    </a:srgbClr>
                  </a:outerShdw>
                </a:effectLst>
              </a:rPr>
              <a:t>المثال الثاني :</a:t>
            </a:r>
          </a:p>
          <a:p>
            <a:r>
              <a:rPr lang="ar-SA" sz="2800" dirty="0" smtClean="0"/>
              <a:t/>
            </a:r>
            <a:br>
              <a:rPr lang="ar-SA" sz="2800" dirty="0" smtClean="0"/>
            </a:br>
            <a:r>
              <a:rPr lang="ar-SA" sz="2800" dirty="0" smtClean="0"/>
              <a:t>في يوم ربيعي جميل اصطحب أحد الآباء طفله الرضيع في نزهة وهناك مدّ الطفل يده لتلمس زهرة </a:t>
            </a:r>
            <a:r>
              <a:rPr lang="ar-SA" sz="2800" dirty="0" err="1" smtClean="0"/>
              <a:t>البنفسج </a:t>
            </a:r>
            <a:r>
              <a:rPr lang="ar-SA" sz="2800" dirty="0" smtClean="0"/>
              <a:t>( مثير </a:t>
            </a:r>
            <a:r>
              <a:rPr lang="ar-SA" sz="2800" dirty="0" err="1" smtClean="0"/>
              <a:t>محايد </a:t>
            </a:r>
            <a:r>
              <a:rPr lang="ar-SA" sz="2800" dirty="0" smtClean="0"/>
              <a:t>) وتصادف في نفس اللحظة وجود نحلة عليها </a:t>
            </a:r>
            <a:r>
              <a:rPr lang="ar-SA" sz="2800" dirty="0" err="1" smtClean="0"/>
              <a:t>فلدغته </a:t>
            </a:r>
            <a:r>
              <a:rPr lang="ar-SA" sz="2800" dirty="0" smtClean="0"/>
              <a:t>( مثير </a:t>
            </a:r>
            <a:r>
              <a:rPr lang="ar-SA" sz="2800" dirty="0" err="1" smtClean="0"/>
              <a:t>طبيعي ) .</a:t>
            </a:r>
            <a:r>
              <a:rPr lang="ar-SA" sz="2800" dirty="0" smtClean="0"/>
              <a:t> في اليوم التالي عادت الأم من عملها وهي تحمل باقة من زهور البنفسج تناولت منها زهرة لتقديمها لطفلها </a:t>
            </a:r>
            <a:r>
              <a:rPr lang="ar-SA" sz="2800" dirty="0" err="1" smtClean="0"/>
              <a:t>ليشمها .</a:t>
            </a:r>
            <a:r>
              <a:rPr lang="ar-SA" sz="2800" dirty="0" smtClean="0"/>
              <a:t> فما أن وقع عليها حتى اندفع في صراخ عال مرعوباً من منظر تلك </a:t>
            </a:r>
            <a:r>
              <a:rPr lang="ar-SA" sz="2800" dirty="0" err="1" smtClean="0"/>
              <a:t>الزهرة .</a:t>
            </a:r>
            <a:r>
              <a:rPr lang="ar-SA" sz="2800" dirty="0" smtClean="0"/>
              <a:t> فمنظر الزهرة استجر استجابة الخوف من الألم التي </a:t>
            </a:r>
            <a:r>
              <a:rPr lang="ar-SA" sz="2800" dirty="0" err="1" smtClean="0"/>
              <a:t>تأدت</a:t>
            </a:r>
            <a:r>
              <a:rPr lang="ar-SA" sz="2800" dirty="0" smtClean="0"/>
              <a:t> بشكل طبيعي للدغة النخلة .</a:t>
            </a:r>
          </a:p>
          <a:p>
            <a:endParaRPr lang="ar-SA" sz="2800" dirty="0"/>
          </a:p>
          <a:p>
            <a:r>
              <a:rPr lang="ar-SA" sz="2800" dirty="0" smtClean="0"/>
              <a:t>تعلم التنميط , الاقتران بين الكلمة والشيء الذي تدل علية </a:t>
            </a:r>
          </a:p>
          <a:p>
            <a:r>
              <a:rPr lang="ar-SA" sz="2800" dirty="0" err="1" smtClean="0"/>
              <a:t>-</a:t>
            </a:r>
            <a:endParaRPr lang="ar-SA" dirty="0" smtClean="0">
              <a:solidFill>
                <a:schemeClr val="accent6">
                  <a:lumMod val="75000"/>
                </a:schemeClr>
              </a:solidFill>
              <a:effectLst>
                <a:outerShdw blurRad="38100" dist="38100" dir="2700000" algn="tl">
                  <a:srgbClr val="000000">
                    <a:alpha val="43137"/>
                  </a:srgbClr>
                </a:outerShdw>
              </a:effectLst>
            </a:endParaRPr>
          </a:p>
          <a:p>
            <a:pPr algn="ctr">
              <a:buNone/>
            </a:pPr>
            <a:endParaRPr lang="ar-SA" dirty="0" smtClean="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fontScale="70000" lnSpcReduction="20000"/>
          </a:bodyPr>
          <a:lstStyle/>
          <a:p>
            <a:r>
              <a:rPr lang="ar-SA" sz="2800" dirty="0" smtClean="0">
                <a:solidFill>
                  <a:schemeClr val="accent6">
                    <a:lumMod val="75000"/>
                  </a:schemeClr>
                </a:solidFill>
                <a:effectLst>
                  <a:outerShdw blurRad="38100" dist="38100" dir="2700000" algn="tl">
                    <a:srgbClr val="000000">
                      <a:alpha val="43137"/>
                    </a:srgbClr>
                  </a:outerShdw>
                </a:effectLst>
              </a:rPr>
              <a:t>المثال </a:t>
            </a:r>
            <a:r>
              <a:rPr lang="ar-SA" sz="2800" dirty="0" err="1" smtClean="0">
                <a:solidFill>
                  <a:schemeClr val="accent6">
                    <a:lumMod val="75000"/>
                  </a:schemeClr>
                </a:solidFill>
                <a:effectLst>
                  <a:outerShdw blurRad="38100" dist="38100" dir="2700000" algn="tl">
                    <a:srgbClr val="000000">
                      <a:alpha val="43137"/>
                    </a:srgbClr>
                  </a:outerShdw>
                </a:effectLst>
              </a:rPr>
              <a:t>الأول :</a:t>
            </a:r>
            <a:endParaRPr lang="ar-SA" sz="2800" dirty="0" smtClean="0">
              <a:solidFill>
                <a:schemeClr val="accent6">
                  <a:lumMod val="75000"/>
                </a:schemeClr>
              </a:solidFill>
              <a:effectLst>
                <a:outerShdw blurRad="38100" dist="38100" dir="2700000" algn="tl">
                  <a:srgbClr val="000000">
                    <a:alpha val="43137"/>
                  </a:srgbClr>
                </a:outerShdw>
              </a:effectLst>
            </a:endParaRPr>
          </a:p>
          <a:p>
            <a:r>
              <a:rPr lang="ar-SA" sz="2800" dirty="0" smtClean="0"/>
              <a:t/>
            </a:r>
            <a:br>
              <a:rPr lang="ar-SA" sz="2800" dirty="0" smtClean="0"/>
            </a:br>
            <a:r>
              <a:rPr lang="ar-SA" sz="2800" dirty="0" smtClean="0"/>
              <a:t>طفل رضيع أخذته أمه يوماً إلى عيادة أحد </a:t>
            </a:r>
            <a:r>
              <a:rPr lang="ar-SA" sz="2800" dirty="0" err="1" smtClean="0"/>
              <a:t>الأطباء </a:t>
            </a:r>
            <a:r>
              <a:rPr lang="ar-SA" sz="2800" dirty="0" smtClean="0"/>
              <a:t>، وهناك حقنه الطبيب </a:t>
            </a:r>
            <a:r>
              <a:rPr lang="ar-SA" sz="2800" dirty="0" err="1" smtClean="0"/>
              <a:t>بحقنه </a:t>
            </a:r>
            <a:r>
              <a:rPr lang="ar-SA" sz="2800" dirty="0" smtClean="0"/>
              <a:t>(مثير </a:t>
            </a:r>
            <a:r>
              <a:rPr lang="ar-SA" sz="2800" dirty="0" err="1" smtClean="0"/>
              <a:t>طبيعي </a:t>
            </a:r>
            <a:r>
              <a:rPr lang="ar-SA" sz="2800" dirty="0" smtClean="0"/>
              <a:t>) </a:t>
            </a:r>
            <a:r>
              <a:rPr lang="ar-SA" sz="2800" dirty="0" err="1" smtClean="0"/>
              <a:t>آلمته </a:t>
            </a:r>
            <a:r>
              <a:rPr lang="ar-SA" sz="2800" dirty="0" smtClean="0"/>
              <a:t>، وكان الطبيب حينها يرتدي </a:t>
            </a:r>
            <a:r>
              <a:rPr lang="ar-SA" sz="2800" dirty="0" err="1" smtClean="0"/>
              <a:t>روباً</a:t>
            </a:r>
            <a:r>
              <a:rPr lang="ar-SA" sz="2800" dirty="0" smtClean="0"/>
              <a:t> </a:t>
            </a:r>
            <a:r>
              <a:rPr lang="ar-SA" sz="2800" dirty="0" err="1" smtClean="0"/>
              <a:t>أبيض </a:t>
            </a:r>
            <a:r>
              <a:rPr lang="ar-SA" sz="2800" dirty="0" smtClean="0"/>
              <a:t>(مثير </a:t>
            </a:r>
            <a:r>
              <a:rPr lang="ar-SA" sz="2800" dirty="0" err="1" smtClean="0"/>
              <a:t>محايد ) .</a:t>
            </a:r>
            <a:r>
              <a:rPr lang="ar-SA" sz="2800" dirty="0" smtClean="0"/>
              <a:t> وفي يوم أخر أخذته أمه إلى صيدلية لشراء الدواء الذي وصفه له </a:t>
            </a:r>
            <a:r>
              <a:rPr lang="ar-SA" sz="2800" dirty="0" err="1" smtClean="0"/>
              <a:t>الطبيب .</a:t>
            </a:r>
            <a:r>
              <a:rPr lang="ar-SA" sz="2800" dirty="0" smtClean="0"/>
              <a:t> بمجرد رؤيته للصيدلي الذي يرتدي </a:t>
            </a:r>
            <a:r>
              <a:rPr lang="ar-SA" sz="2800" dirty="0" err="1" smtClean="0"/>
              <a:t>روباً</a:t>
            </a:r>
            <a:r>
              <a:rPr lang="ar-SA" sz="2800" dirty="0" smtClean="0"/>
              <a:t> أبيض بدأ الطفل </a:t>
            </a:r>
            <a:r>
              <a:rPr lang="ar-SA" sz="2800" dirty="0" err="1" smtClean="0"/>
              <a:t>بالصراخ .</a:t>
            </a:r>
            <a:r>
              <a:rPr lang="ar-SA" sz="2800" dirty="0" smtClean="0"/>
              <a:t> </a:t>
            </a:r>
            <a:r>
              <a:rPr lang="ar-SA" sz="2800" dirty="0" err="1" smtClean="0"/>
              <a:t>فالروب</a:t>
            </a:r>
            <a:r>
              <a:rPr lang="ar-SA" sz="2800" dirty="0" smtClean="0"/>
              <a:t> الأبيض استجر استجابة </a:t>
            </a:r>
            <a:r>
              <a:rPr lang="ar-SA" sz="2800" dirty="0" err="1" smtClean="0"/>
              <a:t>البكاء .</a:t>
            </a:r>
            <a:endParaRPr lang="ar-SA" sz="2800" dirty="0" smtClean="0"/>
          </a:p>
          <a:p>
            <a:r>
              <a:rPr lang="ar-SA" sz="2800" dirty="0" smtClean="0"/>
              <a:t/>
            </a:r>
            <a:br>
              <a:rPr lang="ar-SA" sz="2800" dirty="0" smtClean="0"/>
            </a:br>
            <a:r>
              <a:rPr lang="ar-SA" sz="2800" dirty="0" smtClean="0">
                <a:solidFill>
                  <a:schemeClr val="accent6">
                    <a:lumMod val="75000"/>
                  </a:schemeClr>
                </a:solidFill>
                <a:effectLst>
                  <a:outerShdw blurRad="38100" dist="38100" dir="2700000" algn="tl">
                    <a:srgbClr val="000000">
                      <a:alpha val="43137"/>
                    </a:srgbClr>
                  </a:outerShdw>
                </a:effectLst>
              </a:rPr>
              <a:t>المثال الثاني :</a:t>
            </a:r>
          </a:p>
          <a:p>
            <a:r>
              <a:rPr lang="ar-SA" sz="2800" dirty="0" smtClean="0"/>
              <a:t/>
            </a:r>
            <a:br>
              <a:rPr lang="ar-SA" sz="2800" dirty="0" smtClean="0"/>
            </a:br>
            <a:r>
              <a:rPr lang="ar-SA" sz="2800" dirty="0" smtClean="0"/>
              <a:t>في يوم ربيعي جميل اصطحب أحد الآباء طفله الرضيع في نزهة وهناك مدّ الطفل يده لتلمس زهرة </a:t>
            </a:r>
            <a:r>
              <a:rPr lang="ar-SA" sz="2800" dirty="0" err="1" smtClean="0"/>
              <a:t>البنفسج </a:t>
            </a:r>
            <a:r>
              <a:rPr lang="ar-SA" sz="2800" dirty="0" smtClean="0"/>
              <a:t>( مثير </a:t>
            </a:r>
            <a:r>
              <a:rPr lang="ar-SA" sz="2800" dirty="0" err="1" smtClean="0"/>
              <a:t>محايد </a:t>
            </a:r>
            <a:r>
              <a:rPr lang="ar-SA" sz="2800" dirty="0" smtClean="0"/>
              <a:t>) وتصادف في نفس اللحظة وجود نحلة عليها </a:t>
            </a:r>
            <a:r>
              <a:rPr lang="ar-SA" sz="2800" dirty="0" err="1" smtClean="0"/>
              <a:t>فلدغته </a:t>
            </a:r>
            <a:r>
              <a:rPr lang="ar-SA" sz="2800" dirty="0" smtClean="0"/>
              <a:t>( مثير </a:t>
            </a:r>
            <a:r>
              <a:rPr lang="ar-SA" sz="2800" dirty="0" err="1" smtClean="0"/>
              <a:t>طبيعي ) .</a:t>
            </a:r>
            <a:r>
              <a:rPr lang="ar-SA" sz="2800" dirty="0" smtClean="0"/>
              <a:t> في اليوم التالي عادت الأم من عملها وهي تحمل باقة من زهور البنفسج تناولت منها زهرة لتقديمها لطفلها </a:t>
            </a:r>
            <a:r>
              <a:rPr lang="ar-SA" sz="2800" dirty="0" err="1" smtClean="0"/>
              <a:t>ليشمها .</a:t>
            </a:r>
            <a:r>
              <a:rPr lang="ar-SA" sz="2800" dirty="0" smtClean="0"/>
              <a:t> فما أن وقع عليها حتى اندفع في صراخ عال مرعوباً من منظر تلك </a:t>
            </a:r>
            <a:r>
              <a:rPr lang="ar-SA" sz="2800" dirty="0" err="1" smtClean="0"/>
              <a:t>الزهرة .</a:t>
            </a:r>
            <a:r>
              <a:rPr lang="ar-SA" sz="2800" dirty="0" smtClean="0"/>
              <a:t> فمنظر الزهرة استجر استجابة الخوف من الألم التي </a:t>
            </a:r>
            <a:r>
              <a:rPr lang="ar-SA" sz="2800" dirty="0" err="1" smtClean="0"/>
              <a:t>تأدت</a:t>
            </a:r>
            <a:r>
              <a:rPr lang="ar-SA" sz="2800" dirty="0" smtClean="0"/>
              <a:t> بشكل طبيعي للدغة </a:t>
            </a:r>
            <a:r>
              <a:rPr lang="ar-SA" sz="2800" dirty="0" err="1" smtClean="0"/>
              <a:t>النخلة .</a:t>
            </a:r>
            <a:endParaRPr lang="ar-SA" sz="2800" dirty="0" smtClean="0"/>
          </a:p>
          <a:p>
            <a:r>
              <a:rPr lang="ar-SA" sz="2800" dirty="0" err="1" smtClean="0"/>
              <a:t>-</a:t>
            </a:r>
            <a:endParaRPr lang="ar-SA" dirty="0" smtClean="0">
              <a:solidFill>
                <a:schemeClr val="accent6">
                  <a:lumMod val="75000"/>
                </a:schemeClr>
              </a:solidFill>
              <a:effectLst>
                <a:outerShdw blurRad="38100" dist="38100" dir="2700000" algn="tl">
                  <a:srgbClr val="000000">
                    <a:alpha val="43137"/>
                  </a:srgbClr>
                </a:outerShdw>
              </a:effectLst>
            </a:endParaRPr>
          </a:p>
          <a:p>
            <a:pPr algn="ctr">
              <a:buNone/>
            </a:pPr>
            <a:endParaRPr lang="ar-SA" dirty="0" smtClean="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406600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tx2">
                    <a:lumMod val="50000"/>
                  </a:schemeClr>
                </a:solidFill>
                <a:effectLst>
                  <a:outerShdw blurRad="38100" dist="38100" dir="2700000" algn="tl">
                    <a:srgbClr val="000000">
                      <a:alpha val="43137"/>
                    </a:srgbClr>
                  </a:outerShdw>
                </a:effectLst>
                <a:latin typeface="+mn-lt"/>
              </a:rPr>
              <a:t>ثانيا : التعلم بالمحاولة والخطأ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a:bodyPr>
          <a:lstStyle/>
          <a:p>
            <a:pPr marL="0" indent="0" algn="ctr">
              <a:buNone/>
            </a:pPr>
            <a:endParaRPr lang="ar-SA" sz="2800" dirty="0" smtClean="0"/>
          </a:p>
          <a:p>
            <a:pPr marL="0" indent="0" algn="ctr">
              <a:buNone/>
            </a:pPr>
            <a:endParaRPr lang="ar-SA" sz="2800" dirty="0"/>
          </a:p>
          <a:p>
            <a:pPr marL="0" indent="0" algn="ctr">
              <a:buNone/>
            </a:pPr>
            <a:r>
              <a:rPr lang="ar-SA" sz="2800" dirty="0" smtClean="0"/>
              <a:t>من اوائل من فسر التعلم بالمحاولة الخطأ العالمين </a:t>
            </a:r>
          </a:p>
          <a:p>
            <a:pPr marL="0" indent="0" algn="ctr">
              <a:buNone/>
            </a:pPr>
            <a:r>
              <a:rPr lang="ar-SA" sz="2800" dirty="0" smtClean="0"/>
              <a:t>( </a:t>
            </a:r>
            <a:r>
              <a:rPr lang="ar-SA" sz="2800" dirty="0" err="1" smtClean="0"/>
              <a:t>داشيل</a:t>
            </a:r>
            <a:r>
              <a:rPr lang="ar-SA" sz="2800" dirty="0" smtClean="0"/>
              <a:t> ) و (</a:t>
            </a:r>
            <a:r>
              <a:rPr lang="ar-SA" sz="2800" dirty="0" err="1" smtClean="0"/>
              <a:t>ثورندايك</a:t>
            </a:r>
            <a:r>
              <a:rPr lang="ar-SA" sz="2800" dirty="0" smtClean="0"/>
              <a:t> ) </a:t>
            </a:r>
          </a:p>
          <a:p>
            <a:pPr marL="0" indent="0" algn="ctr">
              <a:buNone/>
            </a:pPr>
            <a:endParaRPr lang="ar-SA" sz="2800" dirty="0">
              <a:solidFill>
                <a:schemeClr val="accent6">
                  <a:lumMod val="75000"/>
                </a:schemeClr>
              </a:solidFill>
              <a:effectLst>
                <a:outerShdw blurRad="38100" dist="38100" dir="2700000" algn="tl">
                  <a:srgbClr val="000000">
                    <a:alpha val="43137"/>
                  </a:srgbClr>
                </a:outerShdw>
              </a:effectLst>
            </a:endParaRPr>
          </a:p>
          <a:p>
            <a:pPr marL="0" indent="0" algn="ctr">
              <a:buNone/>
            </a:pPr>
            <a:endParaRPr lang="ar-SA" dirty="0" smtClean="0">
              <a:solidFill>
                <a:schemeClr val="accent6">
                  <a:lumMod val="75000"/>
                </a:schemeClr>
              </a:solidFill>
              <a:effectLst>
                <a:outerShdw blurRad="38100" dist="38100" dir="2700000" algn="tl">
                  <a:srgbClr val="000000">
                    <a:alpha val="43137"/>
                  </a:srgbClr>
                </a:outerShdw>
              </a:effectLst>
            </a:endParaRPr>
          </a:p>
          <a:p>
            <a:pPr marL="0" indent="0" algn="ctr">
              <a:buNone/>
            </a:pPr>
            <a:endParaRPr lang="ar-SA" dirty="0" smtClean="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81459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tx2">
                    <a:lumMod val="50000"/>
                  </a:schemeClr>
                </a:solidFill>
                <a:effectLst>
                  <a:outerShdw blurRad="38100" dist="38100" dir="2700000" algn="tl">
                    <a:srgbClr val="000000">
                      <a:alpha val="43137"/>
                    </a:srgbClr>
                  </a:outerShdw>
                </a:effectLst>
                <a:latin typeface="+mn-lt"/>
              </a:rPr>
              <a:t>ثانيا : التعلم بالمحاولة والخطأ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a:bodyPr>
          <a:lstStyle/>
          <a:p>
            <a:pPr marL="0" indent="0" algn="ctr">
              <a:buNone/>
            </a:pPr>
            <a:endParaRPr lang="ar-SA" sz="2800" dirty="0" smtClean="0"/>
          </a:p>
          <a:p>
            <a:pPr marL="0" indent="0" algn="ctr">
              <a:buNone/>
            </a:pPr>
            <a:endParaRPr lang="ar-SA" sz="2800" dirty="0">
              <a:solidFill>
                <a:schemeClr val="accent6">
                  <a:lumMod val="75000"/>
                </a:schemeClr>
              </a:solidFill>
              <a:effectLst>
                <a:outerShdw blurRad="38100" dist="38100" dir="2700000" algn="tl">
                  <a:srgbClr val="000000">
                    <a:alpha val="43137"/>
                  </a:srgbClr>
                </a:outerShdw>
              </a:effectLst>
            </a:endParaRPr>
          </a:p>
          <a:p>
            <a:pPr marL="0" indent="0" algn="ctr">
              <a:buNone/>
            </a:pPr>
            <a:endParaRPr lang="ar-SA" dirty="0" smtClean="0">
              <a:solidFill>
                <a:schemeClr val="accent6">
                  <a:lumMod val="75000"/>
                </a:schemeClr>
              </a:solidFill>
              <a:effectLst>
                <a:outerShdw blurRad="38100" dist="38100" dir="2700000" algn="tl">
                  <a:srgbClr val="000000">
                    <a:alpha val="43137"/>
                  </a:srgbClr>
                </a:outerShdw>
              </a:effectLst>
            </a:endParaRPr>
          </a:p>
          <a:p>
            <a:pPr marL="0" indent="0" algn="ctr">
              <a:buNone/>
            </a:pPr>
            <a:endParaRPr lang="ar-SA" dirty="0" smtClean="0">
              <a:solidFill>
                <a:schemeClr val="accent6">
                  <a:lumMod val="75000"/>
                </a:schemeClr>
              </a:solidFill>
              <a:effectLst>
                <a:outerShdw blurRad="38100" dist="38100" dir="2700000" algn="tl">
                  <a:srgbClr val="000000">
                    <a:alpha val="43137"/>
                  </a:srgbClr>
                </a:outerShdw>
              </a:effectLst>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916832"/>
            <a:ext cx="3528392" cy="4320480"/>
          </a:xfrm>
          <a:prstGeom prst="rect">
            <a:avLst/>
          </a:prstGeom>
          <a:ln>
            <a:solidFill>
              <a:schemeClr val="accent1"/>
            </a:solidFill>
          </a:ln>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1916832"/>
            <a:ext cx="3568824" cy="4320480"/>
          </a:xfrm>
          <a:prstGeom prst="rect">
            <a:avLst/>
          </a:prstGeom>
          <a:ln>
            <a:solidFill>
              <a:schemeClr val="accent1"/>
            </a:solidFill>
          </a:ln>
        </p:spPr>
      </p:pic>
    </p:spTree>
    <p:extLst>
      <p:ext uri="{BB962C8B-B14F-4D97-AF65-F5344CB8AC3E}">
        <p14:creationId xmlns:p14="http://schemas.microsoft.com/office/powerpoint/2010/main" val="1339684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tx2">
                    <a:lumMod val="50000"/>
                  </a:schemeClr>
                </a:solidFill>
                <a:effectLst>
                  <a:outerShdw blurRad="38100" dist="38100" dir="2700000" algn="tl">
                    <a:srgbClr val="000000">
                      <a:alpha val="43137"/>
                    </a:srgbClr>
                  </a:outerShdw>
                </a:effectLst>
                <a:latin typeface="+mn-lt"/>
              </a:rPr>
              <a:t>ثانيا : التعلم بالمحاولة والخطأ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a:bodyPr>
          <a:lstStyle/>
          <a:p>
            <a:pPr marL="0" indent="0" algn="ctr">
              <a:buNone/>
            </a:pPr>
            <a:endParaRPr lang="ar-SA" sz="2800" dirty="0" smtClean="0"/>
          </a:p>
          <a:p>
            <a:pPr marL="0" indent="0" algn="ctr">
              <a:buNone/>
            </a:pPr>
            <a:endParaRPr lang="ar-SA" sz="2800" dirty="0">
              <a:solidFill>
                <a:schemeClr val="accent6">
                  <a:lumMod val="75000"/>
                </a:schemeClr>
              </a:solidFill>
              <a:effectLst>
                <a:outerShdw blurRad="38100" dist="38100" dir="2700000" algn="tl">
                  <a:srgbClr val="000000">
                    <a:alpha val="43137"/>
                  </a:srgbClr>
                </a:outerShdw>
              </a:effectLst>
            </a:endParaRPr>
          </a:p>
          <a:p>
            <a:pPr marL="0" indent="0" algn="ctr">
              <a:buNone/>
            </a:pPr>
            <a:r>
              <a:rPr lang="ar-SA" dirty="0" smtClean="0">
                <a:solidFill>
                  <a:schemeClr val="accent6">
                    <a:lumMod val="75000"/>
                  </a:schemeClr>
                </a:solidFill>
                <a:effectLst>
                  <a:outerShdw blurRad="38100" dist="38100" dir="2700000" algn="tl">
                    <a:srgbClr val="000000">
                      <a:alpha val="43137"/>
                    </a:srgbClr>
                  </a:outerShdw>
                </a:effectLst>
              </a:rPr>
              <a:t>قوانين التعلم بالمحاولة والخطأ : </a:t>
            </a:r>
          </a:p>
          <a:p>
            <a:pPr marL="0" indent="0" algn="ctr">
              <a:buNone/>
            </a:pPr>
            <a:r>
              <a:rPr lang="ar-SA" dirty="0" smtClean="0">
                <a:solidFill>
                  <a:schemeClr val="accent6">
                    <a:lumMod val="75000"/>
                  </a:schemeClr>
                </a:solidFill>
                <a:effectLst>
                  <a:outerShdw blurRad="38100" dist="38100" dir="2700000" algn="tl">
                    <a:srgbClr val="000000">
                      <a:alpha val="43137"/>
                    </a:srgbClr>
                  </a:outerShdw>
                </a:effectLst>
              </a:rPr>
              <a:t>قانون التردد والتكرار </a:t>
            </a:r>
          </a:p>
          <a:p>
            <a:pPr marL="0" indent="0" algn="ctr">
              <a:buNone/>
            </a:pPr>
            <a:r>
              <a:rPr lang="ar-SA" dirty="0" smtClean="0">
                <a:effectLst>
                  <a:outerShdw blurRad="38100" dist="38100" dir="2700000" algn="tl">
                    <a:srgbClr val="000000">
                      <a:alpha val="43137"/>
                    </a:srgbClr>
                  </a:outerShdw>
                </a:effectLst>
              </a:rPr>
              <a:t>ان </a:t>
            </a:r>
            <a:r>
              <a:rPr lang="ar-SA" dirty="0">
                <a:effectLst>
                  <a:outerShdw blurRad="38100" dist="38100" dir="2700000" algn="tl">
                    <a:srgbClr val="000000">
                      <a:alpha val="43137"/>
                    </a:srgbClr>
                  </a:outerShdw>
                </a:effectLst>
              </a:rPr>
              <a:t>تكرار الارتباط بين </a:t>
            </a:r>
            <a:r>
              <a:rPr lang="ar-SA" dirty="0" err="1" smtClean="0">
                <a:effectLst>
                  <a:outerShdw blurRad="38100" dist="38100" dir="2700000" algn="tl">
                    <a:srgbClr val="000000">
                      <a:alpha val="43137"/>
                    </a:srgbClr>
                  </a:outerShdw>
                </a:effectLst>
              </a:rPr>
              <a:t>المثيروالاستجابة</a:t>
            </a:r>
            <a:r>
              <a:rPr lang="ar-SA" dirty="0" smtClean="0">
                <a:effectLst>
                  <a:outerShdw blurRad="38100" dist="38100" dir="2700000" algn="tl">
                    <a:srgbClr val="000000">
                      <a:alpha val="43137"/>
                    </a:srgbClr>
                  </a:outerShdw>
                </a:effectLst>
              </a:rPr>
              <a:t> يؤدي </a:t>
            </a:r>
            <a:r>
              <a:rPr lang="ar-SA" dirty="0">
                <a:effectLst>
                  <a:outerShdw blurRad="38100" dist="38100" dir="2700000" algn="tl">
                    <a:srgbClr val="000000">
                      <a:alpha val="43137"/>
                    </a:srgbClr>
                  </a:outerShdw>
                </a:effectLst>
              </a:rPr>
              <a:t>إلى تثبيت الارتباط </a:t>
            </a:r>
            <a:r>
              <a:rPr lang="ar-SA" dirty="0" err="1">
                <a:effectLst>
                  <a:outerShdw blurRad="38100" dist="38100" dir="2700000" algn="tl">
                    <a:srgbClr val="000000">
                      <a:alpha val="43137"/>
                    </a:srgbClr>
                  </a:outerShdw>
                </a:effectLst>
              </a:rPr>
              <a:t>ويقوية</a:t>
            </a:r>
            <a:r>
              <a:rPr lang="ar-SA" dirty="0">
                <a:effectLst>
                  <a:outerShdw blurRad="38100" dist="38100" dir="2700000" algn="tl">
                    <a:srgbClr val="000000">
                      <a:alpha val="43137"/>
                    </a:srgbClr>
                  </a:outerShdw>
                </a:effectLst>
              </a:rPr>
              <a:t> وبالتالي يصبح التعلم اكثر </a:t>
            </a:r>
            <a:r>
              <a:rPr lang="ar-SA" dirty="0" smtClean="0">
                <a:effectLst>
                  <a:outerShdw blurRad="38100" dist="38100" dir="2700000" algn="tl">
                    <a:srgbClr val="000000">
                      <a:alpha val="43137"/>
                    </a:srgbClr>
                  </a:outerShdw>
                </a:effectLst>
              </a:rPr>
              <a:t>رسوخا</a:t>
            </a:r>
          </a:p>
          <a:p>
            <a:pPr marL="0" indent="0" algn="ctr">
              <a:buNone/>
            </a:pPr>
            <a:r>
              <a:rPr lang="ar-SA" dirty="0">
                <a:solidFill>
                  <a:schemeClr val="accent6">
                    <a:lumMod val="75000"/>
                  </a:schemeClr>
                </a:solidFill>
                <a:effectLst>
                  <a:outerShdw blurRad="38100" dist="38100" dir="2700000" algn="tl">
                    <a:srgbClr val="000000">
                      <a:alpha val="43137"/>
                    </a:srgbClr>
                  </a:outerShdw>
                </a:effectLst>
              </a:rPr>
              <a:t>يرى واطسون ان القط اذا قام بمحاولة فاشلة لابد وان يتبعها بمحاولة اخرى ناجحة وبالتالي يلن يقوم بمحاولة اخرى فاشلة </a:t>
            </a:r>
            <a:r>
              <a:rPr lang="ar-SA" dirty="0" smtClean="0">
                <a:solidFill>
                  <a:schemeClr val="accent6">
                    <a:lumMod val="75000"/>
                  </a:schemeClr>
                </a:solidFill>
                <a:effectLst>
                  <a:outerShdw blurRad="38100" dist="38100" dir="2700000" algn="tl">
                    <a:srgbClr val="000000">
                      <a:alpha val="43137"/>
                    </a:srgbClr>
                  </a:outerShdw>
                </a:effectLst>
              </a:rPr>
              <a:t>وحين يجوع يبدأ محاولاته من جديد بالفضل ثم </a:t>
            </a:r>
            <a:r>
              <a:rPr lang="ar-SA" dirty="0" err="1" smtClean="0">
                <a:solidFill>
                  <a:schemeClr val="accent6">
                    <a:lumMod val="75000"/>
                  </a:schemeClr>
                </a:solidFill>
                <a:effectLst>
                  <a:outerShdw blurRad="38100" dist="38100" dir="2700000" algn="tl">
                    <a:srgbClr val="000000">
                      <a:alpha val="43137"/>
                    </a:srgbClr>
                  </a:outerShdw>
                </a:effectLst>
              </a:rPr>
              <a:t>النجاج</a:t>
            </a:r>
            <a:r>
              <a:rPr lang="ar-SA" dirty="0" smtClean="0">
                <a:solidFill>
                  <a:schemeClr val="accent6">
                    <a:lumMod val="75000"/>
                  </a:schemeClr>
                </a:solidFill>
                <a:effectLst>
                  <a:outerShdw blurRad="38100" dist="38100" dir="2700000" algn="tl">
                    <a:srgbClr val="000000">
                      <a:alpha val="43137"/>
                    </a:srgbClr>
                  </a:outerShdw>
                </a:effectLst>
              </a:rPr>
              <a:t> وكذا </a:t>
            </a:r>
          </a:p>
          <a:p>
            <a:pPr marL="0" indent="0" algn="ctr">
              <a:buNone/>
            </a:pPr>
            <a:r>
              <a:rPr lang="ar-SA" dirty="0" smtClean="0">
                <a:solidFill>
                  <a:schemeClr val="accent6">
                    <a:lumMod val="75000"/>
                  </a:schemeClr>
                </a:solidFill>
                <a:effectLst>
                  <a:outerShdw blurRad="38100" dist="38100" dir="2700000" algn="tl">
                    <a:srgbClr val="000000">
                      <a:alpha val="43137"/>
                    </a:srgbClr>
                  </a:outerShdw>
                </a:effectLst>
              </a:rPr>
              <a:t>وسيتناقص عدد </a:t>
            </a:r>
            <a:r>
              <a:rPr lang="ar-SA" dirty="0" err="1" smtClean="0">
                <a:solidFill>
                  <a:schemeClr val="accent6">
                    <a:lumMod val="75000"/>
                  </a:schemeClr>
                </a:solidFill>
                <a:effectLst>
                  <a:outerShdw blurRad="38100" dist="38100" dir="2700000" algn="tl">
                    <a:srgbClr val="000000">
                      <a:alpha val="43137"/>
                    </a:srgbClr>
                  </a:outerShdw>
                </a:effectLst>
              </a:rPr>
              <a:t>المحاوالات</a:t>
            </a:r>
            <a:r>
              <a:rPr lang="ar-SA" dirty="0" smtClean="0">
                <a:solidFill>
                  <a:schemeClr val="accent6">
                    <a:lumMod val="75000"/>
                  </a:schemeClr>
                </a:solidFill>
                <a:effectLst>
                  <a:outerShdw blurRad="38100" dist="38100" dir="2700000" algn="tl">
                    <a:srgbClr val="000000">
                      <a:alpha val="43137"/>
                    </a:srgbClr>
                  </a:outerShdw>
                </a:effectLst>
              </a:rPr>
              <a:t> الفاشلة تدريجيا حتى </a:t>
            </a:r>
            <a:r>
              <a:rPr lang="ar-SA" dirty="0" err="1" smtClean="0">
                <a:solidFill>
                  <a:schemeClr val="accent6">
                    <a:lumMod val="75000"/>
                  </a:schemeClr>
                </a:solidFill>
                <a:effectLst>
                  <a:outerShdw blurRad="38100" dist="38100" dir="2700000" algn="tl">
                    <a:srgbClr val="000000">
                      <a:alpha val="43137"/>
                    </a:srgbClr>
                  </a:outerShdw>
                </a:effectLst>
              </a:rPr>
              <a:t>تنتي</a:t>
            </a:r>
            <a:r>
              <a:rPr lang="ar-SA" dirty="0" smtClean="0">
                <a:solidFill>
                  <a:schemeClr val="accent6">
                    <a:lumMod val="75000"/>
                  </a:schemeClr>
                </a:solidFill>
                <a:effectLst>
                  <a:outerShdw blurRad="38100" dist="38100" dir="2700000" algn="tl">
                    <a:srgbClr val="000000">
                      <a:alpha val="43137"/>
                    </a:srgbClr>
                  </a:outerShdw>
                </a:effectLst>
              </a:rPr>
              <a:t> </a:t>
            </a:r>
            <a:endParaRPr lang="ar-SA" dirty="0">
              <a:solidFill>
                <a:schemeClr val="accent6">
                  <a:lumMod val="75000"/>
                </a:schemeClr>
              </a:solidFill>
              <a:effectLst>
                <a:outerShdw blurRad="38100" dist="38100" dir="2700000" algn="tl">
                  <a:srgbClr val="000000">
                    <a:alpha val="43137"/>
                  </a:srgbClr>
                </a:outerShdw>
              </a:effectLst>
            </a:endParaRPr>
          </a:p>
          <a:p>
            <a:pPr marL="0" indent="0" algn="ctr">
              <a:buNone/>
            </a:pPr>
            <a:endParaRPr lang="ar-SA"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437266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solidFill>
                  <a:schemeClr val="tx2">
                    <a:lumMod val="50000"/>
                  </a:schemeClr>
                </a:solidFill>
                <a:effectLst>
                  <a:outerShdw blurRad="38100" dist="38100" dir="2700000" algn="tl">
                    <a:srgbClr val="000000">
                      <a:alpha val="43137"/>
                    </a:srgbClr>
                  </a:outerShdw>
                </a:effectLst>
                <a:latin typeface="+mn-lt"/>
              </a:rPr>
              <a:t>ثانيا : التعلم بالمحاولة والخطأ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a:bodyPr>
          <a:lstStyle/>
          <a:p>
            <a:pPr marL="0" indent="0" algn="ctr">
              <a:buNone/>
            </a:pPr>
            <a:endParaRPr lang="ar-SA" sz="2800" dirty="0" smtClean="0"/>
          </a:p>
          <a:p>
            <a:pPr marL="0" indent="0" algn="ctr">
              <a:buNone/>
            </a:pPr>
            <a:endParaRPr lang="ar-SA" sz="2800" dirty="0">
              <a:solidFill>
                <a:schemeClr val="accent6">
                  <a:lumMod val="75000"/>
                </a:schemeClr>
              </a:solidFill>
              <a:effectLst>
                <a:outerShdw blurRad="38100" dist="38100" dir="2700000" algn="tl">
                  <a:srgbClr val="000000">
                    <a:alpha val="43137"/>
                  </a:srgbClr>
                </a:outerShdw>
              </a:effectLst>
            </a:endParaRPr>
          </a:p>
          <a:p>
            <a:pPr marL="0" indent="0" algn="ctr">
              <a:buNone/>
            </a:pPr>
            <a:r>
              <a:rPr lang="ar-SA" dirty="0" smtClean="0">
                <a:solidFill>
                  <a:schemeClr val="accent6">
                    <a:lumMod val="75000"/>
                  </a:schemeClr>
                </a:solidFill>
                <a:effectLst>
                  <a:outerShdw blurRad="38100" dist="38100" dir="2700000" algn="tl">
                    <a:srgbClr val="000000">
                      <a:alpha val="43137"/>
                    </a:srgbClr>
                  </a:outerShdw>
                </a:effectLst>
              </a:rPr>
              <a:t>قوانين التعلم بالمحاولة والخطأ : </a:t>
            </a:r>
          </a:p>
          <a:p>
            <a:pPr marL="0" indent="0" algn="ctr">
              <a:buNone/>
            </a:pPr>
            <a:r>
              <a:rPr lang="ar-SA" dirty="0" smtClean="0">
                <a:solidFill>
                  <a:schemeClr val="accent6">
                    <a:lumMod val="75000"/>
                  </a:schemeClr>
                </a:solidFill>
                <a:effectLst>
                  <a:outerShdw blurRad="38100" dist="38100" dir="2700000" algn="tl">
                    <a:srgbClr val="000000">
                      <a:alpha val="43137"/>
                    </a:srgbClr>
                  </a:outerShdw>
                </a:effectLst>
              </a:rPr>
              <a:t>قانون الاثر الحسن </a:t>
            </a:r>
          </a:p>
          <a:p>
            <a:pPr marL="0" indent="0" algn="ctr">
              <a:buNone/>
            </a:pPr>
            <a:r>
              <a:rPr lang="ar-SA" dirty="0">
                <a:effectLst>
                  <a:outerShdw blurRad="38100" dist="38100" dir="2700000" algn="tl">
                    <a:srgbClr val="000000">
                      <a:alpha val="43137"/>
                    </a:srgbClr>
                  </a:outerShdw>
                </a:effectLst>
              </a:rPr>
              <a:t>يزداد قوة الارتباط بين المثير والاستجابة إذا صاحب الاستجابة رضا وتضعف اذا صاحبها ضيق وعدم رضا </a:t>
            </a:r>
          </a:p>
          <a:p>
            <a:pPr marL="0" indent="0" algn="ctr">
              <a:buNone/>
            </a:pPr>
            <a:r>
              <a:rPr lang="ar-SA" dirty="0" smtClean="0">
                <a:effectLst>
                  <a:outerShdw blurRad="38100" dist="38100" dir="2700000" algn="tl">
                    <a:srgbClr val="000000">
                      <a:alpha val="43137"/>
                    </a:srgbClr>
                  </a:outerShdw>
                </a:effectLst>
              </a:rPr>
              <a:t>وهكذا يتم تفسير </a:t>
            </a:r>
            <a:r>
              <a:rPr lang="ar-SA" dirty="0" err="1" smtClean="0">
                <a:effectLst>
                  <a:outerShdw blurRad="38100" dist="38100" dir="2700000" algn="tl">
                    <a:srgbClr val="000000">
                      <a:alpha val="43137"/>
                    </a:srgbClr>
                  </a:outerShdw>
                </a:effectLst>
              </a:rPr>
              <a:t>طرييقة</a:t>
            </a:r>
            <a:r>
              <a:rPr lang="ar-SA" dirty="0" smtClean="0">
                <a:effectLst>
                  <a:outerShdw blurRad="38100" dist="38100" dir="2700000" algn="tl">
                    <a:srgbClr val="000000">
                      <a:alpha val="43137"/>
                    </a:srgbClr>
                  </a:outerShdw>
                </a:effectLst>
              </a:rPr>
              <a:t> التعلم بالمحاولة والخطأ بواسطة قانون الاثر الذي يعتمد على اشباع حاجة الحيوان فيشعر بالراحة بالاشتراك مع قانون التكرار لتثبيت السلوك الجديد حيث التكرار يؤدي إلى وجود روابط عصبية بين الموقف الخارجي </a:t>
            </a:r>
            <a:r>
              <a:rPr lang="ar-SA" dirty="0" err="1" smtClean="0">
                <a:effectLst>
                  <a:outerShdw blurRad="38100" dist="38100" dir="2700000" algn="tl">
                    <a:srgbClr val="000000">
                      <a:alpha val="43137"/>
                    </a:srgbClr>
                  </a:outerShdw>
                </a:effectLst>
              </a:rPr>
              <a:t>واستاجابة</a:t>
            </a:r>
            <a:r>
              <a:rPr lang="ar-SA" dirty="0" smtClean="0">
                <a:effectLst>
                  <a:outerShdw blurRad="38100" dist="38100" dir="2700000" algn="tl">
                    <a:srgbClr val="000000">
                      <a:alpha val="43137"/>
                    </a:srgbClr>
                  </a:outerShdw>
                </a:effectLst>
              </a:rPr>
              <a:t> الكائن الحي </a:t>
            </a:r>
          </a:p>
        </p:txBody>
      </p:sp>
    </p:spTree>
    <p:extLst>
      <p:ext uri="{BB962C8B-B14F-4D97-AF65-F5344CB8AC3E}">
        <p14:creationId xmlns:p14="http://schemas.microsoft.com/office/powerpoint/2010/main" val="1559119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lgn="ctr">
              <a:buNone/>
            </a:pPr>
            <a:endParaRPr lang="ar-SA" dirty="0" smtClean="0"/>
          </a:p>
          <a:p>
            <a:pPr marL="0" indent="0" algn="ctr">
              <a:buNone/>
            </a:pPr>
            <a:r>
              <a:rPr lang="ar-SA" dirty="0" smtClean="0"/>
              <a:t>ظهرت مدرسة اخرى لعلم النفس في المانيا اطلق عليها اسم ( </a:t>
            </a:r>
            <a:r>
              <a:rPr lang="ar-SA" dirty="0" err="1" smtClean="0"/>
              <a:t>الجشطلت</a:t>
            </a:r>
            <a:r>
              <a:rPr lang="ar-SA" dirty="0" smtClean="0"/>
              <a:t> ) </a:t>
            </a:r>
          </a:p>
          <a:p>
            <a:pPr marL="0" indent="0" algn="ctr">
              <a:buNone/>
            </a:pPr>
            <a:endParaRPr lang="ar-SA" dirty="0"/>
          </a:p>
          <a:p>
            <a:pPr marL="0" indent="0" algn="ctr">
              <a:buNone/>
            </a:pPr>
            <a:r>
              <a:rPr lang="ar-SA" dirty="0" smtClean="0"/>
              <a:t>أي ( الكل ) وكان من ابرز رجالها ( </a:t>
            </a:r>
            <a:r>
              <a:rPr lang="ar-SA" dirty="0" err="1" smtClean="0"/>
              <a:t>كوفكا</a:t>
            </a:r>
            <a:r>
              <a:rPr lang="ar-SA" dirty="0" smtClean="0"/>
              <a:t> ) و( </a:t>
            </a:r>
            <a:r>
              <a:rPr lang="ar-SA" dirty="0" err="1" smtClean="0"/>
              <a:t>كهلر</a:t>
            </a:r>
            <a:r>
              <a:rPr lang="ar-SA" dirty="0" smtClean="0"/>
              <a:t>) و( </a:t>
            </a:r>
            <a:r>
              <a:rPr lang="ar-SA" dirty="0" err="1" smtClean="0"/>
              <a:t>فرتهيمر</a:t>
            </a:r>
            <a:r>
              <a:rPr lang="ar-SA" dirty="0" smtClean="0"/>
              <a:t>)</a:t>
            </a:r>
          </a:p>
          <a:p>
            <a:pPr marL="0" indent="0" algn="ctr">
              <a:buNone/>
            </a:pPr>
            <a:r>
              <a:rPr lang="ar-SA" dirty="0" smtClean="0"/>
              <a:t>ولم يوافق اصحاب هذه المدرسة على </a:t>
            </a:r>
            <a:r>
              <a:rPr lang="ar-SA" dirty="0" err="1" smtClean="0"/>
              <a:t>الاراء</a:t>
            </a:r>
            <a:r>
              <a:rPr lang="ar-SA" dirty="0" smtClean="0"/>
              <a:t> السابقة في تفسير سلوك الكائن الحي وفكروا في اجراء تجارب على كائنات تفوق الكلاب والقطط في الذكاء لذا اختاروا القردة والشمبانزي , ولأنها اعلى في مستواها العقلي اختلفت طرق تعلمها عن القطط والكلاب .</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lgn="ctr">
              <a:buNone/>
            </a:pPr>
            <a:r>
              <a:rPr lang="ar-SA" dirty="0" smtClean="0"/>
              <a:t>وقد انتهى كهر من تجاربه السابقة إلى أن التعلم لدى الكائن الحي لا يتم عن طريق الارتباط الشرطي (حسبما  يرى </a:t>
            </a:r>
            <a:r>
              <a:rPr lang="ar-SA" dirty="0" err="1" smtClean="0"/>
              <a:t>بافلوف</a:t>
            </a:r>
            <a:r>
              <a:rPr lang="ar-SA" dirty="0" smtClean="0"/>
              <a:t> )  , ولا عن طريق المحاولة والخطأ كما يشير (</a:t>
            </a:r>
            <a:r>
              <a:rPr lang="ar-SA" dirty="0" err="1" smtClean="0"/>
              <a:t>ثورندايك</a:t>
            </a:r>
            <a:r>
              <a:rPr lang="ar-SA" dirty="0" smtClean="0"/>
              <a:t> ) بل أنه يقوم على أساس فهم الكائن الحي </a:t>
            </a:r>
            <a:r>
              <a:rPr lang="ar-SA" dirty="0" err="1" smtClean="0"/>
              <a:t>وإدراكة</a:t>
            </a:r>
            <a:r>
              <a:rPr lang="ar-SA" dirty="0" smtClean="0"/>
              <a:t> المفاجئ للعلاقات القائمة بين الأشياء والمواقف التي يعيش فيها. </a:t>
            </a:r>
          </a:p>
          <a:p>
            <a:pPr marL="0" indent="0" algn="ctr">
              <a:buNone/>
            </a:pPr>
            <a:endParaRPr lang="ar-SA" dirty="0"/>
          </a:p>
          <a:p>
            <a:pPr marL="0" indent="0" algn="ctr">
              <a:buNone/>
            </a:pPr>
            <a:r>
              <a:rPr lang="ar-SA" dirty="0" smtClean="0"/>
              <a:t>بالضبط كما ادرك القرد العلاقة الموجودة بين </a:t>
            </a:r>
            <a:r>
              <a:rPr lang="ar-SA" dirty="0" err="1" smtClean="0"/>
              <a:t>العصاتين</a:t>
            </a:r>
            <a:r>
              <a:rPr lang="ar-SA" dirty="0" smtClean="0"/>
              <a:t> والتجويف في احدهما وبين الحصول على الموزة المعلقة </a:t>
            </a:r>
          </a:p>
          <a:p>
            <a:pPr marL="0" indent="0" algn="ctr">
              <a:buNone/>
            </a:pPr>
            <a:endParaRPr lang="ar-SA" dirty="0"/>
          </a:p>
          <a:p>
            <a:pPr marL="0" indent="0" algn="ctr">
              <a:buNone/>
            </a:pPr>
            <a:r>
              <a:rPr lang="ar-SA" dirty="0" smtClean="0"/>
              <a:t>هذا هو ما يعرف بالاستبصار وهو الذي نتعلم بواسطته الكثير من سلوكنا في الحياة . </a:t>
            </a:r>
            <a:endParaRPr lang="ar-SA" dirty="0"/>
          </a:p>
        </p:txBody>
      </p:sp>
    </p:spTree>
    <p:extLst>
      <p:ext uri="{BB962C8B-B14F-4D97-AF65-F5344CB8AC3E}">
        <p14:creationId xmlns:p14="http://schemas.microsoft.com/office/powerpoint/2010/main" val="3594352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pic>
        <p:nvPicPr>
          <p:cNvPr id="5" name="عنصر نائب للمحتوى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417638"/>
            <a:ext cx="8003232" cy="5107706"/>
          </a:xfrm>
        </p:spPr>
      </p:pic>
    </p:spTree>
    <p:extLst>
      <p:ext uri="{BB962C8B-B14F-4D97-AF65-F5344CB8AC3E}">
        <p14:creationId xmlns:p14="http://schemas.microsoft.com/office/powerpoint/2010/main" val="3789110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417638"/>
            <a:ext cx="8147248" cy="5179713"/>
          </a:xfrm>
        </p:spPr>
      </p:pic>
    </p:spTree>
    <p:extLst>
      <p:ext uri="{BB962C8B-B14F-4D97-AF65-F5344CB8AC3E}">
        <p14:creationId xmlns:p14="http://schemas.microsoft.com/office/powerpoint/2010/main" val="38531617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gn="ctr">
              <a:buNone/>
            </a:pPr>
            <a:endParaRPr lang="ar-SA" dirty="0" smtClean="0"/>
          </a:p>
          <a:p>
            <a:pPr algn="ctr">
              <a:buNone/>
            </a:pPr>
            <a:r>
              <a:rPr lang="ar-SA" dirty="0" smtClean="0"/>
              <a:t>كل الكائنات خلقها الله </a:t>
            </a:r>
            <a:r>
              <a:rPr lang="ar-SA" dirty="0" err="1" smtClean="0"/>
              <a:t>تتعلم .</a:t>
            </a:r>
            <a:r>
              <a:rPr lang="ar-SA" dirty="0" smtClean="0"/>
              <a:t> والتعلم الناجح يتم في حدود الطاقات والاستعدادات </a:t>
            </a:r>
            <a:r>
              <a:rPr lang="ar-SA" dirty="0" err="1" smtClean="0"/>
              <a:t>الخاصه</a:t>
            </a:r>
            <a:r>
              <a:rPr lang="ar-SA" dirty="0" smtClean="0"/>
              <a:t> </a:t>
            </a:r>
            <a:r>
              <a:rPr lang="ar-SA" dirty="0" err="1" smtClean="0"/>
              <a:t>بها</a:t>
            </a:r>
            <a:r>
              <a:rPr lang="ar-SA" dirty="0" smtClean="0"/>
              <a:t> ووفق ما يتوفر لها من امكانات في الوسط الي تعيش فيه </a:t>
            </a:r>
          </a:p>
          <a:p>
            <a:pPr algn="ctr">
              <a:buNone/>
            </a:pPr>
            <a:r>
              <a:rPr lang="ar-SA" dirty="0" smtClean="0"/>
              <a:t>والإنسان عبر مراحل النمو يتعلم عن بواسطة طرق مختلفة </a:t>
            </a:r>
          </a:p>
          <a:p>
            <a:pPr algn="ctr">
              <a:buNone/>
            </a:pPr>
            <a:r>
              <a:rPr lang="ar-SA" dirty="0" smtClean="0"/>
              <a:t>هذه الطرق هي </a:t>
            </a:r>
            <a:r>
              <a:rPr lang="ar-SA" dirty="0" err="1" smtClean="0"/>
              <a:t>مايطلق</a:t>
            </a:r>
            <a:r>
              <a:rPr lang="ar-SA" dirty="0" smtClean="0"/>
              <a:t> علية نظريات التعلم </a:t>
            </a:r>
          </a:p>
        </p:txBody>
      </p:sp>
    </p:spTree>
    <p:extLst>
      <p:ext uri="{BB962C8B-B14F-4D97-AF65-F5344CB8AC3E}">
        <p14:creationId xmlns:p14="http://schemas.microsoft.com/office/powerpoint/2010/main" val="3841445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pic>
        <p:nvPicPr>
          <p:cNvPr id="4" name="عنصر نائب للمحتوى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83568" y="1417638"/>
            <a:ext cx="7632848" cy="4891682"/>
          </a:xfrm>
        </p:spPr>
      </p:pic>
    </p:spTree>
    <p:extLst>
      <p:ext uri="{BB962C8B-B14F-4D97-AF65-F5344CB8AC3E}">
        <p14:creationId xmlns:p14="http://schemas.microsoft.com/office/powerpoint/2010/main" val="38299403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pic>
        <p:nvPicPr>
          <p:cNvPr id="5" name="عنصر نائب للمحتوى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1700808"/>
            <a:ext cx="7499851" cy="4968552"/>
          </a:xfrm>
        </p:spPr>
      </p:pic>
    </p:spTree>
    <p:extLst>
      <p:ext uri="{BB962C8B-B14F-4D97-AF65-F5344CB8AC3E}">
        <p14:creationId xmlns:p14="http://schemas.microsoft.com/office/powerpoint/2010/main" val="27901476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r>
              <a:rPr lang="ar-SA" u="sng" dirty="0" smtClean="0">
                <a:solidFill>
                  <a:srgbClr val="FF0000"/>
                </a:solidFill>
                <a:effectLst>
                  <a:outerShdw blurRad="38100" dist="38100" dir="2700000" algn="tl">
                    <a:srgbClr val="000000">
                      <a:alpha val="43137"/>
                    </a:srgbClr>
                  </a:outerShdw>
                </a:effectLst>
              </a:rPr>
              <a:t>قوانين التعلم بالاستبصار : </a:t>
            </a:r>
          </a:p>
          <a:p>
            <a:pPr marL="0" indent="0">
              <a:buNone/>
            </a:pPr>
            <a:r>
              <a:rPr lang="ar-SA" dirty="0" smtClean="0"/>
              <a:t>توصل </a:t>
            </a:r>
            <a:r>
              <a:rPr lang="ar-SA" dirty="0" err="1" smtClean="0"/>
              <a:t>كهلر</a:t>
            </a:r>
            <a:r>
              <a:rPr lang="ar-SA" dirty="0" smtClean="0"/>
              <a:t> لعدد من القوانين التي تتحكم في سلوك الكائن الحي اثناء تعلمة وهي : </a:t>
            </a:r>
          </a:p>
          <a:p>
            <a:pPr marL="0" indent="0">
              <a:buNone/>
            </a:pPr>
            <a:r>
              <a:rPr lang="ar-SA" u="sng" dirty="0" smtClean="0">
                <a:solidFill>
                  <a:srgbClr val="FF0000"/>
                </a:solidFill>
                <a:effectLst>
                  <a:outerShdw blurRad="38100" dist="38100" dir="2700000" algn="tl">
                    <a:srgbClr val="000000">
                      <a:alpha val="43137"/>
                    </a:srgbClr>
                  </a:outerShdw>
                </a:effectLst>
              </a:rPr>
              <a:t>1.الادراك المفاجئ للعلاقة </a:t>
            </a:r>
          </a:p>
          <a:p>
            <a:pPr marL="0" indent="0">
              <a:buNone/>
            </a:pPr>
            <a:r>
              <a:rPr lang="ar-SA" dirty="0" smtClean="0"/>
              <a:t>يتميز الكائن الحي وبصفة خاصة الانسان بأنه لا يقتصر إدراكه للأشياء الخارجية في أي صورة لها بل يتعداها لإدراك العلاقات القائمة بينها  ويرجع ذلك لنضج قدراته العقلية وهذه الادراك يحدث فجاه أثناء السلوك العشوائي للكائن الحي( كما حدث مع القردة )  ولكما ارتفع مستوى ذكاء الكائن ان إدراكه للعلاقات اسرع والعكس </a:t>
            </a:r>
          </a:p>
          <a:p>
            <a:pPr marL="0" indent="0">
              <a:buNone/>
            </a:pPr>
            <a:endParaRPr lang="ar-SA" u="sng"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86594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r>
              <a:rPr lang="ar-SA" u="sng" dirty="0" smtClean="0">
                <a:solidFill>
                  <a:srgbClr val="FF0000"/>
                </a:solidFill>
                <a:effectLst>
                  <a:outerShdw blurRad="38100" dist="38100" dir="2700000" algn="tl">
                    <a:srgbClr val="000000">
                      <a:alpha val="43137"/>
                    </a:srgbClr>
                  </a:outerShdw>
                </a:effectLst>
              </a:rPr>
              <a:t>قوانين التعلم بالاستبصار : </a:t>
            </a:r>
          </a:p>
          <a:p>
            <a:pPr marL="0" indent="0">
              <a:buNone/>
            </a:pPr>
            <a:r>
              <a:rPr lang="ar-SA" u="sng" dirty="0" smtClean="0">
                <a:solidFill>
                  <a:srgbClr val="FF0000"/>
                </a:solidFill>
                <a:effectLst>
                  <a:outerShdw blurRad="38100" dist="38100" dir="2700000" algn="tl">
                    <a:srgbClr val="000000">
                      <a:alpha val="43137"/>
                    </a:srgbClr>
                  </a:outerShdw>
                </a:effectLst>
              </a:rPr>
              <a:t>2. اولوية ادراك الكليات ثم الجزئيات </a:t>
            </a:r>
          </a:p>
          <a:p>
            <a:pPr marL="0" indent="0">
              <a:buNone/>
            </a:pPr>
            <a:r>
              <a:rPr lang="ar-SA" dirty="0" smtClean="0"/>
              <a:t>عندما </a:t>
            </a:r>
            <a:r>
              <a:rPr lang="ar-SA" dirty="0" err="1" smtClean="0"/>
              <a:t>يوجة</a:t>
            </a:r>
            <a:r>
              <a:rPr lang="ar-SA" dirty="0" smtClean="0"/>
              <a:t> الانسان نظرة نحو شيء ما فإنه يدرك منه لأول مره معالمة الرئيسية فقط أي أنه يراه ككل واحد ثم بعد ذلك كلما دقق النظر فيه أكثر أدرك </a:t>
            </a:r>
            <a:r>
              <a:rPr lang="ar-SA" dirty="0" err="1" smtClean="0"/>
              <a:t>تفاصيلة</a:t>
            </a:r>
            <a:r>
              <a:rPr lang="ar-SA" dirty="0" smtClean="0"/>
              <a:t> الجزئية بصورة أوضح .</a:t>
            </a:r>
          </a:p>
          <a:p>
            <a:pPr marL="0" indent="0">
              <a:buNone/>
            </a:pPr>
            <a:endParaRPr lang="ar-SA" dirty="0"/>
          </a:p>
          <a:p>
            <a:pPr marL="0" indent="0">
              <a:buNone/>
            </a:pPr>
            <a:r>
              <a:rPr lang="ar-SA" dirty="0" smtClean="0"/>
              <a:t>3. </a:t>
            </a:r>
            <a:r>
              <a:rPr lang="ar-SA" u="sng" dirty="0">
                <a:solidFill>
                  <a:srgbClr val="FF0000"/>
                </a:solidFill>
                <a:effectLst>
                  <a:outerShdw blurRad="38100" dist="38100" dir="2700000" algn="tl">
                    <a:srgbClr val="000000">
                      <a:alpha val="43137"/>
                    </a:srgbClr>
                  </a:outerShdw>
                </a:effectLst>
              </a:rPr>
              <a:t>النضج و الخبرة </a:t>
            </a:r>
          </a:p>
          <a:p>
            <a:pPr marL="0" indent="0">
              <a:buNone/>
            </a:pPr>
            <a:r>
              <a:rPr lang="ar-SA" dirty="0"/>
              <a:t>الكائن القادر على التعلم يتمتع بقدر معين من النضج حتى يتمكن من إدراك العلاقات بين الأشياء المعنوية , وليس من الضروري أن يكون على مستوى عالي من الذكاء بل يكفي أن يكون عنده بعض الذكاء والنضج , بمعنى أنه إن لم يتوفر الإدراك فلن يحدث التعلم </a:t>
            </a:r>
          </a:p>
        </p:txBody>
      </p:sp>
    </p:spTree>
    <p:extLst>
      <p:ext uri="{BB962C8B-B14F-4D97-AF65-F5344CB8AC3E}">
        <p14:creationId xmlns:p14="http://schemas.microsoft.com/office/powerpoint/2010/main" val="7885615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r>
              <a:rPr lang="ar-SA" u="sng" dirty="0" smtClean="0">
                <a:solidFill>
                  <a:srgbClr val="FF0000"/>
                </a:solidFill>
                <a:effectLst>
                  <a:outerShdw blurRad="38100" dist="38100" dir="2700000" algn="tl">
                    <a:srgbClr val="000000">
                      <a:alpha val="43137"/>
                    </a:srgbClr>
                  </a:outerShdw>
                </a:effectLst>
              </a:rPr>
              <a:t>قوانين التعلم بالاستبصار : </a:t>
            </a:r>
          </a:p>
          <a:p>
            <a:pPr marL="0" indent="0">
              <a:buNone/>
            </a:pPr>
            <a:endParaRPr lang="ar-SA" dirty="0"/>
          </a:p>
          <a:p>
            <a:pPr marL="0" indent="0">
              <a:buNone/>
            </a:pPr>
            <a:r>
              <a:rPr lang="ar-SA" dirty="0" smtClean="0"/>
              <a:t>3. </a:t>
            </a:r>
            <a:r>
              <a:rPr lang="ar-SA" u="sng" dirty="0">
                <a:solidFill>
                  <a:srgbClr val="FF0000"/>
                </a:solidFill>
                <a:effectLst>
                  <a:outerShdw blurRad="38100" dist="38100" dir="2700000" algn="tl">
                    <a:srgbClr val="000000">
                      <a:alpha val="43137"/>
                    </a:srgbClr>
                  </a:outerShdw>
                </a:effectLst>
              </a:rPr>
              <a:t>النضج و الخبرة </a:t>
            </a:r>
            <a:r>
              <a:rPr lang="ar-SA" u="sng" dirty="0" smtClean="0">
                <a:solidFill>
                  <a:srgbClr val="FF0000"/>
                </a:solidFill>
                <a:effectLst>
                  <a:outerShdw blurRad="38100" dist="38100" dir="2700000" algn="tl">
                    <a:srgbClr val="000000">
                      <a:alpha val="43137"/>
                    </a:srgbClr>
                  </a:outerShdw>
                </a:effectLst>
              </a:rPr>
              <a:t> </a:t>
            </a:r>
          </a:p>
          <a:p>
            <a:pPr marL="0" indent="0">
              <a:buNone/>
            </a:pPr>
            <a:r>
              <a:rPr lang="ar-SA" dirty="0" smtClean="0"/>
              <a:t>وبجانب النضج توجد الخبرة السابقة للكائن الحي والتي تساعده كثيرا على نحاج عملية التعلم فالموقف الجديد المراد تعلمه إذا كان قد مر بالخبرة السابقة من خلال موقف اخر شبيه به فإن عملية التعلم تكون بسيطة  جدا والمجهود العقلي قليل لأن الكائن يستطيع الاستعانة بخبرته السابقة .</a:t>
            </a:r>
            <a:endParaRPr lang="ar-SA" dirty="0"/>
          </a:p>
        </p:txBody>
      </p:sp>
    </p:spTree>
    <p:extLst>
      <p:ext uri="{BB962C8B-B14F-4D97-AF65-F5344CB8AC3E}">
        <p14:creationId xmlns:p14="http://schemas.microsoft.com/office/powerpoint/2010/main" val="1255446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r>
              <a:rPr lang="ar-SA" u="sng" dirty="0" smtClean="0">
                <a:solidFill>
                  <a:srgbClr val="FF0000"/>
                </a:solidFill>
                <a:effectLst>
                  <a:outerShdw blurRad="38100" dist="38100" dir="2700000" algn="tl">
                    <a:srgbClr val="000000">
                      <a:alpha val="43137"/>
                    </a:srgbClr>
                  </a:outerShdw>
                </a:effectLst>
              </a:rPr>
              <a:t>وسائل التعلم في السلوك البشري : </a:t>
            </a:r>
          </a:p>
          <a:p>
            <a:pPr marL="0" indent="0">
              <a:buNone/>
            </a:pPr>
            <a:r>
              <a:rPr lang="ar-SA" dirty="0" smtClean="0"/>
              <a:t>عند استعراض طرق التعلم السابقة وتحديد المستويات في كل منها نجد </a:t>
            </a:r>
            <a:r>
              <a:rPr lang="ar-SA" dirty="0" err="1" smtClean="0"/>
              <a:t>الأتي</a:t>
            </a:r>
            <a:r>
              <a:rPr lang="ar-SA" dirty="0" smtClean="0"/>
              <a:t> : </a:t>
            </a:r>
          </a:p>
          <a:p>
            <a:pPr marL="457200" indent="-457200">
              <a:buAutoNum type="arabicPeriod"/>
            </a:pPr>
            <a:r>
              <a:rPr lang="ar-SA" dirty="0" smtClean="0"/>
              <a:t>التعلم بالارتباط الشرطي يحدث على أساس الارتباط العصبي داخل جسم الكائن الحي وبذلك فإن أساسه فسيولوجي ويضاف إليه الطابع الألي . وعاده ما يكون سلوك الكائنات الحية البسيطة عن طريق التعلم بالارتباط الشرطي </a:t>
            </a:r>
          </a:p>
          <a:p>
            <a:pPr marL="457200" indent="-457200">
              <a:buAutoNum type="arabicPeriod"/>
            </a:pPr>
            <a:r>
              <a:rPr lang="ar-SA" dirty="0" smtClean="0"/>
              <a:t>التعلم بالمحاولة والخطأ  يحتاج إلى نوع من التفكير الأعلى فهو سلوك الكائنات الأرقى من البسيطة </a:t>
            </a:r>
          </a:p>
          <a:p>
            <a:pPr marL="457200" indent="-457200">
              <a:buAutoNum type="arabicPeriod"/>
            </a:pPr>
            <a:endParaRPr lang="ar-SA" dirty="0"/>
          </a:p>
        </p:txBody>
      </p:sp>
    </p:spTree>
    <p:extLst>
      <p:ext uri="{BB962C8B-B14F-4D97-AF65-F5344CB8AC3E}">
        <p14:creationId xmlns:p14="http://schemas.microsoft.com/office/powerpoint/2010/main" val="33233102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r>
              <a:rPr lang="ar-SA" u="sng" dirty="0" smtClean="0">
                <a:solidFill>
                  <a:srgbClr val="FF0000"/>
                </a:solidFill>
                <a:effectLst>
                  <a:outerShdw blurRad="38100" dist="38100" dir="2700000" algn="tl">
                    <a:srgbClr val="000000">
                      <a:alpha val="43137"/>
                    </a:srgbClr>
                  </a:outerShdw>
                </a:effectLst>
              </a:rPr>
              <a:t>وسائل التعلم في السلوك البشري : </a:t>
            </a:r>
          </a:p>
          <a:p>
            <a:pPr marL="0" indent="0">
              <a:buNone/>
            </a:pPr>
            <a:r>
              <a:rPr lang="ar-SA" dirty="0" smtClean="0"/>
              <a:t>عند استعراض طرق التعلم السابقة وتحديد المستويات في كل منها نجد </a:t>
            </a:r>
            <a:r>
              <a:rPr lang="ar-SA" dirty="0" err="1" smtClean="0"/>
              <a:t>الأتي</a:t>
            </a:r>
            <a:r>
              <a:rPr lang="ar-SA" dirty="0" smtClean="0"/>
              <a:t> : </a:t>
            </a:r>
          </a:p>
          <a:p>
            <a:pPr marL="0" indent="0">
              <a:buNone/>
            </a:pPr>
            <a:r>
              <a:rPr lang="ar-SA" dirty="0" smtClean="0"/>
              <a:t>3. التعلم بالاستبصار يحتاج إلى نضج عقلي عن طريقة يستطيع الكائن ادراك العلاقات القائمة بين الأشياء والتي يمكن ملاحظتها وتسجيلها ويتم هذا التعلم في سلوك الكائنات الأرقى وفي مقدمتها الإنسان . </a:t>
            </a:r>
          </a:p>
          <a:p>
            <a:pPr marL="0" indent="0">
              <a:buNone/>
            </a:pPr>
            <a:endParaRPr lang="ar-SA" dirty="0"/>
          </a:p>
          <a:p>
            <a:pPr marL="0" indent="0">
              <a:buNone/>
            </a:pPr>
            <a:endParaRPr lang="ar-SA" dirty="0" smtClean="0"/>
          </a:p>
          <a:p>
            <a:pPr marL="457200" indent="-457200">
              <a:buAutoNum type="arabicPeriod"/>
            </a:pPr>
            <a:endParaRPr lang="ar-SA" dirty="0"/>
          </a:p>
        </p:txBody>
      </p:sp>
    </p:spTree>
    <p:extLst>
      <p:ext uri="{BB962C8B-B14F-4D97-AF65-F5344CB8AC3E}">
        <p14:creationId xmlns:p14="http://schemas.microsoft.com/office/powerpoint/2010/main" val="7182159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endParaRPr lang="ar-SA" u="sng" dirty="0" smtClean="0">
              <a:solidFill>
                <a:srgbClr val="FF0000"/>
              </a:solidFill>
              <a:effectLst>
                <a:outerShdw blurRad="38100" dist="38100" dir="2700000" algn="tl">
                  <a:srgbClr val="000000">
                    <a:alpha val="43137"/>
                  </a:srgbClr>
                </a:outerShdw>
              </a:effectLst>
            </a:endParaRPr>
          </a:p>
          <a:p>
            <a:pPr marL="0" indent="0">
              <a:buNone/>
            </a:pPr>
            <a:endParaRPr lang="ar-SA" u="sng" dirty="0">
              <a:solidFill>
                <a:srgbClr val="FF0000"/>
              </a:solidFill>
              <a:effectLst>
                <a:outerShdw blurRad="38100" dist="38100" dir="2700000" algn="tl">
                  <a:srgbClr val="000000">
                    <a:alpha val="43137"/>
                  </a:srgbClr>
                </a:outerShdw>
              </a:effectLst>
            </a:endParaRPr>
          </a:p>
          <a:p>
            <a:pPr marL="0" indent="0">
              <a:buNone/>
            </a:pPr>
            <a:endParaRPr lang="ar-SA" u="sng" dirty="0" smtClean="0">
              <a:solidFill>
                <a:srgbClr val="FF0000"/>
              </a:solidFill>
              <a:effectLst>
                <a:outerShdw blurRad="38100" dist="38100" dir="2700000" algn="tl">
                  <a:srgbClr val="000000">
                    <a:alpha val="43137"/>
                  </a:srgbClr>
                </a:outerShdw>
              </a:effectLst>
            </a:endParaRPr>
          </a:p>
          <a:p>
            <a:pPr marL="0" indent="0">
              <a:buNone/>
            </a:pPr>
            <a:r>
              <a:rPr lang="ar-SA" u="sng" dirty="0" smtClean="0">
                <a:solidFill>
                  <a:srgbClr val="FF0000"/>
                </a:solidFill>
                <a:effectLst>
                  <a:outerShdw blurRad="38100" dist="38100" dir="2700000" algn="tl">
                    <a:srgbClr val="000000">
                      <a:alpha val="43137"/>
                    </a:srgbClr>
                  </a:outerShdw>
                </a:effectLst>
              </a:rPr>
              <a:t>هل يقتصر سلوك الإنسان على التعلم بالاستبصار وحدة ؟؟  </a:t>
            </a:r>
          </a:p>
          <a:p>
            <a:pPr marL="0" indent="0">
              <a:buNone/>
            </a:pPr>
            <a:r>
              <a:rPr lang="ar-SA" dirty="0" smtClean="0"/>
              <a:t>. </a:t>
            </a:r>
          </a:p>
          <a:p>
            <a:pPr marL="0" indent="0">
              <a:buNone/>
            </a:pPr>
            <a:endParaRPr lang="ar-SA" dirty="0"/>
          </a:p>
          <a:p>
            <a:pPr marL="0" indent="0">
              <a:buNone/>
            </a:pPr>
            <a:endParaRPr lang="ar-SA" dirty="0" smtClean="0"/>
          </a:p>
          <a:p>
            <a:pPr marL="457200" indent="-457200">
              <a:buAutoNum type="arabicPeriod"/>
            </a:pPr>
            <a:endParaRPr lang="ar-SA" dirty="0"/>
          </a:p>
        </p:txBody>
      </p:sp>
    </p:spTree>
    <p:extLst>
      <p:ext uri="{BB962C8B-B14F-4D97-AF65-F5344CB8AC3E}">
        <p14:creationId xmlns:p14="http://schemas.microsoft.com/office/powerpoint/2010/main" val="2456857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r>
              <a:rPr lang="ar-SA" u="sng" dirty="0" smtClean="0">
                <a:solidFill>
                  <a:srgbClr val="FF0000"/>
                </a:solidFill>
                <a:effectLst>
                  <a:outerShdw blurRad="38100" dist="38100" dir="2700000" algn="tl">
                    <a:srgbClr val="000000">
                      <a:alpha val="43137"/>
                    </a:srgbClr>
                  </a:outerShdw>
                </a:effectLst>
              </a:rPr>
              <a:t>هل يقتصر سلوك الإنسان على التعلم بالاستبصار وحدة ؟؟  </a:t>
            </a:r>
          </a:p>
          <a:p>
            <a:pPr marL="0" indent="0">
              <a:buNone/>
            </a:pPr>
            <a:r>
              <a:rPr lang="ar-SA" dirty="0" smtClean="0"/>
              <a:t>الواقع ان الانسان يستخدم الطرق الثلاث في مختلف اطوار حياته : </a:t>
            </a:r>
          </a:p>
          <a:p>
            <a:pPr marL="457200" indent="-457200">
              <a:buAutoNum type="arabicPeriod"/>
            </a:pPr>
            <a:r>
              <a:rPr lang="ar-SA" dirty="0" smtClean="0"/>
              <a:t>ففي مرحلة الطفولة حيث يحكم الجهاز العصبي سلوك الكائن وحيث تكون الافعال التي يقوم بها الطفل في هذه المرحلة عبارة عن أفعال لا </a:t>
            </a:r>
            <a:r>
              <a:rPr lang="ar-SA" dirty="0" err="1" smtClean="0"/>
              <a:t>ارداية</a:t>
            </a:r>
            <a:r>
              <a:rPr lang="ar-SA" dirty="0" smtClean="0"/>
              <a:t> فإن السلوك الذي يكتسبه  الطفل في مرحلة الطفولة يتم عن طريق الارتباط الشرطي .</a:t>
            </a:r>
          </a:p>
          <a:p>
            <a:pPr marL="457200" indent="-457200">
              <a:buAutoNum type="arabicPeriod"/>
            </a:pPr>
            <a:r>
              <a:rPr lang="ar-SA" dirty="0" smtClean="0"/>
              <a:t>وفي مرحلة متقدمة من العمر عندما يبدأ الطفل يفكر فيما حولة ويستخدم عقلة ويبدأ في تلقي معلوماته فإن </a:t>
            </a:r>
            <a:r>
              <a:rPr lang="ar-SA" dirty="0" err="1" smtClean="0"/>
              <a:t>سلوكة</a:t>
            </a:r>
            <a:r>
              <a:rPr lang="ar-SA" dirty="0" smtClean="0"/>
              <a:t> يتم عن طريق المحاولة والخطأ </a:t>
            </a:r>
            <a:r>
              <a:rPr lang="ar-SA" dirty="0" err="1" smtClean="0"/>
              <a:t>بالاضافة</a:t>
            </a:r>
            <a:r>
              <a:rPr lang="ar-SA" dirty="0" smtClean="0"/>
              <a:t> للطريقة السابقة ايضا </a:t>
            </a:r>
          </a:p>
          <a:p>
            <a:pPr marL="457200" indent="-457200">
              <a:buAutoNum type="arabicPeriod"/>
            </a:pPr>
            <a:r>
              <a:rPr lang="ar-SA" dirty="0" smtClean="0"/>
              <a:t>وعندما يتم النضج العقلي ويستطيع الانسان ان يستخدم عقله وذكاءه ويمكنه ادراك العلاقات فإنه يكون قادر على اكتساب </a:t>
            </a:r>
            <a:r>
              <a:rPr lang="ar-SA" dirty="0" err="1" smtClean="0"/>
              <a:t>سلوكة</a:t>
            </a:r>
            <a:r>
              <a:rPr lang="ar-SA" dirty="0" smtClean="0"/>
              <a:t> بالاستبصار </a:t>
            </a:r>
          </a:p>
          <a:p>
            <a:pPr marL="0" indent="0">
              <a:buNone/>
            </a:pPr>
            <a:endParaRPr lang="ar-SA" dirty="0"/>
          </a:p>
          <a:p>
            <a:pPr marL="0" indent="0">
              <a:buNone/>
            </a:pPr>
            <a:endParaRPr lang="ar-SA" dirty="0" smtClean="0"/>
          </a:p>
          <a:p>
            <a:pPr marL="457200" indent="-457200">
              <a:buAutoNum type="arabicPeriod"/>
            </a:pPr>
            <a:endParaRPr lang="ar-SA" dirty="0"/>
          </a:p>
        </p:txBody>
      </p:sp>
    </p:spTree>
    <p:extLst>
      <p:ext uri="{BB962C8B-B14F-4D97-AF65-F5344CB8AC3E}">
        <p14:creationId xmlns:p14="http://schemas.microsoft.com/office/powerpoint/2010/main" val="25205295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ثالثا : التعلم بالاستبصار </a:t>
            </a:r>
            <a:endParaRPr lang="ar-SA" dirty="0"/>
          </a:p>
        </p:txBody>
      </p:sp>
      <p:sp>
        <p:nvSpPr>
          <p:cNvPr id="3" name="عنصر نائب للمحتوى 2"/>
          <p:cNvSpPr>
            <a:spLocks noGrp="1"/>
          </p:cNvSpPr>
          <p:nvPr>
            <p:ph sz="quarter" idx="1"/>
          </p:nvPr>
        </p:nvSpPr>
        <p:spPr/>
        <p:txBody>
          <a:bodyPr/>
          <a:lstStyle/>
          <a:p>
            <a:pPr marL="0" indent="0">
              <a:buNone/>
            </a:pPr>
            <a:endParaRPr lang="ar-SA" dirty="0" smtClean="0"/>
          </a:p>
          <a:p>
            <a:pPr marL="0" indent="0">
              <a:buNone/>
            </a:pPr>
            <a:endParaRPr lang="ar-SA" dirty="0"/>
          </a:p>
          <a:p>
            <a:pPr marL="0" indent="0">
              <a:buNone/>
            </a:pPr>
            <a:r>
              <a:rPr lang="ar-SA" dirty="0" smtClean="0"/>
              <a:t>والواقع ان الانسان الناضج </a:t>
            </a:r>
            <a:r>
              <a:rPr lang="ar-SA" dirty="0" err="1" smtClean="0"/>
              <a:t>تلازمة</a:t>
            </a:r>
            <a:r>
              <a:rPr lang="ar-SA" dirty="0" smtClean="0"/>
              <a:t> طرق التعلم الثلاث طوال حياته وعن طريقهم يكتسب انماط </a:t>
            </a:r>
            <a:r>
              <a:rPr lang="ar-SA" dirty="0" err="1" smtClean="0"/>
              <a:t>سلوكة</a:t>
            </a:r>
            <a:r>
              <a:rPr lang="ar-SA" dirty="0" smtClean="0"/>
              <a:t> المختلفة وليس هناك حدود فاصلة بين تلك الطرق بل هي متداخلة ويكمل بعضها الاخر </a:t>
            </a:r>
            <a:endParaRPr lang="ar-SA" dirty="0"/>
          </a:p>
          <a:p>
            <a:pPr marL="0" indent="0">
              <a:buNone/>
            </a:pPr>
            <a:endParaRPr lang="ar-SA" dirty="0" smtClean="0"/>
          </a:p>
          <a:p>
            <a:pPr marL="457200" indent="-457200">
              <a:buAutoNum type="arabicPeriod"/>
            </a:pPr>
            <a:endParaRPr lang="ar-SA" dirty="0"/>
          </a:p>
        </p:txBody>
      </p:sp>
    </p:spTree>
    <p:extLst>
      <p:ext uri="{BB962C8B-B14F-4D97-AF65-F5344CB8AC3E}">
        <p14:creationId xmlns:p14="http://schemas.microsoft.com/office/powerpoint/2010/main" val="597004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3" name="عنصر نائب للمحتوى 2"/>
          <p:cNvSpPr>
            <a:spLocks noGrp="1"/>
          </p:cNvSpPr>
          <p:nvPr>
            <p:ph sz="quarter" idx="1"/>
          </p:nvPr>
        </p:nvSpPr>
        <p:spPr>
          <a:xfrm>
            <a:off x="2771800" y="1628800"/>
            <a:ext cx="5657056" cy="4873752"/>
          </a:xfrm>
        </p:spPr>
        <p:txBody>
          <a:bodyPr/>
          <a:lstStyle/>
          <a:p>
            <a:pPr algn="ctr">
              <a:buNone/>
            </a:pPr>
            <a:endParaRPr lang="ar-SA" dirty="0" smtClean="0"/>
          </a:p>
          <a:p>
            <a:pPr algn="ctr">
              <a:buNone/>
            </a:pPr>
            <a:r>
              <a:rPr lang="ar-SA" dirty="0" smtClean="0"/>
              <a:t>يعود الجهد في هذا النوع من التعلم للعالم الروسي </a:t>
            </a:r>
            <a:r>
              <a:rPr lang="ar-SA" dirty="0" err="1" smtClean="0"/>
              <a:t>بافلوف</a:t>
            </a:r>
            <a:r>
              <a:rPr lang="ar-SA" dirty="0" smtClean="0"/>
              <a:t> </a:t>
            </a:r>
          </a:p>
          <a:p>
            <a:pPr algn="ctr">
              <a:buNone/>
            </a:pPr>
            <a:r>
              <a:rPr lang="ar-SA" dirty="0" smtClean="0"/>
              <a:t>حيث كان يهتم بالدراسات الفسيولوجية في اكتشاف هذه </a:t>
            </a:r>
            <a:r>
              <a:rPr lang="ar-SA" dirty="0" err="1" smtClean="0"/>
              <a:t>الطريقة </a:t>
            </a:r>
            <a:r>
              <a:rPr lang="ar-SA" dirty="0" smtClean="0"/>
              <a:t>, حيث كان يدرس الجهاز العظمي للكلاب ولاحظ أثناء دراسته عدة ظواهر غير عادية من بينها الارتباط الدائم بين رؤية الطعام وسيلان لعاب الكلب </a:t>
            </a:r>
          </a:p>
          <a:p>
            <a:pPr algn="ctr">
              <a:buNone/>
            </a:pPr>
            <a:r>
              <a:rPr lang="ar-SA" dirty="0" smtClean="0"/>
              <a:t>حيث لاحظ ان اللعاب يسيل بعد لك بمجرد ان يسمع الكلب صوت الشخص او يراه حتى وإن كان خالي اليدين من الطعام </a:t>
            </a:r>
          </a:p>
          <a:p>
            <a:pPr algn="ctr">
              <a:buNone/>
            </a:pPr>
            <a:r>
              <a:rPr lang="ar-SA" dirty="0" smtClean="0"/>
              <a:t>وقد اثارت هذه الظاهرة </a:t>
            </a:r>
            <a:r>
              <a:rPr lang="ar-SA" dirty="0" err="1" smtClean="0"/>
              <a:t>تعجبة</a:t>
            </a:r>
            <a:r>
              <a:rPr lang="ar-SA" dirty="0" smtClean="0"/>
              <a:t> فبدأ يركز </a:t>
            </a:r>
            <a:r>
              <a:rPr lang="ar-SA" dirty="0" err="1" smtClean="0"/>
              <a:t>جهودة</a:t>
            </a:r>
            <a:r>
              <a:rPr lang="ar-SA" dirty="0" smtClean="0"/>
              <a:t> </a:t>
            </a:r>
            <a:r>
              <a:rPr lang="ar-SA" dirty="0" err="1" smtClean="0"/>
              <a:t>للاجابة</a:t>
            </a:r>
            <a:r>
              <a:rPr lang="ar-SA" dirty="0" smtClean="0"/>
              <a:t> على تلك الظاهرة متبعا الطرق التجريبية السليمة </a:t>
            </a:r>
            <a:endParaRPr lang="ar-SA" dirty="0"/>
          </a:p>
        </p:txBody>
      </p:sp>
      <p:pic>
        <p:nvPicPr>
          <p:cNvPr id="4" name="صورة 3" descr="images (9).jpg"/>
          <p:cNvPicPr>
            <a:picLocks noChangeAspect="1"/>
          </p:cNvPicPr>
          <p:nvPr/>
        </p:nvPicPr>
        <p:blipFill>
          <a:blip r:embed="rId2" cstate="print"/>
          <a:stretch>
            <a:fillRect/>
          </a:stretch>
        </p:blipFill>
        <p:spPr>
          <a:xfrm>
            <a:off x="539552" y="1916832"/>
            <a:ext cx="1905000" cy="403244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algn="ctr">
              <a:buNone/>
            </a:pPr>
            <a:endParaRPr lang="ar-SA" dirty="0" smtClean="0"/>
          </a:p>
          <a:p>
            <a:pPr algn="ctr">
              <a:buNone/>
            </a:pPr>
            <a:endParaRPr lang="ar-SA" b="1" dirty="0" smtClean="0"/>
          </a:p>
          <a:p>
            <a:pPr algn="ctr">
              <a:buNone/>
            </a:pPr>
            <a:endParaRPr lang="ar-SA" b="1" dirty="0"/>
          </a:p>
          <a:p>
            <a:pPr algn="ctr">
              <a:buNone/>
            </a:pPr>
            <a:endParaRPr lang="ar-SA" b="1" dirty="0" smtClean="0"/>
          </a:p>
          <a:p>
            <a:pPr algn="ctr">
              <a:buNone/>
            </a:pPr>
            <a:endParaRPr lang="ar-SA" b="1" dirty="0"/>
          </a:p>
          <a:p>
            <a:pPr algn="ctr">
              <a:buNone/>
            </a:pPr>
            <a:r>
              <a:rPr lang="ar-SA" b="1" dirty="0" smtClean="0"/>
              <a:t>تتخلص </a:t>
            </a:r>
            <a:r>
              <a:rPr lang="ar-SA" b="1" dirty="0"/>
              <a:t>فكرة التعلم بالملاحظة </a:t>
            </a:r>
            <a:r>
              <a:rPr lang="ar-SA" b="1" dirty="0" smtClean="0"/>
              <a:t>بان البيئة </a:t>
            </a:r>
            <a:r>
              <a:rPr lang="ar-SA" b="1" dirty="0"/>
              <a:t>الخارجية تقدم للفرد نماذج كثيرة من السلوك  التي يقوم الفرد بتمثل سلوكها . فنلاحظ مثلا أن الطفل الصغير يحاول دائما أن يقلد سلوك الكبار.</a:t>
            </a:r>
            <a:endParaRPr lang="ar-SA"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lstStyle/>
          <a:p>
            <a:pPr marL="0" indent="0">
              <a:buNone/>
            </a:pPr>
            <a:endParaRPr lang="ar-SA" dirty="0" smtClean="0"/>
          </a:p>
          <a:p>
            <a:pPr marL="0" indent="0">
              <a:buNone/>
            </a:pPr>
            <a:endParaRPr lang="ar-SA" dirty="0"/>
          </a:p>
          <a:p>
            <a:pPr marL="0" indent="0">
              <a:buNone/>
            </a:pPr>
            <a:r>
              <a:rPr lang="ar-SA" dirty="0" smtClean="0"/>
              <a:t>يقوم مفهوم التعلم بالملاحظة على افتراض أن الإنسان ككائن اجتماعي يتأثر باتجاهات  الأخرين و مشاعرهم وتصرفاتهم </a:t>
            </a:r>
            <a:r>
              <a:rPr lang="ar-SA" dirty="0" err="1" smtClean="0"/>
              <a:t>وسولكهم</a:t>
            </a:r>
            <a:r>
              <a:rPr lang="ar-SA" dirty="0" smtClean="0"/>
              <a:t> , أي يستطيع أني تعلم منهم عن طريق ملاحظة استجاباتهم وتقليدها</a:t>
            </a:r>
          </a:p>
          <a:p>
            <a:pPr marL="0" indent="0">
              <a:buNone/>
            </a:pPr>
            <a:r>
              <a:rPr lang="ar-SA" dirty="0" smtClean="0"/>
              <a:t>وهذا ينطوي على افتراض مهم فإذا اعتبرنا التعلم عملية اجتماعية يدو من غير الممكن أن يتم التعليم عن طريق الممارسة والخبرة المباشرة فقط . أي انه ليس من الضروري مرور الفرد بأثار عقابية او تعزيزية بشكل مباشر وإلا لما استطاع الناس البقاء على الحياة حتى مرحلة الرشد . </a:t>
            </a:r>
          </a:p>
          <a:p>
            <a:pPr marL="0" indent="0">
              <a:buNone/>
            </a:pPr>
            <a:endParaRPr lang="ar-SA" dirty="0" smtClean="0"/>
          </a:p>
        </p:txBody>
      </p:sp>
    </p:spTree>
    <p:extLst>
      <p:ext uri="{BB962C8B-B14F-4D97-AF65-F5344CB8AC3E}">
        <p14:creationId xmlns:p14="http://schemas.microsoft.com/office/powerpoint/2010/main" val="31588771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lstStyle/>
          <a:p>
            <a:pPr marL="0" indent="0">
              <a:buNone/>
            </a:pPr>
            <a:endParaRPr lang="ar-SA" dirty="0" smtClean="0"/>
          </a:p>
          <a:p>
            <a:pPr marL="0" indent="0">
              <a:buNone/>
            </a:pPr>
            <a:endParaRPr lang="ar-SA" dirty="0"/>
          </a:p>
          <a:p>
            <a:pPr marL="0" indent="0">
              <a:buNone/>
            </a:pPr>
            <a:r>
              <a:rPr lang="ar-SA" dirty="0" smtClean="0"/>
              <a:t>فمبادئ الاشراط الكلاسيكي والإجرائي تفشل في أحوال كثيره في تفسير تمكن الفرد من اداء بعض الاستجابات الجديدة كليا في حال توفر نموذج يقوم بأداء هذه الاستجابات أمامه وامتلاكه القدرات اللازمة للقيام بها . </a:t>
            </a:r>
          </a:p>
          <a:p>
            <a:pPr marL="0" indent="0">
              <a:buNone/>
            </a:pPr>
            <a:endParaRPr lang="ar-SA" dirty="0"/>
          </a:p>
          <a:p>
            <a:pPr marL="0" indent="0">
              <a:buNone/>
            </a:pPr>
            <a:r>
              <a:rPr lang="ar-SA" dirty="0" smtClean="0"/>
              <a:t>( المشي , تعلم الكتابة , نطق بعض الكلمات , تعلم مهارات معينه في السباحة ) </a:t>
            </a:r>
          </a:p>
          <a:p>
            <a:pPr marL="0" indent="0">
              <a:buNone/>
            </a:pPr>
            <a:endParaRPr lang="ar-SA" dirty="0" smtClean="0"/>
          </a:p>
        </p:txBody>
      </p:sp>
    </p:spTree>
    <p:extLst>
      <p:ext uri="{BB962C8B-B14F-4D97-AF65-F5344CB8AC3E}">
        <p14:creationId xmlns:p14="http://schemas.microsoft.com/office/powerpoint/2010/main" val="10526545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lstStyle/>
          <a:p>
            <a:pPr marL="0" indent="0">
              <a:buNone/>
            </a:pPr>
            <a:endParaRPr lang="ar-SA" dirty="0" smtClean="0"/>
          </a:p>
          <a:p>
            <a:pPr marL="0" indent="0">
              <a:buNone/>
            </a:pPr>
            <a:endParaRPr lang="ar-SA" dirty="0"/>
          </a:p>
          <a:p>
            <a:pPr marL="0" indent="0">
              <a:buNone/>
            </a:pPr>
            <a:r>
              <a:rPr lang="ar-SA" dirty="0" smtClean="0"/>
              <a:t>يشير التعلم بالملاحظة إلى أمكانية تأثر الملاحظ أو المتعلم بالثواب والعقاب على نحو بديلي </a:t>
            </a:r>
            <a:r>
              <a:rPr lang="ar-SA" dirty="0" err="1" smtClean="0"/>
              <a:t>إو</a:t>
            </a:r>
            <a:r>
              <a:rPr lang="ar-SA" dirty="0" smtClean="0"/>
              <a:t> غير مباشر. حيث يتخيل المتعلم نفسه مكان النموذج ويلاحظ ما يصيب هذا النموذج من ثواب وعقاب نتيجة </a:t>
            </a:r>
            <a:r>
              <a:rPr lang="ar-SA" dirty="0" err="1" smtClean="0"/>
              <a:t>مايقوم</a:t>
            </a:r>
            <a:r>
              <a:rPr lang="ar-SA" dirty="0" smtClean="0"/>
              <a:t> به من سلوك .</a:t>
            </a:r>
          </a:p>
          <a:p>
            <a:pPr marL="0" indent="0">
              <a:buNone/>
            </a:pPr>
            <a:endParaRPr lang="ar-SA" dirty="0"/>
          </a:p>
          <a:p>
            <a:pPr marL="0" indent="0">
              <a:buNone/>
            </a:pPr>
            <a:r>
              <a:rPr lang="ar-SA" dirty="0" smtClean="0"/>
              <a:t>ويرى رواد التعلم بالملاحظة ان الثواب والعقاب ليسا مسؤولين عن تعلم السلوك مسؤولية مباشرة بل ( ملاحظة السلوك , ومحاكات الاستجابات الصادرة ) هي المسؤولة عن التعلم </a:t>
            </a:r>
          </a:p>
          <a:p>
            <a:pPr marL="0" indent="0">
              <a:buNone/>
            </a:pPr>
            <a:endParaRPr lang="ar-SA" dirty="0" smtClean="0"/>
          </a:p>
        </p:txBody>
      </p:sp>
    </p:spTree>
    <p:extLst>
      <p:ext uri="{BB962C8B-B14F-4D97-AF65-F5344CB8AC3E}">
        <p14:creationId xmlns:p14="http://schemas.microsoft.com/office/powerpoint/2010/main" val="40006198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lstStyle/>
          <a:p>
            <a:pPr marL="0" indent="0">
              <a:buNone/>
            </a:pPr>
            <a:endParaRPr lang="ar-SA" dirty="0" smtClean="0"/>
          </a:p>
          <a:p>
            <a:pPr marL="0" indent="0">
              <a:buNone/>
            </a:pPr>
            <a:endParaRPr lang="ar-SA" dirty="0"/>
          </a:p>
          <a:p>
            <a:pPr marL="0" indent="0">
              <a:buNone/>
            </a:pPr>
            <a:r>
              <a:rPr lang="ar-SA" dirty="0" smtClean="0"/>
              <a:t>يحدث التعلم بالملاحظة عن طريق الربط المباشر بين سلوك النموذج والاستجابات الحسية والرمزية للملاحظ حيث يقوم بتسجيل استجابات النموذج وتخزينها في نحو رمزي ثم يقوم باستخدامها كقرائن عندما يريد أداء هذه الاستجابات , وهذا يشير إلى التأكيد على بعض العمليات المعرفية في تفسير عملية التعلم  .</a:t>
            </a:r>
            <a:endParaRPr lang="ar-SA" dirty="0"/>
          </a:p>
          <a:p>
            <a:pPr marL="0" indent="0">
              <a:buNone/>
            </a:pPr>
            <a:endParaRPr lang="ar-SA" dirty="0" smtClean="0"/>
          </a:p>
          <a:p>
            <a:pPr marL="0" indent="0">
              <a:buNone/>
            </a:pPr>
            <a:r>
              <a:rPr lang="ar-SA" dirty="0" smtClean="0"/>
              <a:t>يعتبر </a:t>
            </a:r>
            <a:r>
              <a:rPr lang="ar-SA" dirty="0" err="1" smtClean="0"/>
              <a:t>باندورا</a:t>
            </a:r>
            <a:r>
              <a:rPr lang="ar-SA" dirty="0" smtClean="0"/>
              <a:t> من اكثر علماء النفس مساهمة في دراسة هذا التعلم وبيان شروطه واثاره المختلفة </a:t>
            </a:r>
            <a:endParaRPr lang="ar-SA" dirty="0" smtClean="0"/>
          </a:p>
        </p:txBody>
      </p:sp>
    </p:spTree>
    <p:extLst>
      <p:ext uri="{BB962C8B-B14F-4D97-AF65-F5344CB8AC3E}">
        <p14:creationId xmlns:p14="http://schemas.microsoft.com/office/powerpoint/2010/main" val="479924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fontScale="85000" lnSpcReduction="20000"/>
          </a:bodyPr>
          <a:lstStyle/>
          <a:p>
            <a:pPr marL="0" indent="0" algn="ctr">
              <a:buNone/>
            </a:pPr>
            <a:endParaRPr lang="ar-SA" b="1" dirty="0" smtClean="0"/>
          </a:p>
          <a:p>
            <a:pPr marL="0" indent="0" algn="ctr">
              <a:buNone/>
            </a:pPr>
            <a:endParaRPr lang="ar-SA" b="1" dirty="0"/>
          </a:p>
          <a:p>
            <a:pPr marL="0" indent="0" algn="ctr" fontAlgn="base">
              <a:buNone/>
            </a:pPr>
            <a:r>
              <a:rPr lang="ar-SA" b="1" dirty="0"/>
              <a:t> و يوجد نمطان رئيسيان للتعلم الاجتماعي:</a:t>
            </a:r>
          </a:p>
          <a:p>
            <a:pPr marL="0" indent="0" algn="ctr" fontAlgn="base">
              <a:buNone/>
            </a:pPr>
            <a:r>
              <a:rPr lang="ar-SA" b="1" u="sng" dirty="0"/>
              <a:t>النمط الأول:</a:t>
            </a:r>
            <a:endParaRPr lang="ar-SA" b="1" dirty="0"/>
          </a:p>
          <a:p>
            <a:pPr marL="0" indent="0" algn="ctr" fontAlgn="base">
              <a:buNone/>
            </a:pPr>
            <a:r>
              <a:rPr lang="ar-SA" b="1" dirty="0"/>
              <a:t>يشير إلى أن التعلم بالملاحظة يحدث من خلال </a:t>
            </a:r>
            <a:r>
              <a:rPr lang="ar-SA" b="1" u="sng" dirty="0"/>
              <a:t>الخبرات </a:t>
            </a:r>
            <a:r>
              <a:rPr lang="ar-SA" b="1" u="sng" dirty="0" err="1"/>
              <a:t>الإبداليه</a:t>
            </a:r>
            <a:r>
              <a:rPr lang="ar-SA" b="1" u="sng" dirty="0"/>
              <a:t> </a:t>
            </a:r>
            <a:r>
              <a:rPr lang="ar-SA" b="1" dirty="0"/>
              <a:t>( عندما نرى الاخرين تم مكافئتهم أو عقابهم لنشاط معين فنعد ل من سلوكنا كما لو اننا نحن من تعرضنا للمكافئة أو العقاب) .</a:t>
            </a:r>
          </a:p>
          <a:p>
            <a:pPr marL="0" indent="0" algn="ctr" fontAlgn="base">
              <a:buNone/>
            </a:pPr>
            <a:r>
              <a:rPr lang="ar-SA" b="1" dirty="0"/>
              <a:t>فمثلاً إذا امتدحت المعلمة تقرير ( ايمان ) فستقوم بقية الطالبات اللاتي سمعن المديح بتقديم عمل مماثل لعمل ايمان. ( تعزيز بديل )</a:t>
            </a:r>
          </a:p>
          <a:p>
            <a:pPr marL="0" indent="0" algn="ctr" fontAlgn="base">
              <a:buNone/>
            </a:pPr>
            <a:r>
              <a:rPr lang="ar-SA" b="1" dirty="0"/>
              <a:t>كما يمكن أن يكون العقاب بديلاً فمثلاً قد يقوم السائق بتخفيف سرعة السيارة بعد مشاهدة ضبط ( ساهر ) لسائقين مسرعين امامه.</a:t>
            </a:r>
          </a:p>
          <a:p>
            <a:pPr marL="0" indent="0" algn="ctr" fontAlgn="base">
              <a:buNone/>
            </a:pPr>
            <a:r>
              <a:rPr lang="ar-SA" b="1" dirty="0"/>
              <a:t/>
            </a:r>
            <a:br>
              <a:rPr lang="ar-SA" b="1" dirty="0"/>
            </a:br>
            <a:endParaRPr lang="ar-SA" b="1" dirty="0"/>
          </a:p>
          <a:p>
            <a:pPr marL="0" indent="0" algn="ctr" fontAlgn="base">
              <a:buNone/>
            </a:pPr>
            <a:r>
              <a:rPr lang="ar-SA" b="1" u="sng" dirty="0"/>
              <a:t>النمط الثاني :</a:t>
            </a:r>
            <a:endParaRPr lang="ar-SA" b="1" dirty="0"/>
          </a:p>
          <a:p>
            <a:pPr marL="0" indent="0" algn="ctr" fontAlgn="base">
              <a:buNone/>
            </a:pPr>
            <a:r>
              <a:rPr lang="ar-SA" b="1" dirty="0"/>
              <a:t>يشير التعلم بالملاحظة إلى </a:t>
            </a:r>
            <a:r>
              <a:rPr lang="ar-SA" b="1" u="sng" dirty="0"/>
              <a:t>محاكاة الملاحظ لسلوك النموذج حتى لو لم يتلق النموذج أي تعزيز او عقاب </a:t>
            </a:r>
            <a:r>
              <a:rPr lang="ar-SA" b="1" dirty="0"/>
              <a:t>أثناء مشاهدة الملاحظ له.</a:t>
            </a:r>
          </a:p>
        </p:txBody>
      </p:sp>
    </p:spTree>
    <p:extLst>
      <p:ext uri="{BB962C8B-B14F-4D97-AF65-F5344CB8AC3E}">
        <p14:creationId xmlns:p14="http://schemas.microsoft.com/office/powerpoint/2010/main" val="4171112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a:bodyPr>
          <a:lstStyle/>
          <a:p>
            <a:pPr marL="0" indent="0">
              <a:buNone/>
            </a:pPr>
            <a:endParaRPr lang="ar-SA" b="1" dirty="0" smtClean="0"/>
          </a:p>
          <a:p>
            <a:pPr marL="0" indent="0">
              <a:buNone/>
            </a:pPr>
            <a:endParaRPr lang="ar-SA" b="1" dirty="0"/>
          </a:p>
        </p:txBody>
      </p:sp>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556" y="1450498"/>
            <a:ext cx="7992888" cy="4957420"/>
          </a:xfrm>
          <a:prstGeom prst="rect">
            <a:avLst/>
          </a:prstGeom>
        </p:spPr>
      </p:pic>
    </p:spTree>
    <p:extLst>
      <p:ext uri="{BB962C8B-B14F-4D97-AF65-F5344CB8AC3E}">
        <p14:creationId xmlns:p14="http://schemas.microsoft.com/office/powerpoint/2010/main" val="41701797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a:bodyPr>
          <a:lstStyle/>
          <a:p>
            <a:pPr marL="0" indent="0">
              <a:buNone/>
            </a:pPr>
            <a:endParaRPr lang="ar-SA" b="1" dirty="0" smtClean="0"/>
          </a:p>
          <a:p>
            <a:pPr marL="0" indent="0">
              <a:buNone/>
            </a:pPr>
            <a:endParaRPr lang="ar-SA" b="1" dirty="0"/>
          </a:p>
        </p:txBody>
      </p:sp>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844824"/>
            <a:ext cx="7710802" cy="1060616"/>
          </a:xfrm>
          <a:prstGeom prst="rect">
            <a:avLst/>
          </a:prstGeom>
        </p:spPr>
      </p:pic>
      <p:sp>
        <p:nvSpPr>
          <p:cNvPr id="6" name="مستطيل 5"/>
          <p:cNvSpPr/>
          <p:nvPr/>
        </p:nvSpPr>
        <p:spPr>
          <a:xfrm>
            <a:off x="1403648" y="3332626"/>
            <a:ext cx="5436096" cy="2308324"/>
          </a:xfrm>
          <a:prstGeom prst="rect">
            <a:avLst/>
          </a:prstGeom>
        </p:spPr>
        <p:txBody>
          <a:bodyPr wrap="square">
            <a:spAutoFit/>
          </a:bodyPr>
          <a:lstStyle/>
          <a:p>
            <a:r>
              <a:rPr lang="ar-SA" sz="2400" b="1" dirty="0">
                <a:solidFill>
                  <a:srgbClr val="333333"/>
                </a:solidFill>
                <a:latin typeface="Arial" panose="020B0604020202020204" pitchFamily="34" charset="0"/>
              </a:rPr>
              <a:t>متوسط الاستجابات العدوانية للمجموعات الثلاث الأولى التي تعرضت إلى نماذج عدوانية، يفوق كثيرا متوسط استجابات المجموعة الرابعة الضابطة، التي لم تتعرض لمشاهدة النماذج كما تبين نتائج المجموعة الخامسة التي تعرضت لنموذج مسالم غير عدواني أقل من متوسط استجابات المجموعة الرابعة.</a:t>
            </a:r>
            <a:endParaRPr lang="ar-SA" sz="2400" dirty="0"/>
          </a:p>
        </p:txBody>
      </p:sp>
    </p:spTree>
    <p:extLst>
      <p:ext uri="{BB962C8B-B14F-4D97-AF65-F5344CB8AC3E}">
        <p14:creationId xmlns:p14="http://schemas.microsoft.com/office/powerpoint/2010/main" val="40048133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a:bodyPr>
          <a:lstStyle/>
          <a:p>
            <a:pPr marL="0" indent="0">
              <a:buNone/>
            </a:pPr>
            <a:endParaRPr lang="ar-SA" b="1" dirty="0" smtClean="0"/>
          </a:p>
          <a:p>
            <a:pPr marL="0" indent="0">
              <a:buNone/>
            </a:pPr>
            <a:endParaRPr lang="ar-SA" b="1" dirty="0"/>
          </a:p>
        </p:txBody>
      </p:sp>
      <p:sp>
        <p:nvSpPr>
          <p:cNvPr id="6" name="مستطيل 5"/>
          <p:cNvSpPr/>
          <p:nvPr/>
        </p:nvSpPr>
        <p:spPr>
          <a:xfrm>
            <a:off x="827584" y="1988840"/>
            <a:ext cx="6624736" cy="4154984"/>
          </a:xfrm>
          <a:prstGeom prst="rect">
            <a:avLst/>
          </a:prstGeom>
        </p:spPr>
        <p:txBody>
          <a:bodyPr wrap="square">
            <a:spAutoFit/>
          </a:bodyPr>
          <a:lstStyle/>
          <a:p>
            <a:r>
              <a:rPr lang="ar-SA" sz="2400" b="1" dirty="0" smtClean="0">
                <a:solidFill>
                  <a:srgbClr val="333333"/>
                </a:solidFill>
                <a:latin typeface="Arial" panose="020B0604020202020204" pitchFamily="34" charset="0"/>
              </a:rPr>
              <a:t>نتائج التعلم بالملاحظة : </a:t>
            </a:r>
          </a:p>
          <a:p>
            <a:pPr marL="457200" indent="-457200">
              <a:buAutoNum type="arabicPeriod"/>
            </a:pPr>
            <a:r>
              <a:rPr lang="ar-SA" sz="2400" b="1" dirty="0" smtClean="0">
                <a:solidFill>
                  <a:srgbClr val="333333"/>
                </a:solidFill>
                <a:latin typeface="Arial" panose="020B0604020202020204" pitchFamily="34" charset="0"/>
              </a:rPr>
              <a:t>تعلم سلوك جديدة يستطيع الملاحظ تعلم انماط سلوك جديدة إذا لاحظ الاخرين , فإذا قام النموذج بأداء سلوك جديد ليس في </a:t>
            </a:r>
            <a:r>
              <a:rPr lang="ar-SA" sz="2400" b="1" dirty="0" err="1" smtClean="0">
                <a:solidFill>
                  <a:srgbClr val="333333"/>
                </a:solidFill>
                <a:latin typeface="Arial" panose="020B0604020202020204" pitchFamily="34" charset="0"/>
              </a:rPr>
              <a:t>محصولة</a:t>
            </a:r>
            <a:r>
              <a:rPr lang="ar-SA" sz="2400" b="1" dirty="0" smtClean="0">
                <a:solidFill>
                  <a:srgbClr val="333333"/>
                </a:solidFill>
                <a:latin typeface="Arial" panose="020B0604020202020204" pitchFamily="34" charset="0"/>
              </a:rPr>
              <a:t> الملاحظ السلوكية يحاول الملاحظ تقليد هذا السلوك </a:t>
            </a:r>
          </a:p>
          <a:p>
            <a:r>
              <a:rPr lang="ar-SA" sz="2400" b="1" dirty="0" smtClean="0">
                <a:solidFill>
                  <a:srgbClr val="333333"/>
                </a:solidFill>
                <a:latin typeface="Arial" panose="020B0604020202020204" pitchFamily="34" charset="0"/>
              </a:rPr>
              <a:t>( الطفل والكرسي , المسائل </a:t>
            </a:r>
            <a:r>
              <a:rPr lang="ar-SA" sz="2400" b="1" dirty="0" err="1" smtClean="0">
                <a:solidFill>
                  <a:srgbClr val="333333"/>
                </a:solidFill>
                <a:latin typeface="Arial" panose="020B0604020202020204" pitchFamily="34" charset="0"/>
              </a:rPr>
              <a:t>الحاسابية</a:t>
            </a:r>
            <a:r>
              <a:rPr lang="ar-SA" sz="2400" b="1" dirty="0" smtClean="0">
                <a:solidFill>
                  <a:srgbClr val="333333"/>
                </a:solidFill>
                <a:latin typeface="Arial" panose="020B0604020202020204" pitchFamily="34" charset="0"/>
              </a:rPr>
              <a:t> , تعلم مفردات جديدة ) </a:t>
            </a:r>
            <a:endParaRPr lang="ar-SA" sz="2400" dirty="0" smtClean="0"/>
          </a:p>
          <a:p>
            <a:endParaRPr lang="ar-SA" sz="2400" b="1" dirty="0">
              <a:solidFill>
                <a:srgbClr val="333333"/>
              </a:solidFill>
              <a:latin typeface="Arial" panose="020B0604020202020204" pitchFamily="34" charset="0"/>
            </a:endParaRPr>
          </a:p>
          <a:p>
            <a:r>
              <a:rPr lang="ar-SA" sz="2400" b="1" dirty="0" smtClean="0">
                <a:solidFill>
                  <a:srgbClr val="333333"/>
                </a:solidFill>
                <a:latin typeface="Arial" panose="020B0604020202020204" pitchFamily="34" charset="0"/>
              </a:rPr>
              <a:t>ولا يقتصر التأثر بسلوك الملاحظ الحقيقي او الحي فقط فالصور الرمزية </a:t>
            </a:r>
            <a:r>
              <a:rPr lang="ar-SA" sz="2400" b="1" dirty="0" err="1" smtClean="0">
                <a:solidFill>
                  <a:srgbClr val="333333"/>
                </a:solidFill>
                <a:latin typeface="Arial" panose="020B0604020202020204" pitchFamily="34" charset="0"/>
              </a:rPr>
              <a:t>المتوفره</a:t>
            </a:r>
            <a:r>
              <a:rPr lang="ar-SA" sz="2400" b="1" dirty="0" smtClean="0">
                <a:solidFill>
                  <a:srgbClr val="333333"/>
                </a:solidFill>
                <a:latin typeface="Arial" panose="020B0604020202020204" pitchFamily="34" charset="0"/>
              </a:rPr>
              <a:t> في الصحافة والكتب والسينما والاساطير </a:t>
            </a:r>
            <a:r>
              <a:rPr lang="ar-SA" sz="2400" b="1" dirty="0" err="1" smtClean="0">
                <a:solidFill>
                  <a:srgbClr val="333333"/>
                </a:solidFill>
                <a:latin typeface="Arial" panose="020B0604020202020204" pitchFamily="34" charset="0"/>
              </a:rPr>
              <a:t>والحكايا</a:t>
            </a:r>
            <a:r>
              <a:rPr lang="ar-SA" sz="2400" b="1" dirty="0" smtClean="0">
                <a:solidFill>
                  <a:srgbClr val="333333"/>
                </a:solidFill>
                <a:latin typeface="Arial" panose="020B0604020202020204" pitchFamily="34" charset="0"/>
              </a:rPr>
              <a:t> الشعبية تشكل مصدر هام للنماذج </a:t>
            </a:r>
          </a:p>
          <a:p>
            <a:r>
              <a:rPr lang="ar-SA" sz="2400" b="1" dirty="0" smtClean="0">
                <a:solidFill>
                  <a:srgbClr val="333333"/>
                </a:solidFill>
                <a:latin typeface="Arial" panose="020B0604020202020204" pitchFamily="34" charset="0"/>
              </a:rPr>
              <a:t>وقد بينت دراسات </a:t>
            </a:r>
            <a:r>
              <a:rPr lang="ar-SA" sz="2400" b="1" dirty="0" err="1" smtClean="0">
                <a:solidFill>
                  <a:srgbClr val="333333"/>
                </a:solidFill>
                <a:latin typeface="Arial" panose="020B0604020202020204" pitchFamily="34" charset="0"/>
              </a:rPr>
              <a:t>باندور</a:t>
            </a:r>
            <a:r>
              <a:rPr lang="ar-SA" sz="2400" b="1" dirty="0" smtClean="0">
                <a:solidFill>
                  <a:srgbClr val="333333"/>
                </a:solidFill>
                <a:latin typeface="Arial" panose="020B0604020202020204" pitchFamily="34" charset="0"/>
              </a:rPr>
              <a:t> ان الاطفال يحاكون سلوك النماذج الحية و الافلام السيمائية والتلفزيونية ايضا </a:t>
            </a:r>
          </a:p>
        </p:txBody>
      </p:sp>
    </p:spTree>
    <p:extLst>
      <p:ext uri="{BB962C8B-B14F-4D97-AF65-F5344CB8AC3E}">
        <p14:creationId xmlns:p14="http://schemas.microsoft.com/office/powerpoint/2010/main" val="42104113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a:bodyPr>
          <a:lstStyle/>
          <a:p>
            <a:pPr marL="0" indent="0">
              <a:buNone/>
            </a:pPr>
            <a:endParaRPr lang="ar-SA" b="1" dirty="0" smtClean="0"/>
          </a:p>
          <a:p>
            <a:pPr marL="0" indent="0">
              <a:buNone/>
            </a:pPr>
            <a:endParaRPr lang="ar-SA" b="1" dirty="0"/>
          </a:p>
        </p:txBody>
      </p:sp>
      <p:sp>
        <p:nvSpPr>
          <p:cNvPr id="6" name="مستطيل 5"/>
          <p:cNvSpPr/>
          <p:nvPr/>
        </p:nvSpPr>
        <p:spPr>
          <a:xfrm>
            <a:off x="827584" y="1988840"/>
            <a:ext cx="6624736" cy="2308324"/>
          </a:xfrm>
          <a:prstGeom prst="rect">
            <a:avLst/>
          </a:prstGeom>
        </p:spPr>
        <p:txBody>
          <a:bodyPr wrap="square">
            <a:spAutoFit/>
          </a:bodyPr>
          <a:lstStyle/>
          <a:p>
            <a:r>
              <a:rPr lang="ar-SA" sz="2400" b="1" dirty="0" smtClean="0">
                <a:solidFill>
                  <a:srgbClr val="333333"/>
                </a:solidFill>
                <a:latin typeface="Arial" panose="020B0604020202020204" pitchFamily="34" charset="0"/>
              </a:rPr>
              <a:t>2. الكف والتحرير </a:t>
            </a:r>
          </a:p>
          <a:p>
            <a:r>
              <a:rPr lang="ar-SA" sz="2400" b="1" dirty="0" smtClean="0">
                <a:solidFill>
                  <a:srgbClr val="333333"/>
                </a:solidFill>
                <a:latin typeface="Arial" panose="020B0604020202020204" pitchFamily="34" charset="0"/>
              </a:rPr>
              <a:t>ان الاثر الكفي او التحريري لسلوك النموذج </a:t>
            </a:r>
            <a:r>
              <a:rPr lang="ar-SA" sz="2400" b="1" dirty="0" err="1" smtClean="0">
                <a:solidFill>
                  <a:srgbClr val="333333"/>
                </a:solidFill>
                <a:latin typeface="Arial" panose="020B0604020202020204" pitchFamily="34" charset="0"/>
              </a:rPr>
              <a:t>يربتط</a:t>
            </a:r>
            <a:r>
              <a:rPr lang="ar-SA" sz="2400" b="1" dirty="0" smtClean="0">
                <a:solidFill>
                  <a:srgbClr val="333333"/>
                </a:solidFill>
                <a:latin typeface="Arial" panose="020B0604020202020204" pitchFamily="34" charset="0"/>
              </a:rPr>
              <a:t> على نحو دقيق بالأثار الي تنجم عن هذا السلوك , فإذا كانت هذه الاثار سارة  او غير مؤلمة على الاقل فسيكون الأثر من النوع التحريري والعكس بالعكس</a:t>
            </a:r>
          </a:p>
          <a:p>
            <a:r>
              <a:rPr lang="ar-SA" sz="2400" b="1" dirty="0" smtClean="0">
                <a:solidFill>
                  <a:srgbClr val="FF0000"/>
                </a:solidFill>
                <a:latin typeface="Arial" panose="020B0604020202020204" pitchFamily="34" charset="0"/>
              </a:rPr>
              <a:t>يتفق هذا مع التعلم </a:t>
            </a:r>
            <a:r>
              <a:rPr lang="ar-SA" sz="2400" b="1" dirty="0" err="1" smtClean="0">
                <a:solidFill>
                  <a:srgbClr val="FF0000"/>
                </a:solidFill>
                <a:latin typeface="Arial" panose="020B0604020202020204" pitchFamily="34" charset="0"/>
              </a:rPr>
              <a:t>الاقترني</a:t>
            </a:r>
            <a:r>
              <a:rPr lang="ar-SA" sz="2400" b="1" dirty="0" smtClean="0">
                <a:solidFill>
                  <a:srgbClr val="FF0000"/>
                </a:solidFill>
                <a:latin typeface="Arial" panose="020B0604020202020204" pitchFamily="34" charset="0"/>
              </a:rPr>
              <a:t>  لكن </a:t>
            </a:r>
            <a:r>
              <a:rPr lang="ar-SA" sz="2400" b="1" dirty="0" err="1" smtClean="0">
                <a:solidFill>
                  <a:srgbClr val="FF0000"/>
                </a:solidFill>
                <a:latin typeface="Arial" panose="020B0604020202020204" pitchFamily="34" charset="0"/>
              </a:rPr>
              <a:t>مالفرق</a:t>
            </a:r>
            <a:r>
              <a:rPr lang="ar-SA" sz="2400" b="1" dirty="0" smtClean="0">
                <a:solidFill>
                  <a:srgbClr val="FF0000"/>
                </a:solidFill>
                <a:latin typeface="Arial" panose="020B0604020202020204" pitchFamily="34" charset="0"/>
              </a:rPr>
              <a:t> ؟؟ </a:t>
            </a:r>
          </a:p>
        </p:txBody>
      </p:sp>
    </p:spTree>
    <p:extLst>
      <p:ext uri="{BB962C8B-B14F-4D97-AF65-F5344CB8AC3E}">
        <p14:creationId xmlns:p14="http://schemas.microsoft.com/office/powerpoint/2010/main" val="3713394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3" name="عنصر نائب للمحتوى 2"/>
          <p:cNvSpPr>
            <a:spLocks noGrp="1"/>
          </p:cNvSpPr>
          <p:nvPr>
            <p:ph sz="quarter" idx="1"/>
          </p:nvPr>
        </p:nvSpPr>
        <p:spPr>
          <a:xfrm>
            <a:off x="1115616" y="1628800"/>
            <a:ext cx="7313240" cy="2880320"/>
          </a:xfrm>
        </p:spPr>
        <p:txBody>
          <a:bodyPr/>
          <a:lstStyle/>
          <a:p>
            <a:pPr algn="ctr">
              <a:buNone/>
            </a:pPr>
            <a:endParaRPr lang="ar-SA" dirty="0" smtClean="0"/>
          </a:p>
          <a:p>
            <a:pPr algn="ctr">
              <a:buNone/>
            </a:pPr>
            <a:r>
              <a:rPr lang="ar-SA" dirty="0" smtClean="0"/>
              <a:t>احضر كلبا وضعه في جهاز لا يمكنه من الحركة ثم اجرى له عملية تشريحية اوصل فيها غدد الكلب اللعابية ببعض انابيب الاختبار في جهاز امامة بحيث يكون في الامكان ان يشاهد سيلان اللعاب </a:t>
            </a:r>
            <a:r>
              <a:rPr lang="ar-SA" dirty="0" err="1" smtClean="0"/>
              <a:t>ويقيسة</a:t>
            </a:r>
            <a:r>
              <a:rPr lang="ar-SA" dirty="0" smtClean="0"/>
              <a:t> بسهولة  </a:t>
            </a:r>
            <a:endParaRPr lang="ar-SA"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a:bodyPr>
          <a:lstStyle/>
          <a:p>
            <a:pPr marL="0" indent="0">
              <a:buNone/>
            </a:pPr>
            <a:endParaRPr lang="ar-SA" b="1" dirty="0" smtClean="0"/>
          </a:p>
          <a:p>
            <a:pPr marL="0" indent="0">
              <a:buNone/>
            </a:pPr>
            <a:endParaRPr lang="ar-SA" b="1" dirty="0"/>
          </a:p>
        </p:txBody>
      </p:sp>
      <p:sp>
        <p:nvSpPr>
          <p:cNvPr id="6" name="مستطيل 5"/>
          <p:cNvSpPr/>
          <p:nvPr/>
        </p:nvSpPr>
        <p:spPr>
          <a:xfrm>
            <a:off x="827584" y="1988840"/>
            <a:ext cx="6624736" cy="3046988"/>
          </a:xfrm>
          <a:prstGeom prst="rect">
            <a:avLst/>
          </a:prstGeom>
        </p:spPr>
        <p:txBody>
          <a:bodyPr wrap="square">
            <a:spAutoFit/>
          </a:bodyPr>
          <a:lstStyle/>
          <a:p>
            <a:r>
              <a:rPr lang="ar-SA" sz="2400" b="1" dirty="0" smtClean="0">
                <a:solidFill>
                  <a:srgbClr val="333333"/>
                </a:solidFill>
                <a:latin typeface="Arial" panose="020B0604020202020204" pitchFamily="34" charset="0"/>
              </a:rPr>
              <a:t>3. التسهيل </a:t>
            </a:r>
          </a:p>
          <a:p>
            <a:r>
              <a:rPr lang="ar-SA" sz="2400" b="1" dirty="0" smtClean="0">
                <a:solidFill>
                  <a:srgbClr val="333333"/>
                </a:solidFill>
                <a:latin typeface="Arial" panose="020B0604020202020204" pitchFamily="34" charset="0"/>
              </a:rPr>
              <a:t>قد تؤدي ملاحظة سلوك النموذج إلى تسهيل ظهور الاستجابات التي تقع في  حصيلة الملاحظ السلوكية والتي تعلمها على نحو مسبق لكنه لم يستخدمها , أي ان ملاحظة سلوك النموذج تساعده على تذكر الاستجابات المشابهة لسلوك النموذج </a:t>
            </a:r>
          </a:p>
          <a:p>
            <a:r>
              <a:rPr lang="ar-SA" sz="2400" b="1" dirty="0" smtClean="0">
                <a:solidFill>
                  <a:srgbClr val="333333"/>
                </a:solidFill>
                <a:latin typeface="Arial" panose="020B0604020202020204" pitchFamily="34" charset="0"/>
              </a:rPr>
              <a:t>( تعاون , ) </a:t>
            </a:r>
          </a:p>
          <a:p>
            <a:endParaRPr lang="ar-SA" sz="2400" b="1" dirty="0">
              <a:solidFill>
                <a:srgbClr val="333333"/>
              </a:solidFill>
              <a:latin typeface="Arial" panose="020B0604020202020204" pitchFamily="34" charset="0"/>
            </a:endParaRPr>
          </a:p>
          <a:p>
            <a:r>
              <a:rPr lang="ar-SA" sz="2400" b="1" dirty="0" err="1" smtClean="0">
                <a:solidFill>
                  <a:srgbClr val="333333"/>
                </a:solidFill>
                <a:latin typeface="Arial" panose="020B0604020202020204" pitchFamily="34" charset="0"/>
              </a:rPr>
              <a:t>مالفرق</a:t>
            </a:r>
            <a:r>
              <a:rPr lang="ar-SA" sz="2400" b="1" dirty="0" smtClean="0">
                <a:solidFill>
                  <a:srgbClr val="333333"/>
                </a:solidFill>
                <a:latin typeface="Arial" panose="020B0604020202020204" pitchFamily="34" charset="0"/>
              </a:rPr>
              <a:t> بين تسهيل السلوك </a:t>
            </a:r>
            <a:r>
              <a:rPr lang="ar-SA" sz="2400" b="1" dirty="0" err="1" smtClean="0">
                <a:solidFill>
                  <a:srgbClr val="333333"/>
                </a:solidFill>
                <a:latin typeface="Arial" panose="020B0604020202020204" pitchFamily="34" charset="0"/>
              </a:rPr>
              <a:t>وتحريرة</a:t>
            </a:r>
            <a:r>
              <a:rPr lang="ar-SA" sz="2400" b="1" dirty="0" smtClean="0">
                <a:solidFill>
                  <a:srgbClr val="333333"/>
                </a:solidFill>
                <a:latin typeface="Arial" panose="020B0604020202020204" pitchFamily="34" charset="0"/>
              </a:rPr>
              <a:t> ؟ </a:t>
            </a:r>
            <a:endParaRPr lang="ar-SA" sz="2400" b="1" dirty="0" smtClean="0">
              <a:solidFill>
                <a:srgbClr val="FF0000"/>
              </a:solidFill>
              <a:latin typeface="Arial" panose="020B0604020202020204" pitchFamily="34" charset="0"/>
            </a:endParaRPr>
          </a:p>
        </p:txBody>
      </p:sp>
    </p:spTree>
    <p:extLst>
      <p:ext uri="{BB962C8B-B14F-4D97-AF65-F5344CB8AC3E}">
        <p14:creationId xmlns:p14="http://schemas.microsoft.com/office/powerpoint/2010/main" val="35021807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رابعا :التعلم بالملاحظة </a:t>
            </a:r>
            <a:endParaRPr lang="ar-SA" dirty="0"/>
          </a:p>
        </p:txBody>
      </p:sp>
      <p:sp>
        <p:nvSpPr>
          <p:cNvPr id="3" name="عنصر نائب للمحتوى 2"/>
          <p:cNvSpPr>
            <a:spLocks noGrp="1"/>
          </p:cNvSpPr>
          <p:nvPr>
            <p:ph sz="quarter" idx="1"/>
          </p:nvPr>
        </p:nvSpPr>
        <p:spPr/>
        <p:txBody>
          <a:bodyPr>
            <a:normAutofit/>
          </a:bodyPr>
          <a:lstStyle/>
          <a:p>
            <a:pPr marL="0" indent="0">
              <a:buNone/>
            </a:pPr>
            <a:endParaRPr lang="ar-SA" b="1" dirty="0" smtClean="0"/>
          </a:p>
          <a:p>
            <a:pPr marL="0" indent="0">
              <a:buNone/>
            </a:pPr>
            <a:endParaRPr lang="ar-SA" b="1" dirty="0"/>
          </a:p>
        </p:txBody>
      </p:sp>
      <p:sp>
        <p:nvSpPr>
          <p:cNvPr id="6" name="مستطيل 5"/>
          <p:cNvSpPr/>
          <p:nvPr/>
        </p:nvSpPr>
        <p:spPr>
          <a:xfrm>
            <a:off x="487424" y="1844824"/>
            <a:ext cx="6624736" cy="3785652"/>
          </a:xfrm>
          <a:prstGeom prst="rect">
            <a:avLst/>
          </a:prstGeom>
        </p:spPr>
        <p:txBody>
          <a:bodyPr wrap="square">
            <a:spAutoFit/>
          </a:bodyPr>
          <a:lstStyle/>
          <a:p>
            <a:r>
              <a:rPr lang="ar-SA" sz="2400" b="1" u="sng" dirty="0" smtClean="0">
                <a:solidFill>
                  <a:srgbClr val="FF0000"/>
                </a:solidFill>
                <a:latin typeface="Arial" panose="020B0604020202020204" pitchFamily="34" charset="0"/>
              </a:rPr>
              <a:t>التعليم والتعلم بالملاحظة </a:t>
            </a:r>
          </a:p>
          <a:p>
            <a:endParaRPr lang="ar-SA" sz="2400" b="1" u="sng" dirty="0" smtClean="0">
              <a:solidFill>
                <a:srgbClr val="FF0000"/>
              </a:solidFill>
              <a:latin typeface="Arial" panose="020B0604020202020204" pitchFamily="34" charset="0"/>
            </a:endParaRPr>
          </a:p>
          <a:p>
            <a:r>
              <a:rPr lang="ar-SA" sz="2400" b="1" dirty="0" smtClean="0">
                <a:solidFill>
                  <a:srgbClr val="333333"/>
                </a:solidFill>
                <a:latin typeface="Arial" panose="020B0604020202020204" pitchFamily="34" charset="0"/>
              </a:rPr>
              <a:t>توحي بعض الدلائل إلى أن نموذج التعلم بالملاحظة كتقنية تعليمية اكثر فاعلية من النماذج الاخرى وبخاصة في مجال تعليم المهارات الاجتماعية او الحركية المعقدة </a:t>
            </a:r>
          </a:p>
          <a:p>
            <a:r>
              <a:rPr lang="ar-SA" sz="2400" b="1" dirty="0" smtClean="0">
                <a:solidFill>
                  <a:srgbClr val="333333"/>
                </a:solidFill>
                <a:latin typeface="Arial" panose="020B0604020202020204" pitchFamily="34" charset="0"/>
              </a:rPr>
              <a:t>وتتضح اهمية هذا التعلم من خلال الدور التفاعلي الذي يقوم به المعلم  داخل الصف </a:t>
            </a:r>
            <a:r>
              <a:rPr lang="ar-SA" sz="2400" b="1" dirty="0" err="1" smtClean="0">
                <a:solidFill>
                  <a:srgbClr val="333333"/>
                </a:solidFill>
                <a:latin typeface="Arial" panose="020B0604020202020204" pitchFamily="34" charset="0"/>
              </a:rPr>
              <a:t>لانه</a:t>
            </a:r>
            <a:r>
              <a:rPr lang="ar-SA" sz="2400" b="1" dirty="0" smtClean="0">
                <a:solidFill>
                  <a:srgbClr val="333333"/>
                </a:solidFill>
                <a:latin typeface="Arial" panose="020B0604020202020204" pitchFamily="34" charset="0"/>
              </a:rPr>
              <a:t> يمثل نموذجا غنيا بالنسبة لتلاميذه لتنوع السلوك الذي يصدر منه على مرأى منهم </a:t>
            </a:r>
          </a:p>
          <a:p>
            <a:r>
              <a:rPr lang="ar-SA" sz="2400" b="1" dirty="0" smtClean="0">
                <a:solidFill>
                  <a:srgbClr val="333333"/>
                </a:solidFill>
                <a:latin typeface="Arial" panose="020B0604020202020204" pitchFamily="34" charset="0"/>
              </a:rPr>
              <a:t>وقد بينت دراسات عدة ان التلاميذ يتأثرون بسلوك معلميهم وتصرفاتهم اكثر من اقوالهم ونصائحهم .</a:t>
            </a:r>
            <a:endParaRPr lang="ar-SA" sz="2400" b="1" dirty="0" smtClean="0">
              <a:solidFill>
                <a:srgbClr val="FF0000"/>
              </a:solidFill>
              <a:latin typeface="Arial" panose="020B0604020202020204" pitchFamily="34" charset="0"/>
            </a:endParaRPr>
          </a:p>
        </p:txBody>
      </p:sp>
    </p:spTree>
    <p:extLst>
      <p:ext uri="{BB962C8B-B14F-4D97-AF65-F5344CB8AC3E}">
        <p14:creationId xmlns:p14="http://schemas.microsoft.com/office/powerpoint/2010/main" val="3202007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pic>
        <p:nvPicPr>
          <p:cNvPr id="4" name="عنصر نائب للمحتوى 3" descr="images (10).jpg"/>
          <p:cNvPicPr>
            <a:picLocks noGrp="1" noChangeAspect="1"/>
          </p:cNvPicPr>
          <p:nvPr>
            <p:ph sz="quarter" idx="1"/>
          </p:nvPr>
        </p:nvPicPr>
        <p:blipFill>
          <a:blip r:embed="rId2" cstate="print"/>
          <a:stretch>
            <a:fillRect/>
          </a:stretch>
        </p:blipFill>
        <p:spPr>
          <a:xfrm>
            <a:off x="827584" y="1844824"/>
            <a:ext cx="7776864" cy="4464496"/>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lstStyle/>
          <a:p>
            <a:pPr algn="ctr">
              <a:buNone/>
            </a:pPr>
            <a:endParaRPr lang="ar-SA" dirty="0" smtClean="0"/>
          </a:p>
          <a:p>
            <a:pPr algn="ctr">
              <a:buNone/>
            </a:pPr>
            <a:r>
              <a:rPr lang="ar-SA" dirty="0" smtClean="0"/>
              <a:t>وقد فسر </a:t>
            </a:r>
            <a:r>
              <a:rPr lang="ar-SA" dirty="0" err="1" smtClean="0"/>
              <a:t>بافلوف</a:t>
            </a:r>
            <a:r>
              <a:rPr lang="ar-SA" dirty="0" smtClean="0"/>
              <a:t> تلك الظاهرة على اساس </a:t>
            </a:r>
            <a:r>
              <a:rPr lang="ar-SA" u="sng" dirty="0" smtClean="0">
                <a:solidFill>
                  <a:schemeClr val="accent6">
                    <a:lumMod val="75000"/>
                  </a:schemeClr>
                </a:solidFill>
                <a:effectLst>
                  <a:outerShdw blurRad="38100" dist="38100" dir="2700000" algn="tl">
                    <a:srgbClr val="000000">
                      <a:alpha val="43137"/>
                    </a:srgbClr>
                  </a:outerShdw>
                </a:effectLst>
              </a:rPr>
              <a:t>الارتباط الشرطي</a:t>
            </a:r>
          </a:p>
          <a:p>
            <a:pPr algn="ctr">
              <a:buNone/>
            </a:pPr>
            <a:endParaRPr lang="ar-SA" u="sng" dirty="0" smtClean="0">
              <a:solidFill>
                <a:schemeClr val="accent6">
                  <a:lumMod val="75000"/>
                </a:schemeClr>
              </a:solidFill>
              <a:effectLst>
                <a:outerShdw blurRad="38100" dist="38100" dir="2700000" algn="tl">
                  <a:srgbClr val="000000">
                    <a:alpha val="43137"/>
                  </a:srgbClr>
                </a:outerShdw>
              </a:effectLst>
            </a:endParaRPr>
          </a:p>
          <a:p>
            <a:pPr algn="ctr">
              <a:buNone/>
            </a:pPr>
            <a:r>
              <a:rPr lang="ar-SA" dirty="0" smtClean="0"/>
              <a:t>حيث يعرف الارتباط الشرطي </a:t>
            </a:r>
            <a:r>
              <a:rPr lang="ar-SA" dirty="0" err="1" smtClean="0"/>
              <a:t>بأنه </a:t>
            </a:r>
            <a:r>
              <a:rPr lang="ar-SA" dirty="0" smtClean="0"/>
              <a:t>( حين يتكرر اشتراك منبهين في التأثير على الكائن الحي في وقت </a:t>
            </a:r>
            <a:r>
              <a:rPr lang="ar-SA" dirty="0" err="1" smtClean="0"/>
              <a:t>واحد </a:t>
            </a:r>
            <a:r>
              <a:rPr lang="ar-SA" dirty="0" smtClean="0"/>
              <a:t>( </a:t>
            </a:r>
            <a:r>
              <a:rPr lang="ar-SA" dirty="0" smtClean="0">
                <a:solidFill>
                  <a:schemeClr val="accent6">
                    <a:lumMod val="75000"/>
                  </a:schemeClr>
                </a:solidFill>
                <a:effectLst>
                  <a:outerShdw blurRad="38100" dist="38100" dir="2700000" algn="tl">
                    <a:srgbClr val="000000">
                      <a:alpha val="43137"/>
                    </a:srgbClr>
                  </a:outerShdw>
                </a:effectLst>
              </a:rPr>
              <a:t>طعام وجرس</a:t>
            </a:r>
            <a:r>
              <a:rPr lang="ar-SA" dirty="0" smtClean="0"/>
              <a:t>) يحدث بينهما </a:t>
            </a:r>
            <a:r>
              <a:rPr lang="ar-SA" dirty="0" err="1" smtClean="0"/>
              <a:t>ارتباط </a:t>
            </a:r>
            <a:r>
              <a:rPr lang="ar-SA" dirty="0" smtClean="0"/>
              <a:t>, بحيث أن أحد </a:t>
            </a:r>
            <a:r>
              <a:rPr lang="ar-SA" dirty="0" err="1" smtClean="0"/>
              <a:t>المنبهين </a:t>
            </a:r>
            <a:r>
              <a:rPr lang="ar-SA" dirty="0" smtClean="0"/>
              <a:t>( </a:t>
            </a:r>
            <a:r>
              <a:rPr lang="ar-SA" dirty="0" err="1" smtClean="0">
                <a:solidFill>
                  <a:schemeClr val="accent6">
                    <a:lumMod val="75000"/>
                  </a:schemeClr>
                </a:solidFill>
                <a:effectLst>
                  <a:outerShdw blurRad="38100" dist="38100" dir="2700000" algn="tl">
                    <a:srgbClr val="000000">
                      <a:alpha val="43137"/>
                    </a:srgbClr>
                  </a:outerShdw>
                </a:effectLst>
              </a:rPr>
              <a:t>الجرس</a:t>
            </a:r>
            <a:r>
              <a:rPr lang="ar-SA" dirty="0" err="1" smtClean="0"/>
              <a:t> </a:t>
            </a:r>
            <a:r>
              <a:rPr lang="ar-SA" dirty="0" smtClean="0"/>
              <a:t>) يمكن أن يثير استجابة ال منبه </a:t>
            </a:r>
            <a:r>
              <a:rPr lang="ar-SA" dirty="0" err="1" smtClean="0"/>
              <a:t>الأخر </a:t>
            </a:r>
            <a:r>
              <a:rPr lang="ar-SA" dirty="0" smtClean="0"/>
              <a:t>( </a:t>
            </a:r>
            <a:r>
              <a:rPr lang="ar-SA" dirty="0" err="1" smtClean="0">
                <a:solidFill>
                  <a:schemeClr val="accent6">
                    <a:lumMod val="75000"/>
                  </a:schemeClr>
                </a:solidFill>
                <a:effectLst>
                  <a:outerShdw blurRad="38100" dist="38100" dir="2700000" algn="tl">
                    <a:srgbClr val="000000">
                      <a:alpha val="43137"/>
                    </a:srgbClr>
                  </a:outerShdw>
                </a:effectLst>
              </a:rPr>
              <a:t>الطعام</a:t>
            </a:r>
            <a:r>
              <a:rPr lang="ar-SA" dirty="0" err="1" smtClean="0"/>
              <a:t> ) ..</a:t>
            </a:r>
            <a:r>
              <a:rPr lang="ar-SA"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pic>
        <p:nvPicPr>
          <p:cNvPr id="4" name="عنصر نائب للمحتوى 3" descr="PAVLOV.jpg"/>
          <p:cNvPicPr>
            <a:picLocks noGrp="1" noChangeAspect="1"/>
          </p:cNvPicPr>
          <p:nvPr>
            <p:ph sz="quarter" idx="1"/>
          </p:nvPr>
        </p:nvPicPr>
        <p:blipFill>
          <a:blip r:embed="rId2" cstate="print"/>
          <a:stretch>
            <a:fillRect/>
          </a:stretch>
        </p:blipFill>
        <p:spPr>
          <a:xfrm>
            <a:off x="899592" y="1700808"/>
            <a:ext cx="6912768" cy="4038600"/>
          </a:xfrm>
          <a:ln>
            <a:solidFill>
              <a:schemeClr val="accent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lstStyle/>
          <a:p>
            <a:pPr algn="ctr">
              <a:buNone/>
            </a:pPr>
            <a:endParaRPr lang="ar-SA" dirty="0" smtClean="0"/>
          </a:p>
          <a:p>
            <a:pPr algn="ctr">
              <a:buNone/>
            </a:pPr>
            <a:r>
              <a:rPr lang="ar-SA" dirty="0" smtClean="0"/>
              <a:t>من الوجهة التشريحية تعتمد هذه النظرية على </a:t>
            </a:r>
            <a:r>
              <a:rPr lang="ar-SA" dirty="0" smtClean="0">
                <a:solidFill>
                  <a:schemeClr val="accent6">
                    <a:lumMod val="75000"/>
                  </a:schemeClr>
                </a:solidFill>
                <a:effectLst>
                  <a:outerShdw blurRad="38100" dist="38100" dir="2700000" algn="tl">
                    <a:srgbClr val="000000">
                      <a:alpha val="43137"/>
                    </a:srgbClr>
                  </a:outerShdw>
                </a:effectLst>
              </a:rPr>
              <a:t>الارتباط بين </a:t>
            </a:r>
            <a:r>
              <a:rPr lang="ar-SA" dirty="0" smtClean="0"/>
              <a:t>الاعصاب في الجهاز  للكائن الحي والذي يحدث اليا دون تدخل من من الكائن لهذا اعتقد </a:t>
            </a:r>
            <a:r>
              <a:rPr lang="ar-SA" dirty="0" err="1" smtClean="0"/>
              <a:t>بافلوف</a:t>
            </a:r>
            <a:r>
              <a:rPr lang="ar-SA" dirty="0" smtClean="0"/>
              <a:t> أن </a:t>
            </a:r>
            <a:r>
              <a:rPr lang="ar-SA" dirty="0" smtClean="0">
                <a:solidFill>
                  <a:schemeClr val="accent6">
                    <a:lumMod val="75000"/>
                  </a:schemeClr>
                </a:solidFill>
                <a:effectLst>
                  <a:outerShdw blurRad="38100" dist="38100" dir="2700000" algn="tl">
                    <a:srgbClr val="000000">
                      <a:alpha val="43137"/>
                    </a:srgbClr>
                  </a:outerShdw>
                </a:effectLst>
              </a:rPr>
              <a:t>السلوك عامة لا يمكن فهمة او </a:t>
            </a:r>
            <a:r>
              <a:rPr lang="ar-SA" dirty="0" err="1" smtClean="0">
                <a:solidFill>
                  <a:schemeClr val="accent6">
                    <a:lumMod val="75000"/>
                  </a:schemeClr>
                </a:solidFill>
                <a:effectLst>
                  <a:outerShdw blurRad="38100" dist="38100" dir="2700000" algn="tl">
                    <a:srgbClr val="000000">
                      <a:alpha val="43137"/>
                    </a:srgbClr>
                  </a:outerShdw>
                </a:effectLst>
              </a:rPr>
              <a:t>تفسيرة</a:t>
            </a:r>
            <a:r>
              <a:rPr lang="ar-SA" dirty="0" smtClean="0">
                <a:solidFill>
                  <a:schemeClr val="accent6">
                    <a:lumMod val="75000"/>
                  </a:schemeClr>
                </a:solidFill>
                <a:effectLst>
                  <a:outerShdw blurRad="38100" dist="38100" dir="2700000" algn="tl">
                    <a:srgbClr val="000000">
                      <a:alpha val="43137"/>
                    </a:srgbClr>
                  </a:outerShdw>
                </a:effectLst>
              </a:rPr>
              <a:t> إلا من خلال المستوى الفسيولوجي العصبي </a:t>
            </a:r>
          </a:p>
          <a:p>
            <a:pPr algn="ctr">
              <a:buNone/>
            </a:pPr>
            <a:endParaRPr lang="ar-SA" dirty="0" smtClean="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err="1" smtClean="0">
                <a:solidFill>
                  <a:schemeClr val="tx2">
                    <a:lumMod val="50000"/>
                  </a:schemeClr>
                </a:solidFill>
                <a:effectLst>
                  <a:outerShdw blurRad="38100" dist="38100" dir="2700000" algn="tl">
                    <a:srgbClr val="000000">
                      <a:alpha val="43137"/>
                    </a:srgbClr>
                  </a:outerShdw>
                </a:effectLst>
                <a:latin typeface="+mn-lt"/>
              </a:rPr>
              <a:t>أولا </a:t>
            </a:r>
            <a:r>
              <a:rPr lang="ar-SA" dirty="0" smtClean="0">
                <a:solidFill>
                  <a:schemeClr val="tx2">
                    <a:lumMod val="50000"/>
                  </a:schemeClr>
                </a:solidFill>
                <a:effectLst>
                  <a:outerShdw blurRad="38100" dist="38100" dir="2700000" algn="tl">
                    <a:srgbClr val="000000">
                      <a:alpha val="43137"/>
                    </a:srgbClr>
                  </a:outerShdw>
                </a:effectLst>
                <a:latin typeface="+mn-lt"/>
              </a:rPr>
              <a:t>: التعلم </a:t>
            </a:r>
            <a:r>
              <a:rPr lang="ar-SA" dirty="0" err="1" smtClean="0">
                <a:solidFill>
                  <a:schemeClr val="tx2">
                    <a:lumMod val="50000"/>
                  </a:schemeClr>
                </a:solidFill>
                <a:effectLst>
                  <a:outerShdw blurRad="38100" dist="38100" dir="2700000" algn="tl">
                    <a:srgbClr val="000000">
                      <a:alpha val="43137"/>
                    </a:srgbClr>
                  </a:outerShdw>
                </a:effectLst>
                <a:latin typeface="+mn-lt"/>
              </a:rPr>
              <a:t>الارتباطي</a:t>
            </a:r>
            <a:r>
              <a:rPr lang="ar-SA" dirty="0" smtClean="0">
                <a:solidFill>
                  <a:schemeClr val="tx2">
                    <a:lumMod val="50000"/>
                  </a:schemeClr>
                </a:solidFill>
                <a:effectLst>
                  <a:outerShdw blurRad="38100" dist="38100" dir="2700000" algn="tl">
                    <a:srgbClr val="000000">
                      <a:alpha val="43137"/>
                    </a:srgbClr>
                  </a:outerShdw>
                </a:effectLst>
                <a:latin typeface="+mn-lt"/>
              </a:rPr>
              <a:t> الشرطي </a:t>
            </a:r>
            <a:endParaRPr lang="ar-SA" dirty="0">
              <a:solidFill>
                <a:schemeClr val="tx2">
                  <a:lumMod val="50000"/>
                </a:schemeClr>
              </a:solidFill>
              <a:effectLst>
                <a:outerShdw blurRad="38100" dist="38100" dir="2700000" algn="tl">
                  <a:srgbClr val="000000">
                    <a:alpha val="43137"/>
                  </a:srgbClr>
                </a:outerShdw>
              </a:effectLst>
              <a:latin typeface="+mn-lt"/>
            </a:endParaRPr>
          </a:p>
        </p:txBody>
      </p:sp>
      <p:sp>
        <p:nvSpPr>
          <p:cNvPr id="5" name="عنصر نائب للمحتوى 4"/>
          <p:cNvSpPr>
            <a:spLocks noGrp="1"/>
          </p:cNvSpPr>
          <p:nvPr>
            <p:ph sz="quarter" idx="1"/>
          </p:nvPr>
        </p:nvSpPr>
        <p:spPr/>
        <p:txBody>
          <a:bodyPr>
            <a:normAutofit fontScale="92500"/>
          </a:bodyPr>
          <a:lstStyle/>
          <a:p>
            <a:pPr algn="ctr">
              <a:buNone/>
            </a:pPr>
            <a:r>
              <a:rPr lang="ar-SA" sz="2800" u="sng" dirty="0" smtClean="0">
                <a:solidFill>
                  <a:schemeClr val="accent6">
                    <a:lumMod val="75000"/>
                  </a:schemeClr>
                </a:solidFill>
                <a:effectLst>
                  <a:outerShdw blurRad="38100" dist="38100" dir="2700000" algn="tl">
                    <a:srgbClr val="000000">
                      <a:alpha val="43137"/>
                    </a:srgbClr>
                  </a:outerShdw>
                </a:effectLst>
              </a:rPr>
              <a:t>قوانين التعلم </a:t>
            </a:r>
            <a:r>
              <a:rPr lang="ar-SA" sz="2800" u="sng" dirty="0" err="1" smtClean="0">
                <a:solidFill>
                  <a:schemeClr val="accent6">
                    <a:lumMod val="75000"/>
                  </a:schemeClr>
                </a:solidFill>
                <a:effectLst>
                  <a:outerShdw blurRad="38100" dist="38100" dir="2700000" algn="tl">
                    <a:srgbClr val="000000">
                      <a:alpha val="43137"/>
                    </a:srgbClr>
                  </a:outerShdw>
                </a:effectLst>
              </a:rPr>
              <a:t>الشرطي :</a:t>
            </a:r>
            <a:r>
              <a:rPr lang="ar-SA" sz="2800" u="sng" dirty="0" smtClean="0">
                <a:solidFill>
                  <a:schemeClr val="accent6">
                    <a:lumMod val="75000"/>
                  </a:schemeClr>
                </a:solidFill>
                <a:effectLst>
                  <a:outerShdw blurRad="38100" dist="38100" dir="2700000" algn="tl">
                    <a:srgbClr val="000000">
                      <a:alpha val="43137"/>
                    </a:srgbClr>
                  </a:outerShdw>
                </a:effectLst>
              </a:rPr>
              <a:t> </a:t>
            </a:r>
          </a:p>
          <a:p>
            <a:pPr algn="ctr">
              <a:buNone/>
            </a:pPr>
            <a:endParaRPr lang="ar-SA" sz="2800" u="sng" dirty="0" smtClean="0">
              <a:solidFill>
                <a:schemeClr val="accent6">
                  <a:lumMod val="75000"/>
                </a:schemeClr>
              </a:solidFill>
              <a:effectLst>
                <a:outerShdw blurRad="38100" dist="38100" dir="2700000" algn="tl">
                  <a:srgbClr val="000000">
                    <a:alpha val="43137"/>
                  </a:srgbClr>
                </a:outerShdw>
              </a:effectLst>
            </a:endParaRPr>
          </a:p>
          <a:p>
            <a:pPr marL="457200" indent="-457200" algn="ctr">
              <a:buAutoNum type="arabicPeriod"/>
            </a:pPr>
            <a:r>
              <a:rPr lang="ar-SA" dirty="0" smtClean="0">
                <a:solidFill>
                  <a:schemeClr val="accent6">
                    <a:lumMod val="75000"/>
                  </a:schemeClr>
                </a:solidFill>
                <a:effectLst>
                  <a:outerShdw blurRad="38100" dist="38100" dir="2700000" algn="tl">
                    <a:srgbClr val="000000">
                      <a:alpha val="43137"/>
                    </a:srgbClr>
                  </a:outerShdw>
                </a:effectLst>
              </a:rPr>
              <a:t>الانطفاء </a:t>
            </a:r>
            <a:r>
              <a:rPr lang="ar-SA" dirty="0" err="1" smtClean="0">
                <a:solidFill>
                  <a:schemeClr val="accent6">
                    <a:lumMod val="75000"/>
                  </a:schemeClr>
                </a:solidFill>
                <a:effectLst>
                  <a:outerShdw blurRad="38100" dist="38100" dir="2700000" algn="tl">
                    <a:srgbClr val="000000">
                      <a:alpha val="43137"/>
                    </a:srgbClr>
                  </a:outerShdw>
                </a:effectLst>
              </a:rPr>
              <a:t>التجريبي </a:t>
            </a:r>
            <a:r>
              <a:rPr lang="ar-SA" dirty="0" smtClean="0">
                <a:effectLst>
                  <a:outerShdw blurRad="38100" dist="38100" dir="2700000" algn="tl">
                    <a:srgbClr val="000000">
                      <a:alpha val="43137"/>
                    </a:srgbClr>
                  </a:outerShdw>
                </a:effectLst>
              </a:rPr>
              <a:t>( ان الارتباط الشرطي يضعف بمضي الزمن وبكثرة تكرار </a:t>
            </a:r>
            <a:r>
              <a:rPr lang="ar-SA" dirty="0" err="1" smtClean="0">
                <a:effectLst>
                  <a:outerShdw blurRad="38100" dist="38100" dir="2700000" algn="tl">
                    <a:srgbClr val="000000">
                      <a:alpha val="43137"/>
                    </a:srgbClr>
                  </a:outerShdw>
                </a:effectLst>
              </a:rPr>
              <a:t>التجربة </a:t>
            </a:r>
            <a:r>
              <a:rPr lang="ar-SA" dirty="0" smtClean="0">
                <a:effectLst>
                  <a:outerShdw blurRad="38100" dist="38100" dir="2700000" algn="tl">
                    <a:srgbClr val="000000">
                      <a:alpha val="43137"/>
                    </a:srgbClr>
                  </a:outerShdw>
                </a:effectLst>
              </a:rPr>
              <a:t>, حيث تقل كمية اللعاب تدريجيا إلى أن </a:t>
            </a:r>
            <a:r>
              <a:rPr lang="ar-SA" dirty="0" err="1" smtClean="0">
                <a:effectLst>
                  <a:outerShdw blurRad="38100" dist="38100" dir="2700000" algn="tl">
                    <a:srgbClr val="000000">
                      <a:alpha val="43137"/>
                    </a:srgbClr>
                  </a:outerShdw>
                </a:effectLst>
              </a:rPr>
              <a:t>يتوقف </a:t>
            </a:r>
            <a:r>
              <a:rPr lang="ar-SA" dirty="0" smtClean="0">
                <a:effectLst>
                  <a:outerShdw blurRad="38100" dist="38100" dir="2700000" algn="tl">
                    <a:srgbClr val="000000">
                      <a:alpha val="43137"/>
                    </a:srgbClr>
                  </a:outerShdw>
                </a:effectLst>
              </a:rPr>
              <a:t>, لان الارتباط يضعف بسبب كثرة غياب المنبه </a:t>
            </a:r>
            <a:r>
              <a:rPr lang="ar-SA" dirty="0" err="1" smtClean="0">
                <a:effectLst>
                  <a:outerShdw blurRad="38100" dist="38100" dir="2700000" algn="tl">
                    <a:srgbClr val="000000">
                      <a:alpha val="43137"/>
                    </a:srgbClr>
                  </a:outerShdw>
                </a:effectLst>
              </a:rPr>
              <a:t>الحقيقيي</a:t>
            </a:r>
            <a:r>
              <a:rPr lang="ar-SA" dirty="0" smtClean="0">
                <a:effectLst>
                  <a:outerShdw blurRad="38100" dist="38100" dir="2700000" algn="tl">
                    <a:srgbClr val="000000">
                      <a:alpha val="43137"/>
                    </a:srgbClr>
                  </a:outerShdw>
                </a:effectLst>
              </a:rPr>
              <a:t> وتسمى هذه الظاهرة الانطفاء </a:t>
            </a:r>
            <a:r>
              <a:rPr lang="ar-SA" dirty="0" err="1" smtClean="0">
                <a:effectLst>
                  <a:outerShdw blurRad="38100" dist="38100" dir="2700000" algn="tl">
                    <a:srgbClr val="000000">
                      <a:alpha val="43137"/>
                    </a:srgbClr>
                  </a:outerShdw>
                </a:effectLst>
              </a:rPr>
              <a:t>التجريبي </a:t>
            </a:r>
            <a:r>
              <a:rPr lang="ar-SA" dirty="0" err="1" smtClean="0">
                <a:solidFill>
                  <a:schemeClr val="accent6">
                    <a:lumMod val="75000"/>
                  </a:schemeClr>
                </a:solidFill>
                <a:effectLst>
                  <a:outerShdw blurRad="38100" dist="38100" dir="2700000" algn="tl">
                    <a:srgbClr val="000000">
                      <a:alpha val="43137"/>
                    </a:srgbClr>
                  </a:outerShdw>
                </a:effectLst>
              </a:rPr>
              <a:t>)</a:t>
            </a:r>
            <a:r>
              <a:rPr lang="ar-SA" dirty="0" smtClean="0">
                <a:solidFill>
                  <a:schemeClr val="accent6">
                    <a:lumMod val="75000"/>
                  </a:schemeClr>
                </a:solidFill>
                <a:effectLst>
                  <a:outerShdw blurRad="38100" dist="38100" dir="2700000" algn="tl">
                    <a:srgbClr val="000000">
                      <a:alpha val="43137"/>
                    </a:srgbClr>
                  </a:outerShdw>
                </a:effectLst>
              </a:rPr>
              <a:t> </a:t>
            </a:r>
          </a:p>
          <a:p>
            <a:pPr marL="457200" indent="-457200" algn="ctr">
              <a:buAutoNum type="arabicPeriod"/>
            </a:pPr>
            <a:endParaRPr lang="ar-SA" dirty="0" smtClean="0">
              <a:solidFill>
                <a:schemeClr val="accent6">
                  <a:lumMod val="75000"/>
                </a:schemeClr>
              </a:solidFill>
              <a:effectLst>
                <a:outerShdw blurRad="38100" dist="38100" dir="2700000" algn="tl">
                  <a:srgbClr val="000000">
                    <a:alpha val="43137"/>
                  </a:srgbClr>
                </a:outerShdw>
              </a:effectLst>
            </a:endParaRPr>
          </a:p>
          <a:p>
            <a:pPr marL="457200" indent="-457200" algn="ctr">
              <a:buAutoNum type="arabicPeriod"/>
            </a:pPr>
            <a:r>
              <a:rPr lang="ar-SA" dirty="0" err="1" smtClean="0">
                <a:solidFill>
                  <a:schemeClr val="accent6">
                    <a:lumMod val="75000"/>
                  </a:schemeClr>
                </a:solidFill>
                <a:effectLst>
                  <a:outerShdw blurRad="38100" dist="38100" dir="2700000" algn="tl">
                    <a:srgbClr val="000000">
                      <a:alpha val="43137"/>
                    </a:srgbClr>
                  </a:outerShdw>
                </a:effectLst>
              </a:rPr>
              <a:t>2.</a:t>
            </a:r>
            <a:r>
              <a:rPr lang="ar-SA" dirty="0" smtClean="0">
                <a:solidFill>
                  <a:schemeClr val="accent6">
                    <a:lumMod val="75000"/>
                  </a:schemeClr>
                </a:solidFill>
                <a:effectLst>
                  <a:outerShdw blurRad="38100" dist="38100" dir="2700000" algn="tl">
                    <a:srgbClr val="000000">
                      <a:alpha val="43137"/>
                    </a:srgbClr>
                  </a:outerShdw>
                </a:effectLst>
              </a:rPr>
              <a:t> العوده </a:t>
            </a:r>
            <a:r>
              <a:rPr lang="ar-SA" dirty="0" err="1" smtClean="0">
                <a:solidFill>
                  <a:schemeClr val="accent6">
                    <a:lumMod val="75000"/>
                  </a:schemeClr>
                </a:solidFill>
                <a:effectLst>
                  <a:outerShdw blurRad="38100" dist="38100" dir="2700000" algn="tl">
                    <a:srgbClr val="000000">
                      <a:alpha val="43137"/>
                    </a:srgbClr>
                  </a:outerShdw>
                </a:effectLst>
              </a:rPr>
              <a:t>التلقائية </a:t>
            </a:r>
            <a:r>
              <a:rPr lang="ar-SA" dirty="0" smtClean="0">
                <a:solidFill>
                  <a:schemeClr val="accent6">
                    <a:lumMod val="75000"/>
                  </a:schemeClr>
                </a:solidFill>
                <a:effectLst>
                  <a:outerShdw blurRad="38100" dist="38100" dir="2700000" algn="tl">
                    <a:srgbClr val="000000">
                      <a:alpha val="43137"/>
                    </a:srgbClr>
                  </a:outerShdw>
                </a:effectLst>
              </a:rPr>
              <a:t>( </a:t>
            </a:r>
            <a:r>
              <a:rPr lang="ar-SA" dirty="0" smtClean="0">
                <a:effectLst>
                  <a:outerShdw blurRad="38100" dist="38100" dir="2700000" algn="tl">
                    <a:srgbClr val="000000">
                      <a:alpha val="43137"/>
                    </a:srgbClr>
                  </a:outerShdw>
                </a:effectLst>
              </a:rPr>
              <a:t>في حالة اجراء التجربة مره اخرى بعد حدوث الانطفاء نجد اللعاب يسيل بمجرد سماع الجرس ويسمى هذا بالعودة </a:t>
            </a:r>
            <a:r>
              <a:rPr lang="ar-SA" dirty="0" err="1" smtClean="0">
                <a:effectLst>
                  <a:outerShdw blurRad="38100" dist="38100" dir="2700000" algn="tl">
                    <a:srgbClr val="000000">
                      <a:alpha val="43137"/>
                    </a:srgbClr>
                  </a:outerShdw>
                </a:effectLst>
              </a:rPr>
              <a:t>التلقائية </a:t>
            </a:r>
            <a:r>
              <a:rPr lang="ar-SA" dirty="0" smtClean="0">
                <a:effectLst>
                  <a:outerShdw blurRad="38100" dist="38100" dir="2700000" algn="tl">
                    <a:srgbClr val="000000">
                      <a:alpha val="43137"/>
                    </a:srgbClr>
                  </a:outerShdw>
                </a:effectLst>
              </a:rPr>
              <a:t>) لكن اللعاب هنا يكون اقل بكثير من التجربة ا لأولى </a:t>
            </a:r>
          </a:p>
          <a:p>
            <a:pPr marL="457200" indent="-457200" algn="ctr">
              <a:buAutoNum type="arabicPeriod"/>
            </a:pPr>
            <a:endParaRPr lang="ar-SA" dirty="0" smtClean="0">
              <a:effectLst>
                <a:outerShdw blurRad="38100" dist="38100" dir="2700000" algn="tl">
                  <a:srgbClr val="000000">
                    <a:alpha val="43137"/>
                  </a:srgbClr>
                </a:outerShdw>
              </a:effectLst>
            </a:endParaRPr>
          </a:p>
          <a:p>
            <a:pPr marL="457200" indent="-457200" algn="ctr">
              <a:buAutoNum type="arabicPeriod"/>
            </a:pPr>
            <a:r>
              <a:rPr lang="ar-SA" dirty="0" err="1" smtClean="0">
                <a:solidFill>
                  <a:schemeClr val="accent6">
                    <a:lumMod val="75000"/>
                  </a:schemeClr>
                </a:solidFill>
                <a:effectLst>
                  <a:outerShdw blurRad="38100" dist="38100" dir="2700000" algn="tl">
                    <a:srgbClr val="000000">
                      <a:alpha val="43137"/>
                    </a:srgbClr>
                  </a:outerShdw>
                </a:effectLst>
              </a:rPr>
              <a:t>3.</a:t>
            </a:r>
            <a:r>
              <a:rPr lang="ar-SA" dirty="0" smtClean="0">
                <a:solidFill>
                  <a:schemeClr val="accent6">
                    <a:lumMod val="75000"/>
                  </a:schemeClr>
                </a:solidFill>
                <a:effectLst>
                  <a:outerShdw blurRad="38100" dist="38100" dir="2700000" algn="tl">
                    <a:srgbClr val="000000">
                      <a:alpha val="43137"/>
                    </a:srgbClr>
                  </a:outerShdw>
                </a:effectLst>
              </a:rPr>
              <a:t> التعميم ثم </a:t>
            </a:r>
            <a:r>
              <a:rPr lang="ar-SA" dirty="0" err="1" smtClean="0">
                <a:solidFill>
                  <a:schemeClr val="accent6">
                    <a:lumMod val="75000"/>
                  </a:schemeClr>
                </a:solidFill>
                <a:effectLst>
                  <a:outerShdw blurRad="38100" dist="38100" dir="2700000" algn="tl">
                    <a:srgbClr val="000000">
                      <a:alpha val="43137"/>
                    </a:srgbClr>
                  </a:outerShdw>
                </a:effectLst>
              </a:rPr>
              <a:t>التمييز </a:t>
            </a:r>
            <a:r>
              <a:rPr lang="ar-SA" dirty="0" smtClean="0">
                <a:solidFill>
                  <a:schemeClr val="accent6">
                    <a:lumMod val="75000"/>
                  </a:schemeClr>
                </a:solidFill>
                <a:effectLst>
                  <a:outerShdw blurRad="38100" dist="38100" dir="2700000" algn="tl">
                    <a:srgbClr val="000000">
                      <a:alpha val="43137"/>
                    </a:srgbClr>
                  </a:outerShdw>
                </a:effectLst>
              </a:rPr>
              <a:t>(</a:t>
            </a:r>
            <a:r>
              <a:rPr lang="ar-SA" dirty="0" smtClean="0">
                <a:effectLst>
                  <a:outerShdw blurRad="38100" dist="38100" dir="2700000" algn="tl">
                    <a:srgbClr val="000000">
                      <a:alpha val="43137"/>
                    </a:srgbClr>
                  </a:outerShdw>
                </a:effectLst>
              </a:rPr>
              <a:t>يقصد هنا تعميم المنبه الصناعي على كل </a:t>
            </a:r>
            <a:r>
              <a:rPr lang="ar-SA" dirty="0" err="1" smtClean="0">
                <a:effectLst>
                  <a:outerShdw blurRad="38100" dist="38100" dir="2700000" algn="tl">
                    <a:srgbClr val="000000">
                      <a:alpha val="43137"/>
                    </a:srgbClr>
                  </a:outerShdw>
                </a:effectLst>
              </a:rPr>
              <a:t>ماهو</a:t>
            </a:r>
            <a:r>
              <a:rPr lang="ar-SA" dirty="0" smtClean="0">
                <a:effectLst>
                  <a:outerShdw blurRad="38100" dist="38100" dir="2700000" algn="tl">
                    <a:srgbClr val="000000">
                      <a:alpha val="43137"/>
                    </a:srgbClr>
                  </a:outerShdw>
                </a:effectLst>
              </a:rPr>
              <a:t> قريب الشبه </a:t>
            </a:r>
            <a:r>
              <a:rPr lang="ar-SA" dirty="0" err="1" smtClean="0">
                <a:effectLst>
                  <a:outerShdw blurRad="38100" dist="38100" dir="2700000" algn="tl">
                    <a:srgbClr val="000000">
                      <a:alpha val="43137"/>
                    </a:srgbClr>
                  </a:outerShdw>
                </a:effectLst>
              </a:rPr>
              <a:t>منه </a:t>
            </a:r>
            <a:r>
              <a:rPr lang="ar-SA" dirty="0" smtClean="0">
                <a:effectLst>
                  <a:outerShdw blurRad="38100" dist="38100" dir="2700000" algn="tl">
                    <a:srgbClr val="000000">
                      <a:alpha val="43137"/>
                    </a:srgbClr>
                  </a:outerShdw>
                </a:effectLst>
              </a:rPr>
              <a:t>( الاجراس بشكل </a:t>
            </a:r>
            <a:r>
              <a:rPr lang="ar-SA" dirty="0" err="1" smtClean="0">
                <a:effectLst>
                  <a:outerShdw blurRad="38100" dist="38100" dir="2700000" algn="tl">
                    <a:srgbClr val="000000">
                      <a:alpha val="43137"/>
                    </a:srgbClr>
                  </a:outerShdw>
                </a:effectLst>
              </a:rPr>
              <a:t>عام )</a:t>
            </a:r>
            <a:r>
              <a:rPr lang="ar-SA" dirty="0" smtClean="0">
                <a:effectLst>
                  <a:outerShdw blurRad="38100" dist="38100" dir="2700000" algn="tl">
                    <a:srgbClr val="000000">
                      <a:alpha val="43137"/>
                    </a:srgbClr>
                  </a:outerShdw>
                </a:effectLst>
              </a:rPr>
              <a:t> </a:t>
            </a:r>
          </a:p>
          <a:p>
            <a:pPr marL="457200" indent="-457200" algn="ctr">
              <a:buAutoNum type="arabicPeriod"/>
            </a:pPr>
            <a:endParaRPr lang="ar-SA" dirty="0" smtClean="0">
              <a:solidFill>
                <a:schemeClr val="accent6">
                  <a:lumMod val="75000"/>
                </a:schemeClr>
              </a:solidFill>
              <a:effectLst>
                <a:outerShdw blurRad="38100" dist="38100" dir="2700000" algn="tl">
                  <a:srgbClr val="000000">
                    <a:alpha val="43137"/>
                  </a:srgbClr>
                </a:outerShdw>
              </a:effectLst>
            </a:endParaRPr>
          </a:p>
          <a:p>
            <a:pPr algn="ctr">
              <a:buNone/>
            </a:pPr>
            <a:endParaRPr lang="ar-SA" dirty="0" smtClean="0">
              <a:solidFill>
                <a:schemeClr val="accent6">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250</TotalTime>
  <Words>1865</Words>
  <Application>Microsoft Office PowerPoint</Application>
  <PresentationFormat>عرض على الشاشة (3:4)‏</PresentationFormat>
  <Paragraphs>205</Paragraphs>
  <Slides>41</Slides>
  <Notes>8</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41</vt:i4>
      </vt:variant>
    </vt:vector>
  </HeadingPairs>
  <TitlesOfParts>
    <vt:vector size="48" baseType="lpstr">
      <vt:lpstr>Arial</vt:lpstr>
      <vt:lpstr>Calibri</vt:lpstr>
      <vt:lpstr>Century Schoolbook</vt:lpstr>
      <vt:lpstr>Times New Roman</vt:lpstr>
      <vt:lpstr>Wingdings</vt:lpstr>
      <vt:lpstr>Wingdings 2</vt:lpstr>
      <vt:lpstr>مشربية</vt:lpstr>
      <vt:lpstr>نماذج تعلم  محاور المحاضرة  نموج التعلم الاقتراني (بافلوف) نموج التعلم بالمحاولة والخطأ (ثورندايك)  نموج التعلم بالاستبصار ( الجشطلت )  نموج التعلم بالملاحظة (باندورا) </vt:lpstr>
      <vt:lpstr>عرض تقديمي في PowerPoint</vt:lpstr>
      <vt:lpstr>أولا : التعلم الارتباطي الشرطي </vt:lpstr>
      <vt:lpstr>أولا : التعلم الارتباطي الشرطي </vt:lpstr>
      <vt:lpstr>أولا : التعلم الارتباطي الشرطي </vt:lpstr>
      <vt:lpstr>أولا : التعلم الارتباطي الشرطي </vt:lpstr>
      <vt:lpstr>أولا : التعلم الارتباطي الشرطي </vt:lpstr>
      <vt:lpstr>أولا : التعلم الارتباطي الشرطي </vt:lpstr>
      <vt:lpstr>أولا : التعلم الارتباطي الشرطي </vt:lpstr>
      <vt:lpstr>أولا : التعلم الارتباطي الشرطي </vt:lpstr>
      <vt:lpstr>أولا : التعلم الارتباطي الشرطي </vt:lpstr>
      <vt:lpstr>ثانيا : التعلم بالمحاولة والخطأ </vt:lpstr>
      <vt:lpstr>ثانيا : التعلم بالمحاولة والخطأ </vt:lpstr>
      <vt:lpstr>ثانيا : التعلم بالمحاولة والخطأ </vt:lpstr>
      <vt:lpstr>ثانيا : التعلم بالمحاولة والخطأ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ثالثا : التعلم بالاستبصار </vt:lpstr>
      <vt:lpstr>عرض تقديمي في PowerPoint</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lpstr>رابعا :التعلم بالملاحظة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نماذج تعلم  محاور المحاضرة  نموج التعلم الاقتراني (بافلوف) نموج التعلم بالمحاولة والخطأ (ثورندايك)  نموج التعلم بالاستبصار ( الجشطلت )  نموج التعلم بالملاحظة (باندورا) </dc:title>
  <dc:creator>acer</dc:creator>
  <cp:lastModifiedBy>HP</cp:lastModifiedBy>
  <cp:revision>21</cp:revision>
  <dcterms:created xsi:type="dcterms:W3CDTF">2013-11-12T19:15:35Z</dcterms:created>
  <dcterms:modified xsi:type="dcterms:W3CDTF">2013-11-14T06:45:11Z</dcterms:modified>
</cp:coreProperties>
</file>