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12" r:id="rId1"/>
  </p:sldMasterIdLst>
  <p:sldIdLst>
    <p:sldId id="256" r:id="rId2"/>
    <p:sldId id="266" r:id="rId3"/>
    <p:sldId id="267" r:id="rId4"/>
    <p:sldId id="268" r:id="rId5"/>
    <p:sldId id="26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2FFEA07-E339-48F2-9892-7B7318AF7195}" type="datetimeFigureOut">
              <a:rPr lang="ar-SA" smtClean="0"/>
              <a:pPr/>
              <a:t>25/11/1431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B406DD-54FB-4222-9852-320E58DE621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15616" y="4293096"/>
            <a:ext cx="6400800" cy="1752600"/>
          </a:xfrm>
        </p:spPr>
        <p:txBody>
          <a:bodyPr/>
          <a:lstStyle/>
          <a:p>
            <a:pPr algn="l"/>
            <a:r>
              <a:rPr lang="ar-SA" sz="3200" b="0" dirty="0" smtClean="0">
                <a:solidFill>
                  <a:schemeClr val="tx2">
                    <a:lumMod val="75000"/>
                  </a:schemeClr>
                </a:solidFill>
              </a:rPr>
              <a:t>محاضرة 5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752600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tx2">
                    <a:lumMod val="75000"/>
                  </a:schemeClr>
                </a:solidFill>
              </a:rPr>
              <a:t>طرق التغذية في الطحالب </a:t>
            </a:r>
            <a:endParaRPr lang="ar-SA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انواع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المزارع الخاصة بالطحالب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ar-SA" sz="3500" u="sng" dirty="0" smtClean="0">
                <a:solidFill>
                  <a:schemeClr val="bg2">
                    <a:lumMod val="25000"/>
                  </a:schemeClr>
                </a:solidFill>
              </a:rPr>
              <a:t>المزارع ذات </a:t>
            </a:r>
            <a:r>
              <a:rPr lang="ar-SA" sz="3500" u="sng" dirty="0" err="1" smtClean="0">
                <a:solidFill>
                  <a:schemeClr val="bg2">
                    <a:lumMod val="25000"/>
                  </a:schemeClr>
                </a:solidFill>
              </a:rPr>
              <a:t>الاحجام</a:t>
            </a:r>
            <a:r>
              <a:rPr lang="ar-SA" sz="3500" u="sng" dirty="0" smtClean="0">
                <a:solidFill>
                  <a:schemeClr val="bg2">
                    <a:lumMod val="25000"/>
                  </a:schemeClr>
                </a:solidFill>
              </a:rPr>
              <a:t> المحدودة 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هي من المزارع التي يستخدم فيها حجم محدود من الوسط الغذائي محتوياً على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اهم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العناصر الغذائية بالإضافة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عدد قليل من خلايا الطحالب.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تترك في الظروف المثلى من تهوية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واضاءة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ودرجة حرارة .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تزود هذه المزارع بكمية كبيرة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زائدة من المواد الغذائية عن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الإحتياج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الفعلي للكائنات.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بمرور الوقت يحدث زيادة في النمو ويحدث استهلاك لهذه العناصر مما يؤدي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نقصها في الوسط في الوقت الذي يحدث ثبات لعدد الخلايا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موتها.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عند فحص المستعمرات في هذه المزارع ستكون لدراسة المراحل المختلفة لدورة حياة الطحالب .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انواع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المزارع الخاصة بالطحالب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المزارع المستمرة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تستعمل هذه المزارع لتلافي عيوب المزارع ذات الإحجام المحدودة.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تعتمد على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ابقاء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الكائن ”نظريا“ في مرحلة النمو المستمر .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يتم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اضافة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وسط غذائي جديد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الوسط في مرحلة معينة من مراحل النمو .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يتم التخلص من الوسط الغذائي المحتوي على الخلايا بعد فترة معينة ثم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اضافة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وسط غذائي جديد ” ولابد من تعيين الوقت الذي يحدث فيه الإنقسام“ 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يمكن تقدير نمو الكائن في فترات زمنية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متساويةحيث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تكون جميع الخلايا في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اعمار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متساوية تقريباً.</a:t>
            </a:r>
          </a:p>
          <a:p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تزرع الطحالب في </a:t>
            </a:r>
            <a:r>
              <a:rPr lang="ar-SA" sz="2500" dirty="0" err="1" smtClean="0">
                <a:solidFill>
                  <a:schemeClr val="tx2">
                    <a:lumMod val="75000"/>
                  </a:schemeClr>
                </a:solidFill>
              </a:rPr>
              <a:t>احواض</a:t>
            </a:r>
            <a:r>
              <a:rPr lang="ar-SA" sz="2500" dirty="0" smtClean="0">
                <a:solidFill>
                  <a:schemeClr val="tx2">
                    <a:lumMod val="75000"/>
                  </a:schemeClr>
                </a:solidFill>
              </a:rPr>
              <a:t> زجاجية مزودة بفتحات من الجانبين احدهما لدخول الوسط والأخر للتخلص من الكمية المراد التخلص منها من الوسط.</a:t>
            </a:r>
            <a:endParaRPr lang="ar-SA" sz="25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انواع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المزارع الخاصة بالطحالب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مزارع الكتلة 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يستخدم هذا النوع لزراعة الطحالب على نطاق واسع وذلك بهدف الحصول على اكبر كتلة من الطحالب.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يتم زراعة الطحالب في هذه المزارع في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اوعية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كبيرة.</a:t>
            </a:r>
          </a:p>
          <a:p>
            <a:pPr>
              <a:buNone/>
            </a:pP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لاتحتاج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هذه المزارع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تعقيم .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الغرض الرئيسي منها هو الحصول على اكبر كتلة من الطحالب وليس على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افضل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معدلات النمو.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تستخدم هذه الطريقة في طحالب الغذاء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وزريعة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الأسماك وطحالب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الاهمية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الإقتصادية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التي تستخدم في تصنيع مواد مختلفة.</a:t>
            </a:r>
          </a:p>
          <a:p>
            <a:pPr>
              <a:buNone/>
            </a:pP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انواع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المزارع الخاصة بالطحالب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المزارع الغشائية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نظام حديث للمزارع  حيث يجمع عدة مزايا.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يتم زرع الطحالب في حجم كبير من الماء يحتوي على غشاء شبه منفذ حيث توضع المستعمرات الطحلبية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عينة وحيدة النوع في داخل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انابيب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الأنتشار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تعلق العينة في مصدر طبيعي ويتم ملاحظتها لمدة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ايام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وأشهر.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خلال فترة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التحضين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فإن المواد الغذائية والغازات الذائبة والجزيئات الصغيرة يمكنها النفاذ خلال الغشاء لدعم نمو الكائن في ظروف قريبة من الظروف الطبيعية.</a:t>
            </a:r>
          </a:p>
          <a:p>
            <a:endParaRPr lang="ar-SA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err="1" smtClean="0">
                <a:solidFill>
                  <a:schemeClr val="tx2">
                    <a:lumMod val="75000"/>
                  </a:schemeClr>
                </a:solidFill>
              </a:rPr>
              <a:t>انواع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 المزارع الخاصة بالطحالب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يتميز هذا النظام بكونه جهاز لمزرعة صغيرة غير مكلفة سهلة التناول مع حدوث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امداد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مستمر من المواد الغذائية وعدم تراكم المواد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المفرزة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السامة والتي قد تسبب توقف نمو الكائن.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تستخدم هذه المزارع في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الانظمة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البيولوجية لدراسة كيفية الماء والطافيات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النباتيةفي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غياب من الحيوانات الطافية.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هذا النظام يسمح بدراسة الكائنات تحت ظروف غذائية ثابتة.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العناصر البديلة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ar-SA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هي مجموعة العناصر التي تحل محل  احد العناصر الرئيسية</a:t>
            </a:r>
          </a:p>
          <a:p>
            <a:pPr>
              <a:buNone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حيث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ان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هذا العنصر يحمل نفس الخواص الفيزيائية والكيميائية</a:t>
            </a:r>
          </a:p>
          <a:p>
            <a:pPr>
              <a:buNone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ويعرف هذه العنصر (البديل) بالمثيل او الشبيه الكيميائي. ونظراً</a:t>
            </a:r>
          </a:p>
          <a:p>
            <a:pPr>
              <a:buNone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للتشابه الكيميائي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ف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إ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ن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كلاً من العنصر البديل والأساسي يتنافسان</a:t>
            </a:r>
          </a:p>
          <a:p>
            <a:pPr>
              <a:buNone/>
            </a:pP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على مواقع النشاط في الخلية وتسمى هذه الظاهرة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بإسم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(التضاد).</a:t>
            </a:r>
            <a:endParaRPr lang="ar-SA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العناصر البديلة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err="1" smtClean="0">
                <a:solidFill>
                  <a:schemeClr val="bg2">
                    <a:lumMod val="25000"/>
                  </a:schemeClr>
                </a:solidFill>
              </a:rPr>
              <a:t>روبيديم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en-US" sz="3200" u="sng" dirty="0" smtClean="0">
                <a:solidFill>
                  <a:schemeClr val="bg2">
                    <a:lumMod val="25000"/>
                  </a:schemeClr>
                </a:solidFill>
              </a:rPr>
              <a:t>Rubidium 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يعتبر عنصر بديل للعنصر الرئيسي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البوتاسيوم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معدل نمو طحلب 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Chlorella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 في وجود العنصر البديل يبلغ 20% من معدل النمو في وجود العنصر الرئيسي 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بينما طحلب </a:t>
            </a:r>
            <a:r>
              <a:rPr lang="en-US" sz="2800" i="1" dirty="0" err="1" smtClean="0">
                <a:solidFill>
                  <a:schemeClr val="tx2">
                    <a:lumMod val="75000"/>
                  </a:schemeClr>
                </a:solidFill>
              </a:rPr>
              <a:t>Chlamydomonas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 يستمر في النمو في وجود العنصر البديل بدلاً من العنصر الرئيسي ولكنه يفقد الحركة تماماً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بعض الأجناس يمكنها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الأستفادة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من البديل بدون أي تغيير في النمو.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وعدد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اخر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كبير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لايستطيع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امتصاص البديل وحدث تثبيط لنمو بعض الطحالب.</a:t>
            </a: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العناصر البديلة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200" u="sng" dirty="0" err="1" smtClean="0">
                <a:solidFill>
                  <a:schemeClr val="bg2">
                    <a:lumMod val="25000"/>
                  </a:schemeClr>
                </a:solidFill>
              </a:rPr>
              <a:t>سترانثيوم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3200" u="sng" dirty="0" err="1" smtClean="0">
                <a:solidFill>
                  <a:schemeClr val="bg2">
                    <a:lumMod val="25000"/>
                  </a:schemeClr>
                </a:solidFill>
              </a:rPr>
              <a:t>Strantium</a:t>
            </a:r>
            <a:r>
              <a:rPr lang="en-US" sz="3200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عنصر بديل عن عنصر الكالسيوم.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يقل كفاءة عن العنصر الرئيسي في تدعيم نمو الطحالب.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بعض الطحالب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لاتتأثر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smtClean="0">
                <a:solidFill>
                  <a:schemeClr val="tx2">
                    <a:lumMod val="75000"/>
                  </a:schemeClr>
                </a:solidFill>
              </a:rPr>
              <a:t>بهذا </a:t>
            </a:r>
            <a:r>
              <a:rPr lang="ar-SA" sz="2800" smtClean="0">
                <a:solidFill>
                  <a:schemeClr val="tx2">
                    <a:lumMod val="75000"/>
                  </a:schemeClr>
                </a:solidFill>
              </a:rPr>
              <a:t>الإحلال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بينما البعض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الاخر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لايمكنه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الإستفادة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من الكالسيوم في وجود العنصر المماثل.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طحلب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بروتوسيفون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 err="1" smtClean="0">
                <a:solidFill>
                  <a:schemeClr val="tx2">
                    <a:lumMod val="75000"/>
                  </a:schemeClr>
                </a:solidFill>
              </a:rPr>
              <a:t>Protosiphon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ينمو في وسط مثالي يضاف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اليه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العنصر البديل بمعدل يساوي 70% 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بعض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اجناس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من الطحالب الخضراء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لاتظهر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أي استجابة للعنصر البديل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الا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في وجود تركيز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ادنى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من العنصر الأساسي. </a:t>
            </a: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العناصر البديلة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err="1" smtClean="0">
                <a:solidFill>
                  <a:schemeClr val="bg2">
                    <a:lumMod val="25000"/>
                  </a:schemeClr>
                </a:solidFill>
              </a:rPr>
              <a:t>سيلينيوم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3200" u="sng" dirty="0" smtClean="0">
                <a:solidFill>
                  <a:schemeClr val="bg2">
                    <a:lumMod val="25000"/>
                  </a:schemeClr>
                </a:solidFill>
              </a:rPr>
              <a:t>Selenium </a:t>
            </a: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يحل هذا العنصر محل العنصر الكبريت 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في وجود العنصر المماثل يعمل يؤدي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تثبيط امتصاص الأساسي كلياً.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يساعد وجود الحمض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الأميني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ميثونين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في الوسط الغذائي قدرة الخلايا على امتصاص الكبريت مرة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اخرى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وجود مركب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سيلينوميثونين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 في الوسط يؤدي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استمرار الخلايا في النمو وزيادة الحجم ولكنه يسبب توقف انقسام الخلايا نتيجة تعطيل البناء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البروتيني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.</a:t>
            </a: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طحالب ذاتية التغذية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مجموعة الطحالب التي تستطيع تجهيز غذائها نتيجة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لإحتوائها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على الإصباغ اللازمة للقيام بعملية التمثيل الضوئي في وجود (الضوء، الماء، وثاني اكسيد الكربون)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تنقسم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مجموعتين :</a:t>
            </a:r>
          </a:p>
          <a:p>
            <a:pPr>
              <a:buNone/>
            </a:pPr>
            <a:r>
              <a:rPr lang="ar-SA" u="sng" dirty="0" smtClean="0">
                <a:solidFill>
                  <a:schemeClr val="bg2">
                    <a:lumMod val="25000"/>
                  </a:schemeClr>
                </a:solidFill>
              </a:rPr>
              <a:t>طحالب  </a:t>
            </a:r>
            <a:r>
              <a:rPr lang="ar-SA" u="sng" dirty="0" err="1" smtClean="0">
                <a:solidFill>
                  <a:schemeClr val="bg2">
                    <a:lumMod val="25000"/>
                  </a:schemeClr>
                </a:solidFill>
              </a:rPr>
              <a:t>اجبارية</a:t>
            </a:r>
            <a:r>
              <a:rPr lang="ar-SA" u="sng" dirty="0" smtClean="0">
                <a:solidFill>
                  <a:schemeClr val="bg2">
                    <a:lumMod val="25000"/>
                  </a:schemeClr>
                </a:solidFill>
              </a:rPr>
              <a:t> التغذية الذاتية: </a:t>
            </a:r>
          </a:p>
          <a:p>
            <a:pPr lvl="1"/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لاتستطيع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هذه المجموعة النمو في الظلام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في وجود مادة عضوية</a:t>
            </a:r>
          </a:p>
          <a:p>
            <a:pPr lvl="1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تحتاج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²</a:t>
            </a:r>
            <a:r>
              <a:rPr lang="en-US" sz="2000" dirty="0" smtClean="0"/>
              <a:t> </a:t>
            </a:r>
            <a:r>
              <a:rPr lang="ar-SA" sz="2000" dirty="0" smtClean="0"/>
              <a:t> 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والضوء والماء للقيام بعملية التمثيل الضوئي </a:t>
            </a:r>
            <a:endParaRPr lang="ar-SA" sz="2800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ar-SA" sz="2800" u="sng" dirty="0" smtClean="0">
                <a:solidFill>
                  <a:schemeClr val="bg2">
                    <a:lumMod val="25000"/>
                  </a:schemeClr>
                </a:solidFill>
              </a:rPr>
              <a:t>طحالب اختيارية التغذية الذاتية </a:t>
            </a:r>
          </a:p>
          <a:p>
            <a:pPr lvl="1">
              <a:buNone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تحتاج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smtClean="0"/>
              <a:t>Co</a:t>
            </a:r>
            <a:r>
              <a:rPr lang="en-US" sz="2000" dirty="0" smtClean="0"/>
              <a:t>² </a:t>
            </a:r>
            <a:r>
              <a:rPr lang="ar-SA" sz="2000" dirty="0" smtClean="0"/>
              <a:t> 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والضوء والماء وفي بعض الأحيان يمكنها استخدام مصدر كربوني غير عضوي آخر (كربونات، البيكربونات) بدلاً عن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²</a:t>
            </a:r>
            <a:endParaRPr lang="ar-SA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طحالب غير ذاتية التغذية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مجموعة الطحالب التي يمكنها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ان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تعيش وتنمو وتنقسم في وجود الضوء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في الظلام 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تنقسم </a:t>
            </a:r>
            <a:r>
              <a:rPr lang="ar-SA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 مجموعتين : </a:t>
            </a:r>
          </a:p>
          <a:p>
            <a:pPr>
              <a:buNone/>
            </a:pPr>
            <a:r>
              <a:rPr lang="ar-SA" u="sng" dirty="0" smtClean="0">
                <a:solidFill>
                  <a:schemeClr val="bg2">
                    <a:lumMod val="25000"/>
                  </a:schemeClr>
                </a:solidFill>
              </a:rPr>
              <a:t>طحالب </a:t>
            </a:r>
            <a:r>
              <a:rPr lang="ar-SA" u="sng" dirty="0" err="1" smtClean="0">
                <a:solidFill>
                  <a:schemeClr val="bg2">
                    <a:lumMod val="25000"/>
                  </a:schemeClr>
                </a:solidFill>
              </a:rPr>
              <a:t>اجبارية</a:t>
            </a:r>
            <a:r>
              <a:rPr lang="ar-SA" u="sng" dirty="0" smtClean="0">
                <a:solidFill>
                  <a:schemeClr val="bg2">
                    <a:lumMod val="25000"/>
                  </a:schemeClr>
                </a:solidFill>
              </a:rPr>
              <a:t> التغذية الغير ذاتية </a:t>
            </a:r>
          </a:p>
          <a:p>
            <a:pPr>
              <a:buFont typeface="Courier New" pitchFamily="49" charset="0"/>
              <a:buChar char="o"/>
            </a:pP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تحتاج </a:t>
            </a:r>
            <a:r>
              <a:rPr lang="ar-SA" sz="22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 وجود مصدر كربوني عضوي في بيئة النمو </a:t>
            </a:r>
            <a:r>
              <a:rPr lang="ar-SA" sz="2200" dirty="0" err="1" smtClean="0">
                <a:solidFill>
                  <a:schemeClr val="tx2">
                    <a:lumMod val="75000"/>
                  </a:schemeClr>
                </a:solidFill>
              </a:rPr>
              <a:t>لأستخدامه</a:t>
            </a: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 كمصدر للطاقة.</a:t>
            </a:r>
            <a:endParaRPr lang="ar-SA" sz="2200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ar-SA" u="sng" dirty="0" smtClean="0">
                <a:solidFill>
                  <a:schemeClr val="bg2">
                    <a:lumMod val="25000"/>
                  </a:schemeClr>
                </a:solidFill>
              </a:rPr>
              <a:t>طحالب اختيارية التغذية الغير ذاتية</a:t>
            </a:r>
          </a:p>
          <a:p>
            <a:pPr>
              <a:buFont typeface="Courier New" pitchFamily="49" charset="0"/>
              <a:buChar char="o"/>
            </a:pP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يمكنها العيش في الضوء/ الظلام </a:t>
            </a:r>
          </a:p>
          <a:p>
            <a:pPr>
              <a:buFont typeface="Courier New" pitchFamily="49" charset="0"/>
              <a:buChar char="o"/>
            </a:pP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وفي وجود الضوء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و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² </a:t>
            </a:r>
            <a:r>
              <a:rPr lang="ar-SA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يمكنها التغذية في غياب المادة العضوية.</a:t>
            </a:r>
          </a:p>
          <a:p>
            <a:pPr>
              <a:buFont typeface="Courier New" pitchFamily="49" charset="0"/>
              <a:buChar char="o"/>
            </a:pPr>
            <a:r>
              <a:rPr lang="ar-SA" sz="2200" dirty="0" smtClean="0">
                <a:solidFill>
                  <a:schemeClr val="tx2">
                    <a:lumMod val="75000"/>
                  </a:schemeClr>
                </a:solidFill>
              </a:rPr>
              <a:t>في الظلام تستمد الكربون والطاقة اللازمة من المواد العضوية الموجودة في الوسط  الذي تعيش فيه (مترممة في غياب الضوء) . 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</a:p>
          <a:p>
            <a:pPr>
              <a:buNone/>
            </a:pPr>
            <a:endParaRPr lang="ar-S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الطحالب الأخرى </a:t>
            </a:r>
            <a:endParaRPr lang="ar-SA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الطحالب المختلطة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تحتاج هذه المجموعة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وجود مادة عضوية بالإضافة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Co²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للقيام بعملية التمثيل الضوئي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تعتبر هذه المجموعة وسط بين المجموعتين السابقتين.</a:t>
            </a:r>
          </a:p>
          <a:p>
            <a:pPr>
              <a:buNone/>
            </a:pPr>
            <a:r>
              <a:rPr lang="ar-SA" sz="2800" u="sng" dirty="0" smtClean="0">
                <a:solidFill>
                  <a:schemeClr val="bg2">
                    <a:lumMod val="25000"/>
                  </a:schemeClr>
                </a:solidFill>
              </a:rPr>
              <a:t>الطحالب متباينة التغذية الضوئية 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مجموعة الطحالب التي يمكنها العيش على المواد العضوية عند توفرها في الوسط بتركيزات كافية ، لكن لاتستخدمها الطحالب بصورة مباشرة كمصدر للطاقة وانما تقوم الطحالب بتكسير المادة العضوية لإستخدامها في عملية التنفس ثم تستخدم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Co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²</a:t>
            </a: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المنطلق منها في عملية التمثيل الضوئي وتسمى هذه العملية (الايض الضوئي) </a:t>
            </a:r>
            <a:endParaRPr lang="ar-SA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</a:rPr>
              <a:t>الطحالب الأخرى 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u="sng" dirty="0" smtClean="0">
                <a:solidFill>
                  <a:schemeClr val="bg2">
                    <a:lumMod val="25000"/>
                  </a:schemeClr>
                </a:solidFill>
              </a:rPr>
              <a:t>الطحالب الملتهمة</a:t>
            </a:r>
          </a:p>
          <a:p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هي مجموعة قليلة من الطحالب الغير ذاتية التغذية حيث لها القدرة على ابتلاع جزيئات الطعام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او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الكائنا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ت الصغيرة وهضمها ثم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افراز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المهضومة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الى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داخل الخلية. </a:t>
            </a:r>
          </a:p>
          <a:p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امثلة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2800" dirty="0" err="1" smtClean="0">
                <a:solidFill>
                  <a:schemeClr val="tx2">
                    <a:lumMod val="75000"/>
                  </a:schemeClr>
                </a:solidFill>
              </a:rPr>
              <a:t>لهذة</a:t>
            </a:r>
            <a:r>
              <a:rPr lang="ar-SA" sz="2800" dirty="0" smtClean="0">
                <a:solidFill>
                  <a:schemeClr val="tx2">
                    <a:lumMod val="75000"/>
                  </a:schemeClr>
                </a:solidFill>
              </a:rPr>
              <a:t> المجموعة 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الطحالب </a:t>
            </a:r>
            <a:r>
              <a:rPr lang="ar-SA" sz="3200" dirty="0" err="1" smtClean="0">
                <a:solidFill>
                  <a:schemeClr val="tx2">
                    <a:lumMod val="75000"/>
                  </a:schemeClr>
                </a:solidFill>
              </a:rPr>
              <a:t>اليوجلينية</a:t>
            </a:r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 والصفراء الذهبية.</a:t>
            </a:r>
            <a:endParaRPr lang="ar-SA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5FB9BCB911074F8D7BF78AB7A55AF9" ma:contentTypeVersion="0" ma:contentTypeDescription="Create a new document." ma:contentTypeScope="" ma:versionID="549ec0d40cffc80886ddb6d547d6b24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203C710-3D9E-48C6-8264-BDD79ED797A6}"/>
</file>

<file path=customXml/itemProps2.xml><?xml version="1.0" encoding="utf-8"?>
<ds:datastoreItem xmlns:ds="http://schemas.openxmlformats.org/officeDocument/2006/customXml" ds:itemID="{9751D5EC-099F-4905-B249-78945C82B83A}"/>
</file>

<file path=customXml/itemProps3.xml><?xml version="1.0" encoding="utf-8"?>
<ds:datastoreItem xmlns:ds="http://schemas.openxmlformats.org/officeDocument/2006/customXml" ds:itemID="{77500B81-A00F-453B-9C9E-1C1D0CD29CF9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661</TotalTime>
  <Words>959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مدني</vt:lpstr>
      <vt:lpstr>طرق التغذية في الطحالب </vt:lpstr>
      <vt:lpstr>العناصر البديلة </vt:lpstr>
      <vt:lpstr>العناصر البديلة </vt:lpstr>
      <vt:lpstr>العناصر البديلة </vt:lpstr>
      <vt:lpstr>العناصر البديلة </vt:lpstr>
      <vt:lpstr>طحالب ذاتية التغذية </vt:lpstr>
      <vt:lpstr>طحالب غير ذاتية التغذية </vt:lpstr>
      <vt:lpstr>الطحالب الأخرى </vt:lpstr>
      <vt:lpstr>الطحالب الأخرى </vt:lpstr>
      <vt:lpstr> انواع المزارع الخاصة بالطحالب </vt:lpstr>
      <vt:lpstr>انواع المزارع الخاصة بالطحالب</vt:lpstr>
      <vt:lpstr>انواع المزارع الخاصة بالطحالب</vt:lpstr>
      <vt:lpstr>انواع المزارع الخاصة بالطحالب</vt:lpstr>
      <vt:lpstr>انواع المزارع الخاصة بالطحالب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طرق التغذية في الطحالب</dc:title>
  <dc:creator>hend</dc:creator>
  <cp:lastModifiedBy>wathnani</cp:lastModifiedBy>
  <cp:revision>39</cp:revision>
  <dcterms:created xsi:type="dcterms:W3CDTF">2010-11-01T15:50:16Z</dcterms:created>
  <dcterms:modified xsi:type="dcterms:W3CDTF">2010-11-01T07:14:58Z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0x0101003C5FB9BCB911074F8D7BF78AB7A55AF9</vt:lpwstr>
  </property>
</Properties>
</file>