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30E59B-0F5C-4A66-A6FF-A3F45C1C8012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AAAB44-4F75-49BF-9EB4-A9222DA319B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الموضوع الثالث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التدرج الاجتماعي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لماذا تقبل بعض الطبقات </a:t>
            </a:r>
            <a:r>
              <a:rPr lang="ar-SA" dirty="0" err="1" smtClean="0"/>
              <a:t>الدونية؟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هناك عدة تفسيرات لعلماء الاجتماع يمكن تقسيمها </a:t>
            </a:r>
            <a:r>
              <a:rPr lang="ar-SA" dirty="0" err="1" smtClean="0"/>
              <a:t>كالتالي:</a:t>
            </a:r>
            <a:endParaRPr lang="ar-SA" dirty="0" smtClean="0"/>
          </a:p>
          <a:p>
            <a:r>
              <a:rPr lang="ar-SA" dirty="0" smtClean="0"/>
              <a:t>1- نظريات الدونية </a:t>
            </a:r>
            <a:r>
              <a:rPr lang="ar-SA" dirty="0" err="1" smtClean="0"/>
              <a:t>وتشمل: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 smtClean="0"/>
              <a:t>   أ- </a:t>
            </a:r>
            <a:r>
              <a:rPr lang="ar-SA" dirty="0" err="1" smtClean="0"/>
              <a:t>البيلوجية</a:t>
            </a:r>
            <a:r>
              <a:rPr lang="ar-SA" dirty="0" smtClean="0"/>
              <a:t> </a:t>
            </a:r>
            <a:r>
              <a:rPr lang="ar-SA" dirty="0" err="1" smtClean="0"/>
              <a:t>الدونية.</a:t>
            </a:r>
            <a:r>
              <a:rPr lang="ar-SA" smtClean="0"/>
              <a:t>      ب- </a:t>
            </a:r>
            <a:r>
              <a:rPr lang="ar-SA" dirty="0" smtClean="0"/>
              <a:t>الدونية الثقافية.</a:t>
            </a:r>
          </a:p>
          <a:p>
            <a:r>
              <a:rPr lang="ar-SA" dirty="0" smtClean="0"/>
              <a:t>2- النظريات البنائية </a:t>
            </a:r>
            <a:r>
              <a:rPr lang="ar-SA" dirty="0" err="1" smtClean="0"/>
              <a:t>وتشمل:</a:t>
            </a:r>
            <a:endParaRPr lang="ar-SA" dirty="0" smtClean="0"/>
          </a:p>
          <a:p>
            <a:r>
              <a:rPr lang="ar-SA" dirty="0" smtClean="0"/>
              <a:t>  </a:t>
            </a:r>
            <a:r>
              <a:rPr lang="ar-SA" dirty="0" smtClean="0"/>
              <a:t>   أ- التمييز المؤسسي   ب- النظام الاقتصادي.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التدرج الاجتماعي: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1- مقدمة.</a:t>
            </a:r>
          </a:p>
          <a:p>
            <a:r>
              <a:rPr lang="ar-SA" dirty="0" smtClean="0"/>
              <a:t>2- المفاهيم الرئيسية المرتبطة بالتدرج الاجتماعي.</a:t>
            </a:r>
          </a:p>
          <a:p>
            <a:r>
              <a:rPr lang="ar-SA" dirty="0" smtClean="0"/>
              <a:t>(المكانة, الحراك الاجتماعي, التحيز والتمييز)</a:t>
            </a:r>
          </a:p>
          <a:p>
            <a:r>
              <a:rPr lang="ar-SA" dirty="0" smtClean="0"/>
              <a:t>3- عوامل (اسباب) التدرج الاجتماعي.</a:t>
            </a:r>
          </a:p>
          <a:p>
            <a:r>
              <a:rPr lang="ar-SA" dirty="0" smtClean="0"/>
              <a:t>(الطبقة, الجنس العرقي أو الجماعات العرقية, الجنس“النوع“, </a:t>
            </a:r>
          </a:p>
          <a:p>
            <a:r>
              <a:rPr lang="ar-SA" dirty="0" smtClean="0"/>
              <a:t>4- أنواع (تصنيف) الطبقات.</a:t>
            </a:r>
          </a:p>
          <a:p>
            <a:r>
              <a:rPr lang="ar-SA" dirty="0" smtClean="0"/>
              <a:t>5- المهنة كمقياس للتصنيف الطبقي.</a:t>
            </a:r>
          </a:p>
          <a:p>
            <a:r>
              <a:rPr lang="ar-SA" dirty="0" smtClean="0"/>
              <a:t>6- لماذا تقبل بعض الطبقات أو الفئات دونيتها؟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التدرج الاجتماعي: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المقدمة:</a:t>
            </a:r>
          </a:p>
          <a:p>
            <a:r>
              <a:rPr lang="ar-SA" dirty="0" smtClean="0"/>
              <a:t>1- هو جزء أساسي من أجزاء البناء الاجتماعي. وهو الترتيب الهرمي المنظم </a:t>
            </a:r>
            <a:r>
              <a:rPr lang="ar-SA" dirty="0" err="1" smtClean="0"/>
              <a:t>للمكانات</a:t>
            </a:r>
            <a:r>
              <a:rPr lang="ar-SA" dirty="0" smtClean="0"/>
              <a:t> والجماعات المكونة للبناء.</a:t>
            </a: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2- المفاهيم الرئيسية المرتبطة بالتدرج الاجتماعي.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1- </a:t>
            </a:r>
            <a:r>
              <a:rPr lang="ar-SA" dirty="0" smtClean="0">
                <a:solidFill>
                  <a:srgbClr val="FF0000"/>
                </a:solidFill>
              </a:rPr>
              <a:t>المكانة:</a:t>
            </a:r>
          </a:p>
          <a:p>
            <a:r>
              <a:rPr lang="ar-SA" dirty="0" smtClean="0"/>
              <a:t>وهي الوضع الذي يحتله الفرد في البناء الاجتماعي.</a:t>
            </a:r>
          </a:p>
          <a:p>
            <a:r>
              <a:rPr lang="ar-SA" dirty="0" smtClean="0"/>
              <a:t>وله نوعان:</a:t>
            </a:r>
          </a:p>
          <a:p>
            <a:r>
              <a:rPr lang="ar-SA" dirty="0" smtClean="0"/>
              <a:t>1- المكانة الموروثة.</a:t>
            </a:r>
          </a:p>
          <a:p>
            <a:r>
              <a:rPr lang="ar-SA" dirty="0" smtClean="0"/>
              <a:t>2-المكانة المكتسبة.</a:t>
            </a:r>
          </a:p>
          <a:p>
            <a:r>
              <a:rPr lang="ar-SA" dirty="0" smtClean="0"/>
              <a:t>2- </a:t>
            </a:r>
            <a:r>
              <a:rPr lang="ar-SA" dirty="0" smtClean="0">
                <a:solidFill>
                  <a:srgbClr val="FF0000"/>
                </a:solidFill>
              </a:rPr>
              <a:t>الحراك الاجتماعي</a:t>
            </a:r>
            <a:r>
              <a:rPr lang="ar-SA" dirty="0" smtClean="0"/>
              <a:t>:</a:t>
            </a:r>
          </a:p>
          <a:p>
            <a:r>
              <a:rPr lang="ar-SA" dirty="0" smtClean="0"/>
              <a:t>الحراك هو قدرة الفرد على الانتقال من طبقة اجتماعية إلى أخرى.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dirty="0" smtClean="0"/>
              <a:t>3- </a:t>
            </a:r>
            <a:r>
              <a:rPr lang="ar-SA" dirty="0" smtClean="0">
                <a:solidFill>
                  <a:srgbClr val="FF0000"/>
                </a:solidFill>
              </a:rPr>
              <a:t>التحيز والتمييز:</a:t>
            </a:r>
          </a:p>
          <a:p>
            <a:r>
              <a:rPr lang="ar-SA" dirty="0" smtClean="0"/>
              <a:t>يرتبط المفهومين بالتدرج الاجتماعي والفرق بينهما:</a:t>
            </a:r>
          </a:p>
          <a:p>
            <a:r>
              <a:rPr lang="ar-SA" dirty="0" smtClean="0"/>
              <a:t>1- التحيز: يشير إلى مجموعة من القيم والاتجاهات التي تضع بعض الأفراد في مكانة أفضل.</a:t>
            </a:r>
          </a:p>
          <a:p>
            <a:r>
              <a:rPr lang="ar-SA" dirty="0" smtClean="0"/>
              <a:t>2- التمييز : يكون سلوك. ويقصد </a:t>
            </a:r>
            <a:r>
              <a:rPr lang="ar-SA" dirty="0" err="1" smtClean="0"/>
              <a:t>به</a:t>
            </a:r>
            <a:r>
              <a:rPr lang="ar-SA" dirty="0" smtClean="0"/>
              <a:t> إعطاء بعض الفرص والامتيازات لمجموعة من الأفراد دون الآخرين.</a:t>
            </a: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عوامل التدرج: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الطبقة. وهي مجموعة من الأفراد الذين يحتلون مكانة اقتصادية واحدة في البناء الهرمي للمجتمع.</a:t>
            </a:r>
          </a:p>
          <a:p>
            <a:r>
              <a:rPr lang="ar-SA" dirty="0" smtClean="0"/>
              <a:t>2- الجماعات العرقية: جماعات من الناس يعانون من أنواع مختلفة من التمييز والاضطهاد .</a:t>
            </a:r>
          </a:p>
          <a:p>
            <a:r>
              <a:rPr lang="ar-SA" dirty="0" smtClean="0"/>
              <a:t>3- الجنس: ويقصد </a:t>
            </a:r>
            <a:r>
              <a:rPr lang="ar-SA" dirty="0" err="1" smtClean="0"/>
              <a:t>به</a:t>
            </a:r>
            <a:r>
              <a:rPr lang="ar-SA" dirty="0" smtClean="0"/>
              <a:t> النوع (ذكر, أنثى) وتحتل المرأة والرجل مكانة مختلفة في معظم المجتمعات الانسانية.</a:t>
            </a:r>
            <a:endParaRPr lang="ar-SA" dirty="0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4- أنواع (تصنيف) الطبقات.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الحقيقة أن ترتيب الأفراد في مستويات طبقية متتالية ليس بالأمر اليسير.</a:t>
            </a:r>
          </a:p>
          <a:p>
            <a:pPr>
              <a:buNone/>
            </a:pPr>
            <a:r>
              <a:rPr lang="ar-SA" dirty="0" smtClean="0"/>
              <a:t> * إذا لم ينجح علماء الاجتماع إلى الآن في الوصول إلى معيار واحد في تصنيف الأفراد وترتيبهم حسب مستوياتهم الطبقية.</a:t>
            </a:r>
          </a:p>
          <a:p>
            <a:pPr>
              <a:buNone/>
            </a:pPr>
            <a:r>
              <a:rPr lang="ar-SA" dirty="0" smtClean="0"/>
              <a:t> * فبعض المجتمعات تقيم الفرد حسب المال وبعضها حسب العلم والمعرفة وبعضها حسب درجة التدين وبعضها حسب الأسرة التي ينتسب لها.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يستخدم علماء الاجتماع ثلاثة أساليب أساسية لتصنيف الأفراد إلى عدة طبقات أهمها: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التصنيف المجتمعي: والذي يطلب فيه من الفرد تصنيف أفراد المجتمع في مستويات طبقية.</a:t>
            </a:r>
          </a:p>
          <a:p>
            <a:r>
              <a:rPr lang="ar-SA" dirty="0" smtClean="0"/>
              <a:t>2- التصنيف الشخصي: يطلب فيه من الفرد أن يصنف نفسه في أي طبقة اجتماعية.</a:t>
            </a:r>
          </a:p>
          <a:p>
            <a:r>
              <a:rPr lang="ar-SA" dirty="0" smtClean="0"/>
              <a:t>3- التصنيف الموضوعي: وهو الذي لا يعتمد </a:t>
            </a:r>
            <a:r>
              <a:rPr lang="ar-SA" dirty="0" err="1" smtClean="0"/>
              <a:t>الافرد</a:t>
            </a:r>
            <a:r>
              <a:rPr lang="ar-SA" dirty="0" smtClean="0"/>
              <a:t> في تصنيف أنفسهم أو بعضهم البعض ولكن يقوم  علماء الاجتماع بالاعتماد على المعايير التي سبق ذكرها كالدخل والتعليم والعمل والأسرة .....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المهنة كمقياس للتصنيف الطبقي: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تعتبر المهنة  من أهم المعايير التي يستخدمها علماء الاجتماع في تحديد مكانة الفرد في البناء الاجتماعي خاصة في المجتمعات الصناعية.</a:t>
            </a:r>
          </a:p>
          <a:p>
            <a:r>
              <a:rPr lang="ar-SA" dirty="0" smtClean="0"/>
              <a:t>2- حاول علماء الاجتماع تقسيم المهن إلى عدة تصنيفات أهمها:</a:t>
            </a:r>
          </a:p>
          <a:p>
            <a:r>
              <a:rPr lang="ar-SA" dirty="0" smtClean="0"/>
              <a:t>1- وظائف فنية متقدمة التقنية.</a:t>
            </a:r>
          </a:p>
          <a:p>
            <a:r>
              <a:rPr lang="ar-SA" dirty="0" smtClean="0"/>
              <a:t>2- وظائف </a:t>
            </a:r>
            <a:r>
              <a:rPr lang="ar-SA" dirty="0" err="1" smtClean="0"/>
              <a:t>ادارية</a:t>
            </a:r>
            <a:r>
              <a:rPr lang="ar-SA" dirty="0" smtClean="0"/>
              <a:t> قيادية</a:t>
            </a:r>
          </a:p>
          <a:p>
            <a:r>
              <a:rPr lang="ar-SA" dirty="0" smtClean="0"/>
              <a:t>3- وظائف حرفية غير يدوية .4- وظائف حرفية يدوية. 5- وظائف غير حرفية.</a:t>
            </a:r>
            <a:endParaRPr lang="ar-SA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5856</TotalTime>
  <Words>481</Words>
  <Application>Microsoft Office PowerPoint</Application>
  <PresentationFormat>عرض على الشاشة (3:4)‏</PresentationFormat>
  <Paragraphs>50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رحلة</vt:lpstr>
      <vt:lpstr>الموضوع الثالث</vt:lpstr>
      <vt:lpstr>التدرج الاجتماعي:</vt:lpstr>
      <vt:lpstr>التدرج الاجتماعي:</vt:lpstr>
      <vt:lpstr>2- المفاهيم الرئيسية المرتبطة بالتدرج الاجتماعي. </vt:lpstr>
      <vt:lpstr>الشريحة 5</vt:lpstr>
      <vt:lpstr>عوامل التدرج:</vt:lpstr>
      <vt:lpstr>4- أنواع (تصنيف) الطبقات. </vt:lpstr>
      <vt:lpstr>يستخدم علماء الاجتماع ثلاثة أساليب أساسية لتصنيف الأفراد إلى عدة طبقات أهمها:</vt:lpstr>
      <vt:lpstr>المهنة كمقياس للتصنيف الطبقي:</vt:lpstr>
      <vt:lpstr>لماذا تقبل بعض الطبقات الدونية؟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الموضوع الثالث</dc:title>
  <dc:creator>Windows User</dc:creator>
  <cp:lastModifiedBy>Windows User</cp:lastModifiedBy>
  <cp:revision>212</cp:revision>
  <dcterms:created xsi:type="dcterms:W3CDTF">2011-10-03T21:00:57Z</dcterms:created>
  <dcterms:modified xsi:type="dcterms:W3CDTF">2012-11-03T18:05:23Z</dcterms:modified>
</cp:coreProperties>
</file>