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0263E210-EB23-47BF-95CA-DABB6B131868}" type="datetimeFigureOut">
              <a:rPr lang="ar-SA" smtClean="0"/>
              <a:pPr/>
              <a:t>20/03/33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F65BF51-1630-4EDA-9BE1-50ACA5B4C7F5}"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263E210-EB23-47BF-95CA-DABB6B131868}" type="datetimeFigureOut">
              <a:rPr lang="ar-SA" smtClean="0"/>
              <a:pPr/>
              <a:t>20/03/33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F65BF51-1630-4EDA-9BE1-50ACA5B4C7F5}"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263E210-EB23-47BF-95CA-DABB6B131868}" type="datetimeFigureOut">
              <a:rPr lang="ar-SA" smtClean="0"/>
              <a:pPr/>
              <a:t>20/03/33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F65BF51-1630-4EDA-9BE1-50ACA5B4C7F5}"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263E210-EB23-47BF-95CA-DABB6B131868}" type="datetimeFigureOut">
              <a:rPr lang="ar-SA" smtClean="0"/>
              <a:pPr/>
              <a:t>20/03/33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F65BF51-1630-4EDA-9BE1-50ACA5B4C7F5}"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263E210-EB23-47BF-95CA-DABB6B131868}" type="datetimeFigureOut">
              <a:rPr lang="ar-SA" smtClean="0"/>
              <a:pPr/>
              <a:t>20/03/33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F65BF51-1630-4EDA-9BE1-50ACA5B4C7F5}"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0263E210-EB23-47BF-95CA-DABB6B131868}" type="datetimeFigureOut">
              <a:rPr lang="ar-SA" smtClean="0"/>
              <a:pPr/>
              <a:t>20/03/33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F65BF51-1630-4EDA-9BE1-50ACA5B4C7F5}"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0263E210-EB23-47BF-95CA-DABB6B131868}" type="datetimeFigureOut">
              <a:rPr lang="ar-SA" smtClean="0"/>
              <a:pPr/>
              <a:t>20/03/33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F65BF51-1630-4EDA-9BE1-50ACA5B4C7F5}"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0263E210-EB23-47BF-95CA-DABB6B131868}" type="datetimeFigureOut">
              <a:rPr lang="ar-SA" smtClean="0"/>
              <a:pPr/>
              <a:t>20/03/33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F65BF51-1630-4EDA-9BE1-50ACA5B4C7F5}"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263E210-EB23-47BF-95CA-DABB6B131868}" type="datetimeFigureOut">
              <a:rPr lang="ar-SA" smtClean="0"/>
              <a:pPr/>
              <a:t>20/03/33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F65BF51-1630-4EDA-9BE1-50ACA5B4C7F5}"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263E210-EB23-47BF-95CA-DABB6B131868}" type="datetimeFigureOut">
              <a:rPr lang="ar-SA" smtClean="0"/>
              <a:pPr/>
              <a:t>20/03/33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F65BF51-1630-4EDA-9BE1-50ACA5B4C7F5}"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263E210-EB23-47BF-95CA-DABB6B131868}" type="datetimeFigureOut">
              <a:rPr lang="ar-SA" smtClean="0"/>
              <a:pPr/>
              <a:t>20/03/33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F65BF51-1630-4EDA-9BE1-50ACA5B4C7F5}"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263E210-EB23-47BF-95CA-DABB6B131868}" type="datetimeFigureOut">
              <a:rPr lang="ar-SA" smtClean="0"/>
              <a:pPr/>
              <a:t>20/03/33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F65BF51-1630-4EDA-9BE1-50ACA5B4C7F5}"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err="1" smtClean="0"/>
              <a:t>الوضوع</a:t>
            </a:r>
            <a:r>
              <a:rPr lang="ar-SA" dirty="0" smtClean="0"/>
              <a:t> الثاني</a:t>
            </a:r>
            <a:endParaRPr lang="ar-SA" dirty="0"/>
          </a:p>
        </p:txBody>
      </p:sp>
      <p:sp>
        <p:nvSpPr>
          <p:cNvPr id="3" name="عنوان فرعي 2"/>
          <p:cNvSpPr>
            <a:spLocks noGrp="1"/>
          </p:cNvSpPr>
          <p:nvPr>
            <p:ph type="subTitle" idx="1"/>
          </p:nvPr>
        </p:nvSpPr>
        <p:spPr/>
        <p:txBody>
          <a:bodyPr/>
          <a:lstStyle/>
          <a:p>
            <a:r>
              <a:rPr lang="ar-SA" dirty="0" smtClean="0"/>
              <a:t>البناء الاجتماعي</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3- التفاعل </a:t>
            </a:r>
            <a:r>
              <a:rPr lang="ar-SA" dirty="0" smtClean="0"/>
              <a:t>الاجتماعي:</a:t>
            </a:r>
            <a:endParaRPr lang="ar-SA" dirty="0"/>
          </a:p>
        </p:txBody>
      </p:sp>
      <p:sp>
        <p:nvSpPr>
          <p:cNvPr id="3" name="عنصر نائب للمحتوى 2"/>
          <p:cNvSpPr>
            <a:spLocks noGrp="1"/>
          </p:cNvSpPr>
          <p:nvPr>
            <p:ph idx="1"/>
          </p:nvPr>
        </p:nvSpPr>
        <p:spPr/>
        <p:txBody>
          <a:bodyPr/>
          <a:lstStyle/>
          <a:p>
            <a:r>
              <a:rPr lang="ar-SA" dirty="0" smtClean="0"/>
              <a:t>1- يعرف التفاعل في القاموس الاجتماعي بأنه (لتأثير المتبادل بين فردين أو أكثر خلال تعاملهما مع بعضهم البعض).</a:t>
            </a:r>
          </a:p>
          <a:p>
            <a:r>
              <a:rPr lang="ar-SA" dirty="0" smtClean="0"/>
              <a:t>2- هناك عدة وسائل للتفاعل الاجتماعي: التفاعل المباشر عن طريق الأصوات كما في المحادثة أو عن طريق الإشارة وحركات اليدين... والتفاعل غير المباشر عن طريق الكلمة المكتوبة أو الصور المرئية باستخدام وسائل الإعلام .</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normAutofit fontScale="85000" lnSpcReduction="20000"/>
          </a:bodyPr>
          <a:lstStyle/>
          <a:p>
            <a:r>
              <a:rPr lang="ar-SA" dirty="0" smtClean="0"/>
              <a:t>       3- أنماط التفاعل الاجتماعي :</a:t>
            </a:r>
          </a:p>
          <a:p>
            <a:r>
              <a:rPr lang="ar-SA" dirty="0" smtClean="0"/>
              <a:t>1- التبادل: وهو </a:t>
            </a:r>
            <a:r>
              <a:rPr lang="ar-SA" dirty="0" smtClean="0">
                <a:solidFill>
                  <a:srgbClr val="FF0000"/>
                </a:solidFill>
              </a:rPr>
              <a:t>العملية التي يحاول الفرد من خلالها تبادل السلع والخدمات</a:t>
            </a:r>
            <a:r>
              <a:rPr lang="ar-SA" dirty="0" smtClean="0"/>
              <a:t> وغيرها مع الآخرين.</a:t>
            </a:r>
          </a:p>
          <a:p>
            <a:r>
              <a:rPr lang="ar-SA" dirty="0" smtClean="0"/>
              <a:t>2- التعاون: وهو العملية التي </a:t>
            </a:r>
            <a:r>
              <a:rPr lang="ar-SA" dirty="0" smtClean="0">
                <a:solidFill>
                  <a:srgbClr val="FF0000"/>
                </a:solidFill>
              </a:rPr>
              <a:t>يعمل الأفراد من خلالها معاً لتحقيق أهداف مشتركة</a:t>
            </a:r>
            <a:r>
              <a:rPr lang="ar-SA" dirty="0" smtClean="0"/>
              <a:t>. فالعمال في المصنع يعملون معا </a:t>
            </a:r>
            <a:r>
              <a:rPr lang="ar-SA" dirty="0" err="1" smtClean="0"/>
              <a:t>لانتاج</a:t>
            </a:r>
            <a:r>
              <a:rPr lang="ar-SA" dirty="0" smtClean="0"/>
              <a:t> السلع...</a:t>
            </a:r>
          </a:p>
          <a:p>
            <a:r>
              <a:rPr lang="ar-SA" dirty="0" smtClean="0"/>
              <a:t>3- التنافس: وهو العملية التي </a:t>
            </a:r>
            <a:r>
              <a:rPr lang="ar-SA" dirty="0" smtClean="0">
                <a:solidFill>
                  <a:srgbClr val="FF0000"/>
                </a:solidFill>
              </a:rPr>
              <a:t>يحاول من خلالها فردين أو أكثر الوصول إلى نفس الهدف قبل الآخرين</a:t>
            </a:r>
            <a:r>
              <a:rPr lang="ar-SA" dirty="0" smtClean="0"/>
              <a:t>. والتنافس قد يكون بين التلاميذ في الصف الواحد أو بين فريقي كرة قدم أو بين الأخوة في الأسرة أو بين </a:t>
            </a:r>
            <a:r>
              <a:rPr lang="ar-SA" dirty="0" err="1" smtClean="0"/>
              <a:t>الاحزاب</a:t>
            </a:r>
            <a:r>
              <a:rPr lang="ar-SA" dirty="0" smtClean="0"/>
              <a:t> السياسية في بلد واحد.</a:t>
            </a:r>
          </a:p>
          <a:p>
            <a:r>
              <a:rPr lang="ar-SA" dirty="0" smtClean="0"/>
              <a:t>4- الصراع: هو </a:t>
            </a:r>
            <a:r>
              <a:rPr lang="ar-SA" dirty="0" smtClean="0">
                <a:solidFill>
                  <a:srgbClr val="FF0000"/>
                </a:solidFill>
              </a:rPr>
              <a:t>العملية التي يحاول </a:t>
            </a:r>
            <a:r>
              <a:rPr lang="ar-SA" dirty="0" err="1" smtClean="0">
                <a:solidFill>
                  <a:srgbClr val="FF0000"/>
                </a:solidFill>
              </a:rPr>
              <a:t>بها</a:t>
            </a:r>
            <a:r>
              <a:rPr lang="ar-SA" dirty="0" smtClean="0">
                <a:solidFill>
                  <a:srgbClr val="FF0000"/>
                </a:solidFill>
              </a:rPr>
              <a:t> الفرد أو الجماعة </a:t>
            </a:r>
            <a:r>
              <a:rPr lang="ar-SA" dirty="0" err="1" smtClean="0">
                <a:solidFill>
                  <a:srgbClr val="FF0000"/>
                </a:solidFill>
              </a:rPr>
              <a:t>إذاء</a:t>
            </a:r>
            <a:r>
              <a:rPr lang="ar-SA" dirty="0" smtClean="0">
                <a:solidFill>
                  <a:srgbClr val="FF0000"/>
                </a:solidFill>
              </a:rPr>
              <a:t> الطرف الآخر المنافس له فيزيقيا أو اجتماعيا والتغلب عليه.</a:t>
            </a:r>
          </a:p>
          <a:p>
            <a:r>
              <a:rPr lang="ar-SA" dirty="0" smtClean="0"/>
              <a:t>5- الإرغام: </a:t>
            </a:r>
            <a:r>
              <a:rPr lang="ar-SA" dirty="0" smtClean="0">
                <a:solidFill>
                  <a:srgbClr val="FF0000"/>
                </a:solidFill>
              </a:rPr>
              <a:t>هو العملية التي يجبر </a:t>
            </a:r>
            <a:r>
              <a:rPr lang="ar-SA" dirty="0" err="1" smtClean="0">
                <a:solidFill>
                  <a:srgbClr val="FF0000"/>
                </a:solidFill>
              </a:rPr>
              <a:t>بها</a:t>
            </a:r>
            <a:r>
              <a:rPr lang="ar-SA" dirty="0" smtClean="0">
                <a:solidFill>
                  <a:srgbClr val="FF0000"/>
                </a:solidFill>
              </a:rPr>
              <a:t> فرد ما شخص آخر للقيام بعمل لا يرغب فيه.</a:t>
            </a:r>
            <a:r>
              <a:rPr lang="ar-SA" dirty="0" smtClean="0"/>
              <a:t>فيقوم </a:t>
            </a:r>
            <a:r>
              <a:rPr lang="ar-SA" dirty="0" err="1" smtClean="0"/>
              <a:t>به</a:t>
            </a:r>
            <a:r>
              <a:rPr lang="ar-SA" dirty="0" smtClean="0"/>
              <a:t> وهو مكروه. وغالبا يكون من الأقوى على الأضعف مثل: </a:t>
            </a:r>
            <a:r>
              <a:rPr lang="ar-SA" dirty="0" err="1" smtClean="0"/>
              <a:t>ارغام</a:t>
            </a:r>
            <a:r>
              <a:rPr lang="ar-SA" dirty="0" smtClean="0"/>
              <a:t> الوالدين للأبناء على النوم مبكراً.</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4- : </a:t>
            </a:r>
            <a:r>
              <a:rPr lang="ar-SA" dirty="0" smtClean="0"/>
              <a:t>المكانة والدور:</a:t>
            </a:r>
            <a:endParaRPr lang="ar-SA" dirty="0"/>
          </a:p>
        </p:txBody>
      </p:sp>
      <p:sp>
        <p:nvSpPr>
          <p:cNvPr id="3" name="عنصر نائب للمحتوى 2"/>
          <p:cNvSpPr>
            <a:spLocks noGrp="1"/>
          </p:cNvSpPr>
          <p:nvPr>
            <p:ph idx="1"/>
          </p:nvPr>
        </p:nvSpPr>
        <p:spPr/>
        <p:txBody>
          <a:bodyPr/>
          <a:lstStyle/>
          <a:p>
            <a:r>
              <a:rPr lang="ar-SA" dirty="0" smtClean="0"/>
              <a:t>1- من خلال احتكاك الأفراد مع بعضهم البعض يتكون بينهم نوع من التنظيم الذي يكون الجماعات التي تحتوي على مجموعة من الأوضاع والأدوار لأفرادها.</a:t>
            </a:r>
          </a:p>
          <a:p>
            <a:r>
              <a:rPr lang="ar-SA" dirty="0" smtClean="0"/>
              <a:t>2- تعرف كل من المكانة والدور كالتالي:</a:t>
            </a:r>
          </a:p>
          <a:p>
            <a:r>
              <a:rPr lang="ar-SA" dirty="0" smtClean="0"/>
              <a:t>المكانة: هي الوضع الذي يحتله الفرد في البناء الاجتماعي .</a:t>
            </a:r>
          </a:p>
          <a:p>
            <a:r>
              <a:rPr lang="ar-SA" dirty="0" smtClean="0"/>
              <a:t>الدور: هو السلوك المتوقع من الفرد أداؤه في مكانة معينة.</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5- : </a:t>
            </a:r>
            <a:r>
              <a:rPr lang="ar-SA" dirty="0" smtClean="0"/>
              <a:t>الضبط الاجتماعي:</a:t>
            </a:r>
            <a:endParaRPr lang="ar-SA" dirty="0"/>
          </a:p>
        </p:txBody>
      </p:sp>
      <p:sp>
        <p:nvSpPr>
          <p:cNvPr id="3" name="عنصر نائب للمحتوى 2"/>
          <p:cNvSpPr>
            <a:spLocks noGrp="1"/>
          </p:cNvSpPr>
          <p:nvPr>
            <p:ph idx="1"/>
          </p:nvPr>
        </p:nvSpPr>
        <p:spPr/>
        <p:txBody>
          <a:bodyPr/>
          <a:lstStyle/>
          <a:p>
            <a:r>
              <a:rPr lang="ar-SA" dirty="0" smtClean="0"/>
              <a:t>الضبط الاجتماعي </a:t>
            </a:r>
            <a:r>
              <a:rPr lang="ar-SA" u="sng" dirty="0" smtClean="0">
                <a:solidFill>
                  <a:srgbClr val="FF0000"/>
                </a:solidFill>
              </a:rPr>
              <a:t>هو الآليات أو الوسائل التي يستخدمها المجتمع للسيطرة على أفراده ويخلق بينهم نوعاً من التوافق مع الآخرين.</a:t>
            </a:r>
            <a:endParaRPr lang="ar-SA" u="sng" dirty="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3- مكونات البناء الاجتماعي:</a:t>
            </a:r>
            <a:endParaRPr lang="ar-SA" dirty="0"/>
          </a:p>
        </p:txBody>
      </p:sp>
      <p:sp>
        <p:nvSpPr>
          <p:cNvPr id="3" name="عنصر نائب للمحتوى 2"/>
          <p:cNvSpPr>
            <a:spLocks noGrp="1"/>
          </p:cNvSpPr>
          <p:nvPr>
            <p:ph idx="1"/>
          </p:nvPr>
        </p:nvSpPr>
        <p:spPr/>
        <p:txBody>
          <a:bodyPr/>
          <a:lstStyle/>
          <a:p>
            <a:r>
              <a:rPr lang="ar-SA" dirty="0" smtClean="0"/>
              <a:t>1- الحشد.</a:t>
            </a:r>
          </a:p>
          <a:p>
            <a:r>
              <a:rPr lang="ar-SA" dirty="0" smtClean="0"/>
              <a:t>2- العوام.</a:t>
            </a:r>
          </a:p>
          <a:p>
            <a:r>
              <a:rPr lang="ar-SA" smtClean="0"/>
              <a:t>3- الجماعة.</a:t>
            </a:r>
            <a:endParaRPr lang="ar-S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1- الحشد:</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1- هو </a:t>
            </a:r>
            <a:r>
              <a:rPr lang="ar-SA" u="sng" dirty="0" smtClean="0">
                <a:solidFill>
                  <a:srgbClr val="FF0000"/>
                </a:solidFill>
              </a:rPr>
              <a:t>مجموعة من الأفراد الذين يجتمعون بشكل تلقائي في مكان محدد للتعبير </a:t>
            </a:r>
            <a:r>
              <a:rPr lang="ar-SA" dirty="0" smtClean="0"/>
              <a:t>عن موقف غضب أو فرح عن تأييد أو معارضة لموقف محدد.</a:t>
            </a:r>
          </a:p>
          <a:p>
            <a:r>
              <a:rPr lang="ar-SA" dirty="0" smtClean="0"/>
              <a:t>2- حاول بعض العلماء التفرقة بين الحشد والجماعة فعرفوا الحشد بأنه تجمع مجموعة من الأفراد في مكان واحد وفي وقت واحد دون وجود تنظيم مسبق. أما الجماعة فهي مجموعة من الأفراد الذين يشتركون معا في علاقات اجتماعية متبادلة وثقافة مشتركة ولهم مصالح مشتركة يسعون إلى تحقيقها.</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ويمكن تقسيم الحشود إلى نوعين رئيسيين:</a:t>
            </a:r>
            <a:endParaRPr lang="ar-SA" dirty="0"/>
          </a:p>
        </p:txBody>
      </p:sp>
      <p:sp>
        <p:nvSpPr>
          <p:cNvPr id="3" name="عنصر نائب للمحتوى 2"/>
          <p:cNvSpPr>
            <a:spLocks noGrp="1"/>
          </p:cNvSpPr>
          <p:nvPr>
            <p:ph idx="1"/>
          </p:nvPr>
        </p:nvSpPr>
        <p:spPr/>
        <p:txBody>
          <a:bodyPr/>
          <a:lstStyle/>
          <a:p>
            <a:r>
              <a:rPr lang="ar-SA" dirty="0" smtClean="0"/>
              <a:t>1- الحشد التلقائي: يمكن أن يتكون بشكل تلقائي غير مخطط له نتيجة لحادث مروري أو رؤية زعيم ..الخ.</a:t>
            </a:r>
          </a:p>
          <a:p>
            <a:r>
              <a:rPr lang="ar-SA" dirty="0" smtClean="0"/>
              <a:t>2- الحشد المعلن: قد يسبق تجمع الأفراد إعلان عن وجوده فيسمى بالحشد المعلن.</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2- العوام:</a:t>
            </a:r>
            <a:endParaRPr lang="ar-SA" dirty="0"/>
          </a:p>
        </p:txBody>
      </p:sp>
      <p:sp>
        <p:nvSpPr>
          <p:cNvPr id="3" name="عنصر نائب للمحتوى 2"/>
          <p:cNvSpPr>
            <a:spLocks noGrp="1"/>
          </p:cNvSpPr>
          <p:nvPr>
            <p:ph idx="1"/>
          </p:nvPr>
        </p:nvSpPr>
        <p:spPr/>
        <p:txBody>
          <a:bodyPr/>
          <a:lstStyle/>
          <a:p>
            <a:r>
              <a:rPr lang="ar-SA" dirty="0" smtClean="0"/>
              <a:t>1- تشير كلمة العوام إلى جماعات من الناس قد تشكل غالبية المجتمع يجمعها موقف معين ولكن ذلك لا يعني بالضرورة وجود تفاعل مباشر أو لقاء الوجه بالوجه بين أفراد هذه الجماعات.</a:t>
            </a:r>
          </a:p>
          <a:p>
            <a:r>
              <a:rPr lang="ar-SA" dirty="0" smtClean="0"/>
              <a:t>2- كثيرا ما يرتبط استخدام كلمة عوام بكلمة الرأي العام. وتشير كلمة الرأي العام إلى الموقف غير الرسمي </a:t>
            </a:r>
            <a:r>
              <a:rPr lang="ar-SA" dirty="0" err="1" smtClean="0"/>
              <a:t>لافراد</a:t>
            </a:r>
            <a:r>
              <a:rPr lang="ar-SA" dirty="0" smtClean="0"/>
              <a:t> المجتمع أو بمعنى آخر رأي رجل الشارع الذي يعبر عن رأيه بحرية دون خوف من الحكومة أو السلطة.</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85000" lnSpcReduction="20000"/>
          </a:bodyPr>
          <a:lstStyle/>
          <a:p>
            <a:r>
              <a:rPr lang="ar-SA" dirty="0" smtClean="0"/>
              <a:t>3- وجه كثير من الباحثين الاجتماعيين اهتمام لموضوع الرأي العام ومعرفة ما هو؟ وهل حقا يعتبر مؤشرا صادقا لآراء الناس؟ وأسفرت هذه الدراسات عن عدة حقائق أهمها:</a:t>
            </a:r>
          </a:p>
          <a:p>
            <a:r>
              <a:rPr lang="ar-SA" dirty="0" smtClean="0"/>
              <a:t>1- لا يعتبر الرأي العام واعيا دائما بحقيقة </a:t>
            </a:r>
            <a:r>
              <a:rPr lang="ar-SA" dirty="0" err="1" smtClean="0"/>
              <a:t>االقضايا</a:t>
            </a:r>
            <a:r>
              <a:rPr lang="ar-SA" dirty="0" smtClean="0"/>
              <a:t> </a:t>
            </a:r>
            <a:r>
              <a:rPr lang="ar-SA" dirty="0" smtClean="0"/>
              <a:t>المطروحة وأبعادها .</a:t>
            </a:r>
          </a:p>
          <a:p>
            <a:r>
              <a:rPr lang="ar-SA" dirty="0" smtClean="0"/>
              <a:t>2- لا يهتم الرأي العام بجميع القضايا بنفس الدرجة.</a:t>
            </a:r>
          </a:p>
          <a:p>
            <a:r>
              <a:rPr lang="ar-SA" dirty="0" smtClean="0"/>
              <a:t>3- لا يعكس الرأي العام بالضرورة التفكير المنطقي والعقلاني للأفراد  </a:t>
            </a:r>
            <a:r>
              <a:rPr lang="ar-SA" dirty="0" err="1" smtClean="0"/>
              <a:t>اذ</a:t>
            </a:r>
            <a:r>
              <a:rPr lang="ar-SA" dirty="0" smtClean="0"/>
              <a:t> كثيرا ما يبنى على العاطفة والانفعالات.</a:t>
            </a:r>
          </a:p>
          <a:p>
            <a:r>
              <a:rPr lang="ar-SA" dirty="0" smtClean="0"/>
              <a:t>4- لا يتكون الرأي العام من فراغ .</a:t>
            </a:r>
          </a:p>
          <a:p>
            <a:r>
              <a:rPr lang="ar-SA" dirty="0" smtClean="0"/>
              <a:t>5- الرأي العام ليس ثابتاً.</a:t>
            </a:r>
          </a:p>
          <a:p>
            <a:r>
              <a:rPr lang="ar-SA" dirty="0" smtClean="0"/>
              <a:t>6</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3- الجماعة:</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smtClean="0"/>
              <a:t>1- هي تنظيم اجتماعي يتكون نتيجة أنماط متكررة من العلاقات الاجتماعية وتتكون الجماعة من مجموعة من الأفراد لهم هوية مشتركة وثقافة مشتركة ويعرفون أنفسهم كوحدة واحدة.</a:t>
            </a:r>
          </a:p>
          <a:p>
            <a:r>
              <a:rPr lang="ar-SA" dirty="0" smtClean="0"/>
              <a:t>2- هناك نوعين للجماعة:</a:t>
            </a:r>
          </a:p>
          <a:p>
            <a:r>
              <a:rPr lang="ar-SA" dirty="0" smtClean="0"/>
              <a:t>1- الجماعة الأولية: وهي التي تعتمد على العلاقات الوثيقة بين أفرادها. وعادة ما تكون صغيرة الحجم وتقوم على علاقة الوجه بالوجه. مثل: الأسرة والأصدقاء.</a:t>
            </a:r>
          </a:p>
          <a:p>
            <a:r>
              <a:rPr lang="ar-SA" dirty="0" smtClean="0"/>
              <a:t>2- الجماعات الثانوية: أكبر حجما من الجماعات الأولية وعلاقة أفرادها غير شخصية. وتعتمد على وجود علاقة رسمية بين أفرادها. مثل: مؤسسات العمل, المدرسة , النادي.</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عناصر الموضوع الثاني:</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solidFill>
                  <a:srgbClr val="FF0000"/>
                </a:solidFill>
              </a:rPr>
              <a:t>1- ما هو </a:t>
            </a:r>
            <a:r>
              <a:rPr lang="ar-SA" dirty="0">
                <a:solidFill>
                  <a:srgbClr val="FF0000"/>
                </a:solidFill>
              </a:rPr>
              <a:t>البناء </a:t>
            </a:r>
            <a:r>
              <a:rPr lang="ar-SA" dirty="0" smtClean="0">
                <a:solidFill>
                  <a:srgbClr val="FF0000"/>
                </a:solidFill>
              </a:rPr>
              <a:t>الاجتماعي ؟</a:t>
            </a:r>
          </a:p>
          <a:p>
            <a:r>
              <a:rPr lang="ar-SA" dirty="0" smtClean="0">
                <a:solidFill>
                  <a:srgbClr val="FF0000"/>
                </a:solidFill>
              </a:rPr>
              <a:t>2- أهم المفاهيم المرتبطة بالبناء الاجتماعي.</a:t>
            </a:r>
          </a:p>
          <a:p>
            <a:r>
              <a:rPr lang="ar-SA" dirty="0" smtClean="0"/>
              <a:t>          1- التنظيم الاجتماعي.</a:t>
            </a:r>
          </a:p>
          <a:p>
            <a:r>
              <a:rPr lang="ar-SA" dirty="0" smtClean="0"/>
              <a:t>          2- العلاقات الاجتماعية.</a:t>
            </a:r>
          </a:p>
          <a:p>
            <a:r>
              <a:rPr lang="ar-SA" dirty="0" smtClean="0"/>
              <a:t>          3- التفاعل الاجتماعي.</a:t>
            </a:r>
          </a:p>
          <a:p>
            <a:r>
              <a:rPr lang="ar-SA" dirty="0" smtClean="0"/>
              <a:t>          4- المكانة والدور.</a:t>
            </a:r>
          </a:p>
          <a:p>
            <a:r>
              <a:rPr lang="ar-SA" dirty="0" smtClean="0"/>
              <a:t>          5- الضبط الاجتماعي.</a:t>
            </a:r>
            <a:endParaRPr lang="en-US" dirty="0"/>
          </a:p>
          <a:p>
            <a:r>
              <a:rPr lang="ar-SA" u="sng" dirty="0" smtClean="0">
                <a:solidFill>
                  <a:srgbClr val="FF0000"/>
                </a:solidFill>
              </a:rPr>
              <a:t>2- مكونات </a:t>
            </a:r>
            <a:r>
              <a:rPr lang="ar-SA" u="sng" dirty="0">
                <a:solidFill>
                  <a:srgbClr val="FF0000"/>
                </a:solidFill>
              </a:rPr>
              <a:t>البناء </a:t>
            </a:r>
            <a:r>
              <a:rPr lang="ar-SA" u="sng" dirty="0" smtClean="0">
                <a:solidFill>
                  <a:srgbClr val="FF0000"/>
                </a:solidFill>
              </a:rPr>
              <a:t>الاجتماعي.</a:t>
            </a:r>
            <a:endParaRPr lang="en-US" u="sng" dirty="0">
              <a:solidFill>
                <a:srgbClr val="FF0000"/>
              </a:solidFill>
            </a:endParaRPr>
          </a:p>
          <a:p>
            <a:r>
              <a:rPr lang="ar-SA" dirty="0"/>
              <a:t>كتاب (د.سلوى الخطيب)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smtClean="0"/>
              <a:t>1- تشير كلمة البناء </a:t>
            </a:r>
            <a:r>
              <a:rPr lang="ar-SA" u="sng" dirty="0" smtClean="0">
                <a:solidFill>
                  <a:srgbClr val="FF0000"/>
                </a:solidFill>
              </a:rPr>
              <a:t>إلى نمط من الترتيب والتنظيم بين الأجزاء المختلفة التي تخلق منه شكلا محددا ولكل بناء وظيفة محددة يؤديها.</a:t>
            </a:r>
          </a:p>
          <a:p>
            <a:r>
              <a:rPr lang="ar-SA" dirty="0" smtClean="0"/>
              <a:t>2- حاول علماء الاجتماع تعريف البناء الاجتماعي وقدموا عدد من </a:t>
            </a:r>
            <a:r>
              <a:rPr lang="ar-SA" dirty="0" err="1" smtClean="0"/>
              <a:t>التعاريف</a:t>
            </a:r>
            <a:r>
              <a:rPr lang="ar-SA" dirty="0" smtClean="0"/>
              <a:t> . فقد </a:t>
            </a:r>
            <a:r>
              <a:rPr lang="ar-SA" u="sng" dirty="0" smtClean="0">
                <a:solidFill>
                  <a:srgbClr val="FF0000"/>
                </a:solidFill>
              </a:rPr>
              <a:t>عرفه </a:t>
            </a:r>
            <a:r>
              <a:rPr lang="ar-SA" u="sng" dirty="0" smtClean="0">
                <a:solidFill>
                  <a:srgbClr val="FF0000"/>
                </a:solidFill>
              </a:rPr>
              <a:t>البعض</a:t>
            </a:r>
            <a:r>
              <a:rPr lang="ar-SA" dirty="0" smtClean="0">
                <a:solidFill>
                  <a:srgbClr val="FF0000"/>
                </a:solidFill>
              </a:rPr>
              <a:t> </a:t>
            </a:r>
            <a:r>
              <a:rPr lang="ar-SA" dirty="0" smtClean="0">
                <a:solidFill>
                  <a:schemeClr val="accent1"/>
                </a:solidFill>
              </a:rPr>
              <a:t>بأنه </a:t>
            </a:r>
            <a:r>
              <a:rPr lang="ar-SA" dirty="0" smtClean="0">
                <a:solidFill>
                  <a:schemeClr val="accent1"/>
                </a:solidFill>
              </a:rPr>
              <a:t>نمط من العناصر الاجتماعية المتداخلة والمتساندة مع بعضها البعض</a:t>
            </a:r>
            <a:r>
              <a:rPr lang="ar-SA" dirty="0" smtClean="0"/>
              <a:t>, في حين يرى آخرون أن البناء الاجتماعي نمط من الترتيبات المكونة لجماعة معينة أو لمجتمع ما. الخلاصة: انه ليس هناك تعريفا واحدا للبناء الاجتماعي فقد اختلفت نظرة العلماء له باختلاف خلفياتهم العلمية واتجاهاتهم.</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u="sng" dirty="0" smtClean="0">
                <a:solidFill>
                  <a:srgbClr val="FF0000"/>
                </a:solidFill>
              </a:rPr>
              <a:t>على سبيل المثال </a:t>
            </a:r>
            <a:r>
              <a:rPr lang="ar-SA" dirty="0" smtClean="0"/>
              <a:t>: شبه </a:t>
            </a:r>
            <a:r>
              <a:rPr lang="ar-SA" dirty="0" err="1" smtClean="0"/>
              <a:t>هيربرت</a:t>
            </a:r>
            <a:r>
              <a:rPr lang="ar-SA" dirty="0" smtClean="0"/>
              <a:t> سبنسر البناء الاجتماعي بالكائن الحي من حيث أن الكائن الحي يتكون من عدة أجزاء مختلفة ولكل جزء وظيفة يؤديها وهذه الوظائف  تكمل بعضها البعض. وعالم آخر مثل كارل ماركس العالم الألماني لا يرى في المجتمع عدة أجزاء بل يرى طبقتين رئيسيتين هما الطبقة البورجوازية وطبقة </a:t>
            </a:r>
            <a:r>
              <a:rPr lang="ar-SA" dirty="0" err="1" smtClean="0"/>
              <a:t>البرولتارية</a:t>
            </a:r>
            <a:r>
              <a:rPr lang="ar-SA" dirty="0" smtClean="0"/>
              <a:t>.</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أهم المفاهيم المتصلة بالبناء الاجتماعي:</a:t>
            </a: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smtClean="0"/>
              <a:t>1- التنظيم الاجتماعي.</a:t>
            </a:r>
          </a:p>
          <a:p>
            <a:r>
              <a:rPr lang="ar-SA" dirty="0" smtClean="0"/>
              <a:t>2- العلاقات الاجتماعية.</a:t>
            </a:r>
          </a:p>
          <a:p>
            <a:r>
              <a:rPr lang="ar-SA" dirty="0" smtClean="0"/>
              <a:t>3- التفاعل الاجتماعي.</a:t>
            </a:r>
          </a:p>
          <a:p>
            <a:r>
              <a:rPr lang="ar-SA" dirty="0" smtClean="0"/>
              <a:t>4- المكانة والدور.</a:t>
            </a:r>
          </a:p>
          <a:p>
            <a:r>
              <a:rPr lang="ar-SA" dirty="0" smtClean="0"/>
              <a:t>5- الضبط الاجتماعي.</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1- </a:t>
            </a:r>
            <a:r>
              <a:rPr lang="ar-SA" dirty="0" smtClean="0"/>
              <a:t>التنظيم </a:t>
            </a:r>
            <a:r>
              <a:rPr lang="ar-SA" dirty="0" smtClean="0"/>
              <a:t>الاجتماعي:</a:t>
            </a:r>
            <a:endParaRPr lang="ar-SA" dirty="0"/>
          </a:p>
        </p:txBody>
      </p:sp>
      <p:sp>
        <p:nvSpPr>
          <p:cNvPr id="3" name="عنصر نائب للمحتوى 2"/>
          <p:cNvSpPr>
            <a:spLocks noGrp="1"/>
          </p:cNvSpPr>
          <p:nvPr>
            <p:ph idx="1"/>
          </p:nvPr>
        </p:nvSpPr>
        <p:spPr/>
        <p:txBody>
          <a:bodyPr/>
          <a:lstStyle/>
          <a:p>
            <a:r>
              <a:rPr lang="ar-SA" dirty="0" smtClean="0"/>
              <a:t>من أهم مقومات المجتمع </a:t>
            </a:r>
            <a:r>
              <a:rPr lang="ar-SA" u="sng" dirty="0" smtClean="0"/>
              <a:t>وجود التنظيم الاجتماعي الذي ينظم العلاقة بين أفراده.</a:t>
            </a:r>
          </a:p>
          <a:p>
            <a:r>
              <a:rPr lang="ar-SA" dirty="0" smtClean="0"/>
              <a:t>ويشير مفهوم التنظيم الاجتماعي </a:t>
            </a:r>
            <a:r>
              <a:rPr lang="ar-SA" u="sng" dirty="0" smtClean="0">
                <a:solidFill>
                  <a:srgbClr val="FF0000"/>
                </a:solidFill>
              </a:rPr>
              <a:t>إلى الطريقة التي ينتظم </a:t>
            </a:r>
            <a:r>
              <a:rPr lang="ar-SA" u="sng" dirty="0" err="1" smtClean="0">
                <a:solidFill>
                  <a:srgbClr val="FF0000"/>
                </a:solidFill>
              </a:rPr>
              <a:t>بها</a:t>
            </a:r>
            <a:r>
              <a:rPr lang="ar-SA" u="sng" dirty="0" smtClean="0">
                <a:solidFill>
                  <a:srgbClr val="FF0000"/>
                </a:solidFill>
              </a:rPr>
              <a:t> سلوك الأفراد الاجتماعي الناتج عن مكانتهم وأدوارهم في المجتمع.</a:t>
            </a:r>
            <a:r>
              <a:rPr lang="ar-SA" dirty="0" smtClean="0"/>
              <a:t> فهو يهتم بالسلوك الاجتماعي للفرد لا السلوك البيولوجي أو السيكولوجي للفرد.</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2- العلاقات </a:t>
            </a:r>
            <a:r>
              <a:rPr lang="ar-SA" dirty="0" smtClean="0"/>
              <a:t>الاجتماعية:</a:t>
            </a:r>
            <a:endParaRPr lang="ar-SA" dirty="0"/>
          </a:p>
        </p:txBody>
      </p:sp>
      <p:sp>
        <p:nvSpPr>
          <p:cNvPr id="3" name="عنصر نائب للمحتوى 2"/>
          <p:cNvSpPr>
            <a:spLocks noGrp="1"/>
          </p:cNvSpPr>
          <p:nvPr>
            <p:ph idx="1"/>
          </p:nvPr>
        </p:nvSpPr>
        <p:spPr/>
        <p:txBody>
          <a:bodyPr/>
          <a:lstStyle/>
          <a:p>
            <a:r>
              <a:rPr lang="ar-SA" dirty="0" smtClean="0"/>
              <a:t>1- تحدث العلاقات الاجتماعية بين الأفراد نتيجة لعدة عوامل </a:t>
            </a:r>
            <a:r>
              <a:rPr lang="ar-SA" u="sng" dirty="0" smtClean="0">
                <a:solidFill>
                  <a:srgbClr val="FF0000"/>
                </a:solidFill>
              </a:rPr>
              <a:t>أهمها تبادل المصالح أو تبادل الخبرات أو لوجود اهتمامات مشتركة كالصيد أو السباحة ..الخ</a:t>
            </a:r>
            <a:r>
              <a:rPr lang="ar-SA" dirty="0" smtClean="0"/>
              <a:t>.</a:t>
            </a:r>
          </a:p>
          <a:p>
            <a:r>
              <a:rPr lang="ar-SA" dirty="0" smtClean="0"/>
              <a:t>2- وهناك </a:t>
            </a:r>
            <a:r>
              <a:rPr lang="ar-SA" u="sng" dirty="0" smtClean="0">
                <a:solidFill>
                  <a:srgbClr val="FF0000"/>
                </a:solidFill>
              </a:rPr>
              <a:t>عدة أنواع من العلاقات كالعلاقات الأسرية </a:t>
            </a:r>
            <a:r>
              <a:rPr lang="ar-SA" u="sng" dirty="0" err="1" smtClean="0">
                <a:solidFill>
                  <a:srgbClr val="FF0000"/>
                </a:solidFill>
              </a:rPr>
              <a:t>والقرابية</a:t>
            </a:r>
            <a:r>
              <a:rPr lang="ar-SA" u="sng" dirty="0" smtClean="0">
                <a:solidFill>
                  <a:srgbClr val="FF0000"/>
                </a:solidFill>
              </a:rPr>
              <a:t> وعلاقات العمل والجيرة.</a:t>
            </a:r>
          </a:p>
          <a:p>
            <a:r>
              <a:rPr lang="ar-SA" dirty="0" smtClean="0"/>
              <a:t>3- بغض النظر عن أسباب تجمع هؤلاء الأفراد فإن أفراد الجماعة الواحدة يتحدون معا في مجموعة من الاهتمامات المشتركة.</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4- بناء الجماعات الاجتماعية:</a:t>
            </a:r>
            <a:endParaRPr lang="ar-SA" dirty="0"/>
          </a:p>
        </p:txBody>
      </p:sp>
      <p:sp>
        <p:nvSpPr>
          <p:cNvPr id="3" name="عنصر نائب للمحتوى 2"/>
          <p:cNvSpPr>
            <a:spLocks noGrp="1"/>
          </p:cNvSpPr>
          <p:nvPr>
            <p:ph idx="1"/>
          </p:nvPr>
        </p:nvSpPr>
        <p:spPr/>
        <p:txBody>
          <a:bodyPr/>
          <a:lstStyle/>
          <a:p>
            <a:r>
              <a:rPr lang="ar-SA" dirty="0" smtClean="0"/>
              <a:t>الجماعات الاجتماعية مهما اختلفت في أهدافها فإنها تتفق في بنائها. يتكون بنائها من :</a:t>
            </a:r>
          </a:p>
          <a:p>
            <a:r>
              <a:rPr lang="ar-SA" dirty="0" smtClean="0"/>
              <a:t>   1- التفاعل الاجتماعي بين أفرادها.</a:t>
            </a:r>
          </a:p>
          <a:p>
            <a:r>
              <a:rPr lang="ar-SA" dirty="0" smtClean="0"/>
              <a:t>   2- تقسيم العمل.</a:t>
            </a:r>
          </a:p>
          <a:p>
            <a:r>
              <a:rPr lang="ar-SA" dirty="0" smtClean="0"/>
              <a:t>   3- تدرج طبقي بين أعضائها.</a:t>
            </a:r>
          </a:p>
          <a:p>
            <a:r>
              <a:rPr lang="ar-SA" dirty="0" smtClean="0"/>
              <a:t>   4- أهداف معينة تسعى لتحقيقها.</a:t>
            </a:r>
          </a:p>
          <a:p>
            <a:r>
              <a:rPr lang="ar-SA" dirty="0" smtClean="0"/>
              <a:t>   5- أنماط متكررة من السلوك مما يجعل من السهل التنبؤ بسلوكها.</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r>
              <a:rPr lang="ar-SA" dirty="0" smtClean="0"/>
              <a:t>5- تختلف العلاقات الاجتماعية باختلاف المجتمعات مثلاً:</a:t>
            </a:r>
          </a:p>
          <a:p>
            <a:r>
              <a:rPr lang="ar-SA" dirty="0" smtClean="0"/>
              <a:t>1- العلاقات في المجتمعات العشائرية الصغيرة تتميز بقوة العلاقة .</a:t>
            </a:r>
          </a:p>
          <a:p>
            <a:r>
              <a:rPr lang="ar-SA" dirty="0" smtClean="0"/>
              <a:t>2- العلاقات في المجتمعات الحضرية تتسم بالتعقيد والرسمية.</a:t>
            </a: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3592</TotalTime>
  <Words>1099</Words>
  <Application>Microsoft Office PowerPoint</Application>
  <PresentationFormat>عرض على الشاشة (3:4)‏</PresentationFormat>
  <Paragraphs>79</Paragraphs>
  <Slides>19</Slides>
  <Notes>0</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سمة Office</vt:lpstr>
      <vt:lpstr>الوضوع الثاني</vt:lpstr>
      <vt:lpstr>عناصر الموضوع الثاني:</vt:lpstr>
      <vt:lpstr>الشريحة 3</vt:lpstr>
      <vt:lpstr>الشريحة 4</vt:lpstr>
      <vt:lpstr>أهم المفاهيم المتصلة بالبناء الاجتماعي:</vt:lpstr>
      <vt:lpstr>1- التنظيم الاجتماعي:</vt:lpstr>
      <vt:lpstr>2- العلاقات الاجتماعية:</vt:lpstr>
      <vt:lpstr>4- بناء الجماعات الاجتماعية:</vt:lpstr>
      <vt:lpstr>الشريحة 9</vt:lpstr>
      <vt:lpstr>3- التفاعل الاجتماعي:</vt:lpstr>
      <vt:lpstr>الشريحة 11</vt:lpstr>
      <vt:lpstr>4- : المكانة والدور:</vt:lpstr>
      <vt:lpstr>5- : الضبط الاجتماعي:</vt:lpstr>
      <vt:lpstr>3- مكونات البناء الاجتماعي:</vt:lpstr>
      <vt:lpstr>1- الحشد:</vt:lpstr>
      <vt:lpstr>ويمكن تقسيم الحشود إلى نوعين رئيسيين:</vt:lpstr>
      <vt:lpstr>2- العوام:</vt:lpstr>
      <vt:lpstr>الشريحة 18</vt:lpstr>
      <vt:lpstr>3- الجماعة: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الوضوع الثاني</dc:title>
  <dc:creator>Windows User</dc:creator>
  <cp:lastModifiedBy>Windows User</cp:lastModifiedBy>
  <cp:revision>140</cp:revision>
  <dcterms:created xsi:type="dcterms:W3CDTF">2011-09-27T08:18:25Z</dcterms:created>
  <dcterms:modified xsi:type="dcterms:W3CDTF">2012-02-12T11:43:41Z</dcterms:modified>
</cp:coreProperties>
</file>