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8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7" d="100"/>
          <a:sy n="67" d="100"/>
        </p:scale>
        <p:origin x="-147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audio1.wav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ثلث متساوي الساقين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عنوان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9" name="عنوان فرعي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28" name="عنصر نائب للتاريخ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17" name="عنصر نائب للتذييل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ar-SA"/>
          </a:p>
        </p:txBody>
      </p:sp>
      <p:sp>
        <p:nvSpPr>
          <p:cNvPr id="29" name="عنصر نائب لرقم الشريحة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مثلث قائم الزاوية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مثلث متساوي الساقين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  <p:cxnSp>
        <p:nvCxnSpPr>
          <p:cNvPr id="11" name="رابط مستقيم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مستقيم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مقارنة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مثلث قائم الزاوية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رابط مستقيم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رابط مستقيم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عنصر نائب للعنوان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13" name="عنصر نائب للنص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14" name="عنصر نائب للتاريخ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449A8153-1DA4-4B36-83C5-55298BE06978}" type="datetimeFigureOut">
              <a:rPr lang="ar-SA" smtClean="0"/>
              <a:t>01/01/35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ar-SA"/>
          </a:p>
        </p:txBody>
      </p:sp>
      <p:sp>
        <p:nvSpPr>
          <p:cNvPr id="23" name="عنصر نائب لرقم الشريحة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0BB4BC4F-C23A-4091-95B0-491C949B4504}" type="slidenum">
              <a:rPr lang="ar-SA" smtClean="0"/>
              <a:t>‹#›</a:t>
            </a:fld>
            <a:endParaRPr lang="ar-SA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marL="484632" algn="l" rtl="1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r" rtl="1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r" rtl="1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r" rtl="1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r" rtl="1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       الوحــــدة الرابــعــــة 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ar-SA" sz="4000" b="1" dirty="0" smtClean="0"/>
              <a:t>              الحياة هدف وإرادة</a:t>
            </a:r>
            <a:endParaRPr lang="ar-SA" sz="4000" b="1" dirty="0"/>
          </a:p>
        </p:txBody>
      </p:sp>
    </p:spTree>
  </p:cSld>
  <p:clrMapOvr>
    <a:masterClrMapping/>
  </p:clrMapOvr>
  <p:transition>
    <p:dissolve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err="1" smtClean="0"/>
              <a:t>الحال....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dirty="0" smtClean="0"/>
              <a:t>تبين هيئة صاحبها عند حدوث </a:t>
            </a:r>
            <a:r>
              <a:rPr lang="ar-SA" dirty="0" err="1" smtClean="0"/>
              <a:t>الفعل </a:t>
            </a:r>
            <a:r>
              <a:rPr lang="ar-SA" dirty="0" smtClean="0"/>
              <a:t>, ويسمى الفاعل أو المفعول </a:t>
            </a:r>
            <a:r>
              <a:rPr lang="ar-SA" dirty="0" err="1" smtClean="0"/>
              <a:t>به</a:t>
            </a:r>
            <a:r>
              <a:rPr lang="ar-SA" dirty="0" smtClean="0"/>
              <a:t> صاحب الحال ويكون معرفة.</a:t>
            </a:r>
            <a:endParaRPr lang="en-US" dirty="0" smtClean="0"/>
          </a:p>
          <a:p>
            <a:pPr lvl="0"/>
            <a:r>
              <a:rPr lang="ar-SA" dirty="0" err="1" smtClean="0"/>
              <a:t>حكمها </a:t>
            </a:r>
            <a:r>
              <a:rPr lang="ar-SA" dirty="0" smtClean="0"/>
              <a:t>: النصب </a:t>
            </a:r>
            <a:endParaRPr lang="en-US" dirty="0" smtClean="0"/>
          </a:p>
          <a:p>
            <a:pPr lvl="0"/>
            <a:r>
              <a:rPr lang="ar-SA" dirty="0" err="1" smtClean="0"/>
              <a:t>شرطها </a:t>
            </a:r>
            <a:r>
              <a:rPr lang="ar-SA" dirty="0" smtClean="0"/>
              <a:t>: تكون نكرة وصاحبها </a:t>
            </a:r>
            <a:r>
              <a:rPr lang="ar-SA" dirty="0" err="1" smtClean="0"/>
              <a:t>معرفة .</a:t>
            </a:r>
            <a:endParaRPr lang="en-US" dirty="0" smtClean="0"/>
          </a:p>
          <a:p>
            <a:pPr lvl="0"/>
            <a:r>
              <a:rPr lang="ar-SA" dirty="0" err="1" smtClean="0"/>
              <a:t>علامتها </a:t>
            </a:r>
            <a:r>
              <a:rPr lang="ar-SA" dirty="0" smtClean="0"/>
              <a:t>: أنها تصلح جوابا </a:t>
            </a:r>
            <a:r>
              <a:rPr lang="ar-SA" dirty="0" err="1" smtClean="0"/>
              <a:t>عن </a:t>
            </a:r>
            <a:r>
              <a:rPr lang="ar-SA" dirty="0" smtClean="0"/>
              <a:t>( </a:t>
            </a:r>
            <a:r>
              <a:rPr lang="ar-SA" dirty="0" err="1" smtClean="0"/>
              <a:t>كيف ؟)</a:t>
            </a:r>
            <a:r>
              <a:rPr lang="ar-SA" dirty="0" smtClean="0"/>
              <a:t> </a:t>
            </a:r>
            <a:endParaRPr lang="ar-SA" dirty="0" smtClean="0"/>
          </a:p>
          <a:p>
            <a:pPr lvl="0"/>
            <a:r>
              <a:rPr lang="ar-SA" dirty="0" smtClean="0"/>
              <a:t>يعيش الحر عزيزا....حال تبين هيئة الفاعل.</a:t>
            </a:r>
          </a:p>
          <a:p>
            <a:pPr lvl="0"/>
            <a:r>
              <a:rPr lang="ar-SA" dirty="0" smtClean="0"/>
              <a:t>أكلت الفاكهة </a:t>
            </a:r>
            <a:r>
              <a:rPr lang="ar-SA" dirty="0" err="1" smtClean="0"/>
              <a:t>ناضجة </a:t>
            </a:r>
            <a:r>
              <a:rPr lang="ar-SA" dirty="0" smtClean="0"/>
              <a:t>...حال تبين هيئة المفعول.</a:t>
            </a:r>
            <a:endParaRPr lang="en-US" dirty="0" smtClean="0"/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  <p:transition>
    <p:zoom dir="in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ar-SA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وهي </a:t>
            </a:r>
            <a:r>
              <a:rPr lang="ar-SA" b="1" dirty="0" err="1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نوعان :</a:t>
            </a:r>
            <a:r>
              <a:rPr lang="ar-SA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 </a:t>
            </a:r>
            <a:endParaRPr lang="en-US" b="1" dirty="0" smtClean="0">
              <a:solidFill>
                <a:schemeClr val="accent2">
                  <a:lumMod val="60000"/>
                  <a:lumOff val="40000"/>
                </a:schemeClr>
              </a:solidFill>
            </a:endParaRPr>
          </a:p>
          <a:p>
            <a:r>
              <a:rPr lang="ar-SA" b="1" dirty="0" err="1" smtClean="0">
                <a:solidFill>
                  <a:schemeClr val="accent4">
                    <a:lumMod val="60000"/>
                    <a:lumOff val="40000"/>
                  </a:schemeClr>
                </a:solidFill>
              </a:rPr>
              <a:t>مؤسسة</a:t>
            </a:r>
            <a:r>
              <a:rPr lang="ar-SA" dirty="0" err="1" smtClean="0">
                <a:solidFill>
                  <a:schemeClr val="accent4">
                    <a:lumMod val="60000"/>
                    <a:lumOff val="40000"/>
                  </a:schemeClr>
                </a:solidFill>
              </a:rPr>
              <a:t> </a:t>
            </a:r>
            <a:r>
              <a:rPr lang="ar-SA" dirty="0" smtClean="0"/>
              <a:t>: تفيد معنى مثل جاء محمد </a:t>
            </a:r>
            <a:r>
              <a:rPr lang="ar-SA" dirty="0" err="1" smtClean="0"/>
              <a:t>ضاحكاً .</a:t>
            </a:r>
            <a:endParaRPr lang="en-US" dirty="0" smtClean="0"/>
          </a:p>
          <a:p>
            <a:r>
              <a:rPr lang="ar-SA" b="1" dirty="0" err="1" smtClean="0">
                <a:solidFill>
                  <a:schemeClr val="accent4">
                    <a:lumMod val="60000"/>
                    <a:lumOff val="40000"/>
                  </a:schemeClr>
                </a:solidFill>
              </a:rPr>
              <a:t>مؤكدة</a:t>
            </a:r>
            <a:r>
              <a:rPr lang="ar-SA" dirty="0" err="1" smtClean="0"/>
              <a:t> </a:t>
            </a:r>
            <a:r>
              <a:rPr lang="ar-SA" dirty="0" smtClean="0"/>
              <a:t>: يستفاد معناها من الكلام السابق كقوله </a:t>
            </a:r>
            <a:r>
              <a:rPr lang="ar-SA" dirty="0" err="1" smtClean="0"/>
              <a:t>تعالى : </a:t>
            </a:r>
            <a:r>
              <a:rPr lang="ar-SA" dirty="0" smtClean="0"/>
              <a:t>( فتبسّم </a:t>
            </a:r>
            <a:r>
              <a:rPr lang="ar-SA" u="sng" dirty="0" err="1" smtClean="0"/>
              <a:t>ضاحكاً </a:t>
            </a:r>
            <a:r>
              <a:rPr lang="ar-SA" dirty="0" err="1" smtClean="0"/>
              <a:t>)</a:t>
            </a:r>
            <a:r>
              <a:rPr lang="ar-SA" dirty="0" smtClean="0"/>
              <a:t> </a:t>
            </a:r>
            <a:endParaRPr lang="en-US" dirty="0" smtClean="0"/>
          </a:p>
          <a:p>
            <a:r>
              <a:rPr lang="ar-SA" dirty="0" smtClean="0"/>
              <a:t> قد يجيء الحال</a:t>
            </a:r>
            <a:r>
              <a:rPr lang="ar-SA" b="1" dirty="0" smtClean="0"/>
              <a:t> </a:t>
            </a:r>
            <a:r>
              <a:rPr lang="ar-SA" b="1" dirty="0" err="1" smtClean="0"/>
              <a:t>مفردا</a:t>
            </a:r>
            <a:r>
              <a:rPr lang="ar-SA" dirty="0" err="1" smtClean="0"/>
              <a:t> </a:t>
            </a:r>
            <a:r>
              <a:rPr lang="ar-SA" dirty="0" smtClean="0"/>
              <a:t>( كلمة </a:t>
            </a:r>
            <a:r>
              <a:rPr lang="ar-SA" dirty="0" err="1" smtClean="0"/>
              <a:t>واحدة ) </a:t>
            </a:r>
            <a:r>
              <a:rPr lang="ar-SA" dirty="0" smtClean="0"/>
              <a:t>: خرج الطفل </a:t>
            </a:r>
            <a:r>
              <a:rPr lang="ar-SA" u="sng" dirty="0" err="1" smtClean="0"/>
              <a:t>خائفاً</a:t>
            </a:r>
            <a:r>
              <a:rPr lang="ar-SA" dirty="0" err="1" smtClean="0"/>
              <a:t> </a:t>
            </a:r>
            <a:r>
              <a:rPr lang="ar-SA" dirty="0" smtClean="0"/>
              <a:t>, أو </a:t>
            </a:r>
            <a:r>
              <a:rPr lang="ar-SA" b="1" dirty="0" smtClean="0"/>
              <a:t>جملة اسمية</a:t>
            </a:r>
            <a:r>
              <a:rPr lang="ar-SA" dirty="0" smtClean="0"/>
              <a:t> </a:t>
            </a:r>
            <a:r>
              <a:rPr lang="ar-SA" dirty="0" err="1" smtClean="0"/>
              <a:t>مثل </a:t>
            </a:r>
            <a:r>
              <a:rPr lang="ar-SA" dirty="0" smtClean="0"/>
              <a:t>: رأيت زيداً وهو </a:t>
            </a:r>
            <a:r>
              <a:rPr lang="ar-SA" dirty="0" err="1" smtClean="0"/>
              <a:t>خارج  </a:t>
            </a:r>
            <a:r>
              <a:rPr lang="ar-SA" dirty="0" smtClean="0"/>
              <a:t>, أو </a:t>
            </a:r>
            <a:r>
              <a:rPr lang="ar-SA" b="1" dirty="0" smtClean="0"/>
              <a:t>جملة فعلية</a:t>
            </a:r>
            <a:r>
              <a:rPr lang="ar-SA" dirty="0" smtClean="0"/>
              <a:t> </a:t>
            </a:r>
            <a:r>
              <a:rPr lang="ar-SA" dirty="0" err="1" smtClean="0"/>
              <a:t>مثل </a:t>
            </a:r>
            <a:r>
              <a:rPr lang="ar-SA" dirty="0" smtClean="0"/>
              <a:t>: أقبل خالدٌ </a:t>
            </a:r>
            <a:r>
              <a:rPr lang="ar-SA" u="sng" dirty="0" err="1" smtClean="0"/>
              <a:t>يضحك</a:t>
            </a:r>
            <a:r>
              <a:rPr lang="ar-SA" dirty="0" err="1" smtClean="0"/>
              <a:t> .</a:t>
            </a:r>
            <a:r>
              <a:rPr lang="ar-SA" dirty="0" smtClean="0"/>
              <a:t>  </a:t>
            </a:r>
            <a:endParaRPr lang="en-US" dirty="0" smtClean="0"/>
          </a:p>
          <a:p>
            <a:r>
              <a:rPr lang="ar-SA" dirty="0" smtClean="0"/>
              <a:t>من الكلمات التي </a:t>
            </a:r>
            <a:r>
              <a:rPr lang="ar-SA" dirty="0" err="1" smtClean="0"/>
              <a:t>نتداولها</a:t>
            </a:r>
            <a:r>
              <a:rPr lang="ar-SA" dirty="0" smtClean="0"/>
              <a:t> وتستخدم </a:t>
            </a:r>
            <a:r>
              <a:rPr lang="ar-SA" dirty="0" err="1" smtClean="0"/>
              <a:t>حالاً </a:t>
            </a:r>
            <a:r>
              <a:rPr lang="ar-SA" dirty="0" smtClean="0"/>
              <a:t>: </a:t>
            </a:r>
            <a:r>
              <a:rPr lang="ar-SA" dirty="0" err="1" smtClean="0"/>
              <a:t>أخيرا </a:t>
            </a:r>
            <a:r>
              <a:rPr lang="ar-SA" dirty="0" smtClean="0"/>
              <a:t>, </a:t>
            </a:r>
            <a:r>
              <a:rPr lang="ar-SA" dirty="0" err="1" smtClean="0"/>
              <a:t>هنيئاً </a:t>
            </a:r>
            <a:r>
              <a:rPr lang="ar-SA" dirty="0" smtClean="0"/>
              <a:t>, جاء خالد </a:t>
            </a:r>
            <a:r>
              <a:rPr lang="ar-SA" u="sng" dirty="0" err="1" smtClean="0"/>
              <a:t>وحده</a:t>
            </a:r>
            <a:r>
              <a:rPr lang="ar-SA" dirty="0" err="1" smtClean="0"/>
              <a:t> </a:t>
            </a:r>
            <a:r>
              <a:rPr lang="ar-SA" dirty="0" smtClean="0"/>
              <a:t>– جاء محمد وخالد </a:t>
            </a:r>
            <a:r>
              <a:rPr lang="ar-SA" u="sng" dirty="0" err="1" smtClean="0"/>
              <a:t>معاً</a:t>
            </a:r>
            <a:r>
              <a:rPr lang="ar-SA" dirty="0" err="1" smtClean="0"/>
              <a:t> </a:t>
            </a:r>
            <a:r>
              <a:rPr lang="ar-SA" dirty="0" smtClean="0"/>
              <a:t>– كافة </a:t>
            </a:r>
            <a:r>
              <a:rPr lang="ar-SA" dirty="0" smtClean="0"/>
              <a:t>ً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ransition>
    <p:newsflash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تم بحمد الله </a:t>
            </a:r>
          </a:p>
          <a:p>
            <a:endParaRPr lang="ar-SA" dirty="0" smtClean="0"/>
          </a:p>
          <a:p>
            <a:endParaRPr lang="ar-SA" dirty="0" smtClean="0"/>
          </a:p>
          <a:p>
            <a:r>
              <a:rPr lang="ar-SA" dirty="0" err="1" smtClean="0"/>
              <a:t>أ </a:t>
            </a:r>
            <a:r>
              <a:rPr lang="ar-SA" dirty="0" smtClean="0"/>
              <a:t>/ نوره </a:t>
            </a:r>
            <a:r>
              <a:rPr lang="ar-SA" dirty="0" err="1" smtClean="0"/>
              <a:t>عبدالله</a:t>
            </a:r>
            <a:r>
              <a:rPr lang="ar-SA" dirty="0" smtClean="0"/>
              <a:t> العمر.</a:t>
            </a:r>
            <a:endParaRPr lang="ar-SA" dirty="0"/>
          </a:p>
        </p:txBody>
      </p:sp>
      <p:sp>
        <p:nvSpPr>
          <p:cNvPr id="4" name="وجه ضاحك 3"/>
          <p:cNvSpPr/>
          <p:nvPr/>
        </p:nvSpPr>
        <p:spPr>
          <a:xfrm rot="20188001">
            <a:off x="1293381" y="2251570"/>
            <a:ext cx="2232248" cy="1776463"/>
          </a:xfrm>
          <a:prstGeom prst="smileyFac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</p:spTree>
  </p:cSld>
  <p:clrMapOvr>
    <a:masterClrMapping/>
  </p:clrMapOvr>
  <p:transition>
    <p:wipe dir="u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المفعول </a:t>
            </a:r>
            <a:r>
              <a:rPr lang="ar-SA" dirty="0" err="1" smtClean="0"/>
              <a:t>فيه </a:t>
            </a:r>
            <a:r>
              <a:rPr lang="ar-SA" dirty="0" smtClean="0"/>
              <a:t>(ظرفا الزمان والمكان</a:t>
            </a:r>
            <a:r>
              <a:rPr lang="ar-SA" dirty="0" err="1" smtClean="0"/>
              <a:t>)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lvl="0">
              <a:buNone/>
            </a:pPr>
            <a:r>
              <a:rPr lang="ar-SA" sz="3600" b="1" dirty="0" smtClean="0"/>
              <a:t>       اسم </a:t>
            </a:r>
            <a:r>
              <a:rPr lang="ar-SA" sz="3600" b="1" dirty="0" smtClean="0"/>
              <a:t>يدل على الزمان أو </a:t>
            </a:r>
            <a:r>
              <a:rPr lang="ar-SA" sz="3600" b="1" dirty="0" err="1" smtClean="0"/>
              <a:t>المكان </a:t>
            </a:r>
            <a:r>
              <a:rPr lang="ar-SA" sz="3600" b="1" dirty="0" smtClean="0"/>
              <a:t>, ويتضمن دائما </a:t>
            </a:r>
            <a:r>
              <a:rPr lang="ar-SA" sz="3600" b="1" dirty="0" err="1" smtClean="0"/>
              <a:t>معنى (في )</a:t>
            </a:r>
            <a:r>
              <a:rPr lang="ar-SA" sz="3600" b="1" dirty="0" smtClean="0"/>
              <a:t> </a:t>
            </a:r>
            <a:endParaRPr lang="ar-SA" sz="3600" b="1" dirty="0" smtClean="0"/>
          </a:p>
          <a:p>
            <a:pPr lvl="0">
              <a:buNone/>
            </a:pPr>
            <a:endParaRPr lang="ar-SA" sz="3600" dirty="0" smtClean="0"/>
          </a:p>
          <a:p>
            <a:pPr lvl="0">
              <a:buNone/>
            </a:pPr>
            <a:r>
              <a:rPr lang="ar-SA" sz="4000" dirty="0" err="1" smtClean="0">
                <a:solidFill>
                  <a:srgbClr val="FF0000"/>
                </a:solidFill>
              </a:rPr>
              <a:t>نقول </a:t>
            </a:r>
            <a:r>
              <a:rPr lang="ar-SA" sz="4000" dirty="0" smtClean="0"/>
              <a:t>: حضر علي يومَ الجمعة </a:t>
            </a:r>
            <a:r>
              <a:rPr lang="ar-SA" sz="4000" dirty="0" err="1" smtClean="0"/>
              <a:t>أي </a:t>
            </a:r>
            <a:r>
              <a:rPr lang="ar-SA" sz="4000" dirty="0" smtClean="0"/>
              <a:t>/حضر </a:t>
            </a:r>
            <a:r>
              <a:rPr lang="ar-SA" sz="4000" dirty="0" smtClean="0"/>
              <a:t>في يوم الجمعة </a:t>
            </a:r>
            <a:endParaRPr lang="ar-SA" sz="4000" dirty="0" smtClean="0"/>
          </a:p>
          <a:p>
            <a:pPr lvl="0">
              <a:buNone/>
            </a:pPr>
            <a:endParaRPr lang="en-US" dirty="0" smtClean="0"/>
          </a:p>
          <a:p>
            <a:pPr lvl="0">
              <a:buNone/>
            </a:pPr>
            <a:r>
              <a:rPr lang="ar-SA" b="1" dirty="0" err="1" smtClean="0">
                <a:solidFill>
                  <a:srgbClr val="FF0000"/>
                </a:solidFill>
              </a:rPr>
              <a:t>حكمه </a:t>
            </a:r>
            <a:r>
              <a:rPr lang="ar-SA" dirty="0" smtClean="0"/>
              <a:t>: </a:t>
            </a:r>
            <a:r>
              <a:rPr lang="ar-SA" sz="3800" b="1" dirty="0" smtClean="0"/>
              <a:t>النصب على الظرفية لدلالته على مكان </a:t>
            </a:r>
            <a:r>
              <a:rPr lang="ar-SA" sz="3800" b="1" dirty="0" smtClean="0"/>
              <a:t>وقوع</a:t>
            </a:r>
          </a:p>
          <a:p>
            <a:pPr lvl="0">
              <a:buNone/>
            </a:pPr>
            <a:endParaRPr lang="ar-SA" sz="3800" b="1" dirty="0" smtClean="0"/>
          </a:p>
          <a:p>
            <a:pPr lvl="0">
              <a:buNone/>
            </a:pPr>
            <a:r>
              <a:rPr lang="ar-SA" sz="3800" b="1" dirty="0" smtClean="0"/>
              <a:t> </a:t>
            </a:r>
            <a:r>
              <a:rPr lang="ar-SA" sz="3800" b="1" dirty="0" smtClean="0"/>
              <a:t>الحدث أو </a:t>
            </a:r>
            <a:r>
              <a:rPr lang="ar-SA" sz="3800" b="1" dirty="0" err="1" smtClean="0"/>
              <a:t>زمانه </a:t>
            </a:r>
            <a:r>
              <a:rPr lang="ar-SA" sz="3800" b="1" dirty="0" smtClean="0"/>
              <a:t>, وإذا كانت الكلمة التي تستعمل ظرفا </a:t>
            </a:r>
            <a:endParaRPr lang="ar-SA" sz="3800" b="1" dirty="0" smtClean="0"/>
          </a:p>
          <a:p>
            <a:pPr lvl="0">
              <a:buNone/>
            </a:pPr>
            <a:r>
              <a:rPr lang="ar-SA" sz="3800" b="1" dirty="0" smtClean="0"/>
              <a:t>غير </a:t>
            </a:r>
            <a:r>
              <a:rPr lang="ar-SA" sz="3800" b="1" dirty="0" smtClean="0"/>
              <a:t>مشتملة على </a:t>
            </a:r>
            <a:r>
              <a:rPr lang="ar-SA" sz="3800" b="1" dirty="0" err="1" smtClean="0"/>
              <a:t>الحدث </a:t>
            </a:r>
            <a:r>
              <a:rPr lang="ar-SA" sz="3800" b="1" dirty="0" smtClean="0"/>
              <a:t>, أي أن الحدث لا يقع </a:t>
            </a:r>
            <a:r>
              <a:rPr lang="ar-SA" sz="3800" b="1" dirty="0" err="1" smtClean="0"/>
              <a:t>فيها </a:t>
            </a:r>
            <a:r>
              <a:rPr lang="ar-SA" sz="3800" b="1" dirty="0" err="1" smtClean="0"/>
              <a:t>,</a:t>
            </a:r>
            <a:endParaRPr lang="ar-SA" sz="3800" b="1" dirty="0" smtClean="0"/>
          </a:p>
          <a:p>
            <a:pPr lvl="0">
              <a:buNone/>
            </a:pPr>
            <a:endParaRPr lang="ar-SA" sz="3800" b="1" dirty="0" smtClean="0"/>
          </a:p>
          <a:p>
            <a:pPr lvl="0">
              <a:buNone/>
            </a:pPr>
            <a:r>
              <a:rPr lang="ar-SA" sz="3800" b="1" dirty="0" smtClean="0"/>
              <a:t> </a:t>
            </a:r>
            <a:r>
              <a:rPr lang="ar-SA" sz="3800" b="1" dirty="0" smtClean="0"/>
              <a:t>فإنها لا تعرب ظرفا بل تعرب على حسب موقعها من </a:t>
            </a:r>
            <a:r>
              <a:rPr lang="ar-SA" sz="3800" b="1" dirty="0" err="1" smtClean="0"/>
              <a:t>الجملة </a:t>
            </a:r>
            <a:r>
              <a:rPr lang="ar-SA" sz="3800" b="1" dirty="0" err="1" smtClean="0"/>
              <a:t>.</a:t>
            </a:r>
            <a:endParaRPr lang="en-US" dirty="0" smtClean="0"/>
          </a:p>
          <a:p>
            <a:pPr>
              <a:buNone/>
            </a:pPr>
            <a:endParaRPr lang="ar-SA" dirty="0" smtClean="0"/>
          </a:p>
          <a:p>
            <a:endParaRPr lang="ar-SA" dirty="0" smtClean="0"/>
          </a:p>
          <a:p>
            <a:endParaRPr lang="ar-SA" dirty="0"/>
          </a:p>
        </p:txBody>
      </p:sp>
    </p:spTree>
  </p:cSld>
  <p:clrMapOvr>
    <a:masterClrMapping/>
  </p:clrMapOvr>
  <p:transition>
    <p:wedge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None/>
            </a:pPr>
            <a:r>
              <a:rPr lang="ar-SA" dirty="0" smtClean="0"/>
              <a:t> </a:t>
            </a:r>
            <a:r>
              <a:rPr lang="ar-SA" b="1" dirty="0" err="1" smtClean="0">
                <a:solidFill>
                  <a:schemeClr val="accent1">
                    <a:lumMod val="75000"/>
                  </a:schemeClr>
                </a:solidFill>
              </a:rPr>
              <a:t>مثل :</a:t>
            </a:r>
            <a:r>
              <a:rPr lang="ar-SA" b="1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endParaRPr lang="en-US" b="1" dirty="0" smtClean="0">
              <a:solidFill>
                <a:schemeClr val="accent1">
                  <a:lumMod val="75000"/>
                </a:schemeClr>
              </a:solidFill>
            </a:endParaRPr>
          </a:p>
          <a:p>
            <a:pPr>
              <a:buNone/>
            </a:pPr>
            <a:r>
              <a:rPr lang="ar-SA" b="1" dirty="0" smtClean="0"/>
              <a:t>اليوم </a:t>
            </a:r>
            <a:r>
              <a:rPr lang="ar-SA" b="1" dirty="0" err="1" smtClean="0"/>
              <a:t>ُمشرق  </a:t>
            </a:r>
            <a:r>
              <a:rPr lang="ar-SA" b="1" dirty="0" smtClean="0"/>
              <a:t>( اليوم </a:t>
            </a:r>
            <a:r>
              <a:rPr lang="ar-SA" b="1" dirty="0" err="1" smtClean="0"/>
              <a:t>مبتدأ </a:t>
            </a:r>
            <a:r>
              <a:rPr lang="ar-SA" b="1" dirty="0" smtClean="0"/>
              <a:t>)     </a:t>
            </a:r>
            <a:r>
              <a:rPr lang="ar-SA" b="1" dirty="0" smtClean="0"/>
              <a:t>            المؤمن </a:t>
            </a:r>
            <a:r>
              <a:rPr lang="ar-SA" b="1" dirty="0" smtClean="0"/>
              <a:t>يخشى يومَ </a:t>
            </a:r>
            <a:r>
              <a:rPr lang="ar-SA" b="1" dirty="0" err="1" smtClean="0"/>
              <a:t>القيامة </a:t>
            </a:r>
            <a:r>
              <a:rPr lang="ar-SA" b="1" dirty="0" smtClean="0"/>
              <a:t>( يوم مفعول </a:t>
            </a:r>
            <a:r>
              <a:rPr lang="ar-SA" b="1" dirty="0" err="1" smtClean="0"/>
              <a:t>به</a:t>
            </a:r>
            <a:r>
              <a:rPr lang="ar-SA" b="1" dirty="0" smtClean="0"/>
              <a:t> منصوب</a:t>
            </a:r>
            <a:r>
              <a:rPr lang="ar-SA" b="1" dirty="0" err="1" smtClean="0"/>
              <a:t>)</a:t>
            </a:r>
            <a:endParaRPr lang="en-US" b="1" dirty="0" smtClean="0"/>
          </a:p>
          <a:p>
            <a:pPr>
              <a:buNone/>
            </a:pPr>
            <a:r>
              <a:rPr lang="ar-SA" b="1" dirty="0" smtClean="0"/>
              <a:t>ولكن </a:t>
            </a:r>
            <a:r>
              <a:rPr lang="ar-SA" b="1" dirty="0" err="1" smtClean="0"/>
              <a:t>نقول </a:t>
            </a:r>
            <a:r>
              <a:rPr lang="ar-SA" b="1" dirty="0" smtClean="0"/>
              <a:t>: جلستُ يوماً </a:t>
            </a:r>
            <a:r>
              <a:rPr lang="ar-SA" b="1" dirty="0" err="1" smtClean="0"/>
              <a:t>أفكر  </a:t>
            </a:r>
            <a:r>
              <a:rPr lang="ar-SA" b="1" dirty="0" smtClean="0"/>
              <a:t>( هنا ظرف </a:t>
            </a:r>
            <a:r>
              <a:rPr lang="ar-SA" b="1" dirty="0" err="1" smtClean="0"/>
              <a:t>زمان )</a:t>
            </a:r>
            <a:endParaRPr lang="en-US" b="1" dirty="0" smtClean="0"/>
          </a:p>
          <a:p>
            <a:pPr lvl="0">
              <a:buNone/>
            </a:pPr>
            <a:r>
              <a:rPr lang="ar-SA" b="1" dirty="0" smtClean="0"/>
              <a:t>من ظروف </a:t>
            </a:r>
            <a:r>
              <a:rPr lang="ar-SA" b="1" dirty="0" err="1" smtClean="0"/>
              <a:t>الزمان </a:t>
            </a:r>
            <a:r>
              <a:rPr lang="ar-SA" b="1" dirty="0" smtClean="0"/>
              <a:t>: منذ </a:t>
            </a:r>
            <a:r>
              <a:rPr lang="ar-SA" b="1" dirty="0" err="1" smtClean="0"/>
              <a:t>ومذ </a:t>
            </a:r>
            <a:r>
              <a:rPr lang="ar-SA" b="1" dirty="0" smtClean="0"/>
              <a:t>, </a:t>
            </a:r>
            <a:r>
              <a:rPr lang="ar-SA" b="1" dirty="0" err="1" smtClean="0"/>
              <a:t>الآن </a:t>
            </a:r>
            <a:r>
              <a:rPr lang="ar-SA" b="1" dirty="0" smtClean="0"/>
              <a:t>, </a:t>
            </a:r>
            <a:r>
              <a:rPr lang="ar-SA" b="1" dirty="0" err="1" smtClean="0"/>
              <a:t>حين ...</a:t>
            </a:r>
            <a:endParaRPr lang="en-US" b="1" dirty="0" smtClean="0"/>
          </a:p>
          <a:p>
            <a:pPr>
              <a:buNone/>
            </a:pPr>
            <a:r>
              <a:rPr lang="ar-SA" b="1" dirty="0" smtClean="0"/>
              <a:t> </a:t>
            </a:r>
            <a:r>
              <a:rPr lang="ar-SA" b="1" dirty="0" smtClean="0"/>
              <a:t>من ظروف </a:t>
            </a:r>
            <a:r>
              <a:rPr lang="ar-SA" b="1" dirty="0" err="1" smtClean="0"/>
              <a:t>المكان </a:t>
            </a:r>
            <a:r>
              <a:rPr lang="ar-SA" b="1" dirty="0" smtClean="0"/>
              <a:t>: </a:t>
            </a:r>
            <a:r>
              <a:rPr lang="ar-SA" b="1" dirty="0" err="1" smtClean="0"/>
              <a:t>فوق </a:t>
            </a:r>
            <a:r>
              <a:rPr lang="ar-SA" b="1" dirty="0" smtClean="0"/>
              <a:t>– </a:t>
            </a:r>
            <a:r>
              <a:rPr lang="ar-SA" b="1" dirty="0" err="1" smtClean="0"/>
              <a:t>تحت </a:t>
            </a:r>
            <a:r>
              <a:rPr lang="ar-SA" b="1" dirty="0" smtClean="0"/>
              <a:t>– </a:t>
            </a:r>
            <a:r>
              <a:rPr lang="ar-SA" b="1" dirty="0" smtClean="0"/>
              <a:t>عند</a:t>
            </a:r>
            <a:endParaRPr lang="en-US" b="1" dirty="0" smtClean="0"/>
          </a:p>
          <a:p>
            <a:endParaRPr lang="ar-SA" dirty="0"/>
          </a:p>
        </p:txBody>
      </p:sp>
      <p:cxnSp>
        <p:nvCxnSpPr>
          <p:cNvPr id="5" name="رابط مستقيم 4"/>
          <p:cNvCxnSpPr/>
          <p:nvPr/>
        </p:nvCxnSpPr>
        <p:spPr>
          <a:xfrm flipH="1">
            <a:off x="4716016" y="3501008"/>
            <a:ext cx="64807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رابط مستقيم 6"/>
          <p:cNvCxnSpPr/>
          <p:nvPr/>
        </p:nvCxnSpPr>
        <p:spPr>
          <a:xfrm>
            <a:off x="7668344" y="2996952"/>
            <a:ext cx="86409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>
    <p:split dir="in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ar-SA" b="1" i="1" u="sng" dirty="0" smtClean="0"/>
              <a:t> </a:t>
            </a:r>
            <a:r>
              <a:rPr lang="ar-SA" i="1" u="sng" dirty="0" smtClean="0"/>
              <a:t>ليس أي اسم منصوب دل على الزمان أو المكان يُعرب مفعولاً </a:t>
            </a:r>
            <a:r>
              <a:rPr lang="ar-SA" i="1" u="sng" dirty="0" err="1" smtClean="0"/>
              <a:t>فيه </a:t>
            </a:r>
            <a:r>
              <a:rPr lang="ar-SA" i="1" u="sng" dirty="0" smtClean="0"/>
              <a:t>( </a:t>
            </a:r>
            <a:r>
              <a:rPr lang="ar-SA" i="1" u="sng" dirty="0" err="1" smtClean="0"/>
              <a:t>ظرف ) </a:t>
            </a:r>
            <a:r>
              <a:rPr lang="ar-SA" i="1" u="sng" dirty="0" smtClean="0"/>
              <a:t>, بل انظري للمعنى المتحقق في </a:t>
            </a:r>
            <a:r>
              <a:rPr lang="ar-SA" i="1" u="sng" dirty="0" err="1" smtClean="0"/>
              <a:t>الجملة ,</a:t>
            </a:r>
            <a:endParaRPr lang="en-US" dirty="0" smtClean="0"/>
          </a:p>
          <a:p>
            <a:pPr>
              <a:buNone/>
            </a:pPr>
            <a:r>
              <a:rPr lang="ar-SA" i="1" u="sng" dirty="0" smtClean="0"/>
              <a:t>   </a:t>
            </a:r>
            <a:endParaRPr lang="ar-SA" i="1" u="sng" dirty="0" smtClean="0"/>
          </a:p>
          <a:p>
            <a:pPr>
              <a:buNone/>
            </a:pPr>
            <a:r>
              <a:rPr lang="ar-SA" i="1" u="sng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 </a:t>
            </a:r>
            <a:r>
              <a:rPr lang="ar-SA" i="1" u="sng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   </a:t>
            </a:r>
            <a:r>
              <a:rPr lang="ar-SA" i="1" u="sng" dirty="0" err="1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كقولنا </a:t>
            </a:r>
            <a:r>
              <a:rPr lang="ar-SA" i="1" u="sng" dirty="0" smtClean="0"/>
              <a:t>: كان الخميس يوماً محزناً   </a:t>
            </a:r>
            <a:r>
              <a:rPr lang="ar-SA" i="1" u="sng" dirty="0" err="1" smtClean="0"/>
              <a:t>تعرب </a:t>
            </a:r>
            <a:r>
              <a:rPr lang="ar-SA" i="1" u="sng" dirty="0" err="1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(يوما </a:t>
            </a:r>
            <a:r>
              <a:rPr lang="ar-SA" i="1" u="sng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): </a:t>
            </a:r>
            <a:r>
              <a:rPr lang="ar-SA" i="1" u="sng" dirty="0" smtClean="0"/>
              <a:t>اسم كان منصوب </a:t>
            </a:r>
            <a:endParaRPr lang="en-US" dirty="0" smtClean="0"/>
          </a:p>
          <a:p>
            <a:pPr>
              <a:buNone/>
            </a:pPr>
            <a:r>
              <a:rPr lang="ar-SA" i="1" u="sng" dirty="0" smtClean="0"/>
              <a:t>   </a:t>
            </a:r>
            <a:r>
              <a:rPr lang="ar-SA" i="1" u="sng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 </a:t>
            </a:r>
            <a:r>
              <a:rPr lang="ar-SA" i="1" u="sng" dirty="0" err="1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وقولنا </a:t>
            </a:r>
            <a:r>
              <a:rPr lang="ar-SA" i="1" u="sng" dirty="0" smtClean="0"/>
              <a:t>: رأيت مكاناً مناسباً في الحديقة    </a:t>
            </a:r>
            <a:r>
              <a:rPr lang="ar-SA" i="1" u="sng" dirty="0" err="1" smtClean="0"/>
              <a:t>تعرب </a:t>
            </a:r>
            <a:r>
              <a:rPr lang="ar-SA" i="1" u="sng" dirty="0" smtClean="0"/>
              <a:t>( </a:t>
            </a:r>
            <a:r>
              <a:rPr lang="ar-SA" i="1" u="sng" dirty="0" err="1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مكانا</a:t>
            </a:r>
            <a:r>
              <a:rPr lang="ar-SA" i="1" u="sng" dirty="0" err="1" smtClean="0"/>
              <a:t> ) </a:t>
            </a:r>
            <a:r>
              <a:rPr lang="ar-SA" i="1" u="sng" dirty="0" smtClean="0"/>
              <a:t>: مفعول </a:t>
            </a:r>
            <a:r>
              <a:rPr lang="ar-SA" i="1" u="sng" dirty="0" err="1" smtClean="0"/>
              <a:t>به</a:t>
            </a:r>
            <a:r>
              <a:rPr lang="ar-SA" i="1" u="sng" dirty="0" smtClean="0"/>
              <a:t> منصوب 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ransition>
    <p:strips dir="ru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   الظرف نوعان  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err="1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متصرف:</a:t>
            </a:r>
            <a:endParaRPr lang="ar-SA" b="1" dirty="0" smtClean="0">
              <a:solidFill>
                <a:schemeClr val="accent1">
                  <a:lumMod val="60000"/>
                  <a:lumOff val="40000"/>
                </a:schemeClr>
              </a:solidFill>
            </a:endParaRPr>
          </a:p>
          <a:p>
            <a:r>
              <a:rPr lang="ar-SA" b="1" dirty="0" smtClean="0"/>
              <a:t>وهو </a:t>
            </a:r>
            <a:r>
              <a:rPr lang="ar-SA" b="1" dirty="0" err="1" smtClean="0"/>
              <a:t>مايستعمل</a:t>
            </a:r>
            <a:r>
              <a:rPr lang="ar-SA" b="1" dirty="0" smtClean="0"/>
              <a:t> ظرفا وغير ظرف </a:t>
            </a:r>
            <a:endParaRPr lang="ar-SA" b="1" dirty="0" smtClean="0"/>
          </a:p>
          <a:p>
            <a:r>
              <a:rPr lang="ar-SA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مثل: </a:t>
            </a:r>
            <a:r>
              <a:rPr lang="ar-SA" b="1" dirty="0" err="1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يوم </a:t>
            </a:r>
            <a:r>
              <a:rPr lang="ar-SA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,مكان.</a:t>
            </a:r>
          </a:p>
          <a:p>
            <a:endParaRPr lang="ar-SA" b="1" dirty="0" smtClean="0">
              <a:solidFill>
                <a:schemeClr val="accent1">
                  <a:lumMod val="60000"/>
                  <a:lumOff val="40000"/>
                </a:schemeClr>
              </a:solidFill>
            </a:endParaRPr>
          </a:p>
          <a:p>
            <a:r>
              <a:rPr lang="ar-SA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غير </a:t>
            </a:r>
            <a:r>
              <a:rPr lang="ar-SA" b="1" dirty="0" err="1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متصرف:</a:t>
            </a:r>
            <a:endParaRPr lang="ar-SA" b="1" dirty="0" smtClean="0">
              <a:solidFill>
                <a:schemeClr val="accent1">
                  <a:lumMod val="60000"/>
                  <a:lumOff val="40000"/>
                </a:schemeClr>
              </a:solidFill>
            </a:endParaRPr>
          </a:p>
          <a:p>
            <a:r>
              <a:rPr lang="ar-SA" b="1" dirty="0" smtClean="0"/>
              <a:t>وهو </a:t>
            </a:r>
            <a:r>
              <a:rPr lang="ar-SA" b="1" dirty="0" err="1" smtClean="0"/>
              <a:t>مالايستعمل</a:t>
            </a:r>
            <a:r>
              <a:rPr lang="ar-SA" b="1" dirty="0" smtClean="0"/>
              <a:t> إلا ظرفا أو مجرورا بحرف الجر.</a:t>
            </a:r>
          </a:p>
          <a:p>
            <a:r>
              <a:rPr lang="ar-SA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مثل: </a:t>
            </a:r>
            <a:r>
              <a:rPr lang="ar-SA" b="1" dirty="0" err="1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فوق ,عند ,لدُن,قبل </a:t>
            </a:r>
            <a:r>
              <a:rPr lang="ar-SA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,بعد.</a:t>
            </a:r>
            <a:endParaRPr lang="ar-SA" b="1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ransition>
    <p:plus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err="1" smtClean="0"/>
              <a:t>التمــــــييـــز: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اسم نكرة </a:t>
            </a:r>
            <a:r>
              <a:rPr lang="ar-SA" dirty="0" err="1" smtClean="0"/>
              <a:t>منصوب </a:t>
            </a:r>
            <a:r>
              <a:rPr lang="ar-SA" dirty="0" smtClean="0"/>
              <a:t>,يزيل إبهام </a:t>
            </a:r>
            <a:r>
              <a:rPr lang="ar-SA" dirty="0" err="1" smtClean="0"/>
              <a:t>ماقبله</a:t>
            </a:r>
            <a:r>
              <a:rPr lang="ar-SA" dirty="0" smtClean="0"/>
              <a:t> .ويتضمن </a:t>
            </a:r>
            <a:r>
              <a:rPr lang="ar-SA" dirty="0" err="1" smtClean="0"/>
              <a:t>معنى </a:t>
            </a:r>
            <a:r>
              <a:rPr lang="ar-SA" dirty="0" smtClean="0"/>
              <a:t>(من</a:t>
            </a:r>
            <a:r>
              <a:rPr lang="ar-SA" dirty="0" err="1" smtClean="0"/>
              <a:t>).</a:t>
            </a:r>
            <a:endParaRPr lang="ar-SA" dirty="0" smtClean="0"/>
          </a:p>
          <a:p>
            <a:r>
              <a:rPr lang="ar-SA" dirty="0" smtClean="0">
                <a:solidFill>
                  <a:schemeClr val="accent1">
                    <a:lumMod val="75000"/>
                  </a:schemeClr>
                </a:solidFill>
              </a:rPr>
              <a:t>أنواع </a:t>
            </a:r>
            <a:r>
              <a:rPr lang="ar-SA" dirty="0" err="1" smtClean="0">
                <a:solidFill>
                  <a:schemeClr val="accent1">
                    <a:lumMod val="75000"/>
                  </a:schemeClr>
                </a:solidFill>
              </a:rPr>
              <a:t>التمييز:</a:t>
            </a:r>
            <a:endParaRPr lang="ar-SA" dirty="0" smtClean="0">
              <a:solidFill>
                <a:schemeClr val="accent1">
                  <a:lumMod val="75000"/>
                </a:schemeClr>
              </a:solidFill>
            </a:endParaRPr>
          </a:p>
          <a:p>
            <a:r>
              <a:rPr lang="ar-SA" dirty="0" smtClean="0"/>
              <a:t>1/ تمييز ملفوظ(المبين إبهام مفرد</a:t>
            </a:r>
            <a:r>
              <a:rPr lang="ar-SA" dirty="0" err="1" smtClean="0"/>
              <a:t>):</a:t>
            </a:r>
            <a:endParaRPr lang="ar-SA" dirty="0" smtClean="0"/>
          </a:p>
          <a:p>
            <a:r>
              <a:rPr lang="ar-SA" dirty="0" smtClean="0"/>
              <a:t>وهو </a:t>
            </a:r>
            <a:r>
              <a:rPr lang="ar-SA" dirty="0" err="1" smtClean="0"/>
              <a:t>مايلفظ</a:t>
            </a:r>
            <a:r>
              <a:rPr lang="ar-SA" dirty="0" smtClean="0"/>
              <a:t> أو ينطق مع الوزن أو الكيل أو المساحة أو </a:t>
            </a:r>
            <a:r>
              <a:rPr lang="ar-SA" dirty="0" err="1" smtClean="0"/>
              <a:t>العدد.</a:t>
            </a:r>
            <a:r>
              <a:rPr lang="ar-SA" dirty="0" smtClean="0"/>
              <a:t> </a:t>
            </a:r>
            <a:r>
              <a:rPr lang="ar-SA" dirty="0" err="1" smtClean="0">
                <a:solidFill>
                  <a:schemeClr val="accent1">
                    <a:lumMod val="75000"/>
                  </a:schemeClr>
                </a:solidFill>
              </a:rPr>
              <a:t>مثل:</a:t>
            </a:r>
            <a:endParaRPr lang="ar-SA" dirty="0" smtClean="0">
              <a:solidFill>
                <a:schemeClr val="accent1">
                  <a:lumMod val="75000"/>
                </a:schemeClr>
              </a:solidFill>
            </a:endParaRPr>
          </a:p>
          <a:p>
            <a:r>
              <a:rPr lang="ar-SA" dirty="0" smtClean="0"/>
              <a:t>اشتريت كيلو لحماً</a:t>
            </a:r>
          </a:p>
          <a:p>
            <a:r>
              <a:rPr lang="ar-SA" dirty="0" smtClean="0"/>
              <a:t>زرع الفلاح فدانا قطناً</a:t>
            </a:r>
          </a:p>
        </p:txBody>
      </p:sp>
    </p:spTree>
  </p:cSld>
  <p:clrMapOvr>
    <a:masterClrMapping/>
  </p:clrMapOvr>
  <p:transition>
    <p:wheel spokes="8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/>
              <a:t>2/ تمييز ملحوظ(المبين إبهام جملة</a:t>
            </a:r>
            <a:r>
              <a:rPr lang="ar-SA" dirty="0" err="1" smtClean="0"/>
              <a:t>):</a:t>
            </a:r>
            <a:endParaRPr lang="ar-SA" dirty="0" smtClean="0"/>
          </a:p>
          <a:p>
            <a:r>
              <a:rPr lang="ar-SA" dirty="0" smtClean="0"/>
              <a:t>كقوله تعالى</a:t>
            </a:r>
            <a:r>
              <a:rPr lang="ar-SA" dirty="0" err="1" smtClean="0"/>
              <a:t>(</a:t>
            </a:r>
            <a:r>
              <a:rPr lang="ar-SA" dirty="0" smtClean="0"/>
              <a:t>(واشتعل الرأس شيبا</a:t>
            </a:r>
            <a:r>
              <a:rPr lang="ar-SA" dirty="0" err="1" smtClean="0"/>
              <a:t>))</a:t>
            </a:r>
            <a:endParaRPr lang="ar-SA" dirty="0" smtClean="0"/>
          </a:p>
          <a:p>
            <a:r>
              <a:rPr lang="ar-SA" dirty="0" smtClean="0"/>
              <a:t>كيف تتعرف على </a:t>
            </a:r>
            <a:r>
              <a:rPr lang="ar-SA" dirty="0" err="1" smtClean="0"/>
              <a:t>التمييز؟</a:t>
            </a:r>
            <a:endParaRPr lang="ar-SA" dirty="0" smtClean="0"/>
          </a:p>
          <a:p>
            <a:r>
              <a:rPr lang="ar-SA" dirty="0" smtClean="0"/>
              <a:t>1-</a:t>
            </a:r>
            <a:r>
              <a:rPr lang="ar-SA" dirty="0" err="1" smtClean="0"/>
              <a:t>مايقع</a:t>
            </a:r>
            <a:r>
              <a:rPr lang="ar-SA" dirty="0" smtClean="0"/>
              <a:t> بعد أسماء المقادير(باع الفلاح قنطارا قمحا</a:t>
            </a:r>
            <a:r>
              <a:rPr lang="ar-SA" dirty="0" err="1" smtClean="0"/>
              <a:t>)</a:t>
            </a:r>
            <a:endParaRPr lang="ar-SA" dirty="0" smtClean="0"/>
          </a:p>
          <a:p>
            <a:r>
              <a:rPr lang="ar-SA" dirty="0" smtClean="0"/>
              <a:t>2-اسم التفضيل إذا كان منونا(أنا أفضل منك علما</a:t>
            </a:r>
            <a:r>
              <a:rPr lang="ar-SA" dirty="0" err="1" smtClean="0"/>
              <a:t>)</a:t>
            </a:r>
            <a:endParaRPr lang="ar-SA" dirty="0" smtClean="0"/>
          </a:p>
          <a:p>
            <a:r>
              <a:rPr lang="ar-SA" dirty="0" smtClean="0"/>
              <a:t>3-صيغة التعجب(ما أجمل القاهرة هواء</a:t>
            </a:r>
            <a:r>
              <a:rPr lang="ar-SA" dirty="0" err="1" smtClean="0"/>
              <a:t>)</a:t>
            </a:r>
            <a:endParaRPr lang="ar-SA" dirty="0" smtClean="0"/>
          </a:p>
          <a:p>
            <a:r>
              <a:rPr lang="ar-SA" dirty="0" smtClean="0"/>
              <a:t>4-بعد كم </a:t>
            </a:r>
            <a:r>
              <a:rPr lang="ar-SA" dirty="0" err="1" smtClean="0"/>
              <a:t>الاستفهامية </a:t>
            </a:r>
            <a:r>
              <a:rPr lang="ar-SA" dirty="0" smtClean="0"/>
              <a:t>(كم كتابا قرأت</a:t>
            </a:r>
            <a:r>
              <a:rPr lang="ar-SA" dirty="0" err="1" smtClean="0"/>
              <a:t>)</a:t>
            </a:r>
            <a:endParaRPr lang="ar-SA" dirty="0" smtClean="0"/>
          </a:p>
          <a:p>
            <a:r>
              <a:rPr lang="ar-SA" dirty="0" smtClean="0"/>
              <a:t>5-بعد(نعم,</a:t>
            </a:r>
            <a:r>
              <a:rPr lang="ar-SA" dirty="0" err="1" smtClean="0"/>
              <a:t>بئس</a:t>
            </a:r>
            <a:r>
              <a:rPr lang="ar-SA" dirty="0" smtClean="0"/>
              <a:t>,ازداد,طاب,فاض,امتلاء,حسب</a:t>
            </a:r>
            <a:r>
              <a:rPr lang="ar-SA" dirty="0" err="1" smtClean="0"/>
              <a:t>)</a:t>
            </a:r>
            <a:endParaRPr lang="ar-SA" dirty="0"/>
          </a:p>
        </p:txBody>
      </p:sp>
    </p:spTree>
  </p:cSld>
  <p:clrMapOvr>
    <a:masterClrMapping/>
  </p:clrMapOvr>
  <p:transition>
    <p:split orient="vert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المفعول </a:t>
            </a:r>
            <a:r>
              <a:rPr lang="ar-SA" dirty="0" err="1" smtClean="0"/>
              <a:t>المطلق: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هو المصدر المنصوب توكيدا </a:t>
            </a:r>
            <a:r>
              <a:rPr lang="ar-SA" dirty="0" err="1" smtClean="0"/>
              <a:t>لعامله </a:t>
            </a:r>
            <a:r>
              <a:rPr lang="ar-SA" dirty="0" smtClean="0"/>
              <a:t>, او بيانا </a:t>
            </a:r>
            <a:r>
              <a:rPr lang="ar-SA" dirty="0" err="1" smtClean="0"/>
              <a:t>لنوعه</a:t>
            </a:r>
            <a:r>
              <a:rPr lang="ar-SA" dirty="0" err="1" smtClean="0"/>
              <a:t> </a:t>
            </a:r>
            <a:r>
              <a:rPr lang="ar-SA" dirty="0" smtClean="0"/>
              <a:t>, أو عدده.</a:t>
            </a:r>
          </a:p>
          <a:p>
            <a:pPr>
              <a:buNone/>
            </a:pPr>
            <a:endParaRPr lang="ar-SA" dirty="0" smtClean="0"/>
          </a:p>
          <a:p>
            <a:r>
              <a:rPr lang="ar-SA" dirty="0" err="1" smtClean="0">
                <a:solidFill>
                  <a:schemeClr val="accent1">
                    <a:lumMod val="75000"/>
                  </a:schemeClr>
                </a:solidFill>
              </a:rPr>
              <a:t>أنواعه:</a:t>
            </a:r>
            <a:endParaRPr lang="ar-SA" dirty="0" smtClean="0">
              <a:solidFill>
                <a:schemeClr val="accent1">
                  <a:lumMod val="75000"/>
                </a:schemeClr>
              </a:solidFill>
            </a:endParaRPr>
          </a:p>
          <a:p>
            <a:r>
              <a:rPr lang="ar-SA" dirty="0" smtClean="0"/>
              <a:t>مؤكد </a:t>
            </a:r>
            <a:r>
              <a:rPr lang="ar-SA" dirty="0" err="1" smtClean="0"/>
              <a:t>لفعله </a:t>
            </a:r>
            <a:r>
              <a:rPr lang="ar-SA" dirty="0" smtClean="0"/>
              <a:t>/ أحب طلابي حبا.</a:t>
            </a:r>
          </a:p>
          <a:p>
            <a:r>
              <a:rPr lang="ar-SA" dirty="0" smtClean="0"/>
              <a:t>مبين </a:t>
            </a:r>
            <a:r>
              <a:rPr lang="ar-SA" dirty="0" err="1" smtClean="0"/>
              <a:t>للنوع </a:t>
            </a:r>
            <a:r>
              <a:rPr lang="ar-SA" dirty="0" smtClean="0"/>
              <a:t>/ سرت سير المجد.</a:t>
            </a:r>
          </a:p>
          <a:p>
            <a:r>
              <a:rPr lang="ar-SA" dirty="0" smtClean="0"/>
              <a:t>مبين </a:t>
            </a:r>
            <a:r>
              <a:rPr lang="ar-SA" dirty="0" err="1" smtClean="0"/>
              <a:t>للعدد </a:t>
            </a:r>
            <a:r>
              <a:rPr lang="ar-SA" dirty="0" smtClean="0"/>
              <a:t>/قفز اللاعب قفزتين أو قفزات.</a:t>
            </a:r>
            <a:endParaRPr lang="ar-SA" dirty="0"/>
          </a:p>
        </p:txBody>
      </p:sp>
    </p:spTree>
  </p:cSld>
  <p:clrMapOvr>
    <a:masterClrMapping/>
  </p:clrMapOvr>
  <p:transition>
    <p:wheel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المفعول </a:t>
            </a:r>
            <a:r>
              <a:rPr lang="ar-SA" dirty="0" err="1" smtClean="0"/>
              <a:t>لأجله: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هو اسم أو مصدر منصوب يبين سبب حدوث الفعل ويأتي جوابا </a:t>
            </a:r>
            <a:r>
              <a:rPr lang="ar-SA" dirty="0" err="1" smtClean="0"/>
              <a:t>عن (لماذا؟)</a:t>
            </a:r>
            <a:endParaRPr lang="ar-SA" dirty="0" smtClean="0"/>
          </a:p>
          <a:p>
            <a:r>
              <a:rPr lang="ar-SA" dirty="0" smtClean="0"/>
              <a:t>يجوز في كل مفعول لأجله جره بحرف </a:t>
            </a:r>
            <a:r>
              <a:rPr lang="ar-SA" dirty="0" err="1" smtClean="0"/>
              <a:t>الجر </a:t>
            </a:r>
            <a:r>
              <a:rPr lang="ar-SA" dirty="0" smtClean="0"/>
              <a:t>(اللام), ويعرب مجرورا بحرف </a:t>
            </a:r>
            <a:r>
              <a:rPr lang="ar-SA" dirty="0" err="1" smtClean="0"/>
              <a:t>الجر </a:t>
            </a:r>
            <a:r>
              <a:rPr lang="ar-SA" dirty="0" smtClean="0"/>
              <a:t>, ويبقى فيه معنى التعليل.</a:t>
            </a:r>
          </a:p>
          <a:p>
            <a:r>
              <a:rPr lang="ar-SA" dirty="0" smtClean="0"/>
              <a:t>تقيم الدولة معرض الكتاب تشجيعا للقراءة.</a:t>
            </a:r>
          </a:p>
          <a:p>
            <a:r>
              <a:rPr lang="ar-SA" dirty="0" smtClean="0"/>
              <a:t>نطيع الوالدين حرصا على رضا الله.</a:t>
            </a:r>
            <a:endParaRPr lang="ar-SA" dirty="0"/>
          </a:p>
        </p:txBody>
      </p:sp>
      <p:cxnSp>
        <p:nvCxnSpPr>
          <p:cNvPr id="5" name="رابط مستقيم 4"/>
          <p:cNvCxnSpPr/>
          <p:nvPr/>
        </p:nvCxnSpPr>
        <p:spPr>
          <a:xfrm>
            <a:off x="2987824" y="4941168"/>
            <a:ext cx="115212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رابط مستقيم 6"/>
          <p:cNvCxnSpPr/>
          <p:nvPr/>
        </p:nvCxnSpPr>
        <p:spPr>
          <a:xfrm>
            <a:off x="5220072" y="5445224"/>
            <a:ext cx="79208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>
    <p:zoom dir="in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حيوية">
  <a:themeElements>
    <a:clrScheme name="حيوية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حيوية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حيوية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38</TotalTime>
  <Words>568</Words>
  <Application>Microsoft Office PowerPoint</Application>
  <PresentationFormat>عرض على الشاشة (3:4)‏</PresentationFormat>
  <Paragraphs>74</Paragraphs>
  <Slides>12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12</vt:i4>
      </vt:variant>
    </vt:vector>
  </HeadingPairs>
  <TitlesOfParts>
    <vt:vector size="13" baseType="lpstr">
      <vt:lpstr>حيوية</vt:lpstr>
      <vt:lpstr>       الوحــــدة الرابــعــــة </vt:lpstr>
      <vt:lpstr>المفعول فيه (ظرفا الزمان والمكان)</vt:lpstr>
      <vt:lpstr>الشريحة 3</vt:lpstr>
      <vt:lpstr>الشريحة 4</vt:lpstr>
      <vt:lpstr>   الظرف نوعان   </vt:lpstr>
      <vt:lpstr>التمــــــييـــز:</vt:lpstr>
      <vt:lpstr>الشريحة 7</vt:lpstr>
      <vt:lpstr>المفعول المطلق:</vt:lpstr>
      <vt:lpstr>المفعول لأجله:</vt:lpstr>
      <vt:lpstr>الحال....</vt:lpstr>
      <vt:lpstr>الشريحة 11</vt:lpstr>
      <vt:lpstr>الشريحة 12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الوحــــدة الرابــعــــة</dc:title>
  <dc:creator>nona</dc:creator>
  <cp:lastModifiedBy>nona</cp:lastModifiedBy>
  <cp:revision>4</cp:revision>
  <dcterms:created xsi:type="dcterms:W3CDTF">2013-11-04T15:15:03Z</dcterms:created>
  <dcterms:modified xsi:type="dcterms:W3CDTF">2013-11-04T15:53:20Z</dcterms:modified>
</cp:coreProperties>
</file>

<file path=docProps/thumbnail.jpeg>
</file>