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5F4E-E9D3-4AB1-AC36-A1FB5FD76253}" type="datetimeFigureOut">
              <a:rPr lang="ar-SA" smtClean="0"/>
              <a:pPr/>
              <a:t>14/01/34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2F5AB-B24A-4F51-B438-A781412B70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5F4E-E9D3-4AB1-AC36-A1FB5FD76253}" type="datetimeFigureOut">
              <a:rPr lang="ar-SA" smtClean="0"/>
              <a:pPr/>
              <a:t>14/01/34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2F5AB-B24A-4F51-B438-A781412B70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5F4E-E9D3-4AB1-AC36-A1FB5FD76253}" type="datetimeFigureOut">
              <a:rPr lang="ar-SA" smtClean="0"/>
              <a:pPr/>
              <a:t>14/01/34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2F5AB-B24A-4F51-B438-A781412B70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5F4E-E9D3-4AB1-AC36-A1FB5FD76253}" type="datetimeFigureOut">
              <a:rPr lang="ar-SA" smtClean="0"/>
              <a:pPr/>
              <a:t>14/01/34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2F5AB-B24A-4F51-B438-A781412B70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5F4E-E9D3-4AB1-AC36-A1FB5FD76253}" type="datetimeFigureOut">
              <a:rPr lang="ar-SA" smtClean="0"/>
              <a:pPr/>
              <a:t>14/01/34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2F5AB-B24A-4F51-B438-A781412B70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5F4E-E9D3-4AB1-AC36-A1FB5FD76253}" type="datetimeFigureOut">
              <a:rPr lang="ar-SA" smtClean="0"/>
              <a:pPr/>
              <a:t>14/01/34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2F5AB-B24A-4F51-B438-A781412B70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5F4E-E9D3-4AB1-AC36-A1FB5FD76253}" type="datetimeFigureOut">
              <a:rPr lang="ar-SA" smtClean="0"/>
              <a:pPr/>
              <a:t>14/01/34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2F5AB-B24A-4F51-B438-A781412B70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5F4E-E9D3-4AB1-AC36-A1FB5FD76253}" type="datetimeFigureOut">
              <a:rPr lang="ar-SA" smtClean="0"/>
              <a:pPr/>
              <a:t>14/01/34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2F5AB-B24A-4F51-B438-A781412B70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5F4E-E9D3-4AB1-AC36-A1FB5FD76253}" type="datetimeFigureOut">
              <a:rPr lang="ar-SA" smtClean="0"/>
              <a:pPr/>
              <a:t>14/01/34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2F5AB-B24A-4F51-B438-A781412B70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5F4E-E9D3-4AB1-AC36-A1FB5FD76253}" type="datetimeFigureOut">
              <a:rPr lang="ar-SA" smtClean="0"/>
              <a:pPr/>
              <a:t>14/01/34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2F5AB-B24A-4F51-B438-A781412B70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5F4E-E9D3-4AB1-AC36-A1FB5FD76253}" type="datetimeFigureOut">
              <a:rPr lang="ar-SA" smtClean="0"/>
              <a:pPr/>
              <a:t>14/01/34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2F5AB-B24A-4F51-B438-A781412B703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E5F4E-E9D3-4AB1-AC36-A1FB5FD76253}" type="datetimeFigureOut">
              <a:rPr lang="ar-SA" smtClean="0"/>
              <a:pPr/>
              <a:t>14/01/34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2F5AB-B24A-4F51-B438-A781412B703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الموضوع السابع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نظام الأسرة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8- أشكال الزواج: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أولا: على أساس التعدد:</a:t>
            </a:r>
          </a:p>
          <a:p>
            <a:r>
              <a:rPr lang="ar-SA" dirty="0" smtClean="0"/>
              <a:t>1- الزواج الأحادي.  </a:t>
            </a:r>
          </a:p>
          <a:p>
            <a:r>
              <a:rPr lang="ar-SA" dirty="0"/>
              <a:t>2</a:t>
            </a:r>
            <a:r>
              <a:rPr lang="ar-SA" dirty="0" smtClean="0"/>
              <a:t>- الزواج </a:t>
            </a:r>
            <a:r>
              <a:rPr lang="ar-SA" dirty="0" err="1" smtClean="0"/>
              <a:t>التعددي</a:t>
            </a:r>
            <a:r>
              <a:rPr lang="ar-SA" dirty="0" smtClean="0"/>
              <a:t>(تعدد </a:t>
            </a:r>
            <a:r>
              <a:rPr lang="ar-SA" dirty="0" err="1" smtClean="0"/>
              <a:t>الزواجات</a:t>
            </a:r>
            <a:r>
              <a:rPr lang="ar-SA" dirty="0" smtClean="0"/>
              <a:t>/تعدد الأزواج/ الزواج الجماعي.)</a:t>
            </a:r>
          </a:p>
          <a:p>
            <a:r>
              <a:rPr lang="ar-SA" dirty="0" smtClean="0"/>
              <a:t>ثانياً: وفقا للجماعة التي يرتبط </a:t>
            </a:r>
            <a:r>
              <a:rPr lang="ar-SA" dirty="0" err="1" smtClean="0"/>
              <a:t>بها</a:t>
            </a:r>
            <a:r>
              <a:rPr lang="ar-SA" dirty="0" smtClean="0"/>
              <a:t> الفرد:</a:t>
            </a:r>
          </a:p>
          <a:p>
            <a:r>
              <a:rPr lang="ar-SA" dirty="0" smtClean="0"/>
              <a:t>1- الزواج الخارجي.  2- الزواج الداخلي.</a:t>
            </a:r>
          </a:p>
          <a:p>
            <a:r>
              <a:rPr lang="ar-SA" dirty="0" smtClean="0"/>
              <a:t>ثالثاً: وفقا لطريقة الزواج:</a:t>
            </a:r>
          </a:p>
          <a:p>
            <a:r>
              <a:rPr lang="ar-SA" dirty="0" smtClean="0"/>
              <a:t>1- الزواج المخطط له.  2- زواج الحب.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9- أهم التغيرات التي حدثت للأسرة </a:t>
            </a:r>
            <a:r>
              <a:rPr lang="ar-SA" dirty="0" err="1" smtClean="0"/>
              <a:t>و</a:t>
            </a:r>
            <a:r>
              <a:rPr lang="ar-SA" dirty="0" smtClean="0"/>
              <a:t> صاحبت الثورة الصناعية: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تغير حجم الأسرة.</a:t>
            </a:r>
          </a:p>
          <a:p>
            <a:r>
              <a:rPr lang="ar-SA" dirty="0" smtClean="0"/>
              <a:t>2-دخول المرأة مجال العمل.</a:t>
            </a:r>
          </a:p>
          <a:p>
            <a:r>
              <a:rPr lang="ar-SA" dirty="0" smtClean="0"/>
              <a:t>3- انخفاض عدد ساعات العمل المنزلي.</a:t>
            </a:r>
          </a:p>
          <a:p>
            <a:r>
              <a:rPr lang="ar-SA" dirty="0" smtClean="0"/>
              <a:t>4- تغير العلاقة بين المرأة والرجل.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10- عوامل نجاح الأسرة: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1- الالتزام.</a:t>
            </a:r>
          </a:p>
          <a:p>
            <a:r>
              <a:rPr lang="ar-SA" dirty="0" smtClean="0"/>
              <a:t>2- التقدير والمحبة.</a:t>
            </a:r>
          </a:p>
          <a:p>
            <a:r>
              <a:rPr lang="ar-SA" dirty="0" smtClean="0"/>
              <a:t>3- التواصل </a:t>
            </a:r>
            <a:r>
              <a:rPr lang="ar-SA" dirty="0" err="1" smtClean="0"/>
              <a:t>الاجابي</a:t>
            </a:r>
            <a:r>
              <a:rPr lang="ar-SA" dirty="0" smtClean="0"/>
              <a:t>.</a:t>
            </a:r>
          </a:p>
          <a:p>
            <a:r>
              <a:rPr lang="ar-SA" dirty="0" smtClean="0"/>
              <a:t>4- قضاء الوقت سويا.</a:t>
            </a:r>
          </a:p>
          <a:p>
            <a:r>
              <a:rPr lang="ar-SA" dirty="0" smtClean="0"/>
              <a:t>5- التوافق الروحي.</a:t>
            </a:r>
          </a:p>
          <a:p>
            <a:r>
              <a:rPr lang="ar-SA" dirty="0" smtClean="0"/>
              <a:t>6- القدرة على مواجهة الضغوط النفسية.</a:t>
            </a:r>
            <a:endParaRPr lang="ar-SA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 الموضوعات في هذه المحاضرة: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 smtClean="0"/>
              <a:t>1- مقدمة وتعريفات الأسرة.</a:t>
            </a:r>
          </a:p>
          <a:p>
            <a:r>
              <a:rPr lang="ar-SA" dirty="0" smtClean="0"/>
              <a:t>2- أهم الشروط الواجب توافرها في الجامعة الاجتماعية ليطلق عليها مفهوم الأسرة (ص359).</a:t>
            </a:r>
          </a:p>
          <a:p>
            <a:r>
              <a:rPr lang="ar-SA" dirty="0" smtClean="0"/>
              <a:t>3- هل الأسرة ظاهرة عالمية.</a:t>
            </a:r>
          </a:p>
          <a:p>
            <a:r>
              <a:rPr lang="ar-SA" dirty="0" smtClean="0"/>
              <a:t>4- تصنيفات الأسرة.</a:t>
            </a:r>
          </a:p>
          <a:p>
            <a:r>
              <a:rPr lang="ar-SA" dirty="0" smtClean="0"/>
              <a:t>5- العلاقة بين الجنسين قبل الزواج.</a:t>
            </a:r>
          </a:p>
          <a:p>
            <a:r>
              <a:rPr lang="ar-SA" dirty="0" smtClean="0"/>
              <a:t>6- نظام المحارم.</a:t>
            </a:r>
          </a:p>
          <a:p>
            <a:r>
              <a:rPr lang="ar-SA" dirty="0" smtClean="0"/>
              <a:t>7- الزواج.</a:t>
            </a:r>
          </a:p>
          <a:p>
            <a:r>
              <a:rPr lang="ar-SA" dirty="0" smtClean="0"/>
              <a:t>8-أشكال الزواج.</a:t>
            </a:r>
          </a:p>
          <a:p>
            <a:r>
              <a:rPr lang="ar-SA" dirty="0" smtClean="0"/>
              <a:t>9- </a:t>
            </a:r>
            <a:r>
              <a:rPr lang="ar-SA" dirty="0" err="1" smtClean="0"/>
              <a:t>اهم</a:t>
            </a:r>
            <a:r>
              <a:rPr lang="ar-SA" dirty="0" smtClean="0"/>
              <a:t> التغيرات التي حدثت للأسرة صاحبت الثورة الصناعية ص383.</a:t>
            </a:r>
          </a:p>
          <a:p>
            <a:r>
              <a:rPr lang="ar-SA" dirty="0" smtClean="0"/>
              <a:t>10- عوامل نجاح الأسرة.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ar-SA" dirty="0" smtClean="0"/>
              <a:t>1- المقدمة:</a:t>
            </a:r>
          </a:p>
          <a:p>
            <a:r>
              <a:rPr lang="ar-SA" dirty="0" smtClean="0"/>
              <a:t>تعد الأسرة عماد المجتمع وهي </a:t>
            </a:r>
            <a:r>
              <a:rPr lang="ar-SA" dirty="0" err="1" smtClean="0"/>
              <a:t>الاساس</a:t>
            </a:r>
            <a:r>
              <a:rPr lang="ar-SA" dirty="0" smtClean="0"/>
              <a:t> والنواة التي تزود الطفل منذ الميلاد بالقيم والمبادئ التي تساعده على التكيف مع المجتمع المحيط </a:t>
            </a:r>
            <a:r>
              <a:rPr lang="ar-SA" dirty="0" err="1" smtClean="0"/>
              <a:t>به</a:t>
            </a:r>
            <a:r>
              <a:rPr lang="ar-SA" dirty="0" smtClean="0"/>
              <a:t>.</a:t>
            </a:r>
          </a:p>
          <a:p>
            <a:r>
              <a:rPr lang="ar-SA" dirty="0" smtClean="0"/>
              <a:t>وقد وضع العلماء العديد من التعريفات للأسرة من </a:t>
            </a:r>
            <a:r>
              <a:rPr lang="ar-SA" dirty="0" err="1" smtClean="0"/>
              <a:t>أاهمها</a:t>
            </a:r>
            <a:r>
              <a:rPr lang="ar-SA" dirty="0" smtClean="0"/>
              <a:t> تعريف </a:t>
            </a:r>
            <a:r>
              <a:rPr lang="ar-SA" dirty="0" err="1" smtClean="0"/>
              <a:t>مالينوفسكي</a:t>
            </a:r>
            <a:r>
              <a:rPr lang="ar-SA" dirty="0" smtClean="0"/>
              <a:t> وقد عرفها ”أنها مجموعة من الأفراد تربطهم علاقة وثيقة تميزهم عن غيرهم من الجماعات ويعيشون في منزل مشترك وتربطهم عواطف مشتركة .“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2- الشروط الواجب توافرها في الجماعة حتى يطلق عليها مفهوم </a:t>
            </a:r>
            <a:r>
              <a:rPr lang="ar-SA" dirty="0" err="1" smtClean="0"/>
              <a:t>اسرة</a:t>
            </a:r>
            <a:r>
              <a:rPr lang="ar-SA" dirty="0" smtClean="0"/>
              <a:t>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لابد من توافر رابطة الزواج أو الدم.</a:t>
            </a:r>
          </a:p>
          <a:p>
            <a:r>
              <a:rPr lang="ar-SA" dirty="0" smtClean="0"/>
              <a:t>2- لابد من توافر سكن مشترك يجمع </a:t>
            </a:r>
            <a:r>
              <a:rPr lang="ar-SA" dirty="0" err="1" smtClean="0"/>
              <a:t>افراد</a:t>
            </a:r>
            <a:r>
              <a:rPr lang="ar-SA" dirty="0" smtClean="0"/>
              <a:t> الأسرة.</a:t>
            </a:r>
          </a:p>
          <a:p>
            <a:r>
              <a:rPr lang="ar-SA" dirty="0" smtClean="0"/>
              <a:t>3- هناك علاقات جنسية تربط فردين أو أكثر من أفراد الأسرة .</a:t>
            </a:r>
          </a:p>
          <a:p>
            <a:r>
              <a:rPr lang="ar-SA" dirty="0" smtClean="0"/>
              <a:t>4- تشكل وحدة اقتصادية واحدة.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3- هل الأسرة ظاهرة عالمية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الأسرة </a:t>
            </a:r>
            <a:r>
              <a:rPr lang="ar-SA" dirty="0" err="1" smtClean="0"/>
              <a:t>ظاهة</a:t>
            </a:r>
            <a:r>
              <a:rPr lang="ar-SA" dirty="0" smtClean="0"/>
              <a:t> عالمية توجد في جميع المجتمعات البدائية والمتحضرة على حد سواء.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4- تصنيفات الأسرة: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أولا: من حيث الحجم:</a:t>
            </a:r>
          </a:p>
          <a:p>
            <a:r>
              <a:rPr lang="ar-SA" dirty="0"/>
              <a:t> </a:t>
            </a:r>
            <a:r>
              <a:rPr lang="ar-SA" dirty="0" smtClean="0"/>
              <a:t>     1- الأسرة الممتدة.                 2- الأسرة النووية.</a:t>
            </a:r>
          </a:p>
          <a:p>
            <a:r>
              <a:rPr lang="ar-SA" dirty="0" smtClean="0"/>
              <a:t>ثانياً: من حيث النسب:</a:t>
            </a:r>
          </a:p>
          <a:p>
            <a:r>
              <a:rPr lang="ar-SA" dirty="0"/>
              <a:t> </a:t>
            </a:r>
            <a:r>
              <a:rPr lang="ar-SA" dirty="0" smtClean="0"/>
              <a:t>     1- النسب الأموي.                2- النسب الأبوي.</a:t>
            </a:r>
          </a:p>
          <a:p>
            <a:r>
              <a:rPr lang="ar-SA" dirty="0" smtClean="0"/>
              <a:t>ثالثاً: من حيث السكن:</a:t>
            </a:r>
          </a:p>
          <a:p>
            <a:r>
              <a:rPr lang="ar-SA" dirty="0"/>
              <a:t> </a:t>
            </a:r>
            <a:r>
              <a:rPr lang="ar-SA" dirty="0" smtClean="0"/>
              <a:t>     1- السكن الأبوي.                 2- السكن الأموي</a:t>
            </a:r>
          </a:p>
          <a:p>
            <a:r>
              <a:rPr lang="ar-SA" dirty="0" smtClean="0"/>
              <a:t>رابعاً: من حيث السلطة:</a:t>
            </a:r>
          </a:p>
          <a:p>
            <a:r>
              <a:rPr lang="ar-SA" dirty="0"/>
              <a:t> </a:t>
            </a:r>
            <a:r>
              <a:rPr lang="ar-SA" dirty="0" smtClean="0"/>
              <a:t>     السلطة الأبوية.                    2- السلطة الأبوية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5- العلاقة بين الجنسين قبل الزواج: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تختلف العلاقة بين الجنسين قبل الزواج من مجتمع لآخر.</a:t>
            </a:r>
          </a:p>
          <a:p>
            <a:r>
              <a:rPr lang="ar-SA" dirty="0" smtClean="0"/>
              <a:t>1- فهناك مجتمعات لديها حرية جنسية فيسمح للزوجين إقامة علاقة جنسية قبل الزواج.</a:t>
            </a:r>
          </a:p>
          <a:p>
            <a:r>
              <a:rPr lang="ar-SA" dirty="0" smtClean="0"/>
              <a:t>2- وبعض المجتمعات لديهم نظرة مزدوجة لمفهوم العذرية بين الرجل والمرأة إذ تسمح للرجل غير المتزوج بإقامة علاقات جنسية مع النساء وتمنع المرأة من ذالك.</a:t>
            </a:r>
          </a:p>
          <a:p>
            <a:r>
              <a:rPr lang="ar-SA" dirty="0" smtClean="0"/>
              <a:t>3- وهناك مجتمعات تحث على عذرية المرأة والرجل.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6- نظام المحارم: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يسود جميع المجتمعات الإنسانية نظام المحارم الذي يحدد للفرد مجموعة من الأفراد الذين يحرم تحريما مطلقا الزواج منهن. مثل الأم والأخت والعمات والخالات.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7- الزواج: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الزواج علاقة اجتماعية رسمية بين رجل وامرأة يترتب عليها مجموعة من الحقوق والواجبات للطرفين ولا يعتبر الحب شرطا أساسيا لقيام الزواج.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</TotalTime>
  <Words>504</Words>
  <Application>Microsoft Office PowerPoint</Application>
  <PresentationFormat>عرض على الشاشة (3:4)‏</PresentationFormat>
  <Paragraphs>64</Paragraphs>
  <Slides>13</Slides>
  <Notes>0</Notes>
  <HiddenSlides>1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سمة Office</vt:lpstr>
      <vt:lpstr>الموضوع السابع</vt:lpstr>
      <vt:lpstr>أهم الموضوعات في هذه المحاضرة:</vt:lpstr>
      <vt:lpstr>الشريحة 3</vt:lpstr>
      <vt:lpstr>2- الشروط الواجب توافرها في الجماعة حتى يطلق عليها مفهوم اسرة :</vt:lpstr>
      <vt:lpstr>3- هل الأسرة ظاهرة عالمية :</vt:lpstr>
      <vt:lpstr>4- تصنيفات الأسرة:</vt:lpstr>
      <vt:lpstr>5- العلاقة بين الجنسين قبل الزواج:</vt:lpstr>
      <vt:lpstr>6- نظام المحارم:</vt:lpstr>
      <vt:lpstr>7- الزواج:</vt:lpstr>
      <vt:lpstr>8- أشكال الزواج:</vt:lpstr>
      <vt:lpstr>9- أهم التغيرات التي حدثت للأسرة و صاحبت الثورة الصناعية:</vt:lpstr>
      <vt:lpstr>الشريحة 12</vt:lpstr>
      <vt:lpstr>10- عوامل نجاح الأسرة: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الموضوع السابع</dc:title>
  <dc:creator>Windows User</dc:creator>
  <cp:lastModifiedBy>Windows User</cp:lastModifiedBy>
  <cp:revision>49</cp:revision>
  <dcterms:created xsi:type="dcterms:W3CDTF">2011-12-25T20:51:43Z</dcterms:created>
  <dcterms:modified xsi:type="dcterms:W3CDTF">2012-11-28T03:48:47Z</dcterms:modified>
</cp:coreProperties>
</file>