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5" r:id="rId16"/>
    <p:sldId id="270" r:id="rId17"/>
    <p:sldId id="286" r:id="rId18"/>
    <p:sldId id="271" r:id="rId19"/>
    <p:sldId id="272" r:id="rId20"/>
    <p:sldId id="273" r:id="rId21"/>
    <p:sldId id="274" r:id="rId22"/>
    <p:sldId id="278" r:id="rId23"/>
    <p:sldId id="277" r:id="rId24"/>
    <p:sldId id="275" r:id="rId25"/>
    <p:sldId id="287" r:id="rId26"/>
    <p:sldId id="281" r:id="rId27"/>
    <p:sldId id="280" r:id="rId28"/>
    <p:sldId id="282" r:id="rId29"/>
    <p:sldId id="283" r:id="rId30"/>
    <p:sldId id="279" r:id="rId31"/>
    <p:sldId id="284" r:id="rId32"/>
    <p:sldId id="276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CCFF"/>
    <a:srgbClr val="FF99FF"/>
    <a:srgbClr val="FFCC66"/>
    <a:srgbClr val="66FF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1.0160880609652843E-2"/>
          <c:y val="1.322751322751323E-2"/>
          <c:w val="0.96274343776460636"/>
          <c:h val="0.94179894179894164"/>
        </c:manualLayout>
      </c:layout>
      <c:bar3DChart>
        <c:barDir val="col"/>
        <c:grouping val="clustered"/>
        <c:ser>
          <c:idx val="2"/>
          <c:order val="0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74296320"/>
        <c:axId val="74298112"/>
        <c:axId val="0"/>
      </c:bar3DChart>
      <c:catAx>
        <c:axId val="74296320"/>
        <c:scaling>
          <c:orientation val="minMax"/>
        </c:scaling>
        <c:delete val="1"/>
        <c:axPos val="b"/>
        <c:tickLblPos val="nextTo"/>
        <c:crossAx val="74298112"/>
        <c:crosses val="autoZero"/>
        <c:auto val="1"/>
        <c:lblAlgn val="ctr"/>
        <c:lblOffset val="100"/>
      </c:catAx>
      <c:valAx>
        <c:axId val="74298112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742963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9BC657-5B87-4CD5-84D5-9DD26B7758F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6FE1B5-1EDB-44B8-9A95-9EA029128D5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ا</a:t>
          </a:r>
          <a:r>
            <a:rPr lang="ar-SA" b="1" dirty="0" smtClean="0">
              <a:solidFill>
                <a:schemeClr val="bg1"/>
              </a:solidFill>
            </a:rPr>
            <a:t>لضروريات</a:t>
          </a:r>
          <a:r>
            <a:rPr lang="ar-SA" dirty="0" smtClean="0"/>
            <a:t> </a:t>
          </a:r>
          <a:endParaRPr lang="ar-SA" dirty="0"/>
        </a:p>
      </dgm:t>
    </dgm:pt>
    <dgm:pt modelId="{3D6EED9E-D4B6-4135-9017-0126F9C7123E}" type="parTrans" cxnId="{19792E88-6E49-4F18-8A42-734BD34DB10C}">
      <dgm:prSet/>
      <dgm:spPr/>
      <dgm:t>
        <a:bodyPr/>
        <a:lstStyle/>
        <a:p>
          <a:pPr rtl="1"/>
          <a:endParaRPr lang="ar-SA"/>
        </a:p>
      </dgm:t>
    </dgm:pt>
    <dgm:pt modelId="{33992DCD-B37B-454C-9F72-725B370FB1B3}" type="sibTrans" cxnId="{19792E88-6E49-4F18-8A42-734BD34DB10C}">
      <dgm:prSet/>
      <dgm:spPr/>
      <dgm:t>
        <a:bodyPr/>
        <a:lstStyle/>
        <a:p>
          <a:pPr rtl="1"/>
          <a:endParaRPr lang="ar-SA"/>
        </a:p>
      </dgm:t>
    </dgm:pt>
    <dgm:pt modelId="{9A00CAD4-C2AE-4F4C-8BC6-3AFECA722A46}">
      <dgm:prSet phldrT="[نص]"/>
      <dgm:spPr/>
      <dgm:t>
        <a:bodyPr/>
        <a:lstStyle/>
        <a:p>
          <a:pPr algn="ctr" rtl="1"/>
          <a:r>
            <a:rPr lang="ar-SA" dirty="0" smtClean="0"/>
            <a:t>الضروريات</a:t>
          </a:r>
          <a:endParaRPr lang="ar-SA" dirty="0"/>
        </a:p>
      </dgm:t>
    </dgm:pt>
    <dgm:pt modelId="{007AFA72-0306-4BF7-A6A6-93C9BA61A72B}" type="parTrans" cxnId="{A0565F9C-1F9F-4EAD-A3B5-8B367E86514D}">
      <dgm:prSet/>
      <dgm:spPr/>
      <dgm:t>
        <a:bodyPr/>
        <a:lstStyle/>
        <a:p>
          <a:pPr rtl="1"/>
          <a:endParaRPr lang="ar-SA"/>
        </a:p>
      </dgm:t>
    </dgm:pt>
    <dgm:pt modelId="{A1C583BE-E56E-4505-9AEF-472F1441241B}" type="sibTrans" cxnId="{A0565F9C-1F9F-4EAD-A3B5-8B367E86514D}">
      <dgm:prSet/>
      <dgm:spPr/>
      <dgm:t>
        <a:bodyPr/>
        <a:lstStyle/>
        <a:p>
          <a:pPr rtl="1"/>
          <a:endParaRPr lang="ar-SA"/>
        </a:p>
      </dgm:t>
    </dgm:pt>
    <dgm:pt modelId="{928D11A0-7DD1-41D9-8BA3-8ED073B17F38}">
      <dgm:prSet phldrT="[نص]" phldr="1"/>
      <dgm:spPr/>
      <dgm:t>
        <a:bodyPr/>
        <a:lstStyle/>
        <a:p>
          <a:pPr algn="r" rtl="1"/>
          <a:endParaRPr lang="ar-SA" dirty="0"/>
        </a:p>
      </dgm:t>
    </dgm:pt>
    <dgm:pt modelId="{E049ED11-BA5B-42E2-8A61-E7A69B4D58EF}" type="parTrans" cxnId="{6EFD6EFB-D404-4AE5-9D1E-A3FB882EAD72}">
      <dgm:prSet/>
      <dgm:spPr/>
      <dgm:t>
        <a:bodyPr/>
        <a:lstStyle/>
        <a:p>
          <a:pPr rtl="1"/>
          <a:endParaRPr lang="ar-SA"/>
        </a:p>
      </dgm:t>
    </dgm:pt>
    <dgm:pt modelId="{6C293040-DD4E-435A-BC71-4D5107572700}" type="sibTrans" cxnId="{6EFD6EFB-D404-4AE5-9D1E-A3FB882EAD72}">
      <dgm:prSet/>
      <dgm:spPr/>
      <dgm:t>
        <a:bodyPr/>
        <a:lstStyle/>
        <a:p>
          <a:pPr rtl="1"/>
          <a:endParaRPr lang="ar-SA"/>
        </a:p>
      </dgm:t>
    </dgm:pt>
    <dgm:pt modelId="{332C0058-2EB7-4F98-BEAE-9F8F53583AE1}">
      <dgm:prSet phldrT="[نص]"/>
      <dgm:spPr/>
      <dgm:t>
        <a:bodyPr/>
        <a:lstStyle/>
        <a:p>
          <a:pPr rtl="1"/>
          <a:r>
            <a:rPr lang="ar-SA" dirty="0" smtClean="0"/>
            <a:t>ا</a:t>
          </a:r>
          <a:r>
            <a:rPr lang="ar-SA" b="1" dirty="0" smtClean="0"/>
            <a:t>لحاجيات</a:t>
          </a:r>
          <a:r>
            <a:rPr lang="ar-SA" dirty="0" smtClean="0"/>
            <a:t> </a:t>
          </a:r>
          <a:endParaRPr lang="ar-SA" dirty="0"/>
        </a:p>
      </dgm:t>
    </dgm:pt>
    <dgm:pt modelId="{3D454EB8-1323-4AD6-9217-2EE70C6D05DC}" type="parTrans" cxnId="{57F725C4-0BDA-4A75-A3BA-BE387A972BDF}">
      <dgm:prSet/>
      <dgm:spPr/>
      <dgm:t>
        <a:bodyPr/>
        <a:lstStyle/>
        <a:p>
          <a:pPr rtl="1"/>
          <a:endParaRPr lang="ar-SA"/>
        </a:p>
      </dgm:t>
    </dgm:pt>
    <dgm:pt modelId="{2D1A00A9-19B3-4901-BAD5-DB57CB286DB3}" type="sibTrans" cxnId="{57F725C4-0BDA-4A75-A3BA-BE387A972BDF}">
      <dgm:prSet/>
      <dgm:spPr/>
      <dgm:t>
        <a:bodyPr/>
        <a:lstStyle/>
        <a:p>
          <a:pPr rtl="1"/>
          <a:endParaRPr lang="ar-SA"/>
        </a:p>
      </dgm:t>
    </dgm:pt>
    <dgm:pt modelId="{D2C2891E-CC68-4726-A081-DD0C2B854025}">
      <dgm:prSet phldrT="[نص]" phldr="1"/>
      <dgm:spPr/>
      <dgm:t>
        <a:bodyPr/>
        <a:lstStyle/>
        <a:p>
          <a:pPr algn="r" rtl="1"/>
          <a:endParaRPr lang="ar-SA" dirty="0"/>
        </a:p>
      </dgm:t>
    </dgm:pt>
    <dgm:pt modelId="{5709DCC2-258E-4F4A-81BB-8562D202E39A}" type="parTrans" cxnId="{90EC2BE0-0A60-4A0C-A6F7-6FE93011B609}">
      <dgm:prSet/>
      <dgm:spPr/>
      <dgm:t>
        <a:bodyPr/>
        <a:lstStyle/>
        <a:p>
          <a:pPr rtl="1"/>
          <a:endParaRPr lang="ar-SA"/>
        </a:p>
      </dgm:t>
    </dgm:pt>
    <dgm:pt modelId="{555ED2AB-AD98-4555-A3EA-2C5E0624EBE0}" type="sibTrans" cxnId="{90EC2BE0-0A60-4A0C-A6F7-6FE93011B609}">
      <dgm:prSet/>
      <dgm:spPr/>
      <dgm:t>
        <a:bodyPr/>
        <a:lstStyle/>
        <a:p>
          <a:pPr rtl="1"/>
          <a:endParaRPr lang="ar-SA"/>
        </a:p>
      </dgm:t>
    </dgm:pt>
    <dgm:pt modelId="{A1EF79B5-B12B-43B2-A8AD-92086F40BE13}">
      <dgm:prSet phldrT="[نص]"/>
      <dgm:spPr/>
      <dgm:t>
        <a:bodyPr/>
        <a:lstStyle/>
        <a:p>
          <a:pPr algn="ctr" rtl="1"/>
          <a:r>
            <a:rPr lang="ar-SA" dirty="0" smtClean="0"/>
            <a:t>الحاجيات</a:t>
          </a:r>
          <a:endParaRPr lang="ar-SA" dirty="0"/>
        </a:p>
      </dgm:t>
    </dgm:pt>
    <dgm:pt modelId="{C270226E-8B66-4A99-A3A1-E3BC76563775}" type="parTrans" cxnId="{75AB0736-DE32-4F62-BB71-948C59508F25}">
      <dgm:prSet/>
      <dgm:spPr/>
      <dgm:t>
        <a:bodyPr/>
        <a:lstStyle/>
        <a:p>
          <a:pPr rtl="1"/>
          <a:endParaRPr lang="ar-SA"/>
        </a:p>
      </dgm:t>
    </dgm:pt>
    <dgm:pt modelId="{3976F4F4-B34F-434F-A69D-6BAF9AE0927D}" type="sibTrans" cxnId="{75AB0736-DE32-4F62-BB71-948C59508F25}">
      <dgm:prSet/>
      <dgm:spPr/>
      <dgm:t>
        <a:bodyPr/>
        <a:lstStyle/>
        <a:p>
          <a:pPr rtl="1"/>
          <a:endParaRPr lang="ar-SA"/>
        </a:p>
      </dgm:t>
    </dgm:pt>
    <dgm:pt modelId="{EBB2D346-3A14-4DE8-89B3-29F1319A5F3E}">
      <dgm:prSet phldrT="[نص]"/>
      <dgm:spPr/>
      <dgm:t>
        <a:bodyPr/>
        <a:lstStyle/>
        <a:p>
          <a:pPr rtl="1"/>
          <a:r>
            <a:rPr lang="ar-SA" dirty="0" smtClean="0"/>
            <a:t>ا</a:t>
          </a:r>
          <a:r>
            <a:rPr lang="ar-SA" b="1" dirty="0" smtClean="0"/>
            <a:t>لتحسينات</a:t>
          </a:r>
          <a:endParaRPr lang="ar-SA" b="1" dirty="0"/>
        </a:p>
      </dgm:t>
    </dgm:pt>
    <dgm:pt modelId="{1FBDBE6C-4C74-4143-8DCA-D1B9485F0C5D}" type="parTrans" cxnId="{EBAFE582-DC7E-4585-99C7-AD04B4105DCF}">
      <dgm:prSet/>
      <dgm:spPr/>
      <dgm:t>
        <a:bodyPr/>
        <a:lstStyle/>
        <a:p>
          <a:pPr rtl="1"/>
          <a:endParaRPr lang="ar-SA"/>
        </a:p>
      </dgm:t>
    </dgm:pt>
    <dgm:pt modelId="{96D359D8-59C5-46FD-AA7D-5DB79531B501}" type="sibTrans" cxnId="{EBAFE582-DC7E-4585-99C7-AD04B4105DCF}">
      <dgm:prSet/>
      <dgm:spPr/>
      <dgm:t>
        <a:bodyPr/>
        <a:lstStyle/>
        <a:p>
          <a:pPr rtl="1"/>
          <a:endParaRPr lang="ar-SA"/>
        </a:p>
      </dgm:t>
    </dgm:pt>
    <dgm:pt modelId="{D6EC42DE-BC84-40B3-960D-7F31F4E4838E}">
      <dgm:prSet phldrT="[نص]"/>
      <dgm:spPr/>
      <dgm:t>
        <a:bodyPr/>
        <a:lstStyle/>
        <a:p>
          <a:pPr algn="ctr" rtl="1"/>
          <a:r>
            <a:rPr lang="ar-SA" dirty="0" err="1" smtClean="0"/>
            <a:t>التحسنات</a:t>
          </a:r>
          <a:r>
            <a:rPr lang="ar-SA" dirty="0" smtClean="0"/>
            <a:t> </a:t>
          </a:r>
          <a:endParaRPr lang="ar-SA" dirty="0"/>
        </a:p>
      </dgm:t>
    </dgm:pt>
    <dgm:pt modelId="{6140C304-9B58-43C8-8639-1F3BA9F438FF}" type="parTrans" cxnId="{4504B6E8-CC1D-42DC-8BC9-4BBD80946C61}">
      <dgm:prSet/>
      <dgm:spPr/>
      <dgm:t>
        <a:bodyPr/>
        <a:lstStyle/>
        <a:p>
          <a:pPr rtl="1"/>
          <a:endParaRPr lang="ar-SA"/>
        </a:p>
      </dgm:t>
    </dgm:pt>
    <dgm:pt modelId="{23DA0F7B-3832-4320-8408-2A6AB43B78AE}" type="sibTrans" cxnId="{4504B6E8-CC1D-42DC-8BC9-4BBD80946C61}">
      <dgm:prSet/>
      <dgm:spPr/>
      <dgm:t>
        <a:bodyPr/>
        <a:lstStyle/>
        <a:p>
          <a:pPr rtl="1"/>
          <a:endParaRPr lang="ar-SA"/>
        </a:p>
      </dgm:t>
    </dgm:pt>
    <dgm:pt modelId="{FB45BB3B-AA4D-428D-9A8C-2835CD99407E}">
      <dgm:prSet phldrT="[نص]" phldr="1"/>
      <dgm:spPr/>
      <dgm:t>
        <a:bodyPr/>
        <a:lstStyle/>
        <a:p>
          <a:pPr algn="r" rtl="1"/>
          <a:endParaRPr lang="ar-SA" dirty="0"/>
        </a:p>
      </dgm:t>
    </dgm:pt>
    <dgm:pt modelId="{FCDCD7D5-0C95-4CC5-941D-F34A07D8C840}" type="parTrans" cxnId="{AE534075-3CB3-444A-8E6E-65A592F0CE8F}">
      <dgm:prSet/>
      <dgm:spPr/>
      <dgm:t>
        <a:bodyPr/>
        <a:lstStyle/>
        <a:p>
          <a:pPr rtl="1"/>
          <a:endParaRPr lang="ar-SA"/>
        </a:p>
      </dgm:t>
    </dgm:pt>
    <dgm:pt modelId="{D8B5B432-0009-45CE-B839-AAD61A4C2AFF}" type="sibTrans" cxnId="{AE534075-3CB3-444A-8E6E-65A592F0CE8F}">
      <dgm:prSet/>
      <dgm:spPr/>
      <dgm:t>
        <a:bodyPr/>
        <a:lstStyle/>
        <a:p>
          <a:pPr rtl="1"/>
          <a:endParaRPr lang="ar-SA"/>
        </a:p>
      </dgm:t>
    </dgm:pt>
    <dgm:pt modelId="{7602790E-0189-4926-86AE-C2CFDA8488C2}" type="pres">
      <dgm:prSet presAssocID="{7C9BC657-5B87-4CD5-84D5-9DD26B7758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D647D40-F9A0-4BCC-BBE9-92170F65E477}" type="pres">
      <dgm:prSet presAssocID="{1E6FE1B5-1EDB-44B8-9A95-9EA029128D5D}" presName="composite" presStyleCnt="0"/>
      <dgm:spPr/>
    </dgm:pt>
    <dgm:pt modelId="{F96B4BBB-BEAA-459C-A243-7262F0ECBB40}" type="pres">
      <dgm:prSet presAssocID="{1E6FE1B5-1EDB-44B8-9A95-9EA029128D5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970A9A-3886-44FD-A8C8-F2463919D18C}" type="pres">
      <dgm:prSet presAssocID="{1E6FE1B5-1EDB-44B8-9A95-9EA029128D5D}" presName="descendantText" presStyleLbl="alignAcc1" presStyleIdx="0" presStyleCnt="3" custFlipVert="1" custScaleX="1123" custScale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D70256-0AF7-434F-996D-78179308C5E3}" type="pres">
      <dgm:prSet presAssocID="{33992DCD-B37B-454C-9F72-725B370FB1B3}" presName="sp" presStyleCnt="0"/>
      <dgm:spPr/>
    </dgm:pt>
    <dgm:pt modelId="{A0B59DD0-7771-4F26-A819-57A79CF92C91}" type="pres">
      <dgm:prSet presAssocID="{332C0058-2EB7-4F98-BEAE-9F8F53583AE1}" presName="composite" presStyleCnt="0"/>
      <dgm:spPr/>
    </dgm:pt>
    <dgm:pt modelId="{FF8DEB32-FF23-4542-ABAE-AC06AA023B22}" type="pres">
      <dgm:prSet presAssocID="{332C0058-2EB7-4F98-BEAE-9F8F53583AE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E9D142-7848-4208-B4BD-9A6DE0FF2E75}" type="pres">
      <dgm:prSet presAssocID="{332C0058-2EB7-4F98-BEAE-9F8F53583AE1}" presName="descendantText" presStyleLbl="alignAcc1" presStyleIdx="1" presStyleCnt="3" custFlipVert="1" custFlipHor="1" custScaleX="5170" custScaleY="810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EA03A1-EFDE-49D9-AF41-8BEA511ACE65}" type="pres">
      <dgm:prSet presAssocID="{2D1A00A9-19B3-4901-BAD5-DB57CB286DB3}" presName="sp" presStyleCnt="0"/>
      <dgm:spPr/>
    </dgm:pt>
    <dgm:pt modelId="{7F60206F-A301-4532-91FB-CBD40D6B00CD}" type="pres">
      <dgm:prSet presAssocID="{EBB2D346-3A14-4DE8-89B3-29F1319A5F3E}" presName="composite" presStyleCnt="0"/>
      <dgm:spPr/>
    </dgm:pt>
    <dgm:pt modelId="{DAB0730E-281D-4622-B4A2-C1D2C6752011}" type="pres">
      <dgm:prSet presAssocID="{EBB2D346-3A14-4DE8-89B3-29F1319A5F3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E44B31-56A7-4BD2-9704-E6D1F041D405}" type="pres">
      <dgm:prSet presAssocID="{EBB2D346-3A14-4DE8-89B3-29F1319A5F3E}" presName="descendantText" presStyleLbl="alignAcc1" presStyleIdx="2" presStyleCnt="3" custFlipVert="1" custScaleX="159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8BE2B7-0DB2-436B-95C6-3C5BDC7996BA}" type="presOf" srcId="{D6EC42DE-BC84-40B3-960D-7F31F4E4838E}" destId="{56E44B31-56A7-4BD2-9704-E6D1F041D405}" srcOrd="0" destOrd="0" presId="urn:microsoft.com/office/officeart/2005/8/layout/chevron2"/>
    <dgm:cxn modelId="{A0565F9C-1F9F-4EAD-A3B5-8B367E86514D}" srcId="{1E6FE1B5-1EDB-44B8-9A95-9EA029128D5D}" destId="{9A00CAD4-C2AE-4F4C-8BC6-3AFECA722A46}" srcOrd="0" destOrd="0" parTransId="{007AFA72-0306-4BF7-A6A6-93C9BA61A72B}" sibTransId="{A1C583BE-E56E-4505-9AEF-472F1441241B}"/>
    <dgm:cxn modelId="{57F725C4-0BDA-4A75-A3BA-BE387A972BDF}" srcId="{7C9BC657-5B87-4CD5-84D5-9DD26B7758FF}" destId="{332C0058-2EB7-4F98-BEAE-9F8F53583AE1}" srcOrd="1" destOrd="0" parTransId="{3D454EB8-1323-4AD6-9217-2EE70C6D05DC}" sibTransId="{2D1A00A9-19B3-4901-BAD5-DB57CB286DB3}"/>
    <dgm:cxn modelId="{AF3EDE42-22A9-4D25-B0E6-9AF65B9E6E49}" type="presOf" srcId="{A1EF79B5-B12B-43B2-A8AD-92086F40BE13}" destId="{0BE9D142-7848-4208-B4BD-9A6DE0FF2E75}" srcOrd="0" destOrd="1" presId="urn:microsoft.com/office/officeart/2005/8/layout/chevron2"/>
    <dgm:cxn modelId="{2E3A8913-7610-4FF5-9CE7-608408D6FB82}" type="presOf" srcId="{9A00CAD4-C2AE-4F4C-8BC6-3AFECA722A46}" destId="{16970A9A-3886-44FD-A8C8-F2463919D18C}" srcOrd="0" destOrd="0" presId="urn:microsoft.com/office/officeart/2005/8/layout/chevron2"/>
    <dgm:cxn modelId="{8AF44729-0A36-4EC1-BC60-CB3D649ADDA8}" type="presOf" srcId="{1E6FE1B5-1EDB-44B8-9A95-9EA029128D5D}" destId="{F96B4BBB-BEAA-459C-A243-7262F0ECBB40}" srcOrd="0" destOrd="0" presId="urn:microsoft.com/office/officeart/2005/8/layout/chevron2"/>
    <dgm:cxn modelId="{19792E88-6E49-4F18-8A42-734BD34DB10C}" srcId="{7C9BC657-5B87-4CD5-84D5-9DD26B7758FF}" destId="{1E6FE1B5-1EDB-44B8-9A95-9EA029128D5D}" srcOrd="0" destOrd="0" parTransId="{3D6EED9E-D4B6-4135-9017-0126F9C7123E}" sibTransId="{33992DCD-B37B-454C-9F72-725B370FB1B3}"/>
    <dgm:cxn modelId="{B2F35FAA-68C2-4CC4-B05D-13E0EEEEA881}" type="presOf" srcId="{D2C2891E-CC68-4726-A081-DD0C2B854025}" destId="{0BE9D142-7848-4208-B4BD-9A6DE0FF2E75}" srcOrd="0" destOrd="0" presId="urn:microsoft.com/office/officeart/2005/8/layout/chevron2"/>
    <dgm:cxn modelId="{F8957920-4486-429B-8A4B-A5AE298F3A7A}" type="presOf" srcId="{928D11A0-7DD1-41D9-8BA3-8ED073B17F38}" destId="{16970A9A-3886-44FD-A8C8-F2463919D18C}" srcOrd="0" destOrd="1" presId="urn:microsoft.com/office/officeart/2005/8/layout/chevron2"/>
    <dgm:cxn modelId="{EBAFE582-DC7E-4585-99C7-AD04B4105DCF}" srcId="{7C9BC657-5B87-4CD5-84D5-9DD26B7758FF}" destId="{EBB2D346-3A14-4DE8-89B3-29F1319A5F3E}" srcOrd="2" destOrd="0" parTransId="{1FBDBE6C-4C74-4143-8DCA-D1B9485F0C5D}" sibTransId="{96D359D8-59C5-46FD-AA7D-5DB79531B501}"/>
    <dgm:cxn modelId="{84386EE8-F4DD-4062-9171-C81D928E6CDE}" type="presOf" srcId="{FB45BB3B-AA4D-428D-9A8C-2835CD99407E}" destId="{56E44B31-56A7-4BD2-9704-E6D1F041D405}" srcOrd="0" destOrd="1" presId="urn:microsoft.com/office/officeart/2005/8/layout/chevron2"/>
    <dgm:cxn modelId="{07201C29-6F7A-43E7-B356-2FFD81F81675}" type="presOf" srcId="{EBB2D346-3A14-4DE8-89B3-29F1319A5F3E}" destId="{DAB0730E-281D-4622-B4A2-C1D2C6752011}" srcOrd="0" destOrd="0" presId="urn:microsoft.com/office/officeart/2005/8/layout/chevron2"/>
    <dgm:cxn modelId="{BA3A7C0E-44E8-415F-8245-8514556D7AE3}" type="presOf" srcId="{332C0058-2EB7-4F98-BEAE-9F8F53583AE1}" destId="{FF8DEB32-FF23-4542-ABAE-AC06AA023B22}" srcOrd="0" destOrd="0" presId="urn:microsoft.com/office/officeart/2005/8/layout/chevron2"/>
    <dgm:cxn modelId="{4504B6E8-CC1D-42DC-8BC9-4BBD80946C61}" srcId="{EBB2D346-3A14-4DE8-89B3-29F1319A5F3E}" destId="{D6EC42DE-BC84-40B3-960D-7F31F4E4838E}" srcOrd="0" destOrd="0" parTransId="{6140C304-9B58-43C8-8639-1F3BA9F438FF}" sibTransId="{23DA0F7B-3832-4320-8408-2A6AB43B78AE}"/>
    <dgm:cxn modelId="{96F189F5-E693-4E69-BF8D-3AAB417F6AD3}" type="presOf" srcId="{7C9BC657-5B87-4CD5-84D5-9DD26B7758FF}" destId="{7602790E-0189-4926-86AE-C2CFDA8488C2}" srcOrd="0" destOrd="0" presId="urn:microsoft.com/office/officeart/2005/8/layout/chevron2"/>
    <dgm:cxn modelId="{75AB0736-DE32-4F62-BB71-948C59508F25}" srcId="{332C0058-2EB7-4F98-BEAE-9F8F53583AE1}" destId="{A1EF79B5-B12B-43B2-A8AD-92086F40BE13}" srcOrd="1" destOrd="0" parTransId="{C270226E-8B66-4A99-A3A1-E3BC76563775}" sibTransId="{3976F4F4-B34F-434F-A69D-6BAF9AE0927D}"/>
    <dgm:cxn modelId="{90EC2BE0-0A60-4A0C-A6F7-6FE93011B609}" srcId="{332C0058-2EB7-4F98-BEAE-9F8F53583AE1}" destId="{D2C2891E-CC68-4726-A081-DD0C2B854025}" srcOrd="0" destOrd="0" parTransId="{5709DCC2-258E-4F4A-81BB-8562D202E39A}" sibTransId="{555ED2AB-AD98-4555-A3EA-2C5E0624EBE0}"/>
    <dgm:cxn modelId="{AE534075-3CB3-444A-8E6E-65A592F0CE8F}" srcId="{EBB2D346-3A14-4DE8-89B3-29F1319A5F3E}" destId="{FB45BB3B-AA4D-428D-9A8C-2835CD99407E}" srcOrd="1" destOrd="0" parTransId="{FCDCD7D5-0C95-4CC5-941D-F34A07D8C840}" sibTransId="{D8B5B432-0009-45CE-B839-AAD61A4C2AFF}"/>
    <dgm:cxn modelId="{6EFD6EFB-D404-4AE5-9D1E-A3FB882EAD72}" srcId="{1E6FE1B5-1EDB-44B8-9A95-9EA029128D5D}" destId="{928D11A0-7DD1-41D9-8BA3-8ED073B17F38}" srcOrd="1" destOrd="0" parTransId="{E049ED11-BA5B-42E2-8A61-E7A69B4D58EF}" sibTransId="{6C293040-DD4E-435A-BC71-4D5107572700}"/>
    <dgm:cxn modelId="{60173A15-A39F-40E8-8F4A-217D825DAC44}" type="presParOf" srcId="{7602790E-0189-4926-86AE-C2CFDA8488C2}" destId="{6D647D40-F9A0-4BCC-BBE9-92170F65E477}" srcOrd="0" destOrd="0" presId="urn:microsoft.com/office/officeart/2005/8/layout/chevron2"/>
    <dgm:cxn modelId="{5FA75562-B695-4D73-A0DA-7CC805B0B259}" type="presParOf" srcId="{6D647D40-F9A0-4BCC-BBE9-92170F65E477}" destId="{F96B4BBB-BEAA-459C-A243-7262F0ECBB40}" srcOrd="0" destOrd="0" presId="urn:microsoft.com/office/officeart/2005/8/layout/chevron2"/>
    <dgm:cxn modelId="{71E0A27F-0F4C-4FC8-BAEB-0CC17A91F69F}" type="presParOf" srcId="{6D647D40-F9A0-4BCC-BBE9-92170F65E477}" destId="{16970A9A-3886-44FD-A8C8-F2463919D18C}" srcOrd="1" destOrd="0" presId="urn:microsoft.com/office/officeart/2005/8/layout/chevron2"/>
    <dgm:cxn modelId="{B57AA02F-BE96-4FCB-96EB-FD5C203E5D7E}" type="presParOf" srcId="{7602790E-0189-4926-86AE-C2CFDA8488C2}" destId="{8FD70256-0AF7-434F-996D-78179308C5E3}" srcOrd="1" destOrd="0" presId="urn:microsoft.com/office/officeart/2005/8/layout/chevron2"/>
    <dgm:cxn modelId="{F7B8D010-28A7-4CBF-8916-B5B463324814}" type="presParOf" srcId="{7602790E-0189-4926-86AE-C2CFDA8488C2}" destId="{A0B59DD0-7771-4F26-A819-57A79CF92C91}" srcOrd="2" destOrd="0" presId="urn:microsoft.com/office/officeart/2005/8/layout/chevron2"/>
    <dgm:cxn modelId="{2073D402-88B7-4F57-9375-396EE78A9553}" type="presParOf" srcId="{A0B59DD0-7771-4F26-A819-57A79CF92C91}" destId="{FF8DEB32-FF23-4542-ABAE-AC06AA023B22}" srcOrd="0" destOrd="0" presId="urn:microsoft.com/office/officeart/2005/8/layout/chevron2"/>
    <dgm:cxn modelId="{3B877514-029A-4E99-B1C8-AF6B0CF9F9EC}" type="presParOf" srcId="{A0B59DD0-7771-4F26-A819-57A79CF92C91}" destId="{0BE9D142-7848-4208-B4BD-9A6DE0FF2E75}" srcOrd="1" destOrd="0" presId="urn:microsoft.com/office/officeart/2005/8/layout/chevron2"/>
    <dgm:cxn modelId="{F97508F5-B346-46DD-9FAB-F580080868E2}" type="presParOf" srcId="{7602790E-0189-4926-86AE-C2CFDA8488C2}" destId="{F9EA03A1-EFDE-49D9-AF41-8BEA511ACE65}" srcOrd="3" destOrd="0" presId="urn:microsoft.com/office/officeart/2005/8/layout/chevron2"/>
    <dgm:cxn modelId="{429CBDE0-0B8C-4104-9831-89B2882A9889}" type="presParOf" srcId="{7602790E-0189-4926-86AE-C2CFDA8488C2}" destId="{7F60206F-A301-4532-91FB-CBD40D6B00CD}" srcOrd="4" destOrd="0" presId="urn:microsoft.com/office/officeart/2005/8/layout/chevron2"/>
    <dgm:cxn modelId="{E1F456D7-4799-4674-AC54-EC05E9A50025}" type="presParOf" srcId="{7F60206F-A301-4532-91FB-CBD40D6B00CD}" destId="{DAB0730E-281D-4622-B4A2-C1D2C6752011}" srcOrd="0" destOrd="0" presId="urn:microsoft.com/office/officeart/2005/8/layout/chevron2"/>
    <dgm:cxn modelId="{106F2B07-701F-41DA-94A7-5778B935224E}" type="presParOf" srcId="{7F60206F-A301-4532-91FB-CBD40D6B00CD}" destId="{56E44B31-56A7-4BD2-9704-E6D1F041D405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0.33256</cdr:x>
      <cdr:y>0.85913</cdr:y>
    </cdr:from>
    <cdr:to>
      <cdr:x>0.46592</cdr:x>
      <cdr:y>1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493958" y="4124340"/>
          <a:ext cx="1000132" cy="6762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endParaRPr lang="ar-SA" sz="1100" dirty="0"/>
        </a:p>
      </cdr:txBody>
    </cdr:sp>
  </cdr:relSizeAnchor>
  <cdr:relSizeAnchor xmlns:cdr="http://schemas.openxmlformats.org/drawingml/2006/chartDrawing">
    <cdr:from>
      <cdr:x>0.33256</cdr:x>
      <cdr:y>0.85913</cdr:y>
    </cdr:from>
    <cdr:to>
      <cdr:x>0.4945</cdr:x>
      <cdr:y>1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2493958" y="4124340"/>
          <a:ext cx="1214446" cy="6762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ar-SA" sz="2800" dirty="0" smtClean="0"/>
            <a:t>العقل</a:t>
          </a:r>
          <a:endParaRPr lang="ar-SA" sz="2800" dirty="0"/>
        </a:p>
      </cdr:txBody>
    </cdr:sp>
  </cdr:relSizeAnchor>
  <cdr:relSizeAnchor xmlns:cdr="http://schemas.openxmlformats.org/drawingml/2006/chartDrawing">
    <cdr:from>
      <cdr:x>0.11346</cdr:x>
      <cdr:y>0.84425</cdr:y>
    </cdr:from>
    <cdr:to>
      <cdr:x>0.3497</cdr:x>
      <cdr:y>1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850884" y="4052902"/>
          <a:ext cx="1771656" cy="7476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ar-SA" sz="1100" dirty="0" err="1" smtClean="0"/>
            <a:t>ا</a:t>
          </a:r>
          <a:r>
            <a:rPr lang="ar-SA" sz="2400" dirty="0" err="1" smtClean="0"/>
            <a:t>النسل</a:t>
          </a:r>
          <a:r>
            <a:rPr lang="ar-SA" sz="2400" dirty="0" smtClean="0"/>
            <a:t> والملل</a:t>
          </a:r>
          <a:endParaRPr lang="ar-SA" sz="2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D1E79C0-A3A7-44F5-AD25-07550BD41B3C}" type="datetimeFigureOut">
              <a:rPr lang="ar-SA" smtClean="0"/>
              <a:pPr/>
              <a:t>02/02/1435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D85656-A7C6-49FC-AAA6-C1ABA4C0E1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ukah.net/social/1295/325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ukah.net/social/1295/325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المحاضرة السادسة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ar-SA" sz="4000" b="1" dirty="0" smtClean="0"/>
          </a:p>
          <a:p>
            <a:pPr algn="ctr"/>
            <a:r>
              <a:rPr lang="ar-SA" sz="4000" b="1" dirty="0" smtClean="0"/>
              <a:t>نموذج للتأصيل </a:t>
            </a:r>
            <a:endParaRPr lang="ar-SA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أما مرحلة التهيئة – المتعلقة بإيجاد الدواعي وإزالة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                        العواطف</a:t>
            </a:r>
            <a:endParaRPr lang="ar-SA" b="1" dirty="0" smtClean="0"/>
          </a:p>
          <a:p>
            <a:pPr>
              <a:buNone/>
            </a:pPr>
            <a:r>
              <a:rPr lang="ar-SA" dirty="0" smtClean="0"/>
              <a:t>   فموضوعاتها </a:t>
            </a:r>
            <a:r>
              <a:rPr lang="ar-SA" dirty="0"/>
              <a:t>تدور في ثلاثة محاور: 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</a:rPr>
              <a:t>   الأول </a:t>
            </a:r>
            <a:r>
              <a:rPr lang="ar-SA" b="1" dirty="0">
                <a:solidFill>
                  <a:srgbClr val="00B050"/>
                </a:solidFill>
              </a:rPr>
              <a:t>في صفات </a:t>
            </a:r>
            <a:r>
              <a:rPr lang="ar-SA" b="1" dirty="0" smtClean="0">
                <a:solidFill>
                  <a:srgbClr val="00B050"/>
                </a:solidFill>
              </a:rPr>
              <a:t>المرشد </a:t>
            </a:r>
            <a:r>
              <a:rPr lang="ar-SA" dirty="0" smtClean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ar-SA" dirty="0" smtClean="0"/>
              <a:t>   الصدق والإخلاص، </a:t>
            </a:r>
            <a:r>
              <a:rPr lang="ar-SA" dirty="0"/>
              <a:t>والقدوة، والعلم، وتوفر القدرات والوسائل</a:t>
            </a:r>
            <a:r>
              <a:rPr lang="ar-SA" dirty="0" smtClean="0"/>
              <a:t>.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ar-SA" b="1" dirty="0" smtClean="0">
                <a:solidFill>
                  <a:srgbClr val="00B050"/>
                </a:solidFill>
              </a:rPr>
              <a:t>والثاني في مصادر التلقي عند المسترشد :</a:t>
            </a:r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ar-SA" dirty="0" smtClean="0"/>
              <a:t>الأسرة</a:t>
            </a:r>
            <a:r>
              <a:rPr lang="ar-SA" dirty="0"/>
              <a:t>، والإعلام، وقد بين البحث أثر هذين المصدرين على المسترشد سلباً أو إيجاباً في مرحلة التهيئة للإرشاد.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ويمثل </a:t>
            </a:r>
            <a:r>
              <a:rPr lang="ar-SA" dirty="0"/>
              <a:t>نهاية </a:t>
            </a:r>
            <a:r>
              <a:rPr lang="ar-SA" dirty="0" smtClean="0"/>
              <a:t>عملية .</a:t>
            </a:r>
          </a:p>
          <a:p>
            <a:pPr>
              <a:buNone/>
            </a:pPr>
            <a:r>
              <a:rPr lang="ar-SA" dirty="0" smtClean="0"/>
              <a:t>   </a:t>
            </a:r>
            <a:r>
              <a:rPr lang="ar-SA" b="1" dirty="0" smtClean="0">
                <a:solidFill>
                  <a:srgbClr val="00B050"/>
                </a:solidFill>
              </a:rPr>
              <a:t>والثالث في الاستعداد النفسي </a:t>
            </a:r>
            <a:r>
              <a:rPr lang="ar-SA" b="1" dirty="0" err="1" smtClean="0">
                <a:solidFill>
                  <a:srgbClr val="00B050"/>
                </a:solidFill>
              </a:rPr>
              <a:t>للإسترشاد</a:t>
            </a:r>
            <a:r>
              <a:rPr lang="ar-SA" b="1" dirty="0" smtClean="0">
                <a:solidFill>
                  <a:srgbClr val="00B050"/>
                </a:solidFill>
              </a:rPr>
              <a:t> : </a:t>
            </a:r>
            <a:r>
              <a:rPr lang="ar-SA" dirty="0" smtClean="0"/>
              <a:t>التهيئة</a:t>
            </a:r>
            <a:r>
              <a:rPr lang="ar-SA" dirty="0"/>
              <a:t>، وبداية عملية الإرشاد، حيث يعمل المرشد على جلب </a:t>
            </a:r>
            <a:r>
              <a:rPr lang="ar-SA" dirty="0" err="1"/>
              <a:t>إنتباه</a:t>
            </a:r>
            <a:r>
              <a:rPr lang="ar-SA" dirty="0"/>
              <a:t> المسترشد إلى أهمية الإرشاد، وإيجاد الرغبة في </a:t>
            </a:r>
            <a:r>
              <a:rPr lang="ar-SA" dirty="0" err="1"/>
              <a:t>الإستقبال</a:t>
            </a:r>
            <a:r>
              <a:rPr lang="ar-SA" dirty="0"/>
              <a:t> والسماع.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SA" dirty="0" smtClean="0">
                <a:solidFill>
                  <a:schemeClr val="accent3"/>
                </a:solidFill>
              </a:rPr>
              <a:t>مرحلة الإرشاد          </a:t>
            </a:r>
            <a:endParaRPr lang="ar-SA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وفي </a:t>
            </a:r>
            <a:r>
              <a:rPr lang="ar-SA" dirty="0"/>
              <a:t>مرحلة الإرشاد – وهي جوهر العملية الإرشادية – ثم تناول وجهة الإرشاد في المنهج الإسلامي من خلال ثلاثة عناصر، </a:t>
            </a:r>
            <a:r>
              <a:rPr lang="ar-SA" dirty="0" smtClean="0"/>
              <a:t>هي :</a:t>
            </a:r>
            <a:endParaRPr lang="en-US" dirty="0"/>
          </a:p>
          <a:p>
            <a:r>
              <a:rPr lang="ar-SA" dirty="0"/>
              <a:t>1 - الحاجات.</a:t>
            </a:r>
            <a:endParaRPr lang="en-US" dirty="0"/>
          </a:p>
          <a:p>
            <a:r>
              <a:rPr lang="ar-SA" dirty="0"/>
              <a:t>2 - ضوابط إشباع </a:t>
            </a:r>
            <a:r>
              <a:rPr lang="ar-SA" dirty="0" smtClean="0"/>
              <a:t>الحاجات .</a:t>
            </a:r>
            <a:endParaRPr lang="en-US" dirty="0"/>
          </a:p>
          <a:p>
            <a:r>
              <a:rPr lang="ar-SA" dirty="0"/>
              <a:t>3 - كيفية تشكّل </a:t>
            </a:r>
            <a:r>
              <a:rPr lang="ar-SA" dirty="0" smtClean="0"/>
              <a:t>الشخصية .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dirty="0" smtClean="0"/>
              <a:t>هذه </a:t>
            </a:r>
            <a:r>
              <a:rPr lang="ar-SA" dirty="0"/>
              <a:t>العناصر مساقاً متصلاً يكمن السواء </a:t>
            </a:r>
            <a:r>
              <a:rPr lang="ar-SA" dirty="0" err="1"/>
              <a:t>والإنحراف</a:t>
            </a:r>
            <a:r>
              <a:rPr lang="ar-SA" dirty="0"/>
              <a:t> النفسيين فيه أو في أحد عناصره، ومن ثم يتم بناء الشخصية بناء سوياً أو منحرفاً. والحالات المسترشدة التي تعاني من الاضطراب النفسي لابد أن تدرس في ضوء هذا المساق.</a:t>
            </a:r>
            <a:endParaRPr lang="en-US" dirty="0"/>
          </a:p>
          <a:p>
            <a:r>
              <a:rPr lang="ar-SA" dirty="0"/>
              <a:t>فأما الحاجات فقد تناولها المنهج الإسلامي تناولاً يتفق – أحياناً – مع وجهة النظر النفسية الحديثة، ويختلف – أحياناً – أخرى، وذلك </a:t>
            </a:r>
            <a:r>
              <a:rPr lang="ar-SA" dirty="0" err="1"/>
              <a:t>للإختلاف</a:t>
            </a:r>
            <a:r>
              <a:rPr lang="ar-SA" dirty="0"/>
              <a:t> في تفسير طبيعة النفس البشرية، وقد عرض البحث أنواعاً من الحاجات مثل الحاجة إلى الأمن، وإلى المحبة، وإلى </a:t>
            </a:r>
            <a:r>
              <a:rPr lang="ar-SA" dirty="0" err="1"/>
              <a:t>الإنتماء</a:t>
            </a:r>
            <a:r>
              <a:rPr lang="ar-SA" dirty="0"/>
              <a:t>، ومثل الحاجة إلى </a:t>
            </a:r>
            <a:r>
              <a:rPr lang="ar-SA" dirty="0" err="1"/>
              <a:t>الهداية</a:t>
            </a:r>
            <a:r>
              <a:rPr lang="ar-SA" dirty="0"/>
              <a:t>، وإلى الذكر، وإلى التوبة.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ثم </a:t>
            </a:r>
            <a:r>
              <a:rPr lang="ar-SA" dirty="0"/>
              <a:t>يأتي بعد ذلك موضوع </a:t>
            </a:r>
            <a:r>
              <a:rPr lang="ar-SA" dirty="0">
                <a:solidFill>
                  <a:schemeClr val="accent3"/>
                </a:solidFill>
              </a:rPr>
              <a:t>إشباع الحاجات </a:t>
            </a:r>
            <a:r>
              <a:rPr lang="ar-SA" dirty="0"/>
              <a:t>الذي يخضع لنظام دقيق – في الإسلام – من حيث الكم والكيف والطريقة، ويسير وفق الهدي الإسلامي المبني على تصوّر شامل عن فطرة الإنسان وخصاله.</a:t>
            </a:r>
            <a:endParaRPr lang="en-US" dirty="0"/>
          </a:p>
          <a:p>
            <a:r>
              <a:rPr lang="ar-SA" dirty="0"/>
              <a:t/>
            </a:r>
            <a:br>
              <a:rPr lang="ar-SA" dirty="0"/>
            </a:br>
            <a:r>
              <a:rPr lang="ar-SA" dirty="0"/>
              <a:t>وقد بين البحث الأطر والمسارات التي تحكم وتوجه عملية الإشباع، وتتمثل هذه المسارات في مقاصد الشريعة الخمسة </a:t>
            </a:r>
            <a:r>
              <a:rPr lang="ar-SA" dirty="0" smtClean="0"/>
              <a:t>وهي :</a:t>
            </a:r>
          </a:p>
          <a:p>
            <a:endParaRPr lang="en-US" dirty="0"/>
          </a:p>
          <a:p>
            <a:r>
              <a:rPr lang="ar-SA" dirty="0">
                <a:solidFill>
                  <a:schemeClr val="accent5">
                    <a:lumMod val="75000"/>
                  </a:schemeClr>
                </a:solidFill>
              </a:rPr>
              <a:t>1 - حفظ العقل.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5">
                    <a:lumMod val="75000"/>
                  </a:schemeClr>
                </a:solidFill>
              </a:rPr>
              <a:t>2 - حفظ النفس.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5">
                    <a:lumMod val="75000"/>
                  </a:schemeClr>
                </a:solidFill>
              </a:rPr>
              <a:t>3 - حفظ العقل.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5">
                    <a:lumMod val="75000"/>
                  </a:schemeClr>
                </a:solidFill>
              </a:rPr>
              <a:t>4 - حفظ النسل.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5">
                    <a:lumMod val="75000"/>
                  </a:schemeClr>
                </a:solidFill>
              </a:rPr>
              <a:t>5 - حفظ المال.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وفي </a:t>
            </a:r>
            <a:r>
              <a:rPr lang="ar-SA" dirty="0"/>
              <a:t>الترتيبات الهرمية داخل هذه المقاصد وهي</a:t>
            </a:r>
            <a:r>
              <a:rPr lang="ar-SA" dirty="0" smtClean="0"/>
              <a:t>:</a:t>
            </a:r>
          </a:p>
          <a:p>
            <a:endParaRPr lang="en-US" dirty="0"/>
          </a:p>
          <a:p>
            <a:r>
              <a:rPr lang="ar-SA" dirty="0">
                <a:solidFill>
                  <a:schemeClr val="accent4">
                    <a:lumMod val="50000"/>
                  </a:schemeClr>
                </a:solidFill>
              </a:rPr>
              <a:t>1 - حفظ الدين.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ar-SA" dirty="0">
                <a:solidFill>
                  <a:schemeClr val="accent4">
                    <a:lumMod val="50000"/>
                  </a:schemeClr>
                </a:solidFill>
              </a:rPr>
              <a:t>2 - حفظ النفس.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ar-SA" dirty="0">
                <a:solidFill>
                  <a:schemeClr val="accent4">
                    <a:lumMod val="50000"/>
                  </a:schemeClr>
                </a:solidFill>
              </a:rPr>
              <a:t>3 - حفظ العقل.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ar-SA" dirty="0">
                <a:solidFill>
                  <a:schemeClr val="accent4">
                    <a:lumMod val="50000"/>
                  </a:schemeClr>
                </a:solidFill>
              </a:rPr>
              <a:t>4 - حفظ النسل.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ar-SA" dirty="0">
                <a:solidFill>
                  <a:schemeClr val="accent4">
                    <a:lumMod val="50000"/>
                  </a:schemeClr>
                </a:solidFill>
              </a:rPr>
              <a:t>5 - حفظ المال.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مقاصد الشريعة الخمسة : حفظ :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6572264" y="6143644"/>
            <a:ext cx="82307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الدين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214942" y="5857892"/>
            <a:ext cx="899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</a:t>
            </a:r>
            <a:r>
              <a:rPr lang="ar-SA" sz="2400" dirty="0" smtClean="0"/>
              <a:t>لنفس</a:t>
            </a:r>
            <a:endParaRPr lang="ar-SA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وفي الترتيبات الهرمية داخل هذه المقاصد وهي</a:t>
            </a:r>
            <a:r>
              <a:rPr lang="ar-SA" dirty="0" smtClean="0"/>
              <a:t>:</a:t>
            </a:r>
          </a:p>
          <a:p>
            <a:endParaRPr lang="en-US" dirty="0"/>
          </a:p>
          <a:p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1 - الضروريات.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2 - الحاجيات.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6">
                    <a:lumMod val="75000"/>
                  </a:schemeClr>
                </a:solidFill>
              </a:rPr>
              <a:t>3 - التحسينات.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الترتيبات الهرمية داخل مقاصد الشريعة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857620" y="1714488"/>
          <a:ext cx="35719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ففي </a:t>
            </a:r>
            <a:r>
              <a:rPr lang="ar-SA" dirty="0"/>
              <a:t>كل مقصد تشبع الحاجة في مستويات ثلاثة، تبدأ من الأهم إلى الأقل أهمية، فأحياناً تكون </a:t>
            </a:r>
            <a:r>
              <a:rPr lang="ar-SA" b="1" dirty="0">
                <a:solidFill>
                  <a:schemeClr val="accent3"/>
                </a:solidFill>
              </a:rPr>
              <a:t>ضرورية، </a:t>
            </a:r>
            <a:r>
              <a:rPr lang="ar-SA" dirty="0"/>
              <a:t>وأحياناً تكون </a:t>
            </a:r>
            <a:r>
              <a:rPr lang="ar-SA" b="1" dirty="0" err="1">
                <a:solidFill>
                  <a:schemeClr val="accent4">
                    <a:lumMod val="50000"/>
                  </a:schemeClr>
                </a:solidFill>
              </a:rPr>
              <a:t>حاجية</a:t>
            </a:r>
            <a:r>
              <a:rPr lang="ar-SA" b="1" dirty="0">
                <a:solidFill>
                  <a:schemeClr val="accent4">
                    <a:lumMod val="50000"/>
                  </a:schemeClr>
                </a:solidFill>
              </a:rPr>
              <a:t>، </a:t>
            </a:r>
            <a:r>
              <a:rPr lang="ar-SA" dirty="0"/>
              <a:t>وأحياناً تكون </a:t>
            </a:r>
            <a:r>
              <a:rPr lang="ar-SA" b="1" dirty="0">
                <a:solidFill>
                  <a:srgbClr val="7030A0"/>
                </a:solidFill>
              </a:rPr>
              <a:t>تحسينية</a:t>
            </a:r>
            <a:r>
              <a:rPr lang="ar-SA" dirty="0"/>
              <a:t>، وقد شرح الباحث ذلك ومثل له بثلاثة أمثلة </a:t>
            </a:r>
            <a:r>
              <a:rPr lang="ar-SA" dirty="0" smtClean="0"/>
              <a:t>وهي :</a:t>
            </a:r>
          </a:p>
          <a:p>
            <a:endParaRPr lang="en-US" dirty="0"/>
          </a:p>
          <a:p>
            <a:r>
              <a:rPr lang="ar-SA" dirty="0"/>
              <a:t>1 - الحاجة للطعام.</a:t>
            </a:r>
            <a:endParaRPr lang="en-US" dirty="0"/>
          </a:p>
          <a:p>
            <a:r>
              <a:rPr lang="ar-SA" dirty="0"/>
              <a:t>2 - والحاجة للباس.</a:t>
            </a:r>
            <a:endParaRPr lang="en-US" dirty="0"/>
          </a:p>
          <a:p>
            <a:r>
              <a:rPr lang="ar-SA" dirty="0"/>
              <a:t>3 - والحاجة للولد.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dirty="0" smtClean="0"/>
              <a:t>ثم </a:t>
            </a:r>
            <a:r>
              <a:rPr lang="ar-SA" dirty="0"/>
              <a:t>بعد إيضاح </a:t>
            </a:r>
            <a:r>
              <a:rPr lang="ar-SA" dirty="0" err="1"/>
              <a:t>كيفيات</a:t>
            </a:r>
            <a:r>
              <a:rPr lang="ar-SA" dirty="0"/>
              <a:t> الإشباع ومساراته في المنهج الإسلامي، بين الباحث 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بعض مفاهيم المواجهة والتطبيق </a:t>
            </a:r>
            <a:r>
              <a:rPr lang="ar-SA" dirty="0"/>
              <a:t>التي يحرص المنهج الإسلامي النفسي على تأسيسها في نفسية الممارس وهو يقوم بإشباع حاجاته ومطالبه، </a:t>
            </a:r>
            <a:r>
              <a:rPr lang="ar-SA" dirty="0" smtClean="0"/>
              <a:t>ومنها :</a:t>
            </a:r>
            <a:endParaRPr lang="en-US" dirty="0"/>
          </a:p>
          <a:p>
            <a:r>
              <a:rPr lang="ar-SA" b="1" dirty="0">
                <a:solidFill>
                  <a:schemeClr val="accent3"/>
                </a:solidFill>
              </a:rPr>
              <a:t>1 - مفهوم الابتلاء.</a:t>
            </a:r>
            <a:endParaRPr lang="en-US" b="1" dirty="0">
              <a:solidFill>
                <a:schemeClr val="accent3"/>
              </a:solidFill>
            </a:endParaRPr>
          </a:p>
          <a:p>
            <a:r>
              <a:rPr lang="ar-SA" b="1" dirty="0">
                <a:solidFill>
                  <a:schemeClr val="accent3"/>
                </a:solidFill>
              </a:rPr>
              <a:t>2 - ومفهوم الوسطية.</a:t>
            </a:r>
            <a:endParaRPr lang="en-US" b="1" dirty="0">
              <a:solidFill>
                <a:schemeClr val="accent3"/>
              </a:solidFill>
            </a:endParaRPr>
          </a:p>
          <a:p>
            <a:r>
              <a:rPr lang="ar-SA" b="1" dirty="0">
                <a:solidFill>
                  <a:schemeClr val="accent3"/>
                </a:solidFill>
              </a:rPr>
              <a:t>3 - ومفهوم المجاهدة.</a:t>
            </a:r>
            <a:endParaRPr lang="en-US" b="1" dirty="0">
              <a:solidFill>
                <a:schemeClr val="accent3"/>
              </a:solidFill>
            </a:endParaRPr>
          </a:p>
          <a:p>
            <a:r>
              <a:rPr lang="ar-SA" b="1" dirty="0">
                <a:solidFill>
                  <a:schemeClr val="accent3"/>
                </a:solidFill>
              </a:rPr>
              <a:t>4 - ومفهوم الصبر، وتم إيضاح </a:t>
            </a:r>
            <a:r>
              <a:rPr lang="ar-SA" b="1" dirty="0" err="1">
                <a:solidFill>
                  <a:schemeClr val="accent3"/>
                </a:solidFill>
              </a:rPr>
              <a:t>إثنين</a:t>
            </a:r>
            <a:r>
              <a:rPr lang="ar-SA" b="1" dirty="0">
                <a:solidFill>
                  <a:schemeClr val="accent3"/>
                </a:solidFill>
              </a:rPr>
              <a:t> من هذه المفاهيم.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للدكتور </a:t>
            </a:r>
            <a:r>
              <a:rPr lang="ar-SA" dirty="0" err="1" smtClean="0"/>
              <a:t>عبدالعزيز</a:t>
            </a:r>
            <a:r>
              <a:rPr lang="ar-SA" dirty="0" smtClean="0"/>
              <a:t> </a:t>
            </a:r>
            <a:r>
              <a:rPr lang="ar-SA" dirty="0" err="1" smtClean="0"/>
              <a:t>النغيمشي</a:t>
            </a:r>
            <a:endParaRPr lang="ar-SA" dirty="0" smtClean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الإرشاد النفسي خطواته وكيفيته   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ar-SA" b="1" dirty="0" smtClean="0">
              <a:solidFill>
                <a:schemeClr val="accent3"/>
              </a:solidFill>
            </a:endParaRPr>
          </a:p>
          <a:p>
            <a:pPr algn="ctr"/>
            <a:r>
              <a:rPr lang="ar-SA" b="1" dirty="0" smtClean="0">
                <a:solidFill>
                  <a:schemeClr val="accent3"/>
                </a:solidFill>
              </a:rPr>
              <a:t>تشكل الشخصية</a:t>
            </a:r>
            <a:endParaRPr lang="ar-SA" dirty="0" smtClean="0"/>
          </a:p>
          <a:p>
            <a:r>
              <a:rPr lang="ar-SA" dirty="0" smtClean="0"/>
              <a:t>وهو </a:t>
            </a:r>
            <a:r>
              <a:rPr lang="ar-SA" dirty="0"/>
              <a:t>العنصر الثالث في مرحلة الإرشاد – فيخضع هو – أيضاً – لنظام محدد في المنهج الإسلامي، وقد رأى الباحث أن تكوين الشخصية في البيئة الإسلامية يتم وفق التسلسل الذي يتضمنه مفهوم الإيمان، كما يقرره القرآن والسنة،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وأن الشخصية تتشكل من خلال ترقيها في سلم الإيمان </a:t>
            </a:r>
            <a:r>
              <a:rPr lang="ar-SA" dirty="0" smtClean="0"/>
              <a:t>الذي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dirty="0" smtClean="0"/>
              <a:t>يؤهلها </a:t>
            </a:r>
            <a:r>
              <a:rPr lang="ar-SA" dirty="0" err="1"/>
              <a:t>لإكتساب</a:t>
            </a:r>
            <a:r>
              <a:rPr lang="ar-SA" dirty="0"/>
              <a:t> صفات وسمات معينة حسب </a:t>
            </a:r>
            <a:r>
              <a:rPr lang="ar-SA" dirty="0" smtClean="0"/>
              <a:t>الدرجة </a:t>
            </a:r>
            <a:r>
              <a:rPr lang="ar-SA" dirty="0"/>
              <a:t>التي تقع فيها.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أما المبادئ التي تحكم هذا التسلسل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فهي أربعة – يترتب بعضها على بعض :</a:t>
            </a:r>
          </a:p>
          <a:p>
            <a:r>
              <a:rPr lang="ar-SA" dirty="0" smtClean="0"/>
              <a:t>أولها : </a:t>
            </a:r>
            <a:r>
              <a:rPr lang="ar-SA" b="1" dirty="0" smtClean="0">
                <a:solidFill>
                  <a:schemeClr val="accent3"/>
                </a:solidFill>
              </a:rPr>
              <a:t>أن </a:t>
            </a:r>
            <a:r>
              <a:rPr lang="ar-SA" b="1" dirty="0">
                <a:solidFill>
                  <a:schemeClr val="accent3"/>
                </a:solidFill>
              </a:rPr>
              <a:t>السلوك مكوّن رئيس للإيمان</a:t>
            </a:r>
            <a:r>
              <a:rPr lang="ar-SA" dirty="0"/>
              <a:t>، أي أن الإيمان محل للتحصيل والانجاز عن طريق الأعمال والممارسات اليومية للفرد، ويكون مستوى التحصيل بحسب </a:t>
            </a:r>
            <a:r>
              <a:rPr lang="ar-SA" dirty="0" err="1"/>
              <a:t>الإنسجام</a:t>
            </a:r>
            <a:r>
              <a:rPr lang="ar-SA" dirty="0"/>
              <a:t> مع كيفية إشباع الحاجات في إطار مقاصد الشريعة الإسلامية ودرجاتها المذكورة سابقاً. </a:t>
            </a:r>
            <a:endParaRPr lang="ar-SA" dirty="0" smtClean="0"/>
          </a:p>
          <a:p>
            <a:endParaRPr lang="ar-SA" dirty="0" smtClean="0"/>
          </a:p>
          <a:p>
            <a:r>
              <a:rPr lang="ar-SA" b="1" dirty="0" smtClean="0">
                <a:solidFill>
                  <a:schemeClr val="accent3"/>
                </a:solidFill>
              </a:rPr>
              <a:t>وثانيها : أن </a:t>
            </a:r>
            <a:r>
              <a:rPr lang="ar-SA" b="1" dirty="0">
                <a:solidFill>
                  <a:schemeClr val="accent3"/>
                </a:solidFill>
              </a:rPr>
              <a:t>الإيمان يزيد وينقص وفق مقدار السلوك </a:t>
            </a:r>
            <a:r>
              <a:rPr lang="ar-SA" b="1" dirty="0" err="1" smtClean="0">
                <a:solidFill>
                  <a:schemeClr val="accent3"/>
                </a:solidFill>
              </a:rPr>
              <a:t>وكيفيتة</a:t>
            </a:r>
            <a:r>
              <a:rPr lang="ar-SA" dirty="0"/>
              <a:t>، يزيد بالطاعة وينحسر بالمعصية، وعليه فإن للإيمان أثراً تراكمياً وفقاً للتحصيل العملي الذي قد يصل إلى مستوى عال في الكم والكيف، حتى يكون أمثال </a:t>
            </a:r>
            <a:r>
              <a:rPr lang="ar-SA" dirty="0" smtClean="0"/>
              <a:t>الحبال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ar-SA" b="1" dirty="0" smtClean="0">
              <a:solidFill>
                <a:schemeClr val="accent3"/>
              </a:solidFill>
            </a:endParaRPr>
          </a:p>
          <a:p>
            <a:endParaRPr lang="ar-SA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3"/>
                </a:solidFill>
              </a:rPr>
              <a:t>  وثالثها: أن المؤمنين يتفاوتون في الإيمان</a:t>
            </a:r>
            <a:r>
              <a:rPr lang="ar-SA" dirty="0" smtClean="0"/>
              <a:t>، ولذلك فإن الناس طبقات ودرجات في مستوى الإيمان يبدأ من وجود أصل الإيمان الذي يعدّ أدنى المستويات، وينتهي إلى الطبقات العليا السابقة بالخيرات.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ar-SA" dirty="0" smtClean="0"/>
          </a:p>
          <a:p>
            <a:r>
              <a:rPr lang="ar-SA" b="1" dirty="0" err="1" smtClean="0">
                <a:solidFill>
                  <a:schemeClr val="accent3"/>
                </a:solidFill>
              </a:rPr>
              <a:t>ورابعها</a:t>
            </a:r>
            <a:r>
              <a:rPr lang="ar-SA" b="1" dirty="0" smtClean="0">
                <a:solidFill>
                  <a:schemeClr val="accent3"/>
                </a:solidFill>
              </a:rPr>
              <a:t>: أن لشخصيات المؤمنين سمات تتفاوت بحسب درجاتهم في مقدار الإيمان </a:t>
            </a:r>
            <a:r>
              <a:rPr lang="ar-SA" dirty="0" smtClean="0"/>
              <a:t>، وأن هناك – بناء على ذلك – أنماطاً للشخصية بحسب مستوياتها الإيمانية، كالشخصية الظالمة لنفسها، والشخصية المقتصدة، والشخصية السابقة. وبهذا يتضح أن في المنهج الإسلامي بيان لمحددات الشخصية وأنماطها، وكيفية بناءها بناء متكاملاً، </a:t>
            </a:r>
            <a:r>
              <a:rPr lang="ar-SA" b="1" dirty="0" smtClean="0">
                <a:solidFill>
                  <a:schemeClr val="accent6"/>
                </a:solidFill>
              </a:rPr>
              <a:t>ويتضح أيضاً أن الاختلال في بناء الشخصية وفي </a:t>
            </a:r>
            <a:r>
              <a:rPr lang="ar-SA" b="1" dirty="0" err="1" smtClean="0">
                <a:solidFill>
                  <a:schemeClr val="accent6"/>
                </a:solidFill>
              </a:rPr>
              <a:t>توسيمها</a:t>
            </a:r>
            <a:r>
              <a:rPr lang="ar-SA" b="1" dirty="0" smtClean="0">
                <a:solidFill>
                  <a:schemeClr val="accent6"/>
                </a:solidFill>
              </a:rPr>
              <a:t>، وما يظهر عليها من شذوذ أو اضطراب يكمن في اختلال طريقة البناء، </a:t>
            </a:r>
            <a:r>
              <a:rPr lang="ar-SA" b="1" dirty="0" smtClean="0">
                <a:solidFill>
                  <a:srgbClr val="7030A0"/>
                </a:solidFill>
              </a:rPr>
              <a:t>وفي فقد أو اختلال المعايير والسمات التي تحاكم إليها الشخصية، أو تبني عليها </a:t>
            </a:r>
            <a:r>
              <a:rPr lang="ar-SA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وقد </a:t>
            </a:r>
            <a:r>
              <a:rPr lang="ar-SA" dirty="0"/>
              <a:t>عرض البحث – أخيراً – </a:t>
            </a:r>
            <a:r>
              <a:rPr lang="ar-SA" b="1" dirty="0">
                <a:solidFill>
                  <a:schemeClr val="accent3"/>
                </a:solidFill>
              </a:rPr>
              <a:t>مقارنة مختصرة بين المدرسة النفسية الإسلامية وبين مدارس علم النفس في النظرة إلى طبيعة الإنسان</a:t>
            </a:r>
            <a:r>
              <a:rPr lang="ar-SA" dirty="0"/>
              <a:t>، </a:t>
            </a:r>
            <a:r>
              <a:rPr lang="ar-SA" b="1" dirty="0">
                <a:solidFill>
                  <a:schemeClr val="accent3"/>
                </a:solidFill>
              </a:rPr>
              <a:t>وإلى أسس بناء شخصيته، وفي نظرتها للإرشاد</a:t>
            </a:r>
            <a:r>
              <a:rPr lang="ar-SA" dirty="0"/>
              <a:t>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التطبيق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في </a:t>
            </a:r>
            <a:r>
              <a:rPr lang="ar-SA" dirty="0" smtClean="0"/>
              <a:t>مرحلة الإرشاد – وهي جوهر العملية الإرشادية – ثم تناول وجهة الإرشاد في المنهج الإسلامي من خلال ثلاثة عناصر، </a:t>
            </a:r>
            <a:r>
              <a:rPr lang="ar-SA" dirty="0" smtClean="0"/>
              <a:t>عدديها وتحدثي عن أحدها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مراجع البحث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1 - توفيق (محيى الدين) وعدس (</a:t>
            </a:r>
            <a:r>
              <a:rPr lang="ar-SA" dirty="0" err="1" smtClean="0"/>
              <a:t>عبدالرحمن</a:t>
            </a:r>
            <a:r>
              <a:rPr lang="ar-SA" dirty="0" smtClean="0"/>
              <a:t>): أساسيات علم النفس التربوي، نيويورك: جون </a:t>
            </a:r>
            <a:r>
              <a:rPr lang="ar-SA" dirty="0" err="1" smtClean="0"/>
              <a:t>وايلي</a:t>
            </a:r>
            <a:r>
              <a:rPr lang="ar-SA" dirty="0" smtClean="0"/>
              <a:t> وأولاده، 1984م</a:t>
            </a:r>
          </a:p>
          <a:p>
            <a:r>
              <a:rPr lang="ar-SA" dirty="0" smtClean="0"/>
              <a:t>2 - ابن تيمية (أحمد) (شيخ الإسلام): الإيمان، بيروت: المكتب الإسلامي، 1392هـ.</a:t>
            </a:r>
          </a:p>
          <a:p>
            <a:r>
              <a:rPr lang="ar-SA" dirty="0" smtClean="0"/>
              <a:t>3 - جلال (سعد): المرجع في علم النفس، القاهرة: دار الفكر العربي، 1985م.</a:t>
            </a:r>
          </a:p>
          <a:p>
            <a:r>
              <a:rPr lang="ar-SA" dirty="0" smtClean="0"/>
              <a:t>4 - ابن </a:t>
            </a:r>
            <a:r>
              <a:rPr lang="ar-SA" dirty="0" err="1" smtClean="0"/>
              <a:t>الجوزي</a:t>
            </a:r>
            <a:r>
              <a:rPr lang="ar-SA" dirty="0" smtClean="0"/>
              <a:t> (</a:t>
            </a:r>
            <a:r>
              <a:rPr lang="ar-SA" dirty="0" err="1" smtClean="0"/>
              <a:t>عبدالرحمن</a:t>
            </a:r>
            <a:r>
              <a:rPr lang="ar-SA" dirty="0" smtClean="0"/>
              <a:t> بن علي): مناقب أمير المؤمنين عمر بن الخطاب، بيروت: دار الكتب العلمية، الطبعة الثانية، 1402هـ – 1982م.</a:t>
            </a:r>
          </a:p>
          <a:p>
            <a:r>
              <a:rPr lang="ar-SA" dirty="0" smtClean="0"/>
              <a:t>5 - الحكمي (حافظ بن أحمد): </a:t>
            </a:r>
            <a:r>
              <a:rPr lang="ar-SA" dirty="0" err="1" smtClean="0"/>
              <a:t>معارج</a:t>
            </a:r>
            <a:r>
              <a:rPr lang="ar-SA" dirty="0" smtClean="0"/>
              <a:t> القبول، المطبعة السلفية، 1392هـ/ 1404هـ.</a:t>
            </a:r>
          </a:p>
          <a:p>
            <a:r>
              <a:rPr lang="ar-SA" dirty="0" smtClean="0"/>
              <a:t>6 - الحنفي (علي بن أبي العز): شرح العقيدة </a:t>
            </a:r>
            <a:r>
              <a:rPr lang="ar-SA" dirty="0" err="1" smtClean="0"/>
              <a:t>الطحاوية</a:t>
            </a:r>
            <a:r>
              <a:rPr lang="ar-SA" dirty="0" smtClean="0"/>
              <a:t>، بيروت: المكتب الإسلامي، 1978م.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7 - </a:t>
            </a:r>
            <a:r>
              <a:rPr lang="ar-SA" dirty="0" err="1" smtClean="0"/>
              <a:t>زهران</a:t>
            </a:r>
            <a:r>
              <a:rPr lang="ar-SA" dirty="0" smtClean="0"/>
              <a:t> (حامد </a:t>
            </a:r>
            <a:r>
              <a:rPr lang="ar-SA" dirty="0" err="1" smtClean="0"/>
              <a:t>عبدالسلام</a:t>
            </a:r>
            <a:r>
              <a:rPr lang="ar-SA" dirty="0" smtClean="0"/>
              <a:t>): الصحة النفسية والعلاج النفسي، القاهرة عالم الكتب، 1978م.</a:t>
            </a:r>
          </a:p>
          <a:p>
            <a:r>
              <a:rPr lang="ar-SA" dirty="0" smtClean="0"/>
              <a:t>8 - السباعي (مصطفى): السيرة النبوية، دار الكتب العربية، الطبعة الأولى، 1392هـ – 1972م.</a:t>
            </a:r>
          </a:p>
          <a:p>
            <a:r>
              <a:rPr lang="ar-SA" dirty="0" smtClean="0"/>
              <a:t>9 - </a:t>
            </a:r>
            <a:r>
              <a:rPr lang="ar-SA" dirty="0" err="1" smtClean="0"/>
              <a:t>السفاريني</a:t>
            </a:r>
            <a:r>
              <a:rPr lang="ar-SA" dirty="0" smtClean="0"/>
              <a:t> (محمد بن أحمد): لوامع الأنوار البهية، دمشق: مؤسسة الخافقين، 1402هـ.</a:t>
            </a:r>
          </a:p>
          <a:p>
            <a:r>
              <a:rPr lang="ar-SA" dirty="0" smtClean="0"/>
              <a:t>10 - </a:t>
            </a:r>
            <a:r>
              <a:rPr lang="ar-SA" dirty="0" err="1" smtClean="0"/>
              <a:t>السمالوطي</a:t>
            </a:r>
            <a:r>
              <a:rPr lang="ar-SA" dirty="0" smtClean="0"/>
              <a:t> (نبيل محمد): الإسلام وقضايا علم النفس، جدة: دار الشروق، 1400هـ.</a:t>
            </a:r>
          </a:p>
          <a:p>
            <a:r>
              <a:rPr lang="ar-SA" dirty="0" smtClean="0"/>
              <a:t>11 - سويف (مصطفى): الأسس النفسية للتكامل الاجتماعين القاهرة: دار المعارف، 1981م.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12 - </a:t>
            </a:r>
            <a:r>
              <a:rPr lang="ar-SA" dirty="0" err="1" smtClean="0"/>
              <a:t>الشاطبي</a:t>
            </a:r>
            <a:r>
              <a:rPr lang="ar-SA" dirty="0" smtClean="0"/>
              <a:t> (أبو إسحاق إبراهيم): الموافقات بيروت: دار المعرفة.</a:t>
            </a:r>
          </a:p>
          <a:p>
            <a:r>
              <a:rPr lang="ar-SA" dirty="0" smtClean="0"/>
              <a:t>13 - </a:t>
            </a:r>
            <a:r>
              <a:rPr lang="ar-SA" dirty="0" err="1" smtClean="0"/>
              <a:t>الشيباني</a:t>
            </a:r>
            <a:r>
              <a:rPr lang="ar-SA" dirty="0" smtClean="0"/>
              <a:t> (عمر محمد </a:t>
            </a:r>
            <a:r>
              <a:rPr lang="ar-SA" dirty="0" err="1" smtClean="0"/>
              <a:t>التومي</a:t>
            </a:r>
            <a:r>
              <a:rPr lang="ar-SA" dirty="0" smtClean="0"/>
              <a:t>): الأسس النفسية والتربوية لرعاية الشباب، بيروت: دار الثقافة، 1973م.</a:t>
            </a:r>
          </a:p>
          <a:p>
            <a:r>
              <a:rPr lang="ar-SA" dirty="0" smtClean="0"/>
              <a:t>14 - صالح (محمد عزمي): إرشاد طلاب الجامعات (بحث) الرياض: مقدم إلى حلقة التوجيه والإرشاد النفسي من 25/6 إلى 4/7/1405هـ، قسم علم النفس، جامعة الإمام محمد بن سعود الإسلامية.</a:t>
            </a:r>
          </a:p>
          <a:p>
            <a:r>
              <a:rPr lang="ar-SA" dirty="0" smtClean="0"/>
              <a:t>15 - طاش (</a:t>
            </a:r>
            <a:r>
              <a:rPr lang="ar-SA" dirty="0" err="1" smtClean="0"/>
              <a:t>عبدالقادر</a:t>
            </a:r>
            <a:r>
              <a:rPr lang="ar-SA" dirty="0" smtClean="0"/>
              <a:t>): أثر وسائل الإعلام في توجيه الشباب (بحث)، الرياض: مقدم إلى حلقة التوجيه والإرشاد النفسي من 25/6 إلى 4/7/1405هـ، قسم علم النفس، جامعة الإمام محمد بن سعود الإسلامية.</a:t>
            </a:r>
          </a:p>
          <a:p>
            <a:r>
              <a:rPr lang="ar-SA" dirty="0" smtClean="0"/>
              <a:t>16 - العسقلاني (ابن حجر): فتح الباري، القاهرة: دار الريان للتراث، 1407هـ.</a:t>
            </a:r>
          </a:p>
          <a:p>
            <a:r>
              <a:rPr lang="ar-SA" dirty="0" smtClean="0"/>
              <a:t>17 - </a:t>
            </a:r>
            <a:r>
              <a:rPr lang="ar-SA" dirty="0" err="1" smtClean="0"/>
              <a:t>علوان</a:t>
            </a:r>
            <a:r>
              <a:rPr lang="ar-SA" dirty="0" smtClean="0"/>
              <a:t> (</a:t>
            </a:r>
            <a:r>
              <a:rPr lang="ar-SA" dirty="0" err="1" smtClean="0"/>
              <a:t>عبدالله</a:t>
            </a:r>
            <a:r>
              <a:rPr lang="ar-SA" dirty="0" smtClean="0"/>
              <a:t>): تربية الأولاد في الإسلام، بيروت: دار السلام، 1398هـ.</a:t>
            </a:r>
          </a:p>
          <a:p>
            <a:r>
              <a:rPr lang="ar-SA" dirty="0" smtClean="0"/>
              <a:t>18 - عمر (محمد ماهر): المرشد النفسي المدرسي، القاهرة: دار النهضة العربية، 1984م.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ar-SA" dirty="0" smtClean="0"/>
              <a:t>19 - القاضي (يوسف) وبالجن (</a:t>
            </a:r>
            <a:r>
              <a:rPr lang="ar-SA" dirty="0" err="1" smtClean="0"/>
              <a:t>مقداد</a:t>
            </a:r>
            <a:r>
              <a:rPr lang="ar-SA" dirty="0" smtClean="0"/>
              <a:t>): علم النفس التربوي في الإسلام، الرياض: دار المريخ، 1401هـ.</a:t>
            </a:r>
          </a:p>
          <a:p>
            <a:r>
              <a:rPr lang="ar-SA" dirty="0" smtClean="0"/>
              <a:t>20 - قطب (سيد): في ظلال القرآن، بيروت: دار إحياء التراث العربي 1386هـ.</a:t>
            </a:r>
          </a:p>
          <a:p>
            <a:r>
              <a:rPr lang="ar-SA" dirty="0" smtClean="0"/>
              <a:t>21 - قطب (محمد): منهج التربية الإسلامية (الجزء الثاني)، بيروت: دار الشروق، 1400هـ.</a:t>
            </a:r>
          </a:p>
          <a:p>
            <a:r>
              <a:rPr lang="ar-SA" dirty="0" smtClean="0"/>
              <a:t>22 - ابن القيم: أعلام الموقعين، بيروت: دار الجبل.</a:t>
            </a:r>
          </a:p>
          <a:p>
            <a:r>
              <a:rPr lang="ar-SA" dirty="0" smtClean="0"/>
              <a:t>23 - ابن كثير: تفسير القرآن العظيم، بيروت: دار الأندلس، 1385هـ.</a:t>
            </a:r>
          </a:p>
          <a:p>
            <a:r>
              <a:rPr lang="ar-SA" dirty="0" smtClean="0"/>
              <a:t>24 - ابن ماجه: سنن ابن ماجه، تحقيق محمد مصطفى </a:t>
            </a:r>
            <a:r>
              <a:rPr lang="ar-SA" dirty="0" err="1" smtClean="0"/>
              <a:t>الأعظمي</a:t>
            </a:r>
            <a:r>
              <a:rPr lang="ar-SA" dirty="0" smtClean="0"/>
              <a:t>، الرياض: شركة الطباعة العربية السعودية، 1404هـ – 1984م.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en-US" dirty="0"/>
              <a:t> </a:t>
            </a:r>
          </a:p>
          <a:p>
            <a:r>
              <a:rPr lang="ar-SA" dirty="0"/>
              <a:t>الإسلام منهج شامل للحياة ييسر للناس السعادة </a:t>
            </a:r>
            <a:r>
              <a:rPr lang="ar-SA" dirty="0" err="1"/>
              <a:t>والسواء</a:t>
            </a:r>
            <a:r>
              <a:rPr lang="ar-SA" dirty="0"/>
              <a:t> والصحة النفسية، ويرشد إلى الطريق الأمثل</a:t>
            </a:r>
            <a:r>
              <a:rPr lang="ar-SA" dirty="0">
                <a:solidFill>
                  <a:srgbClr val="FF0000"/>
                </a:solidFill>
              </a:rPr>
              <a:t> لتحقيق الذات، ونمو الشخصية</a:t>
            </a:r>
            <a:r>
              <a:rPr lang="ar-SA" dirty="0"/>
              <a:t>، وترقيها في </a:t>
            </a:r>
            <a:r>
              <a:rPr lang="ar-SA" dirty="0" err="1"/>
              <a:t>مدارج</a:t>
            </a:r>
            <a:r>
              <a:rPr lang="ar-SA" dirty="0"/>
              <a:t> الكمال الإنساني، وهو – أيضاً – يخبر طبيعة النفس البشرية، ويعالج مشكلاتها، ويستنقذها من مواطن التيه والضعف </a:t>
            </a:r>
            <a:r>
              <a:rPr lang="ar-SA" dirty="0" err="1"/>
              <a:t>والإنحراف</a:t>
            </a:r>
            <a:r>
              <a:rPr lang="ar-SA" dirty="0"/>
              <a:t>، قال تعالى:</a:t>
            </a:r>
            <a:endParaRPr lang="en-US" dirty="0"/>
          </a:p>
          <a:p>
            <a:r>
              <a:rPr lang="ar-SA" u="sng" dirty="0"/>
              <a:t>{يَا أَيُّهَا النَّاسُ قَدْ جَاءَتْكُم مَّوْعِظَةٌ مِّن رَّبِّكُمْ وَشِفَاءٌ لِّمَا فِي الصُّدُورِ وَهُدىً وَرَحْمَةٌ لِّلْمُؤْمِنِينَ}</a:t>
            </a:r>
            <a:r>
              <a:rPr lang="ar-SA" dirty="0"/>
              <a:t>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25 - </a:t>
            </a:r>
            <a:r>
              <a:rPr lang="ar-SA" dirty="0" err="1" smtClean="0"/>
              <a:t>المباركفوري</a:t>
            </a:r>
            <a:r>
              <a:rPr lang="ar-SA" dirty="0" smtClean="0"/>
              <a:t>: تحفة </a:t>
            </a:r>
            <a:r>
              <a:rPr lang="ar-SA" dirty="0" err="1" smtClean="0"/>
              <a:t>الأحوذي</a:t>
            </a:r>
            <a:r>
              <a:rPr lang="ar-SA" dirty="0" smtClean="0"/>
              <a:t>، القاهرة: مكتبة ابن تيمية، 1407هـ.</a:t>
            </a:r>
          </a:p>
          <a:p>
            <a:r>
              <a:rPr lang="ar-SA" dirty="0" smtClean="0"/>
              <a:t>26 - مرسى (سيد </a:t>
            </a:r>
            <a:r>
              <a:rPr lang="ar-SA" dirty="0" err="1" smtClean="0"/>
              <a:t>عبدالحميد</a:t>
            </a:r>
            <a:r>
              <a:rPr lang="ar-SA" dirty="0" smtClean="0"/>
              <a:t>): الشخصية السوية، القاهرة: مكتبة وهبة، 1406هـ.</a:t>
            </a:r>
          </a:p>
          <a:p>
            <a:r>
              <a:rPr lang="ar-SA" dirty="0" smtClean="0"/>
              <a:t>27 - ابن </a:t>
            </a:r>
            <a:r>
              <a:rPr lang="ar-SA" dirty="0" err="1" smtClean="0"/>
              <a:t>منده</a:t>
            </a:r>
            <a:r>
              <a:rPr lang="ar-SA" dirty="0" smtClean="0"/>
              <a:t> (محمد بن </a:t>
            </a:r>
            <a:r>
              <a:rPr lang="ar-SA" dirty="0" err="1" smtClean="0"/>
              <a:t>اسحاق</a:t>
            </a:r>
            <a:r>
              <a:rPr lang="ar-SA" dirty="0" smtClean="0"/>
              <a:t>): كتاب الإيمان، بيروت: مؤسسة الرسالة، 1406هـ.</a:t>
            </a:r>
          </a:p>
          <a:p>
            <a:r>
              <a:rPr lang="ar-SA" dirty="0" smtClean="0"/>
              <a:t>28 - نجاتي (محمد عثمان): الحديث النبوي وعلم النفس، بيروت: دار الشروق، 1409هـ – 1989م.</a:t>
            </a:r>
          </a:p>
          <a:p>
            <a:r>
              <a:rPr lang="ar-SA" dirty="0" smtClean="0"/>
              <a:t>29 - </a:t>
            </a:r>
            <a:r>
              <a:rPr lang="ar-SA" dirty="0" err="1" smtClean="0"/>
              <a:t>نشواتي</a:t>
            </a:r>
            <a:r>
              <a:rPr lang="ar-SA" dirty="0" smtClean="0"/>
              <a:t> (</a:t>
            </a:r>
            <a:r>
              <a:rPr lang="ar-SA" dirty="0" err="1" smtClean="0"/>
              <a:t>عبدالمجيد</a:t>
            </a:r>
            <a:r>
              <a:rPr lang="ar-SA" dirty="0" smtClean="0"/>
              <a:t>): علم النفس التربوي، عمان: دار الفرقان، 1404هـ.</a:t>
            </a:r>
          </a:p>
          <a:p>
            <a:r>
              <a:rPr lang="ar-SA" dirty="0" smtClean="0"/>
              <a:t>30 - النووي: صحيح مسلم بشرح النووي، المطبعة المصرية ومكتبتها، 1349هـ.</a:t>
            </a:r>
          </a:p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رابط الموضوع: </a:t>
            </a:r>
            <a:r>
              <a:rPr lang="en-US" dirty="0" smtClean="0">
                <a:hlinkClick r:id="rId2"/>
              </a:rPr>
              <a:t>http://www.alukah.net/social/1295/325/#ixzz2mXkQ2wwL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26]</a:t>
            </a:r>
            <a:r>
              <a:rPr lang="en-US" dirty="0" smtClean="0"/>
              <a:t>  </a:t>
            </a:r>
            <a:r>
              <a:rPr lang="en-US" dirty="0" err="1" smtClean="0"/>
              <a:t>Noghaimshi</a:t>
            </a:r>
            <a:r>
              <a:rPr lang="en-US" dirty="0" smtClean="0"/>
              <a:t>, A. Students' Perception of Teachers and Student- Teacher personal </a:t>
            </a:r>
            <a:r>
              <a:rPr lang="en-US" dirty="0" err="1" smtClean="0"/>
              <a:t>Intersction</a:t>
            </a:r>
            <a:r>
              <a:rPr lang="en-US" dirty="0" smtClean="0"/>
              <a:t>, P. 1448.</a:t>
            </a:r>
          </a:p>
          <a:p>
            <a:r>
              <a:rPr lang="en-US" dirty="0" smtClean="0">
                <a:hlinkClick r:id="rId2"/>
              </a:rPr>
              <a:t>[27]</a:t>
            </a:r>
            <a:r>
              <a:rPr lang="en-US" dirty="0" smtClean="0"/>
              <a:t>  Curtis, R.L. ''Adolescent Orientations Toward Parents and Peers'', Adolescence, 10 (40): 481-494</a:t>
            </a:r>
          </a:p>
          <a:p>
            <a:r>
              <a:rPr lang="ar-SA" dirty="0" smtClean="0"/>
              <a:t>وهناك مراجع أجنبية أخرى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رابط الموضوع: </a:t>
            </a:r>
            <a:r>
              <a:rPr lang="en-US" dirty="0" smtClean="0">
                <a:hlinkClick r:id="rId2"/>
              </a:rPr>
              <a:t>http://www.alukah.net/social/1295/325/#ixzz2mXnDp8Jf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b="1" dirty="0" smtClean="0">
                <a:solidFill>
                  <a:schemeClr val="accent3"/>
                </a:solidFill>
              </a:rPr>
              <a:t>              </a:t>
            </a:r>
          </a:p>
          <a:p>
            <a:pPr>
              <a:buNone/>
            </a:pPr>
            <a:endParaRPr lang="ar-SA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          والحمد لله الذي بنعمته تتم الصالحات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هدف البحث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ويهدف </a:t>
            </a:r>
            <a:r>
              <a:rPr lang="ar-SA" dirty="0"/>
              <a:t>هذا البحث إلى معالجة الإجابة على </a:t>
            </a:r>
            <a:r>
              <a:rPr lang="ar-SA" dirty="0" smtClean="0"/>
              <a:t>سؤال </a:t>
            </a:r>
            <a:r>
              <a:rPr lang="ar-SA" dirty="0"/>
              <a:t>يتعلق بالإرشاد النفسي هو: كيف تتم عملية إرشاد الفرد في ظلّ المنهج الإسلامي؟.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مراحل العملية الإرشادية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1- وضع </a:t>
            </a:r>
            <a:r>
              <a:rPr lang="ar-SA" dirty="0"/>
              <a:t>الأهداف، ومعرفة </a:t>
            </a:r>
            <a:r>
              <a:rPr lang="ar-SA" dirty="0" smtClean="0"/>
              <a:t>المسترشد .</a:t>
            </a:r>
          </a:p>
          <a:p>
            <a:pPr>
              <a:buNone/>
            </a:pPr>
            <a:r>
              <a:rPr lang="ar-SA" dirty="0" smtClean="0"/>
              <a:t>2- مرحلة التهيئة : إزالة </a:t>
            </a:r>
            <a:r>
              <a:rPr lang="ar-SA" dirty="0"/>
              <a:t>العوائق المعرقلة للإرشاد، وإيجاد </a:t>
            </a:r>
            <a:r>
              <a:rPr lang="ar-SA" dirty="0" smtClean="0"/>
              <a:t>الدواعي</a:t>
            </a:r>
          </a:p>
          <a:p>
            <a:pPr>
              <a:buNone/>
            </a:pPr>
            <a:r>
              <a:rPr lang="ar-SA" dirty="0" smtClean="0"/>
              <a:t>3- </a:t>
            </a:r>
            <a:r>
              <a:rPr lang="ar-SA" dirty="0" err="1" smtClean="0"/>
              <a:t>مرتكزاته</a:t>
            </a:r>
            <a:r>
              <a:rPr lang="ar-SA" dirty="0"/>
              <a:t>، </a:t>
            </a:r>
            <a:r>
              <a:rPr lang="ar-SA" dirty="0" err="1"/>
              <a:t>وكيفياته</a:t>
            </a:r>
            <a:r>
              <a:rPr lang="ar-SA" dirty="0"/>
              <a:t>، </a:t>
            </a:r>
            <a:r>
              <a:rPr lang="ar-SA" dirty="0" smtClean="0"/>
              <a:t>وطرقه</a:t>
            </a:r>
          </a:p>
          <a:p>
            <a:pPr>
              <a:buNone/>
            </a:pPr>
            <a:r>
              <a:rPr lang="ar-SA" dirty="0" smtClean="0"/>
              <a:t>4- ما </a:t>
            </a:r>
            <a:r>
              <a:rPr lang="ar-SA" dirty="0"/>
              <a:t>بعد الإرشاد، وتعني بتقويم الإرشاد، والقيام بتعديل الأساليب والطرق عند الحاجة.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dirty="0" smtClean="0"/>
              <a:t>  </a:t>
            </a:r>
            <a:endParaRPr lang="ar-SA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3"/>
                </a:solidFill>
              </a:rPr>
              <a:t>   والجزء </a:t>
            </a:r>
            <a:r>
              <a:rPr lang="ar-SA" b="1" dirty="0">
                <a:solidFill>
                  <a:schemeClr val="accent3"/>
                </a:solidFill>
              </a:rPr>
              <a:t>الأكبر من هذا البحث يعالج المرحلة الثالثة (الإرشاد) </a:t>
            </a:r>
            <a:r>
              <a:rPr lang="ar-SA" dirty="0"/>
              <a:t>إذا أنه جوهر البحث ومقصده. 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ولكي </a:t>
            </a:r>
            <a:r>
              <a:rPr lang="ar-SA" dirty="0"/>
              <a:t>يأخذ البحث منحى عملياً فقد ربط النموذج بمرحلة معينة من مراحل النمو – </a:t>
            </a:r>
            <a:r>
              <a:rPr lang="ar-SA" b="1" dirty="0">
                <a:solidFill>
                  <a:schemeClr val="accent1"/>
                </a:solidFill>
              </a:rPr>
              <a:t>وهي مرحلة المراهقة والشباب </a:t>
            </a:r>
            <a:r>
              <a:rPr lang="ar-SA" dirty="0"/>
              <a:t>– ليتم التمثيل والتوضيح من </a:t>
            </a:r>
            <a:r>
              <a:rPr lang="ar-SA" dirty="0" smtClean="0"/>
              <a:t>خلالها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كما </a:t>
            </a:r>
            <a:r>
              <a:rPr lang="ar-SA" dirty="0"/>
              <a:t>زوّد البحث بالأشكال المساعدة على تصوّر التسلسل المنطقي لبعض المبادئ المطروحة في </a:t>
            </a:r>
            <a:r>
              <a:rPr lang="ar-SA" dirty="0" smtClean="0"/>
              <a:t>البحث 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                                                               </a:t>
            </a:r>
            <a:r>
              <a:rPr lang="ar-SA" b="1" dirty="0" smtClean="0">
                <a:solidFill>
                  <a:schemeClr val="accent4"/>
                </a:solidFill>
              </a:rPr>
              <a:t>الواجبات قبل الإرشاد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بدأ </a:t>
            </a:r>
            <a:r>
              <a:rPr lang="ar-SA" dirty="0"/>
              <a:t>البحث </a:t>
            </a:r>
            <a:r>
              <a:rPr lang="ar-SA" dirty="0" smtClean="0"/>
              <a:t>ببيان الواجبات قبل الإرشاد ، ومن أهمها : </a:t>
            </a:r>
            <a:r>
              <a:rPr lang="ar-SA" dirty="0" err="1">
                <a:solidFill>
                  <a:schemeClr val="accent3"/>
                </a:solidFill>
              </a:rPr>
              <a:t>و</a:t>
            </a:r>
            <a:r>
              <a:rPr lang="ar-SA" dirty="0">
                <a:solidFill>
                  <a:schemeClr val="accent3"/>
                </a:solidFill>
              </a:rPr>
              <a:t> ضع الأهداف العامة للإرشاد في </a:t>
            </a:r>
            <a:r>
              <a:rPr lang="ar-SA" dirty="0" smtClean="0">
                <a:solidFill>
                  <a:schemeClr val="accent3"/>
                </a:solidFill>
              </a:rPr>
              <a:t>مرحلةٍ </a:t>
            </a:r>
            <a:r>
              <a:rPr lang="ar-SA" dirty="0">
                <a:solidFill>
                  <a:schemeClr val="accent3"/>
                </a:solidFill>
              </a:rPr>
              <a:t>ما </a:t>
            </a:r>
            <a:r>
              <a:rPr lang="ar-SA" dirty="0"/>
              <a:t>– كمرحلة الشباب – </a:t>
            </a:r>
            <a:r>
              <a:rPr lang="ar-SA" dirty="0">
                <a:solidFill>
                  <a:schemeClr val="accent4">
                    <a:lumMod val="75000"/>
                  </a:schemeClr>
                </a:solidFill>
              </a:rPr>
              <a:t>ووضع الأهداف الخاصة لحالة أو فرد </a:t>
            </a: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بعينه </a:t>
            </a:r>
            <a:r>
              <a:rPr lang="ar-SA" dirty="0" smtClean="0"/>
              <a:t>، </a:t>
            </a:r>
            <a:r>
              <a:rPr lang="ar-SA" dirty="0"/>
              <a:t>وقد بيّن الباحث بعض هذه الأهداف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ثم انتقل </a:t>
            </a:r>
            <a:r>
              <a:rPr lang="ar-SA" dirty="0"/>
              <a:t>إلى </a:t>
            </a:r>
            <a:r>
              <a:rPr lang="ar-SA" b="1" dirty="0">
                <a:solidFill>
                  <a:srgbClr val="00B050"/>
                </a:solidFill>
              </a:rPr>
              <a:t>عملية التعرف على المسترشد </a:t>
            </a:r>
            <a:r>
              <a:rPr lang="ar-SA" dirty="0"/>
              <a:t>وعناصرها، مستخدماً نوعاً من المسترشدين – للتمثيل – هم الشباب، فتطرق إلى </a:t>
            </a:r>
            <a:r>
              <a:rPr lang="ar-SA" dirty="0" smtClean="0"/>
              <a:t>: </a:t>
            </a:r>
          </a:p>
          <a:p>
            <a:pPr>
              <a:buNone/>
            </a:pPr>
            <a:r>
              <a:rPr lang="ar-SA" dirty="0" smtClean="0"/>
              <a:t>1- أهمية </a:t>
            </a:r>
            <a:r>
              <a:rPr lang="ar-SA" dirty="0"/>
              <a:t>معرفة المرشد </a:t>
            </a:r>
            <a:r>
              <a:rPr lang="ar-SA" b="1" dirty="0">
                <a:solidFill>
                  <a:schemeClr val="accent6"/>
                </a:solidFill>
              </a:rPr>
              <a:t>لحدود فترة </a:t>
            </a:r>
            <a:r>
              <a:rPr lang="ar-SA" b="1" dirty="0" smtClean="0">
                <a:solidFill>
                  <a:schemeClr val="accent6"/>
                </a:solidFill>
              </a:rPr>
              <a:t>الشباب</a:t>
            </a:r>
          </a:p>
          <a:p>
            <a:pPr>
              <a:buNone/>
            </a:pPr>
            <a:r>
              <a:rPr lang="ar-SA" dirty="0" smtClean="0">
                <a:solidFill>
                  <a:srgbClr val="7030A0"/>
                </a:solidFill>
              </a:rPr>
              <a:t>2- ومعرفة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b="1" dirty="0">
                <a:solidFill>
                  <a:srgbClr val="7030A0"/>
                </a:solidFill>
              </a:rPr>
              <a:t>التاريخ الشبابي الإسلامي </a:t>
            </a:r>
            <a:r>
              <a:rPr lang="ar-SA" dirty="0">
                <a:solidFill>
                  <a:srgbClr val="7030A0"/>
                </a:solidFill>
              </a:rPr>
              <a:t>المعروض في قصص القرآن، وسيرة الرسول صلى الله عليه وسلم، وسيرة الصحابة والسلف وغيرهم، </a:t>
            </a:r>
            <a:endParaRPr lang="ar-SA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3- وإدراك </a:t>
            </a:r>
            <a:r>
              <a:rPr lang="ar-SA" b="1" dirty="0">
                <a:solidFill>
                  <a:schemeClr val="accent3"/>
                </a:solidFill>
              </a:rPr>
              <a:t>طبيعة مرحلة الشباب </a:t>
            </a:r>
            <a:r>
              <a:rPr lang="ar-SA" dirty="0" smtClean="0"/>
              <a:t>واستعدادهم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ومن </a:t>
            </a:r>
            <a:r>
              <a:rPr lang="ar-SA" dirty="0"/>
              <a:t>ذلك 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ar-SA" dirty="0" smtClean="0"/>
              <a:t>1-هشاشة </a:t>
            </a:r>
            <a:r>
              <a:rPr lang="ar-SA" dirty="0"/>
              <a:t>البناء الفكري، ورقة </a:t>
            </a:r>
            <a:r>
              <a:rPr lang="ar-SA" dirty="0" smtClean="0"/>
              <a:t>العاطفة .</a:t>
            </a:r>
          </a:p>
          <a:p>
            <a:pPr>
              <a:buNone/>
            </a:pPr>
            <a:r>
              <a:rPr lang="ar-SA" dirty="0" smtClean="0"/>
              <a:t>2-  </a:t>
            </a:r>
            <a:r>
              <a:rPr lang="ar-SA" dirty="0" err="1"/>
              <a:t>والإستعداد</a:t>
            </a:r>
            <a:r>
              <a:rPr lang="ar-SA" dirty="0"/>
              <a:t> للاضطرابات الشخصية، وتطرق – </a:t>
            </a:r>
            <a:r>
              <a:rPr lang="ar-SA" dirty="0" smtClean="0"/>
              <a:t>أيضاً 3-  </a:t>
            </a:r>
            <a:r>
              <a:rPr lang="ar-SA" dirty="0"/>
              <a:t>أهمية العلم </a:t>
            </a:r>
            <a:r>
              <a:rPr lang="ar-SA" dirty="0" err="1"/>
              <a:t>بالإستعداد</a:t>
            </a:r>
            <a:r>
              <a:rPr lang="ar-SA" dirty="0"/>
              <a:t> المعرفي </a:t>
            </a:r>
            <a:r>
              <a:rPr lang="ar-SA" dirty="0" err="1"/>
              <a:t>للإسترشاد</a:t>
            </a:r>
            <a:r>
              <a:rPr lang="ar-SA" dirty="0"/>
              <a:t>،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4- ومعرفة </a:t>
            </a:r>
            <a:r>
              <a:rPr lang="ar-SA" dirty="0"/>
              <a:t>موقف الشباب من الكبار،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ومدى </a:t>
            </a:r>
            <a:r>
              <a:rPr lang="ar-SA" dirty="0"/>
              <a:t>إقبال المسترشد على المرشد </a:t>
            </a:r>
            <a:r>
              <a:rPr lang="ar-SA" dirty="0" err="1"/>
              <a:t>وإنصرافه</a:t>
            </a:r>
            <a:r>
              <a:rPr lang="ar-SA" dirty="0"/>
              <a:t> عنه، </a:t>
            </a:r>
            <a:r>
              <a:rPr lang="ar-SA" dirty="0" smtClean="0"/>
              <a:t>6- والعنصر </a:t>
            </a:r>
            <a:r>
              <a:rPr lang="ar-SA" dirty="0"/>
              <a:t>الأخير في التعرف على المسترشد هو </a:t>
            </a:r>
            <a:r>
              <a:rPr lang="ar-SA" b="1" dirty="0">
                <a:solidFill>
                  <a:schemeClr val="accent3"/>
                </a:solidFill>
              </a:rPr>
              <a:t>معرفة مطالب النمو لدى الشباب وحاجاتهم النفسية</a:t>
            </a:r>
            <a:r>
              <a:rPr lang="ar-SA" dirty="0"/>
              <a:t>، سواء كانت مطالب عامة لكل الشباب، أم مطالب خاصة بالشباب المسلم.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162</TotalTime>
  <Words>1595</Words>
  <Application>Microsoft Office PowerPoint</Application>
  <PresentationFormat>عرض على الشاشة (3:4)‏</PresentationFormat>
  <Paragraphs>165</Paragraphs>
  <Slides>32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انقلاب</vt:lpstr>
      <vt:lpstr>المحاضرة السادسة </vt:lpstr>
      <vt:lpstr>الإرشاد النفسي خطواته وكيفيته   </vt:lpstr>
      <vt:lpstr>مقدمة</vt:lpstr>
      <vt:lpstr>هدف البحث</vt:lpstr>
      <vt:lpstr>مراحل العملية الإرشادية</vt:lpstr>
      <vt:lpstr>الشريحة 6</vt:lpstr>
      <vt:lpstr>الشريحة 7</vt:lpstr>
      <vt:lpstr>الشريحة 8</vt:lpstr>
      <vt:lpstr>الشريحة 9</vt:lpstr>
      <vt:lpstr>الشريحة 10</vt:lpstr>
      <vt:lpstr>مرحلة الإرشاد          </vt:lpstr>
      <vt:lpstr>الشريحة 12</vt:lpstr>
      <vt:lpstr>الشريحة 13</vt:lpstr>
      <vt:lpstr>الشريحة 14</vt:lpstr>
      <vt:lpstr>مقاصد الشريعة الخمسة : حفظ : </vt:lpstr>
      <vt:lpstr>الشريحة 16</vt:lpstr>
      <vt:lpstr>الترتيبات الهرمية داخل مقاصد الشريعة </vt:lpstr>
      <vt:lpstr>الشريحة 18</vt:lpstr>
      <vt:lpstr>الشريحة 19</vt:lpstr>
      <vt:lpstr>الشريحة 20</vt:lpstr>
      <vt:lpstr>أما المبادئ التي تحكم هذا التسلسل </vt:lpstr>
      <vt:lpstr>الشريحة 22</vt:lpstr>
      <vt:lpstr>الشريحة 23</vt:lpstr>
      <vt:lpstr>الشريحة 24</vt:lpstr>
      <vt:lpstr>التطبيق</vt:lpstr>
      <vt:lpstr>مراجع البحث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السادسة </dc:title>
  <dc:creator>FG</dc:creator>
  <cp:lastModifiedBy>FG</cp:lastModifiedBy>
  <cp:revision>19</cp:revision>
  <dcterms:created xsi:type="dcterms:W3CDTF">2013-11-29T04:18:45Z</dcterms:created>
  <dcterms:modified xsi:type="dcterms:W3CDTF">2013-12-05T06:43:06Z</dcterms:modified>
</cp:coreProperties>
</file>