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box"/>
        <c:axId val="59758080"/>
        <c:axId val="59760000"/>
        <c:axId val="0"/>
      </c:bar3DChart>
      <c:catAx>
        <c:axId val="59758080"/>
        <c:scaling>
          <c:orientation val="minMax"/>
        </c:scaling>
        <c:axPos val="b"/>
        <c:tickLblPos val="nextTo"/>
        <c:crossAx val="59760000"/>
        <c:crosses val="autoZero"/>
        <c:auto val="1"/>
        <c:lblAlgn val="ctr"/>
        <c:lblOffset val="100"/>
      </c:catAx>
      <c:valAx>
        <c:axId val="59760000"/>
        <c:scaling>
          <c:orientation val="minMax"/>
        </c:scaling>
        <c:axPos val="l"/>
        <c:majorGridlines/>
        <c:numFmt formatCode="General" sourceLinked="1"/>
        <c:tickLblPos val="nextTo"/>
        <c:crossAx val="597580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lineChart>
        <c:grouping val="standard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67116032"/>
        <c:axId val="67117824"/>
      </c:lineChart>
      <c:catAx>
        <c:axId val="67116032"/>
        <c:scaling>
          <c:orientation val="minMax"/>
        </c:scaling>
        <c:axPos val="b"/>
        <c:tickLblPos val="nextTo"/>
        <c:crossAx val="67117824"/>
        <c:crosses val="autoZero"/>
        <c:auto val="1"/>
        <c:lblAlgn val="ctr"/>
        <c:lblOffset val="100"/>
      </c:catAx>
      <c:valAx>
        <c:axId val="67117824"/>
        <c:scaling>
          <c:orientation val="minMax"/>
        </c:scaling>
        <c:axPos val="l"/>
        <c:majorGridlines/>
        <c:numFmt formatCode="General" sourceLinked="1"/>
        <c:tickLblPos val="nextTo"/>
        <c:crossAx val="671160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explosion val="25"/>
          <c:cat>
            <c:strRef>
              <c:f>ورقة1!$A$2:$A$5</c:f>
              <c:strCache>
                <c:ptCount val="4"/>
                <c:pt idx="0">
                  <c:v>الربع الأول</c:v>
                </c:pt>
                <c:pt idx="1">
                  <c:v>الربع الثاني</c:v>
                </c:pt>
                <c:pt idx="2">
                  <c:v>الربع الثالث</c:v>
                </c:pt>
                <c:pt idx="3">
                  <c:v>الربع الرابع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6C1D79-CE3E-49EE-A687-AE43D8FA592D}" type="datetimeFigureOut">
              <a:rPr lang="ar-SA" smtClean="0"/>
              <a:pPr/>
              <a:t>23/10/1432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E0EE516-85A6-4135-B58E-E629840CC8F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الاحصاء السياحي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اعداد</a:t>
            </a:r>
          </a:p>
          <a:p>
            <a:r>
              <a:rPr lang="ar-SA" dirty="0" smtClean="0"/>
              <a:t>جهاد الشبار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الخط البياني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الدائرة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1- جمع البيانات الخام</a:t>
            </a:r>
          </a:p>
          <a:p>
            <a:r>
              <a:rPr lang="ar-SA" sz="3200" dirty="0" smtClean="0"/>
              <a:t>2- حساب مدى البيانات</a:t>
            </a:r>
          </a:p>
          <a:p>
            <a:r>
              <a:rPr lang="ar-SA" sz="3200" dirty="0" smtClean="0"/>
              <a:t>3- تقدير عدد الفئات</a:t>
            </a:r>
          </a:p>
          <a:p>
            <a:r>
              <a:rPr lang="ar-SA" sz="3200" dirty="0" smtClean="0"/>
              <a:t>4- حساب طول الفئة من خلال قسمة المدى على عدد الفئات</a:t>
            </a:r>
          </a:p>
          <a:p>
            <a:r>
              <a:rPr lang="ar-SA" sz="3200" dirty="0" smtClean="0"/>
              <a:t>5- نقل </a:t>
            </a:r>
            <a:r>
              <a:rPr lang="ar-SA" sz="3200" dirty="0" smtClean="0"/>
              <a:t>البيانات </a:t>
            </a:r>
            <a:r>
              <a:rPr lang="ar-SA" sz="3200" dirty="0" smtClean="0"/>
              <a:t>الخام الى الجدول التكراري</a:t>
            </a:r>
            <a:endParaRPr lang="ar-SA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بناء الجداول التكرارية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البيانات التالية تمثل مبيعات احدى الشركات خلال ثلاثين يوما</a:t>
            </a:r>
          </a:p>
          <a:p>
            <a:pPr algn="just"/>
            <a:r>
              <a:rPr lang="ar-SA" dirty="0" smtClean="0"/>
              <a:t>40    48   22     50  26   35   47    51   21   54   36   44   27    29   54   37   38   32    45   39   40    50   48    35   47   41   52   36    27   </a:t>
            </a:r>
            <a:r>
              <a:rPr lang="ar-SA" smtClean="0"/>
              <a:t>35   </a:t>
            </a:r>
            <a:endParaRPr lang="ar-SA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800" dirty="0" smtClean="0">
                <a:solidFill>
                  <a:schemeClr val="accent2"/>
                </a:solidFill>
              </a:rPr>
              <a:t>العلم الذي يتناول في البحث الطرق العلمية في جمع البيانات وعرضها وتحليلها واستخدام النتائج في التنبؤ واتخاذ القرارات بناء على ذلك</a:t>
            </a:r>
            <a:endParaRPr lang="en-US" sz="4800" dirty="0" smtClean="0">
              <a:solidFill>
                <a:schemeClr val="accent2"/>
              </a:solidFill>
            </a:endParaRP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علم الاحصاء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sz="3600" dirty="0" smtClean="0"/>
          </a:p>
          <a:p>
            <a:pPr algn="ctr">
              <a:buNone/>
            </a:pPr>
            <a:endParaRPr lang="ar-SA" sz="3600" dirty="0"/>
          </a:p>
          <a:p>
            <a:pPr algn="ctr">
              <a:buNone/>
            </a:pPr>
            <a:r>
              <a:rPr lang="ar-SA" sz="3600" dirty="0" smtClean="0"/>
              <a:t>الاحصاء الوصفي</a:t>
            </a:r>
          </a:p>
          <a:p>
            <a:pPr lvl="1" algn="ctr">
              <a:buNone/>
            </a:pPr>
            <a:endParaRPr lang="ar-SA" dirty="0" smtClean="0"/>
          </a:p>
          <a:p>
            <a:pPr algn="ctr"/>
            <a:r>
              <a:rPr lang="ar-SA" sz="3600" dirty="0" smtClean="0"/>
              <a:t>الاحصاء الاستدلالي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اقسام علم الاحصاء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r>
              <a:rPr lang="ar-SA" sz="5400" dirty="0" smtClean="0">
                <a:solidFill>
                  <a:schemeClr val="bg2">
                    <a:lumMod val="10000"/>
                  </a:schemeClr>
                </a:solidFill>
              </a:rPr>
              <a:t>المسح الشامل</a:t>
            </a:r>
          </a:p>
          <a:p>
            <a:pPr algn="ctr"/>
            <a:r>
              <a:rPr lang="ar-SA" sz="5400" dirty="0" smtClean="0">
                <a:solidFill>
                  <a:schemeClr val="bg2">
                    <a:lumMod val="10000"/>
                  </a:schemeClr>
                </a:solidFill>
              </a:rPr>
              <a:t>العينة</a:t>
            </a:r>
            <a:endParaRPr lang="en-US" sz="54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جمع البيانات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sz="4400" dirty="0" smtClean="0"/>
              <a:t>الأسلوب المباشر</a:t>
            </a:r>
          </a:p>
          <a:p>
            <a:pPr algn="ctr"/>
            <a:r>
              <a:rPr lang="ar-SA" sz="4400" dirty="0" smtClean="0"/>
              <a:t>الأسلوب غير المباشر</a:t>
            </a:r>
          </a:p>
          <a:p>
            <a:pPr algn="ctr"/>
            <a:r>
              <a:rPr lang="ar-SA" sz="4400" dirty="0" smtClean="0"/>
              <a:t>أسلوب الاستبانة</a:t>
            </a:r>
          </a:p>
          <a:p>
            <a:pPr algn="ctr"/>
            <a:r>
              <a:rPr lang="ar-SA" sz="4400" dirty="0" smtClean="0"/>
              <a:t>أسلوب المقابلات الشخصية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اساليب جمع البيانات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العينة العشوائية البسيطة</a:t>
            </a:r>
          </a:p>
          <a:p>
            <a:pPr algn="ctr"/>
            <a:r>
              <a:rPr lang="ar-SA" dirty="0" smtClean="0"/>
              <a:t>العينة العشوائية المنتظمة</a:t>
            </a:r>
          </a:p>
          <a:p>
            <a:pPr algn="ctr"/>
            <a:r>
              <a:rPr lang="ar-SA" dirty="0" smtClean="0"/>
              <a:t>العينة الطبقية</a:t>
            </a:r>
          </a:p>
          <a:p>
            <a:pPr algn="ctr"/>
            <a:r>
              <a:rPr lang="ar-SA" dirty="0" smtClean="0"/>
              <a:t>العينة العنقودية</a:t>
            </a:r>
          </a:p>
          <a:p>
            <a:pPr algn="ctr"/>
            <a:r>
              <a:rPr lang="ar-SA" dirty="0" smtClean="0"/>
              <a:t>العينة القصدية</a:t>
            </a:r>
          </a:p>
          <a:p>
            <a:pPr algn="ctr"/>
            <a:r>
              <a:rPr lang="ar-SA" dirty="0" smtClean="0"/>
              <a:t>العينة التطوعية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العينات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sz="3600" dirty="0" smtClean="0"/>
          </a:p>
          <a:p>
            <a:pPr algn="ctr"/>
            <a:r>
              <a:rPr lang="ar-SA" sz="3600" dirty="0" smtClean="0"/>
              <a:t>طريقة </a:t>
            </a:r>
            <a:r>
              <a:rPr lang="ar-SA" sz="3600" dirty="0" smtClean="0"/>
              <a:t>الجداول</a:t>
            </a:r>
          </a:p>
          <a:p>
            <a:pPr algn="ctr"/>
            <a:r>
              <a:rPr lang="ar-SA" sz="3600" dirty="0" smtClean="0"/>
              <a:t>طريقة الأعمدة</a:t>
            </a:r>
          </a:p>
          <a:p>
            <a:pPr algn="ctr"/>
            <a:r>
              <a:rPr lang="ar-SA" sz="3600" dirty="0" smtClean="0"/>
              <a:t>طريقة الخط البياني</a:t>
            </a:r>
          </a:p>
          <a:p>
            <a:pPr algn="ctr"/>
            <a:r>
              <a:rPr lang="ar-SA" sz="3600" dirty="0" smtClean="0"/>
              <a:t>طريقة الدائرة</a:t>
            </a:r>
          </a:p>
          <a:p>
            <a:pPr algn="ctr"/>
            <a:r>
              <a:rPr lang="ar-SA" sz="3600" dirty="0" smtClean="0"/>
              <a:t>طريقة الصور</a:t>
            </a:r>
            <a:endParaRPr lang="en-US" sz="3600" dirty="0" smtClean="0"/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طرق عرض البيانات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ctr"/>
            <a:r>
              <a:rPr lang="ar-SA" sz="3100" dirty="0" err="1" smtClean="0"/>
              <a:t>اعداد</a:t>
            </a:r>
            <a:r>
              <a:rPr lang="ar-SA" sz="3100" dirty="0" smtClean="0"/>
              <a:t> السائحين القادمين إلى المملكة حسب الجنسية لعام 2010</a:t>
            </a:r>
            <a:r>
              <a:rPr lang="ar-SA" dirty="0" smtClean="0"/>
              <a:t>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24000" y="1643048"/>
          <a:ext cx="6096000" cy="44546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الجنسية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العدد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err="1" smtClean="0"/>
                        <a:t>امريكي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12000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استرالي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8000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err="1" smtClean="0"/>
                        <a:t>الماني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3000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فرنسي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6000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ياباني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2000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بريطاني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10000</a:t>
                      </a:r>
                      <a:endParaRPr lang="ar-SA" sz="2400" dirty="0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المجموع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dirty="0" smtClean="0"/>
                        <a:t>41000</a:t>
                      </a:r>
                      <a:endParaRPr lang="ar-SA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التمثيل البياني بالاعمدة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192</Words>
  <Application>Microsoft Office PowerPoint</Application>
  <PresentationFormat>عرض على الشاشة (3:4)‏</PresentationFormat>
  <Paragraphs>66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Concourse</vt:lpstr>
      <vt:lpstr>الاحصاء السياحي</vt:lpstr>
      <vt:lpstr>تعريف علم الاحصاء</vt:lpstr>
      <vt:lpstr>اقسام علم الاحصاء</vt:lpstr>
      <vt:lpstr>طرق جمع البيانات</vt:lpstr>
      <vt:lpstr>اساليب جمع البيانات</vt:lpstr>
      <vt:lpstr>انواع العينات</vt:lpstr>
      <vt:lpstr>طرق عرض البيانات</vt:lpstr>
      <vt:lpstr>اعداد السائحين القادمين إلى المملكة حسب الجنسية لعام 2010 </vt:lpstr>
      <vt:lpstr>التمثيل البياني بالاعمدة</vt:lpstr>
      <vt:lpstr>طريقة الخط البياني</vt:lpstr>
      <vt:lpstr>طريقة الدائرة</vt:lpstr>
      <vt:lpstr>بناء الجداول التكرارية</vt:lpstr>
      <vt:lpstr>مثال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الاحصاء السياحي</dc:title>
  <dc:creator>usera</dc:creator>
  <cp:lastModifiedBy>Usera</cp:lastModifiedBy>
  <cp:revision>9</cp:revision>
  <dcterms:created xsi:type="dcterms:W3CDTF">2011-03-27T19:34:57Z</dcterms:created>
  <dcterms:modified xsi:type="dcterms:W3CDTF">2011-09-21T01:04:38Z</dcterms:modified>
</cp:coreProperties>
</file>