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4"/>
  </p:sldMasterIdLst>
  <p:notesMasterIdLst>
    <p:notesMasterId r:id="rId25"/>
  </p:notesMasterIdLst>
  <p:sldIdLst>
    <p:sldId id="256" r:id="rId5"/>
    <p:sldId id="279" r:id="rId6"/>
    <p:sldId id="280" r:id="rId7"/>
    <p:sldId id="281" r:id="rId8"/>
    <p:sldId id="277" r:id="rId9"/>
    <p:sldId id="258" r:id="rId10"/>
    <p:sldId id="259" r:id="rId11"/>
    <p:sldId id="284" r:id="rId12"/>
    <p:sldId id="283" r:id="rId13"/>
    <p:sldId id="265" r:id="rId14"/>
    <p:sldId id="275" r:id="rId15"/>
    <p:sldId id="261" r:id="rId16"/>
    <p:sldId id="285" r:id="rId17"/>
    <p:sldId id="282" r:id="rId18"/>
    <p:sldId id="269" r:id="rId19"/>
    <p:sldId id="276" r:id="rId20"/>
    <p:sldId id="262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F5CBAF3D-B04C-4B1B-9870-4B4A4181C5E3}" type="datetimeFigureOut">
              <a:rPr lang="ar-SA"/>
              <a:pPr>
                <a:defRPr/>
              </a:pPr>
              <a:t>19/10/32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64A1F2E7-BECC-4F5E-A54F-6E01DCA07797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2662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0B3831-212C-473F-A9B0-5EB18243503C}" type="slidenum">
              <a:rPr lang="ar-SA" smtClean="0"/>
              <a:pPr/>
              <a:t>1</a:t>
            </a:fld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301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C17165-EE59-40A2-A564-4B073E62A856}" type="slidenum">
              <a:rPr lang="ar-SA" smtClean="0"/>
              <a:pPr/>
              <a:t>18</a:t>
            </a:fld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403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020E30-785E-4877-B63A-7C290496082D}" type="slidenum">
              <a:rPr lang="ar-SA" smtClean="0"/>
              <a:pPr/>
              <a:t>19</a:t>
            </a:fld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506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AA2548-DA99-4AC3-924B-9B42965261CE}" type="slidenum">
              <a:rPr lang="ar-SA" smtClean="0"/>
              <a:pPr/>
              <a:t>20</a:t>
            </a:fld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2970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304F66-F5FF-4FB4-B262-150E40AB9F70}" type="slidenum">
              <a:rPr lang="ar-SA" smtClean="0"/>
              <a:pPr/>
              <a:t>6</a:t>
            </a:fld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82B8E6-B5BE-48C1-B1DA-D5DE2205D4B5}" type="slidenum">
              <a:rPr lang="ar-SA" smtClean="0"/>
              <a:pPr/>
              <a:t>7</a:t>
            </a:fld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9647C2-F0D0-40E1-97BF-D2D063D7B488}" type="slidenum">
              <a:rPr lang="ar-SA" smtClean="0"/>
              <a:pPr/>
              <a:t>10</a:t>
            </a:fld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1F90B7-CC2D-43D3-B615-B2E954F921A5}" type="slidenum">
              <a:rPr lang="ar-SA" smtClean="0"/>
              <a:pPr/>
              <a:t>11</a:t>
            </a:fld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584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9961D6-CE19-4DD4-92F7-E7B525971F79}" type="slidenum">
              <a:rPr lang="ar-SA" smtClean="0"/>
              <a:pPr/>
              <a:t>12</a:t>
            </a:fld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891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C7CF7C-8160-43A1-ACFC-90B31E647109}" type="slidenum">
              <a:rPr lang="ar-SA" smtClean="0"/>
              <a:pPr/>
              <a:t>15</a:t>
            </a:fld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4096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8B9468-220C-4933-8C81-3EF5EEF66A23}" type="slidenum">
              <a:rPr lang="ar-SA" smtClean="0"/>
              <a:pPr/>
              <a:t>16</a:t>
            </a:fld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419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50279D-51EC-44A2-986E-126B50E68136}" type="slidenum">
              <a:rPr lang="ar-SA" smtClean="0"/>
              <a:pPr/>
              <a:t>17</a:t>
            </a:fld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8C467C-8BCC-41C3-9F63-702BCD256977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3C5822-0AD2-44A2-8C5D-2A3BBE63F8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019219-14DB-439F-B99D-15B61FA66859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1A3207-DB91-4750-8398-9B543113AD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29E47A-EAB6-4BD5-B81A-20BE87CAC53C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AF2CD8-DCE1-4782-9636-2AAB13D7A8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01C2EB-BFCD-490F-BB23-694FC3953886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A8D7B1-A83A-4124-B33F-4BC1D36DF1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DDAD99-7952-4F4D-895C-740C32087988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77C943-5DAE-436B-BF69-EE59D6D11D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AA57FA-0F61-480A-A70C-56D01253CD5D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AB17F7-1B3D-43C6-95E6-8333A19260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5C946E-EF19-46E7-B20C-C04577B38275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C3E83F-513E-49E4-A0B0-F11C955DBB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179181-A441-455D-916D-DFDB2BA0E43C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F294AE-116F-416E-B171-057E73B353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AA2048-7CFA-401A-BEDB-3AE29A44ED72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73D2FB-FEC2-4BAC-807F-2B4D36D46D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944C56-5D92-4E3A-ADBB-6A0CD8EAC491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5E2CA5-F616-4E9B-AB2E-BCD2A41AC5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4130F4-B931-4767-B22C-03F6A680E8A1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068EA6-81FB-4C8B-8BB8-FCB31569AA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F2F4A37A-A282-49D6-8F25-46A11DD06B4F}" type="datetimeFigureOut">
              <a:rPr lang="en-US" smtClean="0"/>
              <a:pPr>
                <a:defRPr/>
              </a:pPr>
              <a:t>9/17/2011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80D4618D-A60D-4DDC-A124-76B5E31803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عنوان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458200" cy="2728913"/>
          </a:xfrm>
        </p:spPr>
        <p:txBody>
          <a:bodyPr/>
          <a:lstStyle/>
          <a:p>
            <a:pPr eaLnBrk="1" hangingPunct="1"/>
            <a:r>
              <a:rPr lang="en-US" sz="96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ALGAE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keweenawalgae.mtu.edu/ALGAL_IMAGES/cyanobacteria/Chroococcus_p24_pbogplant12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457200"/>
            <a:ext cx="83820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Kingdom : </a:t>
            </a:r>
            <a:r>
              <a:rPr lang="en-US" sz="4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Monera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Division :  </a:t>
            </a:r>
            <a:r>
              <a:rPr lang="en-US" sz="4800" b="1" dirty="0" err="1">
                <a:solidFill>
                  <a:schemeClr val="accent1">
                    <a:lumMod val="50000"/>
                  </a:schemeClr>
                </a:solidFill>
              </a:rPr>
              <a:t>Cyanophyta</a:t>
            </a:r>
            <a:endParaRPr lang="en-US" sz="4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</a:rPr>
              <a:t>Class : </a:t>
            </a:r>
            <a:r>
              <a:rPr lang="en-US" sz="4800" b="1" dirty="0" err="1">
                <a:solidFill>
                  <a:schemeClr val="accent2">
                    <a:lumMod val="75000"/>
                  </a:schemeClr>
                </a:solidFill>
              </a:rPr>
              <a:t>Cyanophyceae</a:t>
            </a: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800" b="1" dirty="0">
                <a:solidFill>
                  <a:schemeClr val="accent3">
                    <a:lumMod val="75000"/>
                  </a:schemeClr>
                </a:solidFill>
              </a:rPr>
              <a:t>Order : </a:t>
            </a:r>
            <a:r>
              <a:rPr lang="en-US" sz="4800" b="1" dirty="0" err="1">
                <a:solidFill>
                  <a:schemeClr val="accent3">
                    <a:lumMod val="75000"/>
                  </a:schemeClr>
                </a:solidFill>
              </a:rPr>
              <a:t>Chroococcales</a:t>
            </a:r>
            <a:endParaRPr lang="en-US" sz="48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</a:rPr>
              <a:t>Family : </a:t>
            </a:r>
            <a:r>
              <a:rPr lang="en-US" sz="4800" b="1" dirty="0" err="1">
                <a:solidFill>
                  <a:schemeClr val="accent6">
                    <a:lumMod val="75000"/>
                  </a:schemeClr>
                </a:solidFill>
              </a:rPr>
              <a:t>Chroococcaceae</a:t>
            </a: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800" b="1" dirty="0">
                <a:solidFill>
                  <a:srgbClr val="FF0000"/>
                </a:solidFill>
              </a:rPr>
              <a:t>Genus : 2- </a:t>
            </a:r>
            <a:r>
              <a:rPr lang="en-US" sz="4800" b="1" u="sng" dirty="0" err="1">
                <a:solidFill>
                  <a:srgbClr val="FF0000"/>
                </a:solidFill>
              </a:rPr>
              <a:t>Gloeocapsa</a:t>
            </a:r>
            <a:r>
              <a:rPr lang="en-US" sz="4800" b="1" u="sng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7030A0"/>
                </a:solidFill>
              </a:rPr>
              <a:t> 2- </a:t>
            </a:r>
            <a:r>
              <a:rPr lang="en-US" sz="4800" b="1" u="sng" smtClean="0">
                <a:solidFill>
                  <a:srgbClr val="7030A0"/>
                </a:solidFill>
              </a:rPr>
              <a:t>Gloeocapsa </a:t>
            </a:r>
            <a:endParaRPr lang="en-US" sz="4800" smtClean="0">
              <a:solidFill>
                <a:srgbClr val="7030A0"/>
              </a:solidFill>
            </a:endParaRPr>
          </a:p>
        </p:txBody>
      </p:sp>
      <p:pic>
        <p:nvPicPr>
          <p:cNvPr id="14339" name="Picture 4" descr="gloeocapsa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27425" y="2143125"/>
            <a:ext cx="3314700" cy="3409950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533400" y="2362200"/>
            <a:ext cx="37338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1- </a:t>
            </a:r>
            <a:r>
              <a:rPr lang="en-US" sz="2000" b="1" dirty="0" err="1" smtClean="0">
                <a:latin typeface="Batang" pitchFamily="18" charset="-127"/>
                <a:ea typeface="Batang" pitchFamily="18" charset="-127"/>
              </a:rPr>
              <a:t>ehch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 cell is more or less spherical in </a:t>
            </a:r>
            <a:r>
              <a:rPr lang="en-US" sz="2000" b="1" dirty="0" err="1" smtClean="0">
                <a:latin typeface="Batang" pitchFamily="18" charset="-127"/>
                <a:ea typeface="Batang" pitchFamily="18" charset="-127"/>
              </a:rPr>
              <a:t>shpe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 and surrounded by concentrically layered </a:t>
            </a:r>
            <a:r>
              <a:rPr lang="en-US" sz="2000" b="1" dirty="0" err="1" smtClean="0">
                <a:latin typeface="Batang" pitchFamily="18" charset="-127"/>
                <a:ea typeface="Batang" pitchFamily="18" charset="-127"/>
              </a:rPr>
              <a:t>sheth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 of </a:t>
            </a:r>
            <a:r>
              <a:rPr lang="en-US" sz="2000" b="1" dirty="0" err="1" smtClean="0">
                <a:latin typeface="Batang" pitchFamily="18" charset="-127"/>
                <a:ea typeface="Batang" pitchFamily="18" charset="-127"/>
              </a:rPr>
              <a:t>of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 mucilage</a:t>
            </a:r>
          </a:p>
          <a:p>
            <a:endParaRPr lang="en-US" sz="20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2-these sheaths unite the cell into extensive gelatinous colonies.</a:t>
            </a:r>
          </a:p>
          <a:p>
            <a:endParaRPr lang="en-US" sz="2000" b="1" dirty="0" smtClean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الجليوكابسا.jpg"/>
          <p:cNvPicPr/>
          <p:nvPr/>
        </p:nvPicPr>
        <p:blipFill>
          <a:blip r:embed="rId2" cstate="print"/>
          <a:srcRect b="20712"/>
          <a:stretch>
            <a:fillRect/>
          </a:stretch>
        </p:blipFill>
        <p:spPr>
          <a:xfrm>
            <a:off x="1524000" y="1219200"/>
            <a:ext cx="73914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2" y="1528762"/>
            <a:ext cx="475297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keweenawalgae.mtu.edu/ALGAL_IMAGES/cyanobacteria/Gloeocapsa_jason6_bucket6a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400" y="685800"/>
            <a:ext cx="7518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09600" y="457200"/>
            <a:ext cx="7620000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Kingdom : </a:t>
            </a:r>
            <a:r>
              <a:rPr lang="en-US" sz="4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Monera</a:t>
            </a:r>
            <a:endParaRPr lang="en-US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Division :  </a:t>
            </a:r>
            <a:r>
              <a:rPr lang="en-US" sz="4400" b="1" dirty="0" err="1">
                <a:solidFill>
                  <a:schemeClr val="accent1">
                    <a:lumMod val="50000"/>
                  </a:schemeClr>
                </a:solidFill>
              </a:rPr>
              <a:t>Cyanophyta</a:t>
            </a:r>
            <a:endParaRPr lang="en-US" sz="4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Class : </a:t>
            </a:r>
            <a:r>
              <a:rPr lang="en-US" sz="4400" b="1" dirty="0" err="1">
                <a:solidFill>
                  <a:schemeClr val="accent2">
                    <a:lumMod val="75000"/>
                  </a:schemeClr>
                </a:solidFill>
              </a:rPr>
              <a:t>Cyanophyceae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400" b="1" dirty="0">
                <a:solidFill>
                  <a:schemeClr val="accent3">
                    <a:lumMod val="75000"/>
                  </a:schemeClr>
                </a:solidFill>
              </a:rPr>
              <a:t>Order : </a:t>
            </a:r>
            <a:r>
              <a:rPr lang="en-US" sz="4400" b="1" dirty="0" err="1">
                <a:solidFill>
                  <a:schemeClr val="accent3">
                    <a:lumMod val="75000"/>
                  </a:schemeClr>
                </a:solidFill>
              </a:rPr>
              <a:t>Chroococcales</a:t>
            </a:r>
            <a:endParaRPr lang="en-US" sz="4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</a:rPr>
              <a:t>Family : </a:t>
            </a:r>
            <a:r>
              <a:rPr lang="en-US" sz="4400" b="1" dirty="0" err="1">
                <a:solidFill>
                  <a:schemeClr val="accent6">
                    <a:lumMod val="75000"/>
                  </a:schemeClr>
                </a:solidFill>
              </a:rPr>
              <a:t>Chroococcaceae</a:t>
            </a:r>
            <a:endParaRPr lang="en-US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sz="4400" b="1" dirty="0">
                <a:solidFill>
                  <a:srgbClr val="FF0000"/>
                </a:solidFill>
              </a:rPr>
              <a:t>Genus : 3- </a:t>
            </a:r>
            <a:r>
              <a:rPr lang="en-US" sz="4400" b="1" u="sng" dirty="0" err="1">
                <a:solidFill>
                  <a:srgbClr val="FF0000"/>
                </a:solidFill>
              </a:rPr>
              <a:t>Microcystis</a:t>
            </a:r>
            <a:r>
              <a:rPr lang="en-US" sz="44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/>
          <a:lstStyle/>
          <a:p>
            <a:pPr eaLnBrk="1" hangingPunct="1"/>
            <a:r>
              <a:rPr lang="en-US" sz="5400" b="1" smtClean="0">
                <a:solidFill>
                  <a:srgbClr val="7030A0"/>
                </a:solidFill>
              </a:rPr>
              <a:t> 3- </a:t>
            </a:r>
            <a:r>
              <a:rPr lang="en-US" sz="5400" b="1" u="sng" smtClean="0">
                <a:solidFill>
                  <a:srgbClr val="7030A0"/>
                </a:solidFill>
              </a:rPr>
              <a:t>Microcystis</a:t>
            </a:r>
            <a:r>
              <a:rPr lang="en-US" sz="5400" b="1" smtClean="0">
                <a:solidFill>
                  <a:srgbClr val="7030A0"/>
                </a:solidFill>
              </a:rPr>
              <a:t> </a:t>
            </a:r>
            <a:endParaRPr lang="en-US" sz="5400" smtClean="0">
              <a:solidFill>
                <a:srgbClr val="7030A0"/>
              </a:solidFill>
            </a:endParaRPr>
          </a:p>
        </p:txBody>
      </p:sp>
      <p:pic>
        <p:nvPicPr>
          <p:cNvPr id="20483" name="Picture 6" descr="microcystis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676400"/>
            <a:ext cx="4229100" cy="4095750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533400" y="1981200"/>
            <a:ext cx="41148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1- large numbers of spherical cell are held within  a </a:t>
            </a:r>
            <a:r>
              <a:rPr lang="en-US" sz="2000" b="1" dirty="0" err="1" smtClean="0">
                <a:latin typeface="Batang" pitchFamily="18" charset="-127"/>
                <a:ea typeface="Batang" pitchFamily="18" charset="-127"/>
              </a:rPr>
              <a:t>commoon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 mass of mucilage</a:t>
            </a:r>
          </a:p>
          <a:p>
            <a:endParaRPr lang="en-US" sz="20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2- the colonies are always free – floating. </a:t>
            </a:r>
            <a:endParaRPr lang="ar-SA" sz="2000" b="1" dirty="0" smtClean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keweenawalgae.mtu.edu/ALGAL_IMAGES/cyanobacteria/Microcystis_n8_dollartow5_20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28650"/>
            <a:ext cx="76962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keweenawalgae.mtu.edu/ALGAL_IMAGES/cyanobacteria/Microcystis_n8_dollartow5a_402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6858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of algae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endParaRPr lang="en-US" sz="2400" dirty="0" smtClean="0">
              <a:latin typeface="Arial Rounded MT Bold" pitchFamily="34" charset="0"/>
            </a:endParaRPr>
          </a:p>
          <a:p>
            <a:pPr algn="just" rtl="0">
              <a:buNone/>
            </a:pPr>
            <a:r>
              <a:rPr lang="en-US" sz="2400" dirty="0" smtClean="0">
                <a:latin typeface="Arial Rounded MT Bold" pitchFamily="34" charset="0"/>
              </a:rPr>
              <a:t>   According to five king dome </a:t>
            </a:r>
            <a:r>
              <a:rPr lang="en-US" sz="2400" dirty="0" err="1" smtClean="0">
                <a:latin typeface="Arial Rounded MT Bold" pitchFamily="34" charset="0"/>
              </a:rPr>
              <a:t>classifiction</a:t>
            </a:r>
            <a:r>
              <a:rPr lang="en-US" sz="2400" dirty="0" smtClean="0">
                <a:latin typeface="Arial Rounded MT Bold" pitchFamily="34" charset="0"/>
              </a:rPr>
              <a:t> system whish was suggested by </a:t>
            </a:r>
            <a:r>
              <a:rPr lang="en-US" sz="2400" dirty="0" err="1" smtClean="0">
                <a:latin typeface="Arial Rounded MT Bold" pitchFamily="34" charset="0"/>
              </a:rPr>
              <a:t>Ropert</a:t>
            </a:r>
            <a:r>
              <a:rPr lang="en-US" sz="2400" dirty="0" smtClean="0">
                <a:latin typeface="Arial Rounded MT Bold" pitchFamily="34" charset="0"/>
              </a:rPr>
              <a:t> </a:t>
            </a:r>
            <a:r>
              <a:rPr lang="en-US" sz="2400" dirty="0" err="1" smtClean="0">
                <a:latin typeface="Arial Rounded MT Bold" pitchFamily="34" charset="0"/>
              </a:rPr>
              <a:t>wittaker</a:t>
            </a:r>
            <a:r>
              <a:rPr lang="en-US" sz="2400" dirty="0" smtClean="0">
                <a:latin typeface="Arial Rounded MT Bold" pitchFamily="34" charset="0"/>
              </a:rPr>
              <a:t> in 1969. the 5 kingdoms were ( </a:t>
            </a:r>
            <a:r>
              <a:rPr lang="en-US" sz="2400" dirty="0" err="1" smtClean="0">
                <a:latin typeface="Arial Rounded MT Bold" pitchFamily="34" charset="0"/>
              </a:rPr>
              <a:t>monera</a:t>
            </a:r>
            <a:r>
              <a:rPr lang="en-US" sz="2400" dirty="0" smtClean="0">
                <a:latin typeface="Arial Rounded MT Bold" pitchFamily="34" charset="0"/>
              </a:rPr>
              <a:t> , </a:t>
            </a:r>
            <a:r>
              <a:rPr lang="en-US" sz="2400" dirty="0" err="1" smtClean="0">
                <a:latin typeface="Arial Rounded MT Bold" pitchFamily="34" charset="0"/>
              </a:rPr>
              <a:t>protista</a:t>
            </a:r>
            <a:r>
              <a:rPr lang="en-US" sz="2400" dirty="0" smtClean="0">
                <a:latin typeface="Arial Rounded MT Bold" pitchFamily="34" charset="0"/>
              </a:rPr>
              <a:t> , plants ,animals ,fungi) . So algae included in </a:t>
            </a:r>
            <a:r>
              <a:rPr lang="en-US" sz="2400" dirty="0" err="1" smtClean="0">
                <a:latin typeface="Arial Rounded MT Bold" pitchFamily="34" charset="0"/>
              </a:rPr>
              <a:t>kingdome</a:t>
            </a:r>
            <a:r>
              <a:rPr lang="en-US" sz="2400" dirty="0" smtClean="0">
                <a:latin typeface="Arial Rounded MT Bold" pitchFamily="34" charset="0"/>
              </a:rPr>
              <a:t> </a:t>
            </a:r>
            <a:r>
              <a:rPr lang="en-US" sz="2400" dirty="0" err="1" smtClean="0">
                <a:latin typeface="Arial Rounded MT Bold" pitchFamily="34" charset="0"/>
              </a:rPr>
              <a:t>monera</a:t>
            </a:r>
            <a:r>
              <a:rPr lang="en-US" sz="2400" dirty="0" smtClean="0">
                <a:latin typeface="Arial Rounded MT Bold" pitchFamily="34" charset="0"/>
              </a:rPr>
              <a:t> </a:t>
            </a:r>
            <a:r>
              <a:rPr lang="en-US" sz="2400" dirty="0" err="1" smtClean="0">
                <a:latin typeface="Arial Rounded MT Bold" pitchFamily="34" charset="0"/>
              </a:rPr>
              <a:t>wich</a:t>
            </a:r>
            <a:r>
              <a:rPr lang="en-US" sz="2400" dirty="0" smtClean="0">
                <a:latin typeface="Arial Rounded MT Bold" pitchFamily="34" charset="0"/>
              </a:rPr>
              <a:t> contains </a:t>
            </a:r>
            <a:r>
              <a:rPr lang="en-US" sz="2400" dirty="0" err="1" smtClean="0">
                <a:latin typeface="Arial Rounded MT Bold" pitchFamily="34" charset="0"/>
              </a:rPr>
              <a:t>cyanophyta</a:t>
            </a:r>
            <a:r>
              <a:rPr lang="en-US" sz="2400" dirty="0" smtClean="0">
                <a:latin typeface="Arial Rounded MT Bold" pitchFamily="34" charset="0"/>
              </a:rPr>
              <a:t> or blue green algae and kingdom </a:t>
            </a:r>
            <a:r>
              <a:rPr lang="en-US" sz="2400" dirty="0" err="1" smtClean="0">
                <a:latin typeface="Arial Rounded MT Bold" pitchFamily="34" charset="0"/>
              </a:rPr>
              <a:t>protista</a:t>
            </a:r>
            <a:r>
              <a:rPr lang="en-US" sz="2400" dirty="0" smtClean="0">
                <a:latin typeface="Arial Rounded MT Bold" pitchFamily="34" charset="0"/>
              </a:rPr>
              <a:t> which contains all other groups of algae.</a:t>
            </a:r>
            <a:endParaRPr lang="ar-SA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keweenawalgae.mtu.edu/ALGAL_IMAGES/cyanobacteria/Microcystis_n4_dollartow65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85800"/>
            <a:ext cx="7213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algal division based on: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3887" indent="-514350" algn="l" rtl="0">
              <a:buNone/>
            </a:pPr>
            <a:r>
              <a:rPr lang="en-US" sz="2000" b="1" dirty="0" smtClean="0"/>
              <a:t>1-biochemical criteria:</a:t>
            </a:r>
          </a:p>
          <a:p>
            <a:pPr marL="623887" indent="-514350" algn="l" rtl="0">
              <a:buNone/>
            </a:pPr>
            <a:r>
              <a:rPr lang="en-US" sz="2000" b="1" dirty="0" smtClean="0"/>
              <a:t>             A-pigments.</a:t>
            </a:r>
          </a:p>
          <a:p>
            <a:pPr marL="623887" indent="-514350" algn="l" rtl="0">
              <a:buNone/>
            </a:pPr>
            <a:r>
              <a:rPr lang="en-US" sz="2000" b="1" dirty="0" smtClean="0"/>
              <a:t>             B-</a:t>
            </a:r>
            <a:r>
              <a:rPr lang="en-US" sz="2000" b="1" dirty="0" err="1" smtClean="0"/>
              <a:t>storge</a:t>
            </a:r>
            <a:r>
              <a:rPr lang="en-US" sz="2000" b="1" dirty="0" smtClean="0"/>
              <a:t> products.</a:t>
            </a:r>
          </a:p>
          <a:p>
            <a:pPr marL="623887" indent="-514350" algn="l" rtl="0">
              <a:buNone/>
            </a:pPr>
            <a:r>
              <a:rPr lang="en-US" sz="2000" b="1" dirty="0" smtClean="0"/>
              <a:t>             C- cell wall composition.</a:t>
            </a:r>
          </a:p>
          <a:p>
            <a:pPr marL="623887" indent="-514350" algn="l" rtl="0">
              <a:buNone/>
            </a:pPr>
            <a:endParaRPr lang="en-US" sz="2000" b="1" dirty="0" smtClean="0"/>
          </a:p>
          <a:p>
            <a:pPr marL="623887" indent="-514350" algn="l" rtl="0">
              <a:buNone/>
            </a:pPr>
            <a:r>
              <a:rPr lang="en-US" sz="2000" b="1" dirty="0" smtClean="0"/>
              <a:t>2-morphologi criteria.</a:t>
            </a:r>
          </a:p>
          <a:p>
            <a:pPr marL="623887" indent="-514350" algn="l" rtl="0">
              <a:buNone/>
            </a:pPr>
            <a:endParaRPr lang="en-US" sz="2000" b="1" dirty="0" smtClean="0"/>
          </a:p>
          <a:p>
            <a:pPr marL="623887" indent="-514350" algn="l" rtl="0">
              <a:buNone/>
            </a:pPr>
            <a:r>
              <a:rPr lang="en-US" sz="2000" b="1" dirty="0" smtClean="0"/>
              <a:t>3-genetic differences.</a:t>
            </a:r>
          </a:p>
          <a:p>
            <a:pPr marL="623887" indent="-514350" algn="l" rtl="0">
              <a:buNone/>
            </a:pPr>
            <a:endParaRPr lang="en-US" sz="2000" b="1" dirty="0" smtClean="0"/>
          </a:p>
          <a:p>
            <a:pPr marL="623887" indent="-514350" algn="l" rtl="0">
              <a:buNone/>
            </a:pPr>
            <a:r>
              <a:rPr lang="en-US" sz="2000" b="1" dirty="0" smtClean="0"/>
              <a:t>4-many can survive desiccation for several years or have resting stages that can do so.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Classification: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324350"/>
          </a:xfrm>
        </p:spPr>
        <p:txBody>
          <a:bodyPr>
            <a:normAutofit fontScale="92500" lnSpcReduction="20000"/>
          </a:bodyPr>
          <a:lstStyle/>
          <a:p>
            <a:pPr marL="623887" indent="-514350" algn="l" rtl="0">
              <a:buNone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1 .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monera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Kingdome: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3887" indent="-514350" algn="l" rtl="0"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       (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cyanobacteria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Cyanophyta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623887" indent="-514350" algn="l" rtl="0">
              <a:buNone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protista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Kingdome:</a:t>
            </a:r>
          </a:p>
          <a:p>
            <a:pPr marL="623887" indent="-514350" algn="l" rtl="0">
              <a:buNone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   A. </a:t>
            </a:r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Euglenophyta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3887" indent="-514350" algn="l" rtl="0">
              <a:buNone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3887" indent="-514350" algn="l" rtl="0">
              <a:buNone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   B. </a:t>
            </a:r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Chlorophyta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( green algae)</a:t>
            </a:r>
          </a:p>
          <a:p>
            <a:pPr marL="623887" indent="-514350" algn="l" rtl="0">
              <a:buNone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3887" indent="-514350" algn="l" rtl="0">
              <a:buNone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   C. </a:t>
            </a:r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Chrysophyta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( yellow – green)</a:t>
            </a:r>
          </a:p>
          <a:p>
            <a:pPr marL="623887" indent="-514350" algn="l" rtl="0">
              <a:buNone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3887" indent="-514350" algn="l" rtl="0">
              <a:buNone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   D. </a:t>
            </a:r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Bacillariophyta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(diatoms)</a:t>
            </a:r>
          </a:p>
          <a:p>
            <a:pPr marL="623887" indent="-514350" algn="l" rtl="0">
              <a:buNone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3887" indent="-514350" algn="l" rtl="0">
              <a:buNone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   E. </a:t>
            </a:r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Phaeophyta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( brown algae)</a:t>
            </a:r>
          </a:p>
          <a:p>
            <a:pPr marL="623887" indent="-514350" algn="l" rtl="0">
              <a:buNone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</a:p>
          <a:p>
            <a:pPr marL="623887" indent="-514350" algn="l" rtl="0">
              <a:buNone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   F. </a:t>
            </a:r>
            <a:r>
              <a:rPr lang="en-US" sz="1800" b="1" dirty="0" err="1" smtClean="0">
                <a:solidFill>
                  <a:schemeClr val="accent1">
                    <a:lumMod val="50000"/>
                  </a:schemeClr>
                </a:solidFill>
              </a:rPr>
              <a:t>Rhodophyta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( red algae)</a:t>
            </a:r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cyanobacteria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Cyanophyta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8229600" cy="4324350"/>
          </a:xfrm>
        </p:spPr>
        <p:txBody>
          <a:bodyPr/>
          <a:lstStyle/>
          <a:p>
            <a:pPr algn="l" rtl="0"/>
            <a:r>
              <a:rPr lang="en-US" sz="2400" dirty="0" smtClean="0"/>
              <a:t>Blue-green or </a:t>
            </a:r>
            <a:r>
              <a:rPr lang="en-US" sz="2400" dirty="0" err="1" smtClean="0"/>
              <a:t>cyanobacteria</a:t>
            </a:r>
            <a:r>
              <a:rPr lang="en-US" sz="2400" dirty="0" smtClean="0"/>
              <a:t> are </a:t>
            </a:r>
            <a:r>
              <a:rPr lang="en-US" sz="2400" dirty="0" err="1" smtClean="0"/>
              <a:t>microscopis</a:t>
            </a:r>
            <a:r>
              <a:rPr lang="en-US" sz="2400" dirty="0" smtClean="0"/>
              <a:t> cell that grow naturally  in fresh and salt water.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They are a type of bacteria, but </a:t>
            </a:r>
            <a:r>
              <a:rPr lang="en-US" sz="2400" dirty="0" err="1" smtClean="0"/>
              <a:t>som</a:t>
            </a:r>
            <a:r>
              <a:rPr lang="en-US" sz="2400" dirty="0" smtClean="0"/>
              <a:t> ways act like plants by  photosynthesis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l" rtl="0"/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r>
              <a:rPr lang="en-US" sz="2400" dirty="0" smtClean="0"/>
              <a:t>They grown in dams , Rivers ,creeks ,reservoirs, lakes and hot spring.</a:t>
            </a:r>
          </a:p>
          <a:p>
            <a:pPr algn="l" rtl="0">
              <a:buNone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 rtlCol="0">
            <a:noAutofit/>
          </a:bodyPr>
          <a:lstStyle/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Kingdom : </a:t>
            </a:r>
            <a:r>
              <a:rPr lang="en-US" sz="4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+mn-cs"/>
              </a:rPr>
              <a:t>Monera</a:t>
            </a:r>
            <a:endParaRPr lang="en-US" sz="4800" b="1" dirty="0" smtClean="0">
              <a:solidFill>
                <a:schemeClr val="tx1">
                  <a:lumMod val="95000"/>
                  <a:lumOff val="5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Division :  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Cyanophyta</a:t>
            </a:r>
            <a:endParaRPr lang="en-US" sz="4800" b="1" dirty="0" smtClean="0">
              <a:solidFill>
                <a:schemeClr val="accent1">
                  <a:lumMod val="50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Class : </a:t>
            </a:r>
            <a:r>
              <a:rPr lang="en-US" sz="4800" b="1" dirty="0" err="1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Cyanophyceae</a:t>
            </a:r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 </a:t>
            </a: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3">
                    <a:lumMod val="75000"/>
                  </a:schemeClr>
                </a:solidFill>
                <a:cs typeface="+mn-cs"/>
              </a:rPr>
              <a:t>Order : </a:t>
            </a:r>
            <a:r>
              <a:rPr lang="en-US" sz="4800" b="1" dirty="0" err="1" smtClean="0">
                <a:solidFill>
                  <a:schemeClr val="accent3">
                    <a:lumMod val="75000"/>
                  </a:schemeClr>
                </a:solidFill>
                <a:cs typeface="+mn-cs"/>
              </a:rPr>
              <a:t>Chroococcales</a:t>
            </a:r>
            <a:endParaRPr lang="en-US" sz="4800" b="1" dirty="0" smtClean="0">
              <a:solidFill>
                <a:schemeClr val="accent3">
                  <a:lumMod val="75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  <a:cs typeface="+mn-cs"/>
              </a:rPr>
              <a:t>Family : </a:t>
            </a:r>
            <a:r>
              <a:rPr lang="en-US" sz="4800" b="1" dirty="0" err="1" smtClean="0">
                <a:solidFill>
                  <a:schemeClr val="accent6">
                    <a:lumMod val="75000"/>
                  </a:schemeClr>
                </a:solidFill>
                <a:cs typeface="+mn-cs"/>
              </a:rPr>
              <a:t>Chroococcaceae</a:t>
            </a:r>
            <a:endParaRPr lang="en-US" sz="4800" b="1" dirty="0" smtClean="0">
              <a:solidFill>
                <a:schemeClr val="accent6">
                  <a:lumMod val="75000"/>
                </a:schemeClr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FF0000"/>
                </a:solidFill>
                <a:cs typeface="+mn-cs"/>
              </a:rPr>
              <a:t>Genus  : 1- </a:t>
            </a:r>
            <a:r>
              <a:rPr lang="en-US" sz="4800" b="1" u="sng" dirty="0" err="1" smtClean="0">
                <a:solidFill>
                  <a:srgbClr val="FF0000"/>
                </a:solidFill>
                <a:cs typeface="+mn-cs"/>
              </a:rPr>
              <a:t>Chroococcus</a:t>
            </a:r>
            <a:endParaRPr lang="en-US" sz="4800" b="1" u="sng" dirty="0" smtClean="0">
              <a:solidFill>
                <a:srgbClr val="FF0000"/>
              </a:solidFill>
              <a:cs typeface="+mn-cs"/>
            </a:endParaRPr>
          </a:p>
          <a:p>
            <a:pPr marL="365760" indent="-256032" algn="l" rtl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FF0000"/>
                </a:solidFill>
                <a:cs typeface="+mn-cs"/>
              </a:rPr>
              <a:t>         </a:t>
            </a:r>
            <a:endParaRPr lang="en-US" sz="4800" b="1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pPr eaLnBrk="1" hangingPunct="1"/>
            <a:r>
              <a:rPr lang="en-US" sz="4800" b="1" smtClean="0">
                <a:solidFill>
                  <a:srgbClr val="7030A0"/>
                </a:solidFill>
              </a:rPr>
              <a:t>1- </a:t>
            </a:r>
            <a:r>
              <a:rPr lang="en-US" sz="4800" b="1" u="sng" smtClean="0">
                <a:solidFill>
                  <a:srgbClr val="7030A0"/>
                </a:solidFill>
              </a:rPr>
              <a:t>Chroococcus </a:t>
            </a:r>
          </a:p>
        </p:txBody>
      </p:sp>
      <p:pic>
        <p:nvPicPr>
          <p:cNvPr id="4" name="Picture 5" descr="chroococcus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14799" y="1676400"/>
            <a:ext cx="4572001" cy="4095750"/>
          </a:xfrm>
          <a:noFill/>
        </p:spPr>
      </p:pic>
      <p:sp>
        <p:nvSpPr>
          <p:cNvPr id="5" name="TextBox 4"/>
          <p:cNvSpPr txBox="1"/>
          <p:nvPr/>
        </p:nvSpPr>
        <p:spPr>
          <a:xfrm>
            <a:off x="304800" y="1752600"/>
            <a:ext cx="37338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1-occurs in colonies of 2-4 cells.</a:t>
            </a:r>
          </a:p>
          <a:p>
            <a:endParaRPr lang="en-US" sz="20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2 – the cells are generally spherical to hemispherical</a:t>
            </a:r>
          </a:p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3-independent of one </a:t>
            </a:r>
            <a:r>
              <a:rPr lang="en-US" sz="2000" b="1" dirty="0" err="1" smtClean="0">
                <a:latin typeface="Batang" pitchFamily="18" charset="-127"/>
                <a:ea typeface="Batang" pitchFamily="18" charset="-127"/>
              </a:rPr>
              <a:t>anthor</a:t>
            </a:r>
            <a:endParaRPr lang="en-US" sz="2000" b="1" dirty="0" smtClean="0">
              <a:latin typeface="Batang" pitchFamily="18" charset="-127"/>
              <a:ea typeface="Batang" pitchFamily="18" charset="-127"/>
            </a:endParaRPr>
          </a:p>
          <a:p>
            <a:endParaRPr lang="en-US" sz="2000" b="1" dirty="0" smtClean="0">
              <a:latin typeface="Batang" pitchFamily="18" charset="-127"/>
              <a:ea typeface="Batang" pitchFamily="18" charset="-127"/>
            </a:endParaRPr>
          </a:p>
          <a:p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4-each cell in the colony produced a gelatinous thin sheath of its </a:t>
            </a:r>
            <a:r>
              <a:rPr lang="en-US" sz="2000" b="1" dirty="0" err="1" smtClean="0">
                <a:latin typeface="Batang" pitchFamily="18" charset="-127"/>
                <a:ea typeface="Batang" pitchFamily="18" charset="-127"/>
              </a:rPr>
              <a:t>own.and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 each colony also.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كروكوكس.jpg"/>
          <p:cNvPicPr/>
          <p:nvPr/>
        </p:nvPicPr>
        <p:blipFill>
          <a:blip r:embed="rId2" cstate="print"/>
          <a:srcRect b="14883"/>
          <a:stretch>
            <a:fillRect/>
          </a:stretch>
        </p:blipFill>
        <p:spPr>
          <a:xfrm>
            <a:off x="2133600" y="1066800"/>
            <a:ext cx="5648325" cy="4329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4845" y="1452165"/>
            <a:ext cx="5274310" cy="395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86AB7A06EDB540BE533317C938F1AC" ma:contentTypeVersion="0" ma:contentTypeDescription="Create a new document." ma:contentTypeScope="" ma:versionID="6fc9d8b43e87f969fe63f009cf970b6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53BFAF6-B711-460E-A60C-9976C30842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5E28424-9BF4-455D-93FC-45C0948982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F3F1D1-1BD3-4043-BF89-78371BE88B4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383</TotalTime>
  <Words>389</Words>
  <Application>Microsoft Office PowerPoint</Application>
  <PresentationFormat>عرض على الشاشة (3:4)‏</PresentationFormat>
  <Paragraphs>83</Paragraphs>
  <Slides>20</Slides>
  <Notes>12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انقلاب</vt:lpstr>
      <vt:lpstr>ALGAE</vt:lpstr>
      <vt:lpstr>Position of algae :</vt:lpstr>
      <vt:lpstr>Classification of algal division based on:</vt:lpstr>
      <vt:lpstr>Classification:</vt:lpstr>
      <vt:lpstr>(cyanobacteria)  Cyanophyta</vt:lpstr>
      <vt:lpstr>الشريحة 6</vt:lpstr>
      <vt:lpstr>1- Chroococcus </vt:lpstr>
      <vt:lpstr>الشريحة 8</vt:lpstr>
      <vt:lpstr>الشريحة 9</vt:lpstr>
      <vt:lpstr>الشريحة 10</vt:lpstr>
      <vt:lpstr>الشريحة 11</vt:lpstr>
      <vt:lpstr> 2- Gloeocapsa </vt:lpstr>
      <vt:lpstr>الشريحة 13</vt:lpstr>
      <vt:lpstr>الشريحة 14</vt:lpstr>
      <vt:lpstr>الشريحة 15</vt:lpstr>
      <vt:lpstr>الشريحة 16</vt:lpstr>
      <vt:lpstr> 3- Microcystis </vt:lpstr>
      <vt:lpstr>الشريحة 18</vt:lpstr>
      <vt:lpstr>الشريحة 19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احيائيه الطحالب الدقيقه</dc:title>
  <dc:creator>halrabeah</dc:creator>
  <cp:lastModifiedBy>amamira5</cp:lastModifiedBy>
  <cp:revision>27</cp:revision>
  <dcterms:created xsi:type="dcterms:W3CDTF">2010-09-29T07:49:18Z</dcterms:created>
  <dcterms:modified xsi:type="dcterms:W3CDTF">2011-09-17T21:05:56Z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0x0101004B86AB7A06EDB540BE533317C938F1AC</vt:lpwstr>
  </property>
</Properties>
</file>