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9" r:id="rId12"/>
    <p:sldId id="265" r:id="rId13"/>
    <p:sldId id="26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1A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4430F84-B325-4D54-9436-A78325EDDD58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CF621C0-F6CD-48DE-AD39-0A81745B18F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621C0-F6CD-48DE-AD39-0A81745B18F8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13EA-0CF6-480E-A21B-6C5A6A718BBF}" type="datetimeFigureOut">
              <a:rPr lang="ar-SA" smtClean="0"/>
              <a:t>18/03/33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EA26D-D613-46F0-8A0C-54544F746FF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4610_013036618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051720" y="908720"/>
            <a:ext cx="6708407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00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نظام المحاسبة </a:t>
            </a:r>
            <a:r>
              <a:rPr lang="ar-SA" sz="7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الحكومية ..</a:t>
            </a:r>
            <a:endParaRPr lang="ar-SA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image_134679825_384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1187624" y="260648"/>
            <a:ext cx="45865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اساليب الرقابة على </a:t>
            </a:r>
            <a:r>
              <a:rPr lang="ar-SA" sz="4400" b="1" cap="none" spc="0" dirty="0" err="1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الإعتمادات</a:t>
            </a:r>
            <a:r>
              <a:rPr lang="ar-SA" sz="4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 </a:t>
            </a:r>
            <a:endParaRPr lang="ar-SA" sz="44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95736" y="1412776"/>
            <a:ext cx="42242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1- الرقابة عن طريق </a:t>
            </a:r>
            <a:r>
              <a:rPr lang="ar-SA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الميزانية :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59632" y="2348880"/>
            <a:ext cx="67698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EG" sz="32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وتتطلب الرقابة عن طريق الميزانية الربط  بين الإيرادات المقدرة </a:t>
            </a:r>
            <a:endParaRPr lang="ar-SA" sz="3200" b="1" dirty="0" smtClean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  <a:p>
            <a:pPr algn="ctr"/>
            <a:r>
              <a:rPr lang="ar-EG" sz="3200" b="1" dirty="0" err="1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والأعتمادات</a:t>
            </a:r>
            <a:r>
              <a:rPr lang="ar-EG" sz="3200" b="1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 </a:t>
            </a:r>
            <a:r>
              <a:rPr lang="ar-EG" sz="32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من ناحية والإيرادات والنفقات الفعلية من ناحية أخرى </a:t>
            </a:r>
            <a:endParaRPr lang="ar-SA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006650" y="3501008"/>
            <a:ext cx="47788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1- الرقابة عن طريق </a:t>
            </a:r>
            <a:r>
              <a:rPr lang="ar-SA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الارتباطات :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19672" y="4437112"/>
            <a:ext cx="634180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EG" sz="32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هي نفقات متوقعة نتيجة توقيع عقد مقاولة مع الغير أو </a:t>
            </a:r>
            <a:r>
              <a:rPr lang="ar-SA" sz="3200" b="1" dirty="0" err="1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ا</a:t>
            </a:r>
            <a:r>
              <a:rPr lang="ar-EG" sz="3200" b="1" dirty="0" err="1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صدار</a:t>
            </a:r>
            <a:r>
              <a:rPr lang="ar-EG" sz="3200" b="1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 أمر</a:t>
            </a:r>
            <a:endParaRPr lang="ar-SA" sz="3200" b="1" dirty="0" smtClean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  <a:p>
            <a:pPr algn="ctr"/>
            <a:r>
              <a:rPr lang="ar-EG" sz="3200" b="1" dirty="0" smtClean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 </a:t>
            </a:r>
            <a:r>
              <a:rPr lang="ar-EG" sz="32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شراء أو تحديد بواسطة عمل إداري.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2453323v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807455" y="980728"/>
            <a:ext cx="132760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DecoType Naskh Special" pitchFamily="2" charset="-78"/>
              </a:rPr>
              <a:t>ثالثا :</a:t>
            </a:r>
            <a:endParaRPr lang="ar-SA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471075" y="2636912"/>
            <a:ext cx="581281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ecoType Naskh Special" pitchFamily="2" charset="-78"/>
              </a:rPr>
              <a:t>اسس القياس المحاسبي</a:t>
            </a:r>
            <a:endParaRPr lang="ar-SA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_134679825_38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83568" y="404664"/>
            <a:ext cx="81355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يمكن المفاضلة بين عدة اسس للقياس المحاسبي  وتتوقف هذه</a:t>
            </a:r>
          </a:p>
          <a:p>
            <a:pPr algn="ctr"/>
            <a:r>
              <a:rPr lang="ar-S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المفاضلة على عدة  عوامل  </a:t>
            </a:r>
            <a:r>
              <a:rPr lang="ar-SA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اهمها</a:t>
            </a:r>
            <a:r>
              <a:rPr lang="ar-SA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 :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2204864"/>
            <a:ext cx="77748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EG" sz="3200" b="1" dirty="0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1- طبيعة النشاط الوحدة </a:t>
            </a:r>
            <a:r>
              <a:rPr lang="ar-EG" sz="3200" b="1" dirty="0" err="1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الأدارية</a:t>
            </a:r>
            <a:r>
              <a:rPr lang="ar-EG" sz="3200" b="1" dirty="0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 </a:t>
            </a:r>
            <a:r>
              <a:rPr lang="ar-EG" sz="3200" b="1" dirty="0" err="1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الحكومية .</a:t>
            </a:r>
            <a:endParaRPr lang="en-US" sz="3200" dirty="0">
              <a:ln w="3175">
                <a:noFill/>
              </a:ln>
              <a:solidFill>
                <a:srgbClr val="FF0000"/>
              </a:solidFill>
              <a:cs typeface="DecoType Naskh Special" pitchFamily="2" charset="-78"/>
            </a:endParaRPr>
          </a:p>
          <a:p>
            <a:pPr algn="ctr"/>
            <a:r>
              <a:rPr lang="ar-EG" sz="3200" b="1" dirty="0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2- نوع المعلومات المطلوبة لأعراض اتخاذ </a:t>
            </a:r>
            <a:r>
              <a:rPr lang="ar-EG" sz="3200" b="1" dirty="0" err="1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القرارت</a:t>
            </a:r>
            <a:r>
              <a:rPr lang="ar-EG" sz="3200" b="1" dirty="0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 –سواء تخطيطية أم </a:t>
            </a:r>
            <a:r>
              <a:rPr lang="ar-EG" sz="3200" b="1" dirty="0" err="1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رقابية .</a:t>
            </a:r>
            <a:endParaRPr lang="en-US" sz="3200" dirty="0">
              <a:ln w="3175">
                <a:noFill/>
              </a:ln>
              <a:solidFill>
                <a:srgbClr val="FF0000"/>
              </a:solidFill>
              <a:cs typeface="DecoType Naskh Special" pitchFamily="2" charset="-78"/>
            </a:endParaRPr>
          </a:p>
          <a:p>
            <a:pPr algn="ctr"/>
            <a:r>
              <a:rPr lang="ar-EG" sz="3200" b="1" dirty="0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3- مستوى الخبرة </a:t>
            </a:r>
            <a:r>
              <a:rPr lang="ar-EG" sz="3200" b="1" dirty="0" err="1">
                <a:ln w="3175">
                  <a:noFill/>
                </a:ln>
                <a:solidFill>
                  <a:srgbClr val="FF0000"/>
                </a:solidFill>
                <a:cs typeface="DecoType Naskh Special" pitchFamily="2" charset="-78"/>
              </a:rPr>
              <a:t>المحاسبية .</a:t>
            </a:r>
            <a:endParaRPr lang="en-US" sz="3200" dirty="0">
              <a:ln w="3175">
                <a:noFill/>
              </a:ln>
              <a:solidFill>
                <a:srgbClr val="FF0000"/>
              </a:solidFill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724128" y="3933056"/>
            <a:ext cx="27286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ومن هذه </a:t>
            </a:r>
            <a:r>
              <a:rPr lang="ar-SA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الأسس :</a:t>
            </a:r>
            <a:endParaRPr lang="ar-S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11760" y="4365104"/>
            <a:ext cx="31277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اساس </a:t>
            </a:r>
            <a:r>
              <a:rPr lang="ar-SA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الاستحقاق .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19672" y="5046275"/>
            <a:ext cx="27238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الاساس </a:t>
            </a:r>
            <a:r>
              <a:rPr lang="ar-SA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النقدي .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58976" y="5733256"/>
            <a:ext cx="28664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الاساس </a:t>
            </a:r>
            <a:r>
              <a:rPr lang="ar-SA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المختلط .</a:t>
            </a:r>
            <a:endParaRPr lang="ar-SA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4610_013036618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66101" y="764704"/>
            <a:ext cx="43332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Harlow Solid Italic" pitchFamily="82" charset="0"/>
              </a:rPr>
              <a:t>The End ….</a:t>
            </a:r>
            <a:endParaRPr lang="ar-SA" sz="6600" b="1" cap="none" spc="0" dirty="0">
              <a:ln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148064" y="2276872"/>
            <a:ext cx="268535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عمل </a:t>
            </a:r>
            <a:r>
              <a:rPr lang="ar-SA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الطالبتين :</a:t>
            </a:r>
            <a:endParaRPr lang="ar-SA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DecoType Naskh Special" pitchFamily="2" charset="-78"/>
            </a:endParaRPr>
          </a:p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cs typeface="DecoType Naskh Special" pitchFamily="2" charset="-78"/>
              </a:rPr>
              <a:t>مريم الحارثي 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DecoType Naskh Special" pitchFamily="2" charset="-78"/>
            </a:endParaRPr>
          </a:p>
          <a:p>
            <a:pPr algn="ctr"/>
            <a:r>
              <a:rPr lang="ar-SA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cs typeface="DecoType Naskh Special" pitchFamily="2" charset="-78"/>
              </a:rPr>
              <a:t>نورة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cs typeface="DecoType Naskh Special" pitchFamily="2" charset="-78"/>
              </a:rPr>
              <a:t> الرشيد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22453323v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236296" y="692696"/>
            <a:ext cx="1074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DecoType Naskh Special" pitchFamily="2" charset="-78"/>
              </a:rPr>
              <a:t>اولا :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43808" y="2564904"/>
            <a:ext cx="48590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مفاهيم المحاسبة الحكومية</a:t>
            </a:r>
            <a:endParaRPr lang="ar-SA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707904" y="908720"/>
            <a:ext cx="4647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نظرية المحاسبة عن </a:t>
            </a:r>
            <a:r>
              <a:rPr lang="ar-SA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الاموال :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48037" y="2636912"/>
            <a:ext cx="749596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>
                <a:cs typeface="DecoType Naskh Special" pitchFamily="2" charset="-78"/>
              </a:rPr>
              <a:t>وحدة مالية ومحاسبية مستقلة تتضمن مجموعة متوازنة من الحسابات </a:t>
            </a:r>
            <a:r>
              <a:rPr lang="ar-SA" sz="3200" b="1" dirty="0" smtClean="0">
                <a:cs typeface="DecoType Naskh Special" pitchFamily="2" charset="-78"/>
              </a:rPr>
              <a:t>تسجل</a:t>
            </a:r>
          </a:p>
          <a:p>
            <a:pPr algn="ctr"/>
            <a:r>
              <a:rPr lang="ar-SA" sz="3200" b="1" dirty="0" smtClean="0">
                <a:cs typeface="DecoType Naskh Special" pitchFamily="2" charset="-78"/>
              </a:rPr>
              <a:t> </a:t>
            </a:r>
            <a:r>
              <a:rPr lang="ar-SA" sz="3200" b="1" dirty="0">
                <a:cs typeface="DecoType Naskh Special" pitchFamily="2" charset="-78"/>
              </a:rPr>
              <a:t>فيها النقدية والموارد </a:t>
            </a:r>
            <a:r>
              <a:rPr lang="ar-SA" sz="3200" b="1" dirty="0" err="1" smtClean="0">
                <a:cs typeface="DecoType Naskh Special" pitchFamily="2" charset="-78"/>
              </a:rPr>
              <a:t>الماليةوما</a:t>
            </a:r>
            <a:r>
              <a:rPr lang="ar-SA" sz="3200" b="1" dirty="0" smtClean="0">
                <a:cs typeface="DecoType Naskh Special" pitchFamily="2" charset="-78"/>
              </a:rPr>
              <a:t> </a:t>
            </a:r>
            <a:r>
              <a:rPr lang="ar-SA" sz="3200" b="1" dirty="0">
                <a:cs typeface="DecoType Naskh Special" pitchFamily="2" charset="-78"/>
              </a:rPr>
              <a:t>يرتبط </a:t>
            </a:r>
            <a:r>
              <a:rPr lang="ar-SA" sz="3200" b="1" dirty="0" err="1">
                <a:cs typeface="DecoType Naskh Special" pitchFamily="2" charset="-78"/>
              </a:rPr>
              <a:t>بها</a:t>
            </a:r>
            <a:r>
              <a:rPr lang="ar-SA" sz="3200" b="1" dirty="0">
                <a:cs typeface="DecoType Naskh Special" pitchFamily="2" charset="-78"/>
              </a:rPr>
              <a:t> من التزامات والرصيد المتبقي للمال </a:t>
            </a:r>
            <a:endParaRPr lang="ar-SA" sz="3200" b="1" dirty="0" smtClean="0">
              <a:cs typeface="DecoType Naskh Special" pitchFamily="2" charset="-78"/>
            </a:endParaRPr>
          </a:p>
          <a:p>
            <a:pPr algn="ctr"/>
            <a:r>
              <a:rPr lang="ar-SA" sz="3200" b="1" dirty="0" err="1" smtClean="0">
                <a:cs typeface="DecoType Naskh Special" pitchFamily="2" charset="-78"/>
              </a:rPr>
              <a:t>ومايطرأ</a:t>
            </a:r>
            <a:r>
              <a:rPr lang="ar-SA" sz="3200" b="1" dirty="0" smtClean="0">
                <a:cs typeface="DecoType Naskh Special" pitchFamily="2" charset="-78"/>
              </a:rPr>
              <a:t> </a:t>
            </a:r>
            <a:r>
              <a:rPr lang="ar-SA" sz="3200" b="1" dirty="0">
                <a:cs typeface="DecoType Naskh Special" pitchFamily="2" charset="-78"/>
              </a:rPr>
              <a:t>على كل ذلك من تغيرات ويخصص هذا المال </a:t>
            </a:r>
            <a:r>
              <a:rPr lang="ar-SA" sz="3200" b="1" dirty="0" smtClean="0">
                <a:cs typeface="DecoType Naskh Special" pitchFamily="2" charset="-78"/>
              </a:rPr>
              <a:t>لإنجاز</a:t>
            </a:r>
          </a:p>
          <a:p>
            <a:pPr algn="ctr"/>
            <a:r>
              <a:rPr lang="ar-SA" sz="3200" b="1" dirty="0" smtClean="0">
                <a:cs typeface="DecoType Naskh Special" pitchFamily="2" charset="-78"/>
              </a:rPr>
              <a:t> </a:t>
            </a:r>
            <a:r>
              <a:rPr lang="ar-SA" sz="3200" b="1" dirty="0">
                <a:cs typeface="DecoType Naskh Special" pitchFamily="2" charset="-78"/>
              </a:rPr>
              <a:t>أنشطة محددة أو لتحقيق أهداف معينة وفقاً للقوانين والأنظمة واللوائح </a:t>
            </a:r>
            <a:endParaRPr lang="ar-SA" sz="3200" b="1" dirty="0" smtClean="0">
              <a:cs typeface="DecoType Naskh Special" pitchFamily="2" charset="-78"/>
            </a:endParaRPr>
          </a:p>
          <a:p>
            <a:pPr algn="ctr"/>
            <a:r>
              <a:rPr lang="ar-SA" sz="3200" b="1" dirty="0" err="1" smtClean="0">
                <a:cs typeface="DecoType Naskh Special" pitchFamily="2" charset="-78"/>
              </a:rPr>
              <a:t>والتعليمات .</a:t>
            </a:r>
            <a:endParaRPr lang="ar-S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allAtOnce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_134679825_38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35042"/>
            <a:ext cx="9144000" cy="7093042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827584" y="2132856"/>
            <a:ext cx="72971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dirty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وينعكس أثر التباين بين نظام المحاسبة عن الأموال ونظام المحاسبة المالية </a:t>
            </a:r>
            <a:r>
              <a:rPr lang="ar-SA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على</a:t>
            </a:r>
          </a:p>
          <a:p>
            <a:pPr algn="ctr"/>
            <a:r>
              <a:rPr lang="ar-SA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 </a:t>
            </a:r>
            <a:r>
              <a:rPr lang="ar-SA" sz="3200" b="1" dirty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كثير من المفاهيم </a:t>
            </a:r>
            <a:r>
              <a:rPr lang="ar-SA" sz="3200" b="1" dirty="0" err="1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والمباديء</a:t>
            </a:r>
            <a:r>
              <a:rPr lang="ar-SA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  الأساسية </a:t>
            </a:r>
            <a:r>
              <a:rPr lang="ar-SA" sz="3200" b="1" dirty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للمحاسبة الحكومية </a:t>
            </a:r>
            <a:endParaRPr lang="ar-SA" sz="3200" b="1" dirty="0" smtClean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  <a:p>
            <a:pPr algn="ctr"/>
            <a:r>
              <a:rPr lang="ar-SA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والتي </a:t>
            </a:r>
            <a:r>
              <a:rPr lang="ar-SA" sz="3200" b="1" dirty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من ابرزها </a:t>
            </a:r>
            <a:r>
              <a:rPr lang="ar-SA" sz="32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ما </a:t>
            </a:r>
            <a:r>
              <a:rPr lang="ar-SA" sz="3200" b="1" dirty="0" err="1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cs typeface="DecoType Naskh Special" pitchFamily="2" charset="-78"/>
              </a:rPr>
              <a:t>يلي :</a:t>
            </a:r>
            <a:endParaRPr lang="en-US" sz="3200" b="1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19858_11319238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74275" y="332656"/>
            <a:ext cx="49904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1 </a:t>
            </a:r>
            <a:r>
              <a:rPr lang="ar-S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- الوحدة </a:t>
            </a:r>
            <a:r>
              <a:rPr lang="ar-SA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المحاسبية :</a:t>
            </a:r>
            <a:endParaRPr lang="ar-SA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98459" y="3068960"/>
            <a:ext cx="57166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مجموعه من الموارد المالية التي يتم تخصيصها لتحقيق </a:t>
            </a:r>
            <a:endParaRPr lang="ar-SA" sz="3600" b="1" dirty="0" smtClean="0">
              <a:effectLst>
                <a:reflection blurRad="6350" stA="60000" endA="900" endPos="60000" dist="29997" dir="5400000" sy="-100000" algn="bl" rotWithShape="0"/>
              </a:effectLst>
              <a:cs typeface="DecoType Naskh Special" pitchFamily="2" charset="-78"/>
            </a:endParaRPr>
          </a:p>
          <a:p>
            <a:pPr algn="ctr"/>
            <a:r>
              <a:rPr lang="ar-SA" sz="3600" b="1" dirty="0" smtClean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هدف </a:t>
            </a:r>
            <a:r>
              <a:rPr lang="ar-SA" sz="3600" b="1" dirty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معين أو لأداء نشاط محدد </a:t>
            </a:r>
            <a:r>
              <a:rPr lang="ar-SA" sz="3600" b="1" dirty="0" smtClean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و</a:t>
            </a:r>
          </a:p>
          <a:p>
            <a:pPr algn="ctr"/>
            <a:r>
              <a:rPr lang="ar-SA" sz="3600" b="1" dirty="0" smtClean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تكون </a:t>
            </a:r>
            <a:r>
              <a:rPr lang="ar-SA" sz="3600" b="1" dirty="0">
                <a:effectLst>
                  <a:reflection blurRad="6350" stA="60000" endA="900" endPos="60000" dist="29997" dir="5400000" sy="-100000" algn="bl" rotWithShape="0"/>
                </a:effectLst>
                <a:cs typeface="DecoType Naskh Special" pitchFamily="2" charset="-78"/>
              </a:rPr>
              <a:t>موضوع القياس والاتصال المحاسبي</a:t>
            </a:r>
            <a:endParaRPr lang="ar-S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reflection blurRad="6350" stA="60000" endA="900" endPos="60000" dist="29997" dir="5400000" sy="-100000" algn="bl" rotWithShape="0"/>
              </a:effectLst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3528" y="2996952"/>
            <a:ext cx="609333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2 </a:t>
            </a:r>
            <a:r>
              <a:rPr lang="ar-S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- الالتزام بالقواعد القانونية</a:t>
            </a:r>
            <a:endParaRPr lang="ar-SA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EU2o-dy7F_876825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716016" y="404664"/>
            <a:ext cx="4022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3 </a:t>
            </a:r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– التبويب </a:t>
            </a:r>
            <a:r>
              <a:rPr lang="ar-SA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المحاسبي 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85043" y="1772816"/>
            <a:ext cx="6958957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>
                <a:cs typeface="DecoType Naskh Special" pitchFamily="2" charset="-78"/>
              </a:rPr>
              <a:t>في المحاسبة الحكومية </a:t>
            </a:r>
            <a:r>
              <a:rPr lang="ar-SA" sz="2800" b="1" dirty="0" smtClean="0">
                <a:cs typeface="DecoType Naskh Special" pitchFamily="2" charset="-78"/>
              </a:rPr>
              <a:t>لا توجد </a:t>
            </a:r>
            <a:r>
              <a:rPr lang="ar-SA" sz="2800" b="1" dirty="0">
                <a:cs typeface="DecoType Naskh Special" pitchFamily="2" charset="-78"/>
              </a:rPr>
              <a:t>علاقة بين الإيرادات والمصروفات فإيرادات الوحدة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الإدارية </a:t>
            </a:r>
            <a:r>
              <a:rPr lang="ar-SA" sz="2800" b="1" dirty="0">
                <a:cs typeface="DecoType Naskh Special" pitchFamily="2" charset="-78"/>
              </a:rPr>
              <a:t>الحكومية تؤول إلى ميزانية الدولة </a:t>
            </a:r>
            <a:r>
              <a:rPr lang="ar-SA" sz="2800" b="1" dirty="0" smtClean="0">
                <a:cs typeface="DecoType Naskh Special" pitchFamily="2" charset="-78"/>
              </a:rPr>
              <a:t>ولا يمكنها </a:t>
            </a:r>
            <a:r>
              <a:rPr lang="ar-SA" sz="2800" b="1" dirty="0">
                <a:cs typeface="DecoType Naskh Special" pitchFamily="2" charset="-78"/>
              </a:rPr>
              <a:t>الصرف منها </a:t>
            </a:r>
            <a:r>
              <a:rPr lang="ar-SA" sz="2800" b="1" dirty="0" smtClean="0">
                <a:cs typeface="DecoType Naskh Special" pitchFamily="2" charset="-78"/>
              </a:rPr>
              <a:t>مباشرة.</a:t>
            </a: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ثم </a:t>
            </a:r>
            <a:r>
              <a:rPr lang="ar-SA" sz="2800" b="1" dirty="0">
                <a:cs typeface="DecoType Naskh Special" pitchFamily="2" charset="-78"/>
              </a:rPr>
              <a:t>فأن المقارنة تتم بين الإيرادات والمصروفات على مستوى المال او </a:t>
            </a:r>
            <a:r>
              <a:rPr lang="ar-SA" sz="2800" b="1" dirty="0" smtClean="0">
                <a:cs typeface="DecoType Naskh Special" pitchFamily="2" charset="-78"/>
              </a:rPr>
              <a:t>الدولة</a:t>
            </a: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 </a:t>
            </a:r>
            <a:r>
              <a:rPr lang="ar-SA" sz="2800" b="1" dirty="0">
                <a:cs typeface="DecoType Naskh Special" pitchFamily="2" charset="-78"/>
              </a:rPr>
              <a:t>في حالة وجود مال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عام </a:t>
            </a:r>
            <a:r>
              <a:rPr lang="ar-SA" sz="2800" b="1" dirty="0">
                <a:cs typeface="DecoType Naskh Special" pitchFamily="2" charset="-78"/>
              </a:rPr>
              <a:t>واحد والتي </a:t>
            </a:r>
            <a:r>
              <a:rPr lang="ar-SA" sz="2800" b="1" dirty="0" smtClean="0">
                <a:cs typeface="DecoType Naskh Special" pitchFamily="2" charset="-78"/>
              </a:rPr>
              <a:t> </a:t>
            </a:r>
            <a:r>
              <a:rPr lang="ar-SA" sz="2800" b="1" dirty="0" err="1" smtClean="0">
                <a:cs typeface="DecoType Naskh Special" pitchFamily="2" charset="-78"/>
              </a:rPr>
              <a:t>نتيجتها :</a:t>
            </a:r>
            <a:endParaRPr lang="en-US" sz="2800" dirty="0"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771800" y="4365104"/>
            <a:ext cx="55258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ar-SA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* عجز </a:t>
            </a:r>
            <a:r>
              <a:rPr lang="ar-SA" sz="28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يتم تغطيته عن طريق الاقتراض أو من الاحتياطي العام.</a:t>
            </a:r>
            <a:endParaRPr lang="en-US" sz="28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cs typeface="DecoType Naskh Special" pitchFamily="2" charset="-78"/>
            </a:endParaRPr>
          </a:p>
          <a:p>
            <a:pPr lvl="0"/>
            <a:r>
              <a:rPr lang="ar-SA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* فائض </a:t>
            </a:r>
            <a:r>
              <a:rPr lang="ar-SA" sz="28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يؤول إلى الاحتياطي العام </a:t>
            </a:r>
            <a:r>
              <a:rPr lang="ar-SA" sz="2800" b="1" dirty="0" err="1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للدوله.</a:t>
            </a:r>
            <a:endParaRPr lang="en-US" sz="28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139952" y="404664"/>
            <a:ext cx="4487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4</a:t>
            </a:r>
            <a:r>
              <a:rPr lang="ar-SA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 </a:t>
            </a:r>
            <a:r>
              <a:rPr lang="ar-S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– الاصول </a:t>
            </a:r>
            <a:r>
              <a:rPr lang="ar-SA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والالتزامات:</a:t>
            </a:r>
            <a:endParaRPr lang="ar-S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784293" y="1772816"/>
            <a:ext cx="7359707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>
                <a:cs typeface="DecoType Naskh Special" pitchFamily="2" charset="-78"/>
              </a:rPr>
              <a:t>بينما تفصح الميزانية العمومية عن المركز المالي لمنشآت قطاع الاعمال عن كل عناصر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الأصول </a:t>
            </a:r>
            <a:r>
              <a:rPr lang="ar-SA" sz="2800" b="1" dirty="0">
                <a:cs typeface="DecoType Naskh Special" pitchFamily="2" charset="-78"/>
              </a:rPr>
              <a:t>نجد أن المحاسبة الحكومية التي تعتمد على نظرية المحاسبة عن الأموال تفصح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عن </a:t>
            </a:r>
            <a:r>
              <a:rPr lang="ar-SA" sz="2800" b="1" dirty="0">
                <a:cs typeface="DecoType Naskh Special" pitchFamily="2" charset="-78"/>
              </a:rPr>
              <a:t>الاصول </a:t>
            </a:r>
            <a:r>
              <a:rPr lang="ar-SA" sz="2800" b="1" dirty="0" err="1">
                <a:cs typeface="DecoType Naskh Special" pitchFamily="2" charset="-78"/>
              </a:rPr>
              <a:t>السائلة </a:t>
            </a:r>
            <a:r>
              <a:rPr lang="ar-SA" sz="2800" b="1" dirty="0">
                <a:cs typeface="DecoType Naskh Special" pitchFamily="2" charset="-78"/>
              </a:rPr>
              <a:t>(النقدية او المتداولة) التي تكون متاحة لتحقيق الغرض المستهدف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من </a:t>
            </a:r>
            <a:r>
              <a:rPr lang="ar-SA" sz="2800" b="1" dirty="0">
                <a:cs typeface="DecoType Naskh Special" pitchFamily="2" charset="-78"/>
              </a:rPr>
              <a:t>المال وما يرتبط  بتلك الأصول من التزامات فالمال بطبيعته لا يمثل احتياطي نقدي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>
                <a:cs typeface="DecoType Naskh Special" pitchFamily="2" charset="-78"/>
              </a:rPr>
              <a:t> </a:t>
            </a:r>
            <a:r>
              <a:rPr lang="ar-SA" sz="2800" b="1" dirty="0" smtClean="0">
                <a:cs typeface="DecoType Naskh Special" pitchFamily="2" charset="-78"/>
              </a:rPr>
              <a:t>        ولكنه </a:t>
            </a:r>
            <a:r>
              <a:rPr lang="ar-SA" sz="2800" b="1" dirty="0">
                <a:cs typeface="DecoType Naskh Special" pitchFamily="2" charset="-78"/>
              </a:rPr>
              <a:t>في واقع الامر وحدة مالية ومحاسبية لها اصولها </a:t>
            </a:r>
            <a:r>
              <a:rPr lang="ar-SA" sz="2800" b="1" dirty="0" err="1">
                <a:cs typeface="DecoType Naskh Special" pitchFamily="2" charset="-78"/>
              </a:rPr>
              <a:t>والتزاماتها .</a:t>
            </a:r>
            <a:endParaRPr lang="en-US" sz="2800" dirty="0">
              <a:cs typeface="DecoType Naskh Special" pitchFamily="2" charset="-78"/>
            </a:endParaRPr>
          </a:p>
          <a:p>
            <a:pPr algn="ctr"/>
            <a:r>
              <a:rPr lang="ar-SA" sz="2800" b="1" dirty="0">
                <a:cs typeface="DecoType Naskh Special" pitchFamily="2" charset="-78"/>
              </a:rPr>
              <a:t>ووفقا لتعريف المال فإن المال </a:t>
            </a:r>
            <a:r>
              <a:rPr lang="ar-SA" sz="2800" b="1" dirty="0" err="1">
                <a:cs typeface="DecoType Naskh Special" pitchFamily="2" charset="-78"/>
              </a:rPr>
              <a:t>يشتمل</a:t>
            </a:r>
            <a:r>
              <a:rPr lang="ar-SA" sz="2800" b="1" dirty="0">
                <a:cs typeface="DecoType Naskh Special" pitchFamily="2" charset="-78"/>
              </a:rPr>
              <a:t> على مجموعة من الحسابات المتوازنة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SA" sz="2800" b="1" dirty="0" smtClean="0">
                <a:cs typeface="DecoType Naskh Special" pitchFamily="2" charset="-78"/>
              </a:rPr>
              <a:t>تعكسها </a:t>
            </a:r>
            <a:r>
              <a:rPr lang="ar-SA" sz="2800" b="1" dirty="0">
                <a:cs typeface="DecoType Naskh Special" pitchFamily="2" charset="-78"/>
              </a:rPr>
              <a:t>معادلة الميزانية التالية:</a:t>
            </a:r>
            <a:endParaRPr lang="en-US" sz="2800" dirty="0">
              <a:cs typeface="DecoType Naskh Special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059832" y="4869160"/>
            <a:ext cx="5307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/>
            <a:r>
              <a:rPr lang="ar-SA" sz="4400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الاصول </a:t>
            </a:r>
            <a:r>
              <a:rPr lang="ar-SA" sz="4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= </a:t>
            </a:r>
            <a:r>
              <a:rPr lang="ar-SA" sz="4400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الالتزامات </a:t>
            </a:r>
            <a:r>
              <a:rPr lang="ar-SA" sz="4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cs typeface="DecoType Naskh Special" pitchFamily="2" charset="-78"/>
              </a:rPr>
              <a:t>+ رصيد الاموال </a:t>
            </a:r>
            <a:endParaRPr lang="en-US" sz="4400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cs typeface="DecoType Naskh Special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 tmFilter="0,0; .5, 0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408753f902be8185731b88d7fa1525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39552" y="2564904"/>
            <a:ext cx="374173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50" endPos="85000" dist="29997" dir="5400000" sy="-100000" algn="bl" rotWithShape="0"/>
                </a:effectLst>
                <a:cs typeface="DecoType Naskh Special" pitchFamily="2" charset="-78"/>
              </a:rPr>
              <a:t>أنواع الاموال </a:t>
            </a:r>
            <a:endParaRPr lang="ar-SA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50" endPos="85000" dist="29997" dir="5400000" sy="-100000" algn="bl" rotWithShape="0"/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78e5558180987d00fe66fc0971667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555776" y="332656"/>
            <a:ext cx="6377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المجموعة </a:t>
            </a:r>
            <a:r>
              <a:rPr lang="ar-SA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الأولى </a:t>
            </a:r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: الاموال </a:t>
            </a:r>
            <a:r>
              <a:rPr lang="ar-SA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الحكومية ..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940152" y="1846565"/>
            <a:ext cx="19255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اهم </a:t>
            </a:r>
            <a:r>
              <a:rPr lang="ar-SA" sz="3600" b="1" cap="none" spc="0" dirty="0" err="1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الخصائص :</a:t>
            </a:r>
            <a:endParaRPr lang="ar-SA" sz="3600" b="1" cap="none" spc="0" dirty="0">
              <a:ln w="11430"/>
              <a:solidFill>
                <a:srgbClr val="F61A4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704758" y="1682805"/>
            <a:ext cx="4196983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>
              <a:buFont typeface="Arial" charset="0"/>
              <a:buChar char="•"/>
            </a:pPr>
            <a:r>
              <a:rPr lang="ar-EG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أنها </a:t>
            </a:r>
            <a:r>
              <a:rPr lang="ar-EG" sz="2800" b="1" dirty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قابلة للأنفاق</a:t>
            </a:r>
            <a:r>
              <a:rPr lang="ar-EG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.</a:t>
            </a:r>
            <a:endParaRPr lang="ar-SA" sz="2800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>
              <a:buFont typeface="Arial" charset="0"/>
              <a:buChar char="•"/>
            </a:pPr>
            <a:r>
              <a:rPr lang="ar-EG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يسري عليها مفهوم نظرية المحاسبة عن الأموال.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/>
            <a:endParaRPr lang="en-US" sz="2800" dirty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012160" y="3717032"/>
            <a:ext cx="22172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تشمل على </a:t>
            </a:r>
            <a:r>
              <a:rPr lang="ar-SA" sz="3600" b="1" cap="none" spc="0" dirty="0" err="1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مايلي</a:t>
            </a:r>
            <a:r>
              <a:rPr lang="ar-SA" sz="3600" b="1" cap="none" spc="0" dirty="0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 </a:t>
            </a:r>
            <a:r>
              <a:rPr lang="ar-SA" sz="3600" b="1" cap="none" spc="0" dirty="0" err="1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:</a:t>
            </a:r>
            <a:endParaRPr lang="ar-SA" sz="3600" b="1" cap="none" spc="0" dirty="0">
              <a:ln w="11430"/>
              <a:solidFill>
                <a:srgbClr val="F61A4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43808" y="3645024"/>
            <a:ext cx="2888931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المال 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العام .</a:t>
            </a:r>
            <a:endParaRPr lang="ar-SA" sz="2800" b="1" dirty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الايراد المخصص.</a:t>
            </a: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المشروعات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الرأسمالية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خدمة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الدين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131840" y="332656"/>
            <a:ext cx="5634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المجموعة الثانية: اموال </a:t>
            </a:r>
            <a:r>
              <a:rPr lang="ar-SA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الملكية ..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cs typeface="DecoType Naskh Special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012160" y="2492896"/>
            <a:ext cx="22172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تشمل على </a:t>
            </a:r>
            <a:r>
              <a:rPr lang="ar-SA" sz="3600" b="1" cap="none" spc="0" dirty="0" err="1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مايلي</a:t>
            </a:r>
            <a:r>
              <a:rPr lang="ar-SA" sz="3600" b="1" cap="none" spc="0" dirty="0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 </a:t>
            </a:r>
            <a:r>
              <a:rPr lang="ar-SA" sz="3600" b="1" cap="none" spc="0" dirty="0" err="1" smtClean="0">
                <a:ln w="11430"/>
                <a:solidFill>
                  <a:srgbClr val="F61A4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DecoType Naskh Special" pitchFamily="2" charset="-78"/>
              </a:rPr>
              <a:t>:</a:t>
            </a:r>
            <a:endParaRPr lang="ar-SA" sz="3600" b="1" cap="none" spc="0" dirty="0">
              <a:ln w="11430"/>
              <a:solidFill>
                <a:srgbClr val="F61A4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492769" y="2564904"/>
            <a:ext cx="238398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المرافق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العامة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الخدمة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الداخلية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979712" y="260648"/>
            <a:ext cx="6952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المجموعة الثالثة: اموال الوكالة او </a:t>
            </a:r>
            <a:r>
              <a:rPr lang="ar-SA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cs typeface="DecoType Naskh Special" pitchFamily="2" charset="-78"/>
              </a:rPr>
              <a:t>الامانة..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cs typeface="DecoType Naskh Special" pitchFamily="2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2843808" y="2492896"/>
            <a:ext cx="302518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الامانة القابلة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للإنفاق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الامانة الغير قابلة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للانفاق</a:t>
            </a: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  <a:p>
            <a:pPr lvl="0">
              <a:buFont typeface="Arial" charset="0"/>
              <a:buChar char="•"/>
            </a:pP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اموال </a:t>
            </a:r>
            <a:r>
              <a:rPr lang="ar-SA" sz="2800" b="1" dirty="0" err="1" smtClean="0">
                <a:solidFill>
                  <a:schemeClr val="accent3">
                    <a:lumMod val="50000"/>
                  </a:schemeClr>
                </a:solidFill>
                <a:cs typeface="DecoType Naskh Special" pitchFamily="2" charset="-78"/>
              </a:rPr>
              <a:t>المعاشات .</a:t>
            </a:r>
            <a:endParaRPr lang="ar-SA" sz="2800" b="1" dirty="0" smtClean="0">
              <a:solidFill>
                <a:schemeClr val="accent3">
                  <a:lumMod val="50000"/>
                </a:schemeClr>
              </a:solidFill>
              <a:cs typeface="DecoType Naskh Special" pitchFamily="2" charset="-78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 tmFilter="0,0; .5, 0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0" grpId="2"/>
      <p:bldP spid="12" grpId="0"/>
      <p:bldP spid="12" grpId="1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3zp406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627784" y="260648"/>
            <a:ext cx="39501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72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DecoType Naskh Special" pitchFamily="2" charset="-78"/>
              </a:rPr>
              <a:t>التقارير الماليـــــــة </a:t>
            </a:r>
            <a:endParaRPr lang="ar-SA" sz="72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9552" y="2060848"/>
            <a:ext cx="8294258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r-EG" sz="2800" b="1" dirty="0" err="1">
                <a:cs typeface="DecoType Naskh Special" pitchFamily="2" charset="-78"/>
              </a:rPr>
              <a:t>ثمثل</a:t>
            </a:r>
            <a:r>
              <a:rPr lang="ar-EG" sz="2800" b="1" dirty="0">
                <a:cs typeface="DecoType Naskh Special" pitchFamily="2" charset="-78"/>
              </a:rPr>
              <a:t> مخرجات النظام التي تحتوي على المعلومات المفيدة للمستفيدين سواء كانوا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EG" sz="2800" b="1" dirty="0" smtClean="0">
                <a:cs typeface="DecoType Naskh Special" pitchFamily="2" charset="-78"/>
              </a:rPr>
              <a:t>داخل </a:t>
            </a:r>
            <a:r>
              <a:rPr lang="ar-EG" sz="2800" b="1" dirty="0">
                <a:cs typeface="DecoType Naskh Special" pitchFamily="2" charset="-78"/>
              </a:rPr>
              <a:t>الوحدة الإدارية الحكومية </a:t>
            </a:r>
            <a:endParaRPr lang="ar-SA" sz="2800" b="1" dirty="0" smtClean="0">
              <a:cs typeface="DecoType Naskh Special" pitchFamily="2" charset="-78"/>
            </a:endParaRPr>
          </a:p>
          <a:p>
            <a:pPr algn="ctr"/>
            <a:r>
              <a:rPr lang="ar-EG" sz="2800" b="1" dirty="0" smtClean="0">
                <a:cs typeface="DecoType Naskh Special" pitchFamily="2" charset="-78"/>
              </a:rPr>
              <a:t>أو </a:t>
            </a:r>
            <a:r>
              <a:rPr lang="ar-EG" sz="2800" b="1" dirty="0">
                <a:cs typeface="DecoType Naskh Special" pitchFamily="2" charset="-78"/>
              </a:rPr>
              <a:t>خارجها مثل الأجهزة الرقابية والتنفيذية والتنظيمية ويصدر عادة عن نظام المحاسبة الحكومية </a:t>
            </a:r>
            <a:r>
              <a:rPr lang="ar-SA" sz="2800" b="1" dirty="0" smtClean="0">
                <a:cs typeface="DecoType Naskh Special" pitchFamily="2" charset="-78"/>
              </a:rPr>
              <a:t> </a:t>
            </a:r>
            <a:r>
              <a:rPr lang="ar-EG" sz="2800" b="1" dirty="0" err="1" smtClean="0">
                <a:cs typeface="DecoType Naskh Special" pitchFamily="2" charset="-78"/>
              </a:rPr>
              <a:t>:</a:t>
            </a:r>
            <a:endParaRPr lang="ar-SA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DecoType Naskh Special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03648" y="3861048"/>
            <a:ext cx="70503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ar-SA" sz="2400" b="1" dirty="0" smtClean="0">
                <a:solidFill>
                  <a:srgbClr val="FFC000"/>
                </a:solidFill>
                <a:cs typeface="DecoType Naskh Special" pitchFamily="2" charset="-78"/>
              </a:rPr>
              <a:t>1</a:t>
            </a:r>
            <a:r>
              <a:rPr lang="ar-EG" sz="2400" b="1" dirty="0" smtClean="0">
                <a:solidFill>
                  <a:srgbClr val="FFC000"/>
                </a:solidFill>
                <a:cs typeface="DecoType Naskh Special" pitchFamily="2" charset="-78"/>
              </a:rPr>
              <a:t>- </a:t>
            </a:r>
            <a:r>
              <a:rPr lang="ar-EG" sz="24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تقارير مؤقتة شهرية وربع </a:t>
            </a:r>
            <a:r>
              <a:rPr lang="ar-EG" sz="2400" b="1" dirty="0" err="1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سنوية .</a:t>
            </a:r>
            <a:endParaRPr lang="en-US" sz="2400" dirty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  <a:p>
            <a:r>
              <a:rPr lang="ar-EG" sz="2400" b="1" dirty="0">
                <a:solidFill>
                  <a:srgbClr val="FFC000"/>
                </a:solidFill>
                <a:cs typeface="DecoType Naskh Special" pitchFamily="2" charset="-78"/>
              </a:rPr>
              <a:t>2-</a:t>
            </a:r>
            <a:r>
              <a:rPr lang="ar-EG" sz="24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 تقارير نهائية أو ختامية تصدر في نهاية السنة المالية بحيث تحتوي على المعلومات </a:t>
            </a:r>
            <a:r>
              <a:rPr lang="ar-EG" sz="2400" b="1" dirty="0" err="1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التفسيرية .</a:t>
            </a:r>
            <a:endParaRPr lang="en-US" sz="2400" dirty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  <a:p>
            <a:r>
              <a:rPr lang="ar-EG" sz="2400" b="1" dirty="0">
                <a:solidFill>
                  <a:srgbClr val="FFC000"/>
                </a:solidFill>
                <a:cs typeface="DecoType Naskh Special" pitchFamily="2" charset="-78"/>
              </a:rPr>
              <a:t>3- </a:t>
            </a:r>
            <a:r>
              <a:rPr lang="ar-EG" sz="2400" b="1" dirty="0">
                <a:solidFill>
                  <a:schemeClr val="bg1">
                    <a:lumMod val="50000"/>
                  </a:schemeClr>
                </a:solidFill>
                <a:cs typeface="DecoType Naskh Special" pitchFamily="2" charset="-78"/>
              </a:rPr>
              <a:t>تقارير خارجية أخرى عندما يستلزم الأمر ذلك.</a:t>
            </a:r>
            <a:endParaRPr lang="en-US" sz="2400" dirty="0">
              <a:solidFill>
                <a:schemeClr val="bg1">
                  <a:lumMod val="50000"/>
                </a:schemeClr>
              </a:solidFill>
              <a:cs typeface="DecoType Naskh Special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43808" y="1988840"/>
            <a:ext cx="40350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* اهمية التقارير المؤقتة و </a:t>
            </a:r>
            <a:r>
              <a:rPr lang="ar-SA" sz="3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السنوية .</a:t>
            </a:r>
            <a:endParaRPr lang="ar-SA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131840" y="2708920"/>
            <a:ext cx="34948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* امثلة على التقارير المؤقتة.</a:t>
            </a:r>
            <a:endParaRPr lang="ar-SA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419872" y="3429000"/>
            <a:ext cx="29819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* أهمية التقرير الشهري.</a:t>
            </a:r>
            <a:endParaRPr lang="ar-SA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823771" y="4149080"/>
            <a:ext cx="38026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DecoType Naskh Special" pitchFamily="2" charset="-78"/>
              </a:rPr>
              <a:t>* انواع التقارير النهائية الختامية.</a:t>
            </a:r>
            <a:endParaRPr lang="ar-SA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2453323v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804248" y="980728"/>
            <a:ext cx="13340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DecoType Naskh Special" pitchFamily="2" charset="-78"/>
              </a:rPr>
              <a:t>ثانيا :</a:t>
            </a:r>
            <a:endParaRPr lang="ar-SA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DecoType Naskh Special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411760" y="2636912"/>
            <a:ext cx="59314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ecoType Naskh Special" pitchFamily="2" charset="-78"/>
              </a:rPr>
              <a:t>الرقابة على </a:t>
            </a:r>
            <a:r>
              <a:rPr lang="ar-SA" sz="8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DecoType Naskh Special" pitchFamily="2" charset="-78"/>
              </a:rPr>
              <a:t>الاعتمادات</a:t>
            </a:r>
            <a:endParaRPr lang="ar-SA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D96B7D3AA104F813A074DB2CAE9CA" ma:contentTypeVersion="1" ma:contentTypeDescription="Create a new document." ma:contentTypeScope="" ma:versionID="dd4224f469c21890b51a2bd4ef5045a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A69DB3-6DB3-48FC-AF4C-FB54DD4F50D1}"/>
</file>

<file path=customXml/itemProps2.xml><?xml version="1.0" encoding="utf-8"?>
<ds:datastoreItem xmlns:ds="http://schemas.openxmlformats.org/officeDocument/2006/customXml" ds:itemID="{D80E3010-690F-4390-B923-D56B606C14BE}"/>
</file>

<file path=customXml/itemProps3.xml><?xml version="1.0" encoding="utf-8"?>
<ds:datastoreItem xmlns:ds="http://schemas.openxmlformats.org/officeDocument/2006/customXml" ds:itemID="{01AF47C5-28B9-40C4-898D-953A24A0275F}"/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577</Words>
  <Application>Microsoft Office PowerPoint</Application>
  <PresentationFormat>عرض على الشاشة (3:4)‏</PresentationFormat>
  <Paragraphs>88</Paragraphs>
  <Slides>13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OFFICE2007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memo</dc:creator>
  <cp:lastModifiedBy>memo</cp:lastModifiedBy>
  <cp:revision>11</cp:revision>
  <dcterms:created xsi:type="dcterms:W3CDTF">2012-02-10T12:31:09Z</dcterms:created>
  <dcterms:modified xsi:type="dcterms:W3CDTF">2012-02-10T14:21:08Z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0x0101006E9D96B7D3AA104F813A074DB2CAE9CA</vt:lpwstr>
  </property>
</Properties>
</file>