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56.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57.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2.xml" ContentType="application/vnd.openxmlformats-officedocument.presentationml.slideLayout+xml"/>
  <Override PartName="/ppt/slideMasters/slideMaster1.xml" ContentType="application/vnd.openxmlformats-officedocument.presentationml.slideMaster+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33.xml" ContentType="application/vnd.openxmlformats-officedocument.presentationml.slideLayout+xml"/>
  <Override PartName="/ppt/slideLayouts/slideLayout3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 id="2147483744" r:id="rId2"/>
    <p:sldMasterId id="2147483756" r:id="rId3"/>
  </p:sldMasterIdLst>
  <p:notesMasterIdLst>
    <p:notesMasterId r:id="rId63"/>
  </p:notesMasterIdLst>
  <p:sldIdLst>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80" r:id="rId24"/>
    <p:sldId id="281" r:id="rId25"/>
    <p:sldId id="282" r:id="rId26"/>
    <p:sldId id="276" r:id="rId27"/>
    <p:sldId id="283"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00CC99"/>
    <a:srgbClr val="00FFFF"/>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notesMaster" Target="notesMasters/notesMaster1.xml"/><Relationship Id="rId68"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presProps" Target="presProps.xml"/><Relationship Id="rId69" Type="http://schemas.openxmlformats.org/officeDocument/2006/relationships/customXml" Target="../customXml/item2.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C08B02-801A-4B20-B1E6-08BB3866DDC1}" type="datetimeFigureOut">
              <a:rPr lang="en-US" smtClean="0"/>
              <a:pPr/>
              <a:t>4/2/2012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5261F4-26A2-4E2F-86E7-920A7DA97E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1742DB1-B62D-4DE7-A2A7-F4DB6B735711}" type="slidenum">
              <a:rPr lang="en-US" smtClean="0"/>
              <a:pPr/>
              <a:t>54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16" name="عنصر نائب لرقم الشريحة 15"/>
          <p:cNvSpPr>
            <a:spLocks noGrp="1"/>
          </p:cNvSpPr>
          <p:nvPr>
            <p:ph type="sldNum" sz="quarter" idx="11"/>
          </p:nvPr>
        </p:nvSpPr>
        <p:spPr/>
        <p:txBody>
          <a:bodyPr/>
          <a:lstStyle/>
          <a:p>
            <a:fld id="{2F466615-6B84-4B8C-8F35-8921E46476E2}" type="slidenum">
              <a:rPr lang="ar-SA" smtClean="0"/>
              <a:pPr/>
              <a:t>‹#›</a:t>
            </a:fld>
            <a:endParaRPr lang="ar-SA"/>
          </a:p>
        </p:txBody>
      </p:sp>
      <p:sp>
        <p:nvSpPr>
          <p:cNvPr id="17" name="عنصر نائب للتذييل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C5318EC-4829-4934-9383-E09DB9BE1D2C}" type="datetimeFigureOut">
              <a:rPr lang="ar-SA" smtClean="0"/>
              <a:pPr/>
              <a:t>11/05/1433</a:t>
            </a:fld>
            <a:endParaRPr lang="ar-SA"/>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F466615-6B84-4B8C-8F35-8921E46476E2}"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a:xfrm>
            <a:off x="457200" y="6480969"/>
            <a:ext cx="4260056" cy="300831"/>
          </a:xfrm>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a:xfrm>
            <a:off x="2619376" y="6480969"/>
            <a:ext cx="4260056" cy="300831"/>
          </a:xfrm>
        </p:spPr>
        <p:txBody>
          <a:bodyPr/>
          <a:lstStyle/>
          <a:p>
            <a:endParaRPr lang="ar-SA"/>
          </a:p>
        </p:txBody>
      </p:sp>
      <p:sp>
        <p:nvSpPr>
          <p:cNvPr id="6" name="Slide Number Placeholder 5"/>
          <p:cNvSpPr>
            <a:spLocks noGrp="1"/>
          </p:cNvSpPr>
          <p:nvPr>
            <p:ph type="sldNum" sz="quarter" idx="12"/>
          </p:nvPr>
        </p:nvSpPr>
        <p:spPr>
          <a:xfrm>
            <a:off x="8451056" y="809624"/>
            <a:ext cx="502920" cy="300831"/>
          </a:xfrm>
        </p:spPr>
        <p:txBody>
          <a:bodyPr/>
          <a:lstStyle/>
          <a:p>
            <a:fld id="{2F466615-6B84-4B8C-8F35-8921E46476E2}" type="slidenum">
              <a:rPr lang="ar-SA" smtClean="0"/>
              <a:pPr/>
              <a:t>‹#›</a:t>
            </a:fld>
            <a:endParaRPr lang="ar-SA"/>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a:xfrm>
            <a:off x="457200" y="6480969"/>
            <a:ext cx="4260056" cy="301752"/>
          </a:xfrm>
        </p:spPr>
        <p:txBody>
          <a:bodyPr/>
          <a:lstStyle/>
          <a:p>
            <a:endParaRPr lang="ar-SA"/>
          </a:p>
        </p:txBody>
      </p:sp>
      <p:sp>
        <p:nvSpPr>
          <p:cNvPr id="7" name="Slide Number Placeholder 6"/>
          <p:cNvSpPr>
            <a:spLocks noGrp="1"/>
          </p:cNvSpPr>
          <p:nvPr>
            <p:ph type="sldNum" sz="quarter" idx="12"/>
          </p:nvPr>
        </p:nvSpPr>
        <p:spPr>
          <a:xfrm>
            <a:off x="7589520" y="6480969"/>
            <a:ext cx="502920" cy="301752"/>
          </a:xfrm>
        </p:spPr>
        <p:txBody>
          <a:bodyPr/>
          <a:lstStyle/>
          <a:p>
            <a:fld id="{2F466615-6B84-4B8C-8F35-8921E46476E2}"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C5318EC-4829-4934-9383-E09DB9BE1D2C}" type="datetimeFigureOut">
              <a:rPr lang="ar-SA" smtClean="0"/>
              <a:pPr/>
              <a:t>11/05/1433</a:t>
            </a:fld>
            <a:endParaRPr lang="ar-SA"/>
          </a:p>
        </p:txBody>
      </p:sp>
      <p:sp>
        <p:nvSpPr>
          <p:cNvPr id="8" name="Footer Placeholder 7"/>
          <p:cNvSpPr>
            <a:spLocks noGrp="1"/>
          </p:cNvSpPr>
          <p:nvPr>
            <p:ph type="ftr" sz="quarter" idx="11"/>
          </p:nvPr>
        </p:nvSpPr>
        <p:spPr>
          <a:xfrm>
            <a:off x="457200" y="6480969"/>
            <a:ext cx="4261104" cy="301752"/>
          </a:xfrm>
        </p:spPr>
        <p:txBody>
          <a:bodyPr/>
          <a:lstStyle/>
          <a:p>
            <a:endParaRPr lang="ar-SA"/>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F466615-6B84-4B8C-8F35-8921E46476E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C5318EC-4829-4934-9383-E09DB9BE1D2C}" type="datetimeFigureOut">
              <a:rPr lang="ar-SA" smtClean="0"/>
              <a:pPr/>
              <a:t>11/05/1433</a:t>
            </a:fld>
            <a:endParaRPr lang="ar-SA"/>
          </a:p>
        </p:txBody>
      </p:sp>
      <p:sp>
        <p:nvSpPr>
          <p:cNvPr id="3" name="Footer Placeholder 2"/>
          <p:cNvSpPr>
            <a:spLocks noGrp="1"/>
          </p:cNvSpPr>
          <p:nvPr>
            <p:ph type="ftr" sz="quarter" idx="11"/>
          </p:nvPr>
        </p:nvSpPr>
        <p:spPr>
          <a:xfrm>
            <a:off x="457200" y="6481890"/>
            <a:ext cx="4260056" cy="300831"/>
          </a:xfrm>
        </p:spPr>
        <p:txBody>
          <a:bodyPr/>
          <a:lstStyle/>
          <a:p>
            <a:endParaRPr lang="ar-SA"/>
          </a:p>
        </p:txBody>
      </p:sp>
      <p:sp>
        <p:nvSpPr>
          <p:cNvPr id="4" name="Slide Number Placeholder 3"/>
          <p:cNvSpPr>
            <a:spLocks noGrp="1"/>
          </p:cNvSpPr>
          <p:nvPr>
            <p:ph type="sldNum" sz="quarter" idx="12"/>
          </p:nvPr>
        </p:nvSpPr>
        <p:spPr>
          <a:xfrm>
            <a:off x="7589520" y="6480969"/>
            <a:ext cx="502920" cy="301752"/>
          </a:xfrm>
        </p:spPr>
        <p:txBody>
          <a:bodyPr/>
          <a:lstStyle/>
          <a:p>
            <a:fld id="{2F466615-6B84-4B8C-8F35-8921E46476E2}"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F466615-6B84-4B8C-8F35-8921E46476E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524000"/>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3C5318EC-4829-4934-9383-E09DB9BE1D2C}" type="datetimeFigureOut">
              <a:rPr lang="ar-SA" smtClean="0"/>
              <a:pPr/>
              <a:t>11/05/1433</a:t>
            </a:fld>
            <a:endParaRPr lang="ar-SA"/>
          </a:p>
        </p:txBody>
      </p:sp>
      <p:sp>
        <p:nvSpPr>
          <p:cNvPr id="15" name="عنصر نائب لرقم الشريحة 14"/>
          <p:cNvSpPr>
            <a:spLocks noGrp="1"/>
          </p:cNvSpPr>
          <p:nvPr>
            <p:ph type="sldNum" sz="quarter" idx="15"/>
          </p:nvPr>
        </p:nvSpPr>
        <p:spPr/>
        <p:txBody>
          <a:bodyPr/>
          <a:lstStyle>
            <a:lvl1pPr algn="ctr">
              <a:defRPr/>
            </a:lvl1pPr>
          </a:lstStyle>
          <a:p>
            <a:fld id="{2F466615-6B84-4B8C-8F35-8921E46476E2}" type="slidenum">
              <a:rPr lang="ar-SA" smtClean="0"/>
              <a:pPr/>
              <a:t>‹#›</a:t>
            </a:fld>
            <a:endParaRPr lang="ar-SA"/>
          </a:p>
        </p:txBody>
      </p:sp>
      <p:sp>
        <p:nvSpPr>
          <p:cNvPr id="16" name="عنصر نائب للتذييل 15"/>
          <p:cNvSpPr>
            <a:spLocks noGrp="1"/>
          </p:cNvSpPr>
          <p:nvPr>
            <p:ph type="ftr" sz="quarter" idx="16"/>
          </p:nvPr>
        </p:nvSpPr>
        <p:spPr/>
        <p:txBody>
          <a:bodyPr/>
          <a:lstStyle/>
          <a:p>
            <a:endParaRPr lang="ar-SA"/>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F466615-6B84-4B8C-8F35-8921E46476E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F466615-6B84-4B8C-8F35-8921E46476E2}" type="slidenum">
              <a:rPr lang="ar-SA" smtClean="0"/>
              <a:pPr/>
              <a:t>‹#›</a:t>
            </a:fld>
            <a:endParaRPr lang="ar-SA"/>
          </a:p>
        </p:txBody>
      </p:sp>
      <p:sp>
        <p:nvSpPr>
          <p:cNvPr id="2" name="عنوان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F466615-6B84-4B8C-8F35-8921E46476E2}"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2F466615-6B84-4B8C-8F35-8921E46476E2}" type="slidenum">
              <a:rPr lang="ar-SA" smtClean="0"/>
              <a:pPr/>
              <a:t>‹#›</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7" name="عنصر نائب للتاريخ 6"/>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3" name="عنصر نائب للنص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55448"/>
            <a:ext cx="8229600" cy="114300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F466615-6B84-4B8C-8F35-8921E46476E2}"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F466615-6B84-4B8C-8F35-8921E46476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457200"/>
            <a:ext cx="62484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3C5318EC-4829-4934-9383-E09DB9BE1D2C}" type="datetimeFigureOut">
              <a:rPr lang="ar-SA" smtClean="0"/>
              <a:pPr/>
              <a:t>11/05/1433</a:t>
            </a:fld>
            <a:endParaRPr lang="ar-SA"/>
          </a:p>
        </p:txBody>
      </p:sp>
      <p:sp>
        <p:nvSpPr>
          <p:cNvPr id="9" name="عنصر نائب لرقم الشريحة 8"/>
          <p:cNvSpPr>
            <a:spLocks noGrp="1"/>
          </p:cNvSpPr>
          <p:nvPr>
            <p:ph type="sldNum" sz="quarter" idx="15"/>
          </p:nvPr>
        </p:nvSpPr>
        <p:spPr/>
        <p:txBody>
          <a:bodyPr/>
          <a:lstStyle/>
          <a:p>
            <a:fld id="{2F466615-6B84-4B8C-8F35-8921E46476E2}" type="slidenum">
              <a:rPr lang="ar-SA" smtClean="0"/>
              <a:pPr/>
              <a:t>‹#›</a:t>
            </a:fld>
            <a:endParaRPr lang="ar-SA"/>
          </a:p>
        </p:txBody>
      </p:sp>
      <p:sp>
        <p:nvSpPr>
          <p:cNvPr id="10" name="عنصر نائب للتذييل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3C5318EC-4829-4934-9383-E09DB9BE1D2C}" type="datetimeFigureOut">
              <a:rPr lang="ar-SA" smtClean="0"/>
              <a:pPr/>
              <a:t>11/05/1433</a:t>
            </a:fld>
            <a:endParaRPr lang="ar-SA"/>
          </a:p>
        </p:txBody>
      </p:sp>
      <p:sp>
        <p:nvSpPr>
          <p:cNvPr id="9" name="عنصر نائب لرقم الشريحة 8"/>
          <p:cNvSpPr>
            <a:spLocks noGrp="1"/>
          </p:cNvSpPr>
          <p:nvPr>
            <p:ph type="sldNum" sz="quarter" idx="11"/>
          </p:nvPr>
        </p:nvSpPr>
        <p:spPr/>
        <p:txBody>
          <a:bodyPr/>
          <a:lstStyle/>
          <a:p>
            <a:fld id="{2F466615-6B84-4B8C-8F35-8921E46476E2}" type="slidenum">
              <a:rPr lang="ar-SA" smtClean="0"/>
              <a:pPr/>
              <a:t>‹#›</a:t>
            </a:fld>
            <a:endParaRPr lang="ar-SA"/>
          </a:p>
        </p:txBody>
      </p:sp>
      <p:sp>
        <p:nvSpPr>
          <p:cNvPr id="10" name="عنصر نائب للتذييل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7000" b="-17000"/>
          </a:stretch>
        </a:blipFill>
        <a:effectLst/>
      </p:bgPr>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C5318EC-4829-4934-9383-E09DB9BE1D2C}" type="datetimeFigureOut">
              <a:rPr lang="ar-SA" smtClean="0"/>
              <a:pPr/>
              <a:t>11/05/1433</a:t>
            </a:fld>
            <a:endParaRPr lang="ar-SA"/>
          </a:p>
        </p:txBody>
      </p:sp>
      <p:sp>
        <p:nvSpPr>
          <p:cNvPr id="10" name="عنصر نائب للتذييل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عنصر نائب لرقم الشريحة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F466615-6B84-4B8C-8F35-8921E46476E2}" type="slidenum">
              <a:rPr lang="ar-SA" smtClean="0"/>
              <a:pPr/>
              <a:t>‹#›</a:t>
            </a:fld>
            <a:endParaRPr lang="ar-SA"/>
          </a:p>
        </p:txBody>
      </p:sp>
      <p:sp>
        <p:nvSpPr>
          <p:cNvPr id="5" name="عنصر نائب للعنوان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C5318EC-4829-4934-9383-E09DB9BE1D2C}" type="datetimeFigureOut">
              <a:rPr lang="ar-SA" smtClean="0"/>
              <a:pPr/>
              <a:t>11/05/1433</a:t>
            </a:fld>
            <a:endParaRPr lang="ar-SA"/>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F466615-6B84-4B8C-8F35-8921E46476E2}"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318EC-4829-4934-9383-E09DB9BE1D2C}" type="datetimeFigureOut">
              <a:rPr lang="ar-SA" smtClean="0"/>
              <a:pPr/>
              <a:t>11/05/1433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466615-6B84-4B8C-8F35-8921E46476E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بسملة"/>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1357290" y="571480"/>
            <a:ext cx="6429420" cy="2663585"/>
          </a:xfrm>
          <a:prstGeom prst="rect">
            <a:avLst/>
          </a:prstGeom>
          <a:noFill/>
          <a:ln w="9525">
            <a:noFill/>
            <a:miter lim="800000"/>
            <a:headEnd/>
            <a:tailEnd/>
          </a:ln>
        </p:spPr>
      </p:pic>
      <p:sp>
        <p:nvSpPr>
          <p:cNvPr id="5" name="مستطيل 4"/>
          <p:cNvSpPr/>
          <p:nvPr/>
        </p:nvSpPr>
        <p:spPr>
          <a:xfrm>
            <a:off x="1000100" y="3857628"/>
            <a:ext cx="7330853" cy="2123658"/>
          </a:xfrm>
          <a:prstGeom prst="rect">
            <a:avLst/>
          </a:prstGeom>
          <a:noFill/>
        </p:spPr>
        <p:txBody>
          <a:bodyPr wrap="none" lIns="91440" tIns="45720" rIns="91440" bIns="45720">
            <a:spAutoFit/>
          </a:bodyPr>
          <a:lstStyle/>
          <a:p>
            <a:pPr algn="ctr"/>
            <a:r>
              <a:rPr lang="ar-SA" sz="6600" cap="none" spc="300" dirty="0" smtClean="0">
                <a:ln w="11430" cmpd="sng">
                  <a:solidFill>
                    <a:schemeClr val="accent2">
                      <a:lumMod val="60000"/>
                      <a:lumOff val="40000"/>
                    </a:schemeClr>
                  </a:solidFill>
                  <a:prstDash val="solid"/>
                  <a:miter lim="800000"/>
                </a:ln>
                <a:solidFill>
                  <a:schemeClr val="accent2">
                    <a:lumMod val="50000"/>
                  </a:schemeClr>
                </a:solidFill>
                <a:effectLst>
                  <a:glow rad="45500">
                    <a:schemeClr val="accent1">
                      <a:satMod val="220000"/>
                      <a:alpha val="35000"/>
                    </a:schemeClr>
                  </a:glow>
                </a:effectLst>
              </a:rPr>
              <a:t>المحاسبة </a:t>
            </a:r>
          </a:p>
          <a:p>
            <a:pPr algn="ctr"/>
            <a:r>
              <a:rPr lang="ar-SA" sz="6600" cap="none" spc="300" dirty="0" smtClean="0">
                <a:ln w="11430" cmpd="sng">
                  <a:solidFill>
                    <a:schemeClr val="accent2">
                      <a:lumMod val="60000"/>
                      <a:lumOff val="40000"/>
                    </a:schemeClr>
                  </a:solidFill>
                  <a:prstDash val="solid"/>
                  <a:miter lim="800000"/>
                </a:ln>
                <a:solidFill>
                  <a:schemeClr val="accent2">
                    <a:lumMod val="50000"/>
                  </a:schemeClr>
                </a:solidFill>
                <a:effectLst>
                  <a:glow rad="45500">
                    <a:schemeClr val="accent1">
                      <a:satMod val="220000"/>
                      <a:alpha val="35000"/>
                    </a:schemeClr>
                  </a:glow>
                </a:effectLst>
              </a:rPr>
              <a:t>عن مصروفات الميزانية</a:t>
            </a:r>
            <a:endParaRPr lang="ar-SA" sz="6600" cap="none" spc="300" dirty="0">
              <a:ln w="11430" cmpd="sng">
                <a:solidFill>
                  <a:schemeClr val="accent2">
                    <a:lumMod val="60000"/>
                    <a:lumOff val="40000"/>
                  </a:schemeClr>
                </a:solidFill>
                <a:prstDash val="solid"/>
                <a:miter lim="800000"/>
              </a:ln>
              <a:solidFill>
                <a:schemeClr val="accent2">
                  <a:lumMod val="50000"/>
                </a:schemeClr>
              </a:soli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400" decel="100000"/>
                                        <p:tgtEl>
                                          <p:spTgt spid="4"/>
                                        </p:tgtEl>
                                      </p:cBhvr>
                                    </p:animEffect>
                                    <p:anim calcmode="lin" valueType="num">
                                      <p:cBhvr>
                                        <p:cTn id="8" dur="2400" decel="100000" fill="hold"/>
                                        <p:tgtEl>
                                          <p:spTgt spid="4"/>
                                        </p:tgtEl>
                                        <p:attrNameLst>
                                          <p:attrName>style.rotation</p:attrName>
                                        </p:attrNameLst>
                                      </p:cBhvr>
                                      <p:tavLst>
                                        <p:tav tm="0">
                                          <p:val>
                                            <p:fltVal val="-90"/>
                                          </p:val>
                                        </p:tav>
                                        <p:tav tm="100000">
                                          <p:val>
                                            <p:fltVal val="0"/>
                                          </p:val>
                                        </p:tav>
                                      </p:tavLst>
                                    </p:anim>
                                    <p:anim calcmode="lin" valueType="num">
                                      <p:cBhvr>
                                        <p:cTn id="9" dur="2400" decel="100000" fill="hold"/>
                                        <p:tgtEl>
                                          <p:spTgt spid="4"/>
                                        </p:tgtEl>
                                        <p:attrNameLst>
                                          <p:attrName>ppt_x</p:attrName>
                                        </p:attrNameLst>
                                      </p:cBhvr>
                                      <p:tavLst>
                                        <p:tav tm="0">
                                          <p:val>
                                            <p:strVal val="#ppt_x+0.4"/>
                                          </p:val>
                                        </p:tav>
                                        <p:tav tm="100000">
                                          <p:val>
                                            <p:strVal val="#ppt_x-0.05"/>
                                          </p:val>
                                        </p:tav>
                                      </p:tavLst>
                                    </p:anim>
                                    <p:anim calcmode="lin" valueType="num">
                                      <p:cBhvr>
                                        <p:cTn id="10" dur="2400" decel="100000" fill="hold"/>
                                        <p:tgtEl>
                                          <p:spTgt spid="4"/>
                                        </p:tgtEl>
                                        <p:attrNameLst>
                                          <p:attrName>ppt_y</p:attrName>
                                        </p:attrNameLst>
                                      </p:cBhvr>
                                      <p:tavLst>
                                        <p:tav tm="0">
                                          <p:val>
                                            <p:strVal val="#ppt_y-0.4"/>
                                          </p:val>
                                        </p:tav>
                                        <p:tav tm="100000">
                                          <p:val>
                                            <p:strVal val="#ppt_y+0.1"/>
                                          </p:val>
                                        </p:tav>
                                      </p:tavLst>
                                    </p:anim>
                                    <p:anim calcmode="lin" valueType="num">
                                      <p:cBhvr>
                                        <p:cTn id="11" dur="600" accel="100000" fill="hold">
                                          <p:stCondLst>
                                            <p:cond delay="2400"/>
                                          </p:stCondLst>
                                        </p:cTn>
                                        <p:tgtEl>
                                          <p:spTgt spid="4"/>
                                        </p:tgtEl>
                                        <p:attrNameLst>
                                          <p:attrName>ppt_x</p:attrName>
                                        </p:attrNameLst>
                                      </p:cBhvr>
                                      <p:tavLst>
                                        <p:tav tm="0">
                                          <p:val>
                                            <p:strVal val="#ppt_x-0.05"/>
                                          </p:val>
                                        </p:tav>
                                        <p:tav tm="100000">
                                          <p:val>
                                            <p:strVal val="#ppt_x"/>
                                          </p:val>
                                        </p:tav>
                                      </p:tavLst>
                                    </p:anim>
                                    <p:anim calcmode="lin" valueType="num">
                                      <p:cBhvr>
                                        <p:cTn id="12" dur="600" accel="100000" fill="hold">
                                          <p:stCondLst>
                                            <p:cond delay="2400"/>
                                          </p:stCondLst>
                                        </p:cTn>
                                        <p:tgtEl>
                                          <p:spTgt spid="4"/>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400" decel="100000"/>
                                        <p:tgtEl>
                                          <p:spTgt spid="5"/>
                                        </p:tgtEl>
                                      </p:cBhvr>
                                    </p:animEffect>
                                    <p:anim calcmode="lin" valueType="num">
                                      <p:cBhvr>
                                        <p:cTn id="16" dur="2400" decel="100000" fill="hold"/>
                                        <p:tgtEl>
                                          <p:spTgt spid="5"/>
                                        </p:tgtEl>
                                        <p:attrNameLst>
                                          <p:attrName>style.rotation</p:attrName>
                                        </p:attrNameLst>
                                      </p:cBhvr>
                                      <p:tavLst>
                                        <p:tav tm="0">
                                          <p:val>
                                            <p:fltVal val="-90"/>
                                          </p:val>
                                        </p:tav>
                                        <p:tav tm="100000">
                                          <p:val>
                                            <p:fltVal val="0"/>
                                          </p:val>
                                        </p:tav>
                                      </p:tavLst>
                                    </p:anim>
                                    <p:anim calcmode="lin" valueType="num">
                                      <p:cBhvr>
                                        <p:cTn id="17" dur="2400" decel="100000" fill="hold"/>
                                        <p:tgtEl>
                                          <p:spTgt spid="5"/>
                                        </p:tgtEl>
                                        <p:attrNameLst>
                                          <p:attrName>ppt_x</p:attrName>
                                        </p:attrNameLst>
                                      </p:cBhvr>
                                      <p:tavLst>
                                        <p:tav tm="0">
                                          <p:val>
                                            <p:strVal val="#ppt_x+0.4"/>
                                          </p:val>
                                        </p:tav>
                                        <p:tav tm="100000">
                                          <p:val>
                                            <p:strVal val="#ppt_x-0.05"/>
                                          </p:val>
                                        </p:tav>
                                      </p:tavLst>
                                    </p:anim>
                                    <p:anim calcmode="lin" valueType="num">
                                      <p:cBhvr>
                                        <p:cTn id="18" dur="2400" decel="100000" fill="hold"/>
                                        <p:tgtEl>
                                          <p:spTgt spid="5"/>
                                        </p:tgtEl>
                                        <p:attrNameLst>
                                          <p:attrName>ppt_y</p:attrName>
                                        </p:attrNameLst>
                                      </p:cBhvr>
                                      <p:tavLst>
                                        <p:tav tm="0">
                                          <p:val>
                                            <p:strVal val="#ppt_y-0.4"/>
                                          </p:val>
                                        </p:tav>
                                        <p:tav tm="100000">
                                          <p:val>
                                            <p:strVal val="#ppt_y+0.1"/>
                                          </p:val>
                                        </p:tav>
                                      </p:tavLst>
                                    </p:anim>
                                    <p:anim calcmode="lin" valueType="num">
                                      <p:cBhvr>
                                        <p:cTn id="19" dur="600" accel="100000" fill="hold">
                                          <p:stCondLst>
                                            <p:cond delay="2400"/>
                                          </p:stCondLst>
                                        </p:cTn>
                                        <p:tgtEl>
                                          <p:spTgt spid="5"/>
                                        </p:tgtEl>
                                        <p:attrNameLst>
                                          <p:attrName>ppt_x</p:attrName>
                                        </p:attrNameLst>
                                      </p:cBhvr>
                                      <p:tavLst>
                                        <p:tav tm="0">
                                          <p:val>
                                            <p:strVal val="#ppt_x-0.05"/>
                                          </p:val>
                                        </p:tav>
                                        <p:tav tm="100000">
                                          <p:val>
                                            <p:strVal val="#ppt_x"/>
                                          </p:val>
                                        </p:tav>
                                      </p:tavLst>
                                    </p:anim>
                                    <p:anim calcmode="lin" valueType="num">
                                      <p:cBhvr>
                                        <p:cTn id="20" dur="600" accel="100000" fill="hold">
                                          <p:stCondLst>
                                            <p:cond delay="24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365270" y="646338"/>
            <a:ext cx="7455202" cy="6239046"/>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accent6">
                    <a:lumMod val="50000"/>
                  </a:schemeClr>
                </a:solidFill>
                <a:latin typeface="Monotype Koufi" pitchFamily="2" charset="-78"/>
                <a:ea typeface="Monotype Koufi" pitchFamily="2" charset="-78"/>
                <a:cs typeface="Monotype Koufi" pitchFamily="2" charset="-78"/>
              </a:rPr>
              <a:t>أولاً : طرق تبويب المصروفات : </a:t>
            </a:r>
          </a:p>
          <a:p>
            <a:pPr lvl="0"/>
            <a:r>
              <a:rPr lang="ar-SA" sz="2500" b="1" dirty="0" smtClean="0">
                <a:solidFill>
                  <a:schemeClr val="bg2">
                    <a:lumMod val="10000"/>
                  </a:schemeClr>
                </a:solidFill>
              </a:rPr>
              <a:t>من أوجه الصرف من خزائن وصناديق الوزارات والمصالح الحكومية التي تمسك حساباتها بنفسها ما يلي : </a:t>
            </a:r>
          </a:p>
          <a:p>
            <a:pPr marL="514350" lvl="0" indent="-514350">
              <a:buAutoNum type="arabicParenR"/>
            </a:pPr>
            <a:r>
              <a:rPr lang="ar-SA" sz="2500" b="1" dirty="0" smtClean="0">
                <a:solidFill>
                  <a:schemeClr val="bg2">
                    <a:lumMod val="10000"/>
                  </a:schemeClr>
                </a:solidFill>
              </a:rPr>
              <a:t>الصرف الفعلي خصماً على بنود </a:t>
            </a:r>
            <a:r>
              <a:rPr lang="ar-SA" sz="2500" b="1" dirty="0" err="1" smtClean="0">
                <a:solidFill>
                  <a:schemeClr val="bg2">
                    <a:lumMod val="10000"/>
                  </a:schemeClr>
                </a:solidFill>
              </a:rPr>
              <a:t>اعتمادات</a:t>
            </a:r>
            <a:r>
              <a:rPr lang="ar-SA" sz="2500" b="1" dirty="0" smtClean="0">
                <a:solidFill>
                  <a:schemeClr val="bg2">
                    <a:lumMod val="10000"/>
                  </a:schemeClr>
                </a:solidFill>
              </a:rPr>
              <a:t> الميزانية وفقاً لأبوابها المختصة. </a:t>
            </a:r>
          </a:p>
          <a:p>
            <a:pPr marL="514350" lvl="0" indent="-514350">
              <a:buAutoNum type="arabicParenR"/>
            </a:pPr>
            <a:r>
              <a:rPr lang="ar-SA" sz="2500" b="1" dirty="0" smtClean="0">
                <a:solidFill>
                  <a:schemeClr val="bg2">
                    <a:lumMod val="10000"/>
                  </a:schemeClr>
                </a:solidFill>
              </a:rPr>
              <a:t>الاستبعاد من حساب الإيرادات وفقاً لأنواعها الرئيسية والفرعية وهي تمثل المبالغ المستبعدة من إيرادات سبق إضافتها لحسابها. </a:t>
            </a:r>
          </a:p>
          <a:p>
            <a:pPr marL="514350" lvl="0" indent="-514350">
              <a:buAutoNum type="arabicParenR"/>
            </a:pPr>
            <a:r>
              <a:rPr lang="ar-SA" sz="2500" b="1" dirty="0" smtClean="0">
                <a:solidFill>
                  <a:schemeClr val="bg2">
                    <a:lumMod val="10000"/>
                  </a:schemeClr>
                </a:solidFill>
              </a:rPr>
              <a:t>الإزالة من حسابات الأمانات وفقاً لأنواعها وهي حساب الأمانات النقدية, وحساب الأمانات </a:t>
            </a:r>
            <a:r>
              <a:rPr lang="ar-SA" sz="2500" b="1" dirty="0" err="1" smtClean="0">
                <a:solidFill>
                  <a:schemeClr val="bg2">
                    <a:lumMod val="10000"/>
                  </a:schemeClr>
                </a:solidFill>
              </a:rPr>
              <a:t>ـ</a:t>
            </a:r>
            <a:r>
              <a:rPr lang="ar-SA" sz="2500" b="1" dirty="0" smtClean="0">
                <a:solidFill>
                  <a:schemeClr val="bg2">
                    <a:lumMod val="10000"/>
                  </a:schemeClr>
                </a:solidFill>
              </a:rPr>
              <a:t> مرتجع رواتب, وحساب الأمانات </a:t>
            </a:r>
            <a:r>
              <a:rPr lang="ar-SA" sz="2500" b="1" dirty="0" err="1" smtClean="0">
                <a:solidFill>
                  <a:schemeClr val="bg2">
                    <a:lumMod val="10000"/>
                  </a:schemeClr>
                </a:solidFill>
              </a:rPr>
              <a:t>ـ</a:t>
            </a:r>
            <a:r>
              <a:rPr lang="ar-SA" sz="2500" b="1" dirty="0" smtClean="0">
                <a:solidFill>
                  <a:schemeClr val="bg2">
                    <a:lumMod val="10000"/>
                  </a:schemeClr>
                </a:solidFill>
              </a:rPr>
              <a:t> المتنوعة. </a:t>
            </a:r>
          </a:p>
          <a:p>
            <a:pPr marL="514350" lvl="0" indent="-514350">
              <a:buAutoNum type="arabicParenR"/>
            </a:pPr>
            <a:r>
              <a:rPr lang="ar-SA" sz="2500" b="1" dirty="0" smtClean="0">
                <a:solidFill>
                  <a:schemeClr val="bg2">
                    <a:lumMod val="10000"/>
                  </a:schemeClr>
                </a:solidFill>
              </a:rPr>
              <a:t>القيد على حساب العهد وفقاً لأنواعها وهي حساب العهد </a:t>
            </a:r>
            <a:r>
              <a:rPr lang="ar-SA" sz="2500" b="1" dirty="0" err="1" smtClean="0">
                <a:solidFill>
                  <a:schemeClr val="bg2">
                    <a:lumMod val="10000"/>
                  </a:schemeClr>
                </a:solidFill>
              </a:rPr>
              <a:t>ـ</a:t>
            </a:r>
            <a:r>
              <a:rPr lang="ar-SA" sz="2500" b="1" dirty="0" smtClean="0">
                <a:solidFill>
                  <a:schemeClr val="bg2">
                    <a:lumMod val="10000"/>
                  </a:schemeClr>
                </a:solidFill>
              </a:rPr>
              <a:t> سلف مؤقتة لتأمين احتياجات الجهة الحكومية, وحساب العهد </a:t>
            </a:r>
            <a:r>
              <a:rPr lang="ar-SA" sz="2500" b="1" dirty="0" err="1" smtClean="0">
                <a:solidFill>
                  <a:schemeClr val="bg2">
                    <a:lumMod val="10000"/>
                  </a:schemeClr>
                </a:solidFill>
              </a:rPr>
              <a:t>ـ</a:t>
            </a:r>
            <a:r>
              <a:rPr lang="ar-SA" sz="2500" b="1" dirty="0" smtClean="0">
                <a:solidFill>
                  <a:schemeClr val="bg2">
                    <a:lumMod val="10000"/>
                  </a:schemeClr>
                </a:solidFill>
              </a:rPr>
              <a:t> سلف مستديمة لتأمينات نفقات الفروع, وحساب العهد </a:t>
            </a:r>
            <a:r>
              <a:rPr lang="ar-SA" sz="2500" b="1" dirty="0" err="1" smtClean="0">
                <a:solidFill>
                  <a:schemeClr val="bg2">
                    <a:lumMod val="10000"/>
                  </a:schemeClr>
                </a:solidFill>
              </a:rPr>
              <a:t>ـ</a:t>
            </a:r>
            <a:r>
              <a:rPr lang="ar-SA" sz="2500" b="1" dirty="0" smtClean="0">
                <a:solidFill>
                  <a:schemeClr val="bg2">
                    <a:lumMod val="10000"/>
                  </a:schemeClr>
                </a:solidFill>
              </a:rPr>
              <a:t> </a:t>
            </a:r>
            <a:r>
              <a:rPr lang="ar-SA" sz="2500" b="1" dirty="0" err="1" smtClean="0">
                <a:solidFill>
                  <a:schemeClr val="bg2">
                    <a:lumMod val="10000"/>
                  </a:schemeClr>
                </a:solidFill>
              </a:rPr>
              <a:t>اعتمادات</a:t>
            </a:r>
            <a:r>
              <a:rPr lang="ar-SA" sz="2500" b="1" dirty="0" smtClean="0">
                <a:solidFill>
                  <a:schemeClr val="bg2">
                    <a:lumMod val="10000"/>
                  </a:schemeClr>
                </a:solidFill>
              </a:rPr>
              <a:t> مستديمة لتنفيذ أغراض محددة . </a:t>
            </a:r>
          </a:p>
          <a:p>
            <a:pPr marL="514350" lvl="0" indent="-514350">
              <a:buAutoNum type="arabicParenR"/>
            </a:pPr>
            <a:r>
              <a:rPr lang="ar-SA" sz="2500" b="1" dirty="0" smtClean="0">
                <a:solidFill>
                  <a:schemeClr val="bg2">
                    <a:lumMod val="10000"/>
                  </a:schemeClr>
                </a:solidFill>
              </a:rPr>
              <a:t>القيد مقابل تغذية صناديق الوزارات والمصالح الحكومية أو الحسابات البنكية للصرف منها بموجب </a:t>
            </a:r>
            <a:r>
              <a:rPr lang="ar-SA" sz="2500" b="1" dirty="0" err="1" smtClean="0">
                <a:solidFill>
                  <a:schemeClr val="bg2">
                    <a:lumMod val="10000"/>
                  </a:schemeClr>
                </a:solidFill>
              </a:rPr>
              <a:t>حوالات</a:t>
            </a:r>
            <a:r>
              <a:rPr lang="ar-SA" sz="2500" b="1" dirty="0" smtClean="0">
                <a:solidFill>
                  <a:schemeClr val="bg2">
                    <a:lumMod val="10000"/>
                  </a:schemeClr>
                </a:solidFill>
              </a:rPr>
              <a:t> أو شيكات على نفقات الباب الأول والثاني. </a:t>
            </a:r>
            <a:endParaRPr lang="ar-SA" sz="2500" b="1" dirty="0">
              <a:solidFill>
                <a:schemeClr val="bg2">
                  <a:lumMod val="10000"/>
                </a:schemeClr>
              </a:solidFill>
            </a:endParaRPr>
          </a:p>
          <a:p>
            <a:pPr lvl="0"/>
            <a:endParaRPr lang="ar-SA" sz="3200" b="1" dirty="0" smtClean="0">
              <a:solidFill>
                <a:schemeClr val="bg2">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331640" y="214290"/>
            <a:ext cx="7598078"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وتختلف طرق صرف النفقات باختلاف جهات الصرف, ففي مقار الوزارات والمصالح الحكومية التي تمسك حساباتها بنفسها يتم الصرف بموجب أوامر دفع  </a:t>
            </a:r>
            <a:r>
              <a:rPr lang="ar-SA" sz="3200" b="1" dirty="0" err="1" smtClean="0">
                <a:solidFill>
                  <a:schemeClr val="bg2">
                    <a:lumMod val="10000"/>
                  </a:schemeClr>
                </a:solidFill>
              </a:rPr>
              <a:t>وحوالات</a:t>
            </a:r>
            <a:r>
              <a:rPr lang="ar-SA" sz="3200" b="1" dirty="0" smtClean="0">
                <a:solidFill>
                  <a:schemeClr val="bg2">
                    <a:lumMod val="10000"/>
                  </a:schemeClr>
                </a:solidFill>
              </a:rPr>
              <a:t> وشيكات مسحوبة على مؤسسة النقد العربي السعودي وفروعها والبنوك المحلية وفروعها, وأما بالنسبة للفروع التي لا تمسك حساباتها بنفسها فيتم الصرف بموجب المطالبة المقدمة للصرف من </a:t>
            </a:r>
            <a:r>
              <a:rPr lang="ar-SA" sz="3200" b="1" dirty="0" err="1" smtClean="0">
                <a:solidFill>
                  <a:schemeClr val="bg2">
                    <a:lumMod val="10000"/>
                  </a:schemeClr>
                </a:solidFill>
              </a:rPr>
              <a:t>السلفة</a:t>
            </a:r>
            <a:r>
              <a:rPr lang="ar-SA" sz="3200" b="1" dirty="0" smtClean="0">
                <a:solidFill>
                  <a:schemeClr val="bg2">
                    <a:lumMod val="10000"/>
                  </a:schemeClr>
                </a:solidFill>
              </a:rPr>
              <a:t> المستديمة التي تقرر لكل فرع, ومن ثم فإن طرق الصرف هي على النحو التالي: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523982"/>
            <a:ext cx="738262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sz="3200" b="1" dirty="0" smtClean="0">
                <a:solidFill>
                  <a:schemeClr val="accent6">
                    <a:lumMod val="50000"/>
                  </a:schemeClr>
                </a:solidFill>
                <a:latin typeface="Monotype Koufi" pitchFamily="2" charset="-78"/>
                <a:ea typeface="Monotype Koufi" pitchFamily="2" charset="-78"/>
                <a:cs typeface="Monotype Koufi" pitchFamily="2" charset="-78"/>
              </a:rPr>
              <a:t>الصرف بموجب أوامر دفع</a:t>
            </a:r>
          </a:p>
          <a:p>
            <a:pPr lvl="0"/>
            <a:r>
              <a:rPr lang="ar-SA" sz="3200" b="1" dirty="0" smtClean="0">
                <a:solidFill>
                  <a:schemeClr val="bg2">
                    <a:lumMod val="10000"/>
                  </a:schemeClr>
                </a:solidFill>
              </a:rPr>
              <a:t>أمر الدفع من الدفاتر ذات القيمة </a:t>
            </a:r>
            <a:r>
              <a:rPr lang="ar-SA" sz="3200" b="1" dirty="0" smtClean="0">
                <a:solidFill>
                  <a:srgbClr val="002060"/>
                </a:solidFill>
              </a:rPr>
              <a:t>وهو عبارة عن طلب موجه للإدارة العامة للحسابات بوزارة المالية برقم معين وتاريخ معين لسحب شيك على مؤسسة النقد العربي السعودي بمبلغ معين لأمر شخص معين أو جهة معينة</a:t>
            </a:r>
            <a:r>
              <a:rPr lang="ar-SA" sz="3200" b="1" dirty="0" smtClean="0">
                <a:solidFill>
                  <a:schemeClr val="bg2">
                    <a:lumMod val="10000"/>
                  </a:schemeClr>
                </a:solidFill>
              </a:rPr>
              <a:t>, ويحرر أمر الدفع من أصل وصورتين يرسل الأصل بعد توقيعه من المراقب المالي ورئيس الجهة أو من ينيبه إلى وزارة المالية, ويوقع على الصورتين الموظف الذي حرر أمر الدفع ومدير الإدارة المالية وتبقى إحداهما في الدفتر الذي تحتفظ به الإدارة المالية وترسل الأخرى لديوان المراقبة العامة, وبعد التوقيع على أمر الدفع ممن يملكون الصلاحية يسلم لمندوب الجهة الرسمي ويتم أخذ توقيع المستلم في المكان المعد لذلك بأمر اعتماد الصرف.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214290"/>
            <a:ext cx="745406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bg2">
                    <a:lumMod val="10000"/>
                  </a:schemeClr>
                </a:solidFill>
              </a:rPr>
              <a:t>يجب أن يراعى عند تحرير أم الدفع استخدام الآلة الكاتبة أو جهاز الحاسب الآلي في تعبئته وأن يكتب اسم المستفيد رباعياً مع ملاحظة أن إجازة أمر الدفع أو التعديلات التي تتم عليه تتم بموجب توقيع المخولين بتوقيع أوامر الدفع . </a:t>
            </a:r>
          </a:p>
          <a:p>
            <a:pPr lvl="0"/>
            <a:r>
              <a:rPr lang="ar-SA" sz="2800" b="1" dirty="0" smtClean="0">
                <a:solidFill>
                  <a:schemeClr val="bg2">
                    <a:lumMod val="10000"/>
                  </a:schemeClr>
                </a:solidFill>
              </a:rPr>
              <a:t>ويستخدم أمر الدفع في الحالات التالية : </a:t>
            </a:r>
          </a:p>
          <a:p>
            <a:pPr marL="514350" lvl="0" indent="-514350">
              <a:buAutoNum type="arabicParenR"/>
            </a:pPr>
            <a:r>
              <a:rPr lang="ar-SA" sz="2800" b="1" dirty="0" smtClean="0">
                <a:solidFill>
                  <a:schemeClr val="bg2">
                    <a:lumMod val="10000"/>
                  </a:schemeClr>
                </a:solidFill>
              </a:rPr>
              <a:t>الصرف من بنود الباب الأول والثاني للمبالغ التي لا تقل عن عشرين ألف ريال . </a:t>
            </a:r>
          </a:p>
          <a:p>
            <a:pPr marL="514350" lvl="0" indent="-514350">
              <a:buAutoNum type="arabicParenR"/>
            </a:pPr>
            <a:r>
              <a:rPr lang="ar-SA" sz="2800" b="1" dirty="0" smtClean="0">
                <a:solidFill>
                  <a:schemeClr val="bg2">
                    <a:lumMod val="10000"/>
                  </a:schemeClr>
                </a:solidFill>
              </a:rPr>
              <a:t>الصرف من بنود الباب الثالث والرابع سواء كان المبلغ يقل أو </a:t>
            </a:r>
            <a:r>
              <a:rPr lang="ar-SA" sz="2800" b="1" dirty="0" err="1" smtClean="0">
                <a:solidFill>
                  <a:schemeClr val="bg2">
                    <a:lumMod val="10000"/>
                  </a:schemeClr>
                </a:solidFill>
              </a:rPr>
              <a:t>لايقل</a:t>
            </a:r>
            <a:r>
              <a:rPr lang="ar-SA" sz="2800" b="1" dirty="0" smtClean="0">
                <a:solidFill>
                  <a:schemeClr val="bg2">
                    <a:lumMod val="10000"/>
                  </a:schemeClr>
                </a:solidFill>
              </a:rPr>
              <a:t> عن عشرين ألف ريال. </a:t>
            </a:r>
          </a:p>
          <a:p>
            <a:pPr marL="514350" lvl="0" indent="-514350">
              <a:buAutoNum type="arabicParenR"/>
            </a:pPr>
            <a:r>
              <a:rPr lang="ar-SA" sz="2800" b="1" dirty="0" smtClean="0">
                <a:solidFill>
                  <a:schemeClr val="bg2">
                    <a:lumMod val="10000"/>
                  </a:schemeClr>
                </a:solidFill>
              </a:rPr>
              <a:t>الصرف لمستفيد خارج المدينة التي صدر فيها أمر اعتماد الصرف. </a:t>
            </a:r>
          </a:p>
          <a:p>
            <a:pPr marL="514350" lvl="0" indent="-514350">
              <a:buAutoNum type="arabicParenR"/>
            </a:pPr>
            <a:r>
              <a:rPr lang="ar-SA" sz="2800" b="1" dirty="0" smtClean="0">
                <a:solidFill>
                  <a:schemeClr val="bg2">
                    <a:lumMod val="10000"/>
                  </a:schemeClr>
                </a:solidFill>
              </a:rPr>
              <a:t>الصرف بعملة أجنبية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116632"/>
            <a:ext cx="7454062" cy="457203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bg2">
                    <a:lumMod val="10000"/>
                  </a:schemeClr>
                </a:solidFill>
              </a:rPr>
              <a:t>وطريقة الصرف هذه تبدأ من الوزارة المعنية حيث تقوم بإصدار أمر دفع مسحوب على وزارة المالية, وعلى ضوئه تقوم وزارة المالية بإصدار شيك مسحوب على مؤسسة النقد العربي السعودي يرسل إلى صاحب الحق الذي يقوم بصرفه من المؤسسة أو فروعها. </a:t>
            </a:r>
          </a:p>
          <a:p>
            <a:pPr lvl="0"/>
            <a:r>
              <a:rPr lang="ar-SA" sz="2800" b="1" dirty="0" smtClean="0">
                <a:solidFill>
                  <a:schemeClr val="bg2">
                    <a:lumMod val="10000"/>
                  </a:schemeClr>
                </a:solidFill>
              </a:rPr>
              <a:t>فطريقة الصرف بموجب أمر دفع تتم في ثلاث جهات هي: الوزارة المعنية, وزارة المالية , ثم مؤسسة النقد العربي السعودي . </a:t>
            </a:r>
          </a:p>
          <a:p>
            <a:pPr lvl="0"/>
            <a:r>
              <a:rPr lang="ar-SA" sz="2800" b="1" dirty="0" smtClean="0">
                <a:solidFill>
                  <a:schemeClr val="bg2">
                    <a:lumMod val="10000"/>
                  </a:schemeClr>
                </a:solidFill>
              </a:rPr>
              <a:t>وعندما يتم تحرير أمر الاعتماد للصرف في الوزارة المعنية يكون القيد من واقعه : </a:t>
            </a:r>
          </a:p>
          <a:p>
            <a:pPr lvl="0"/>
            <a:endParaRPr lang="ar-SA" sz="2800" b="1" dirty="0" smtClean="0">
              <a:solidFill>
                <a:schemeClr val="bg2">
                  <a:lumMod val="10000"/>
                </a:schemeClr>
              </a:solidFill>
            </a:endParaRPr>
          </a:p>
        </p:txBody>
      </p:sp>
      <p:graphicFrame>
        <p:nvGraphicFramePr>
          <p:cNvPr id="3" name="جدول 2"/>
          <p:cNvGraphicFramePr>
            <a:graphicFrameLocks noGrp="1"/>
          </p:cNvGraphicFramePr>
          <p:nvPr/>
        </p:nvGraphicFramePr>
        <p:xfrm>
          <a:off x="428596" y="4286256"/>
          <a:ext cx="8252913" cy="2166465"/>
        </p:xfrm>
        <a:graphic>
          <a:graphicData uri="http://schemas.openxmlformats.org/drawingml/2006/table">
            <a:tbl>
              <a:tblPr rtl="1" firstRow="1" bandRow="1">
                <a:tableStyleId>{5C22544A-7EE6-4342-B048-85BDC9FD1C3A}</a:tableStyleId>
              </a:tblPr>
              <a:tblGrid>
                <a:gridCol w="1757698"/>
                <a:gridCol w="1720156"/>
                <a:gridCol w="4775059"/>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المصروفات ــ البنود المختصة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مذكورين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الحسميات</a:t>
                      </a:r>
                      <a:r>
                        <a:rPr lang="ar-SA" sz="2800" b="1" kern="1200" dirty="0" smtClean="0">
                          <a:solidFill>
                            <a:schemeClr val="dk1"/>
                          </a:solidFill>
                          <a:latin typeface="+mn-lt"/>
                          <a:ea typeface="+mn-ea"/>
                          <a:cs typeface="+mn-cs"/>
                        </a:rPr>
                        <a:t> (إن وجدت) </a:t>
                      </a:r>
                    </a:p>
                  </a:txBody>
                  <a:tcPr anchor="ctr">
                    <a:solidFill>
                      <a:schemeClr val="tx2">
                        <a:lumMod val="90000"/>
                      </a:schemeClr>
                    </a:solidFill>
                  </a:tcPr>
                </a:tc>
              </a:tr>
              <a:tr h="137645">
                <a:tc>
                  <a:txBody>
                    <a:bodyPr/>
                    <a:lstStyle/>
                    <a:p>
                      <a:pPr rtl="1"/>
                      <a:endParaRPr lang="ar-SA" sz="2800" b="1"/>
                    </a:p>
                  </a:txBody>
                  <a:tcPr anchor="ctr">
                    <a:solidFill>
                      <a:schemeClr val="tx2">
                        <a:lumMod val="90000"/>
                      </a:schemeClr>
                    </a:solidFill>
                  </a:tcPr>
                </a:tc>
                <a:tc>
                  <a:txBody>
                    <a:bodyPr/>
                    <a:lstStyle/>
                    <a:p>
                      <a:pPr rtl="1"/>
                      <a:r>
                        <a:rPr lang="ar-SA" sz="2800" b="1" dirty="0" smtClean="0"/>
                        <a:t>×××</a:t>
                      </a:r>
                      <a:endParaRPr lang="ar-SA" sz="2800" b="1" dirty="0"/>
                    </a:p>
                  </a:txBody>
                  <a:tcPr anchor="ctr">
                    <a:solidFill>
                      <a:schemeClr val="tx2">
                        <a:lumMod val="90000"/>
                      </a:schemeClr>
                    </a:solidFill>
                  </a:tcPr>
                </a:tc>
                <a:tc>
                  <a:txBody>
                    <a:bodyPr/>
                    <a:lstStyle/>
                    <a:p>
                      <a:pPr rtl="1"/>
                      <a:r>
                        <a:rPr lang="ar-SA" sz="2800" b="1" dirty="0" smtClean="0"/>
                        <a:t>      </a:t>
                      </a:r>
                      <a:r>
                        <a:rPr lang="ar-SA" sz="2800" b="1" dirty="0" err="1" smtClean="0"/>
                        <a:t>حـ</a:t>
                      </a:r>
                      <a:r>
                        <a:rPr lang="ar-SA" sz="2800" b="1" dirty="0" smtClean="0"/>
                        <a:t> / أوامر الدفع </a:t>
                      </a:r>
                      <a:endParaRPr lang="ar-SA" sz="2800" b="1" dirty="0"/>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par>
                                <p:cTn id="8" presetID="1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03648" y="214290"/>
            <a:ext cx="7526070" cy="207170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وعند ورود إشعار من وزارة المالية بتحرير شيك مسحوب على مؤسسة النقد العربي السعودي يتم تحرير إذن تسوية يكون القيد من واقعه : </a:t>
            </a:r>
          </a:p>
          <a:p>
            <a:pPr lvl="0"/>
            <a:endParaRPr lang="ar-SA" sz="3200" b="1" dirty="0" smtClean="0">
              <a:solidFill>
                <a:schemeClr val="bg2">
                  <a:lumMod val="10000"/>
                </a:schemeClr>
              </a:solidFill>
            </a:endParaRPr>
          </a:p>
        </p:txBody>
      </p:sp>
      <p:graphicFrame>
        <p:nvGraphicFramePr>
          <p:cNvPr id="3" name="جدول 2"/>
          <p:cNvGraphicFramePr>
            <a:graphicFrameLocks noGrp="1"/>
          </p:cNvGraphicFramePr>
          <p:nvPr/>
        </p:nvGraphicFramePr>
        <p:xfrm>
          <a:off x="428596" y="1928802"/>
          <a:ext cx="8252913" cy="1098870"/>
        </p:xfrm>
        <a:graphic>
          <a:graphicData uri="http://schemas.openxmlformats.org/drawingml/2006/table">
            <a:tbl>
              <a:tblPr rtl="1" firstRow="1" bandRow="1">
                <a:tableStyleId>{5C22544A-7EE6-4342-B048-85BDC9FD1C3A}</a:tableStyleId>
              </a:tblPr>
              <a:tblGrid>
                <a:gridCol w="1757698"/>
                <a:gridCol w="1720156"/>
                <a:gridCol w="4775059"/>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أوامر الدفع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baseline="0" dirty="0" smtClean="0">
                          <a:solidFill>
                            <a:schemeClr val="dk1"/>
                          </a:solidFill>
                          <a:latin typeface="+mn-lt"/>
                          <a:ea typeface="+mn-ea"/>
                          <a:cs typeface="+mn-cs"/>
                        </a:rPr>
                        <a:t> / جاري وزارة المالية </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bl>
          </a:graphicData>
        </a:graphic>
      </p:graphicFrame>
      <p:sp>
        <p:nvSpPr>
          <p:cNvPr id="4" name="مستطيل مستدير الزوايا 3"/>
          <p:cNvSpPr/>
          <p:nvPr/>
        </p:nvSpPr>
        <p:spPr>
          <a:xfrm>
            <a:off x="1403648" y="3357562"/>
            <a:ext cx="7454632" cy="207170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أما في الإدارة العامة للحسابات بوزارة المالية فيكون القيد على النحو التالي : </a:t>
            </a:r>
          </a:p>
          <a:p>
            <a:pPr lvl="0"/>
            <a:endParaRPr lang="ar-SA" sz="3200" b="1" dirty="0" smtClean="0">
              <a:solidFill>
                <a:schemeClr val="bg2">
                  <a:lumMod val="10000"/>
                </a:schemeClr>
              </a:solidFill>
            </a:endParaRPr>
          </a:p>
        </p:txBody>
      </p:sp>
      <p:graphicFrame>
        <p:nvGraphicFramePr>
          <p:cNvPr id="5" name="جدول 4"/>
          <p:cNvGraphicFramePr>
            <a:graphicFrameLocks noGrp="1"/>
          </p:cNvGraphicFramePr>
          <p:nvPr/>
        </p:nvGraphicFramePr>
        <p:xfrm>
          <a:off x="357158" y="5072074"/>
          <a:ext cx="8252913" cy="1098870"/>
        </p:xfrm>
        <a:graphic>
          <a:graphicData uri="http://schemas.openxmlformats.org/drawingml/2006/table">
            <a:tbl>
              <a:tblPr rtl="1" firstRow="1" bandRow="1">
                <a:tableStyleId>{5C22544A-7EE6-4342-B048-85BDC9FD1C3A}</a:tableStyleId>
              </a:tblPr>
              <a:tblGrid>
                <a:gridCol w="1757698"/>
                <a:gridCol w="1720156"/>
                <a:gridCol w="4775059"/>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الوزارة المعنية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جاري مؤسسة النقد </a:t>
                      </a:r>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par>
                                <p:cTn id="8" presetID="1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par>
                                <p:cTn id="29" presetID="26"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80">
                                          <p:stCondLst>
                                            <p:cond delay="0"/>
                                          </p:stCondLst>
                                        </p:cTn>
                                        <p:tgtEl>
                                          <p:spTgt spid="5"/>
                                        </p:tgtEl>
                                      </p:cBhvr>
                                    </p:animEffect>
                                    <p:anim calcmode="lin" valueType="num">
                                      <p:cBhvr>
                                        <p:cTn id="3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7" dur="26">
                                          <p:stCondLst>
                                            <p:cond delay="650"/>
                                          </p:stCondLst>
                                        </p:cTn>
                                        <p:tgtEl>
                                          <p:spTgt spid="5"/>
                                        </p:tgtEl>
                                      </p:cBhvr>
                                      <p:to x="100000" y="60000"/>
                                    </p:animScale>
                                    <p:animScale>
                                      <p:cBhvr>
                                        <p:cTn id="38" dur="166" decel="50000">
                                          <p:stCondLst>
                                            <p:cond delay="676"/>
                                          </p:stCondLst>
                                        </p:cTn>
                                        <p:tgtEl>
                                          <p:spTgt spid="5"/>
                                        </p:tgtEl>
                                      </p:cBhvr>
                                      <p:to x="100000" y="100000"/>
                                    </p:animScale>
                                    <p:animScale>
                                      <p:cBhvr>
                                        <p:cTn id="39" dur="26">
                                          <p:stCondLst>
                                            <p:cond delay="1312"/>
                                          </p:stCondLst>
                                        </p:cTn>
                                        <p:tgtEl>
                                          <p:spTgt spid="5"/>
                                        </p:tgtEl>
                                      </p:cBhvr>
                                      <p:to x="100000" y="80000"/>
                                    </p:animScale>
                                    <p:animScale>
                                      <p:cBhvr>
                                        <p:cTn id="40" dur="166" decel="50000">
                                          <p:stCondLst>
                                            <p:cond delay="1338"/>
                                          </p:stCondLst>
                                        </p:cTn>
                                        <p:tgtEl>
                                          <p:spTgt spid="5"/>
                                        </p:tgtEl>
                                      </p:cBhvr>
                                      <p:to x="100000" y="100000"/>
                                    </p:animScale>
                                    <p:animScale>
                                      <p:cBhvr>
                                        <p:cTn id="41" dur="26">
                                          <p:stCondLst>
                                            <p:cond delay="1642"/>
                                          </p:stCondLst>
                                        </p:cTn>
                                        <p:tgtEl>
                                          <p:spTgt spid="5"/>
                                        </p:tgtEl>
                                      </p:cBhvr>
                                      <p:to x="100000" y="90000"/>
                                    </p:animScale>
                                    <p:animScale>
                                      <p:cBhvr>
                                        <p:cTn id="42" dur="166" decel="50000">
                                          <p:stCondLst>
                                            <p:cond delay="1668"/>
                                          </p:stCondLst>
                                        </p:cTn>
                                        <p:tgtEl>
                                          <p:spTgt spid="5"/>
                                        </p:tgtEl>
                                      </p:cBhvr>
                                      <p:to x="100000" y="100000"/>
                                    </p:animScale>
                                    <p:animScale>
                                      <p:cBhvr>
                                        <p:cTn id="43" dur="26">
                                          <p:stCondLst>
                                            <p:cond delay="1808"/>
                                          </p:stCondLst>
                                        </p:cTn>
                                        <p:tgtEl>
                                          <p:spTgt spid="5"/>
                                        </p:tgtEl>
                                      </p:cBhvr>
                                      <p:to x="100000" y="95000"/>
                                    </p:animScale>
                                    <p:animScale>
                                      <p:cBhvr>
                                        <p:cTn id="4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259632" y="214290"/>
            <a:ext cx="7598648" cy="207170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bg2">
                    <a:lumMod val="10000"/>
                  </a:schemeClr>
                </a:solidFill>
              </a:rPr>
              <a:t>وعندما يتقدم صاحب الشيك لصرف شيكه من مؤسسة النقد العربي السعودي فلا تتأثر دفاتر كل من الإدارات العامة للحسابات بوزارة المالية أو الوزارة المعنية بعملية صرف الشيك حيث تتم عملية قيد صرف المبلغ في دفاتر مؤسسة النقد العربي السعودي فقط على النحو التالي : </a:t>
            </a:r>
          </a:p>
          <a:p>
            <a:pPr lvl="0"/>
            <a:endParaRPr lang="ar-SA" sz="2800" b="1" dirty="0" smtClean="0">
              <a:solidFill>
                <a:schemeClr val="bg2">
                  <a:lumMod val="10000"/>
                </a:schemeClr>
              </a:solidFill>
            </a:endParaRPr>
          </a:p>
        </p:txBody>
      </p:sp>
      <p:graphicFrame>
        <p:nvGraphicFramePr>
          <p:cNvPr id="4" name="جدول 3"/>
          <p:cNvGraphicFramePr>
            <a:graphicFrameLocks noGrp="1"/>
          </p:cNvGraphicFramePr>
          <p:nvPr/>
        </p:nvGraphicFramePr>
        <p:xfrm>
          <a:off x="428596" y="2071678"/>
          <a:ext cx="8252913" cy="1098870"/>
        </p:xfrm>
        <a:graphic>
          <a:graphicData uri="http://schemas.openxmlformats.org/drawingml/2006/table">
            <a:tbl>
              <a:tblPr rtl="1" firstRow="1" bandRow="1">
                <a:tableStyleId>{5C22544A-7EE6-4342-B048-85BDC9FD1C3A}</a:tableStyleId>
              </a:tblPr>
              <a:tblGrid>
                <a:gridCol w="1410693"/>
                <a:gridCol w="1263308"/>
                <a:gridCol w="5578912"/>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وزارة المالية (جاري الحكومة)</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baseline="0" dirty="0" smtClean="0">
                          <a:solidFill>
                            <a:schemeClr val="dk1"/>
                          </a:solidFill>
                          <a:latin typeface="+mn-lt"/>
                          <a:ea typeface="+mn-ea"/>
                          <a:cs typeface="+mn-cs"/>
                        </a:rPr>
                        <a:t> / الصندوق</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bl>
          </a:graphicData>
        </a:graphic>
      </p:graphicFrame>
      <p:sp>
        <p:nvSpPr>
          <p:cNvPr id="5" name="مستطيل مستدير الزوايا 4"/>
          <p:cNvSpPr/>
          <p:nvPr/>
        </p:nvSpPr>
        <p:spPr>
          <a:xfrm>
            <a:off x="1259632" y="3473138"/>
            <a:ext cx="7598648" cy="207170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600" b="1" dirty="0" smtClean="0">
                <a:solidFill>
                  <a:schemeClr val="bg2">
                    <a:lumMod val="10000"/>
                  </a:schemeClr>
                </a:solidFill>
              </a:rPr>
              <a:t>ومن الطبيعي أن تنتهي السنة المالية دون أن يتقدم بعض حملة الشيكات لصرفها من مؤسسة النقد العربي السعودي لسبب أو لآخر, ونتيجة لذلك أدخل تعديل على النظام المحاسبي لدى المؤسسة يقضي بإحداث حساب جديد في نهاية السنة يطلب عليه حساب الشيكات المحجوزة وفقاً للقيد التالي</a:t>
            </a:r>
          </a:p>
          <a:p>
            <a:pPr lvl="0"/>
            <a:endParaRPr lang="ar-SA" sz="2800" b="1" dirty="0" smtClean="0">
              <a:solidFill>
                <a:schemeClr val="bg2">
                  <a:lumMod val="10000"/>
                </a:schemeClr>
              </a:solidFill>
            </a:endParaRPr>
          </a:p>
        </p:txBody>
      </p:sp>
      <p:graphicFrame>
        <p:nvGraphicFramePr>
          <p:cNvPr id="6" name="جدول 5"/>
          <p:cNvGraphicFramePr>
            <a:graphicFrameLocks noGrp="1"/>
          </p:cNvGraphicFramePr>
          <p:nvPr/>
        </p:nvGraphicFramePr>
        <p:xfrm>
          <a:off x="428596" y="5330526"/>
          <a:ext cx="8252913" cy="1098870"/>
        </p:xfrm>
        <a:graphic>
          <a:graphicData uri="http://schemas.openxmlformats.org/drawingml/2006/table">
            <a:tbl>
              <a:tblPr rtl="1" firstRow="1" bandRow="1">
                <a:tableStyleId>{5C22544A-7EE6-4342-B048-85BDC9FD1C3A}</a:tableStyleId>
              </a:tblPr>
              <a:tblGrid>
                <a:gridCol w="1410693"/>
                <a:gridCol w="1263308"/>
                <a:gridCol w="5578912"/>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وزارة المالية (جاري الحكومة)</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baseline="0" dirty="0" smtClean="0">
                          <a:solidFill>
                            <a:schemeClr val="dk1"/>
                          </a:solidFill>
                          <a:latin typeface="+mn-lt"/>
                          <a:ea typeface="+mn-ea"/>
                          <a:cs typeface="+mn-cs"/>
                        </a:rPr>
                        <a:t> / لشيكات المحجوزة </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style.rotation</p:attrName>
                                        </p:attrNameLst>
                                      </p:cBhvr>
                                      <p:tavLst>
                                        <p:tav tm="0">
                                          <p:val>
                                            <p:fltVal val="720"/>
                                          </p:val>
                                        </p:tav>
                                        <p:tav tm="100000">
                                          <p:val>
                                            <p:fltVal val="0"/>
                                          </p:val>
                                        </p:tav>
                                      </p:tavLst>
                                    </p:anim>
                                    <p:anim calcmode="lin" valueType="num">
                                      <p:cBhvr>
                                        <p:cTn id="15" dur="2000" fill="hold"/>
                                        <p:tgtEl>
                                          <p:spTgt spid="3"/>
                                        </p:tgtEl>
                                        <p:attrNameLst>
                                          <p:attrName>ppt_h</p:attrName>
                                        </p:attrNameLst>
                                      </p:cBhvr>
                                      <p:tavLst>
                                        <p:tav tm="0">
                                          <p:val>
                                            <p:fltVal val="0"/>
                                          </p:val>
                                        </p:tav>
                                        <p:tav tm="100000">
                                          <p:val>
                                            <p:strVal val="#ppt_h"/>
                                          </p:val>
                                        </p:tav>
                                      </p:tavLst>
                                    </p:anim>
                                    <p:anim calcmode="lin" valueType="num">
                                      <p:cBhvr>
                                        <p:cTn id="16"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anim calcmode="lin" valueType="num">
                                      <p:cBhvr>
                                        <p:cTn id="22" dur="2000" fill="hold"/>
                                        <p:tgtEl>
                                          <p:spTgt spid="6"/>
                                        </p:tgtEl>
                                        <p:attrNameLst>
                                          <p:attrName>style.rotation</p:attrName>
                                        </p:attrNameLst>
                                      </p:cBhvr>
                                      <p:tavLst>
                                        <p:tav tm="0">
                                          <p:val>
                                            <p:fltVal val="720"/>
                                          </p:val>
                                        </p:tav>
                                        <p:tav tm="100000">
                                          <p:val>
                                            <p:fltVal val="0"/>
                                          </p:val>
                                        </p:tav>
                                      </p:tavLst>
                                    </p:anim>
                                    <p:anim calcmode="lin" valueType="num">
                                      <p:cBhvr>
                                        <p:cTn id="23" dur="2000" fill="hold"/>
                                        <p:tgtEl>
                                          <p:spTgt spid="6"/>
                                        </p:tgtEl>
                                        <p:attrNameLst>
                                          <p:attrName>ppt_h</p:attrName>
                                        </p:attrNameLst>
                                      </p:cBhvr>
                                      <p:tavLst>
                                        <p:tav tm="0">
                                          <p:val>
                                            <p:fltVal val="0"/>
                                          </p:val>
                                        </p:tav>
                                        <p:tav tm="100000">
                                          <p:val>
                                            <p:strVal val="#ppt_h"/>
                                          </p:val>
                                        </p:tav>
                                      </p:tavLst>
                                    </p:anim>
                                    <p:anim calcmode="lin" valueType="num">
                                      <p:cBhvr>
                                        <p:cTn id="24" dur="2000" fill="hold"/>
                                        <p:tgtEl>
                                          <p:spTgt spid="6"/>
                                        </p:tgtEl>
                                        <p:attrNameLst>
                                          <p:attrName>ppt_w</p:attrName>
                                        </p:attrNameLst>
                                      </p:cBhvr>
                                      <p:tavLst>
                                        <p:tav tm="0">
                                          <p:val>
                                            <p:fltVal val="0"/>
                                          </p:val>
                                        </p:tav>
                                        <p:tav tm="100000">
                                          <p:val>
                                            <p:strVal val="#ppt_w"/>
                                          </p:val>
                                        </p:tav>
                                      </p:tavLst>
                                    </p:anim>
                                  </p:childTnLst>
                                </p:cTn>
                              </p:par>
                              <p:par>
                                <p:cTn id="25" presetID="35"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style.rotation</p:attrName>
                                        </p:attrNameLst>
                                      </p:cBhvr>
                                      <p:tavLst>
                                        <p:tav tm="0">
                                          <p:val>
                                            <p:fltVal val="720"/>
                                          </p:val>
                                        </p:tav>
                                        <p:tav tm="100000">
                                          <p:val>
                                            <p:fltVal val="0"/>
                                          </p:val>
                                        </p:tav>
                                      </p:tavLst>
                                    </p:anim>
                                    <p:anim calcmode="lin" valueType="num">
                                      <p:cBhvr>
                                        <p:cTn id="29" dur="2000" fill="hold"/>
                                        <p:tgtEl>
                                          <p:spTgt spid="5"/>
                                        </p:tgtEl>
                                        <p:attrNameLst>
                                          <p:attrName>ppt_h</p:attrName>
                                        </p:attrNameLst>
                                      </p:cBhvr>
                                      <p:tavLst>
                                        <p:tav tm="0">
                                          <p:val>
                                            <p:fltVal val="0"/>
                                          </p:val>
                                        </p:tav>
                                        <p:tav tm="100000">
                                          <p:val>
                                            <p:strVal val="#ppt_h"/>
                                          </p:val>
                                        </p:tav>
                                      </p:tavLst>
                                    </p:anim>
                                    <p:anim calcmode="lin" valueType="num">
                                      <p:cBhvr>
                                        <p:cTn id="3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42910" y="1071546"/>
            <a:ext cx="7929650" cy="3357586"/>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وتقضي التعليمات المالية للميزانية والحسابات أنه إذا مضى على أي من الشيكات المحجوزة ثلاث سنوات دون صرف وجب إلغاؤه, وفي هذه الحالة تجري القيود في دفاتر إدارة المصروفات العامة , والإدارة العامة للحسابات بوزارة المالية وكذلك مؤسسة النقد العربي السعودي وذلك على النحو الآتي: </a:t>
            </a:r>
          </a:p>
          <a:p>
            <a:pPr lvl="0"/>
            <a:r>
              <a:rPr lang="ar-SA" sz="3200" b="1" dirty="0" smtClean="0">
                <a:solidFill>
                  <a:schemeClr val="bg2">
                    <a:lumMod val="10000"/>
                  </a:schemeClr>
                </a:solidFill>
              </a:rPr>
              <a:t>ففي دفاتر الإدارة العامة للمصروفات يكون القيد كالتالي : </a:t>
            </a:r>
          </a:p>
        </p:txBody>
      </p:sp>
      <p:graphicFrame>
        <p:nvGraphicFramePr>
          <p:cNvPr id="3" name="جدول 2"/>
          <p:cNvGraphicFramePr>
            <a:graphicFrameLocks noGrp="1"/>
          </p:cNvGraphicFramePr>
          <p:nvPr/>
        </p:nvGraphicFramePr>
        <p:xfrm>
          <a:off x="285720" y="4714884"/>
          <a:ext cx="8252913" cy="1098870"/>
        </p:xfrm>
        <a:graphic>
          <a:graphicData uri="http://schemas.openxmlformats.org/drawingml/2006/table">
            <a:tbl>
              <a:tblPr rtl="1" firstRow="1" bandRow="1">
                <a:tableStyleId>{5C22544A-7EE6-4342-B048-85BDC9FD1C3A}</a:tableStyleId>
              </a:tblPr>
              <a:tblGrid>
                <a:gridCol w="1757698"/>
                <a:gridCol w="1720156"/>
                <a:gridCol w="4775059"/>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وزارة المالية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الإيرادات </a:t>
                      </a:r>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par>
                                <p:cTn id="8" presetID="1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57158" y="214290"/>
            <a:ext cx="8572560" cy="1571636"/>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وفي دفاتر الإدارة العامة للحسابات يكون القيد كالتالي : </a:t>
            </a:r>
          </a:p>
        </p:txBody>
      </p:sp>
      <p:graphicFrame>
        <p:nvGraphicFramePr>
          <p:cNvPr id="3" name="جدول 2"/>
          <p:cNvGraphicFramePr>
            <a:graphicFrameLocks noGrp="1"/>
          </p:cNvGraphicFramePr>
          <p:nvPr/>
        </p:nvGraphicFramePr>
        <p:xfrm>
          <a:off x="428596" y="1643050"/>
          <a:ext cx="8252913" cy="1098870"/>
        </p:xfrm>
        <a:graphic>
          <a:graphicData uri="http://schemas.openxmlformats.org/drawingml/2006/table">
            <a:tbl>
              <a:tblPr rtl="1" firstRow="1" bandRow="1">
                <a:tableStyleId>{5C22544A-7EE6-4342-B048-85BDC9FD1C3A}</a:tableStyleId>
              </a:tblPr>
              <a:tblGrid>
                <a:gridCol w="1288123"/>
                <a:gridCol w="1191870"/>
                <a:gridCol w="5772920"/>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a:t>
                      </a:r>
                      <a:r>
                        <a:rPr lang="ar-SA" sz="2800" b="1" kern="1200" baseline="0" dirty="0" smtClean="0">
                          <a:solidFill>
                            <a:schemeClr val="dk1"/>
                          </a:solidFill>
                          <a:latin typeface="+mn-lt"/>
                          <a:ea typeface="+mn-ea"/>
                          <a:cs typeface="+mn-cs"/>
                        </a:rPr>
                        <a:t> مؤسسة النقد</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الإدارة العامة للمصروفات</a:t>
                      </a:r>
                    </a:p>
                  </a:txBody>
                  <a:tcPr anchor="ctr">
                    <a:solidFill>
                      <a:schemeClr val="tx2">
                        <a:lumMod val="90000"/>
                      </a:schemeClr>
                    </a:solidFill>
                  </a:tcPr>
                </a:tc>
              </a:tr>
            </a:tbl>
          </a:graphicData>
        </a:graphic>
      </p:graphicFrame>
      <p:sp>
        <p:nvSpPr>
          <p:cNvPr id="4" name="مستطيل مستدير الزوايا 3"/>
          <p:cNvSpPr/>
          <p:nvPr/>
        </p:nvSpPr>
        <p:spPr>
          <a:xfrm>
            <a:off x="285720" y="4143380"/>
            <a:ext cx="8572560" cy="1214446"/>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وفي دفاتر مؤسسة النقد يكون القيد كالتالي : </a:t>
            </a:r>
          </a:p>
          <a:p>
            <a:pPr lvl="0"/>
            <a:endParaRPr lang="ar-SA" sz="3200" b="1" dirty="0" smtClean="0">
              <a:solidFill>
                <a:schemeClr val="bg2">
                  <a:lumMod val="10000"/>
                </a:schemeClr>
              </a:solidFill>
            </a:endParaRPr>
          </a:p>
        </p:txBody>
      </p:sp>
      <p:graphicFrame>
        <p:nvGraphicFramePr>
          <p:cNvPr id="5" name="جدول 4"/>
          <p:cNvGraphicFramePr>
            <a:graphicFrameLocks noGrp="1"/>
          </p:cNvGraphicFramePr>
          <p:nvPr/>
        </p:nvGraphicFramePr>
        <p:xfrm>
          <a:off x="357158" y="5072074"/>
          <a:ext cx="8252913" cy="1098870"/>
        </p:xfrm>
        <a:graphic>
          <a:graphicData uri="http://schemas.openxmlformats.org/drawingml/2006/table">
            <a:tbl>
              <a:tblPr rtl="1" firstRow="1" bandRow="1">
                <a:tableStyleId>{5C22544A-7EE6-4342-B048-85BDC9FD1C3A}</a:tableStyleId>
              </a:tblPr>
              <a:tblGrid>
                <a:gridCol w="1193375"/>
                <a:gridCol w="1021172"/>
                <a:gridCol w="6038366"/>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الشيكات</a:t>
                      </a:r>
                      <a:r>
                        <a:rPr lang="ar-SA" sz="2800" b="1" kern="1200" baseline="0" dirty="0" smtClean="0">
                          <a:solidFill>
                            <a:schemeClr val="dk1"/>
                          </a:solidFill>
                          <a:latin typeface="+mn-lt"/>
                          <a:ea typeface="+mn-ea"/>
                          <a:cs typeface="+mn-cs"/>
                        </a:rPr>
                        <a:t> المحجوزة </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جاري وزارة المالية (جاري الحكومة)</a:t>
                      </a:r>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20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0" dur="20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1" dur="20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2" dur="2000" fill="hold"/>
                                        <p:tgtEl>
                                          <p:spTgt spid="4"/>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6" dur="20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7" dur="20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8"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1000108"/>
            <a:ext cx="7382624" cy="2071702"/>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ويلاحظ من القيود السابقة أن الوزارات المعنية التي أصدرت أمر الدفع أصلاً لا تتأثر بهذه العملية وكان الأكثر </a:t>
            </a:r>
            <a:r>
              <a:rPr lang="ar-SA" sz="3200" b="1" dirty="0" err="1" smtClean="0">
                <a:solidFill>
                  <a:schemeClr val="bg2">
                    <a:lumMod val="10000"/>
                  </a:schemeClr>
                </a:solidFill>
              </a:rPr>
              <a:t>ملاءمة</a:t>
            </a:r>
            <a:r>
              <a:rPr lang="ar-SA" sz="3200" b="1" dirty="0" smtClean="0">
                <a:solidFill>
                  <a:schemeClr val="bg2">
                    <a:lumMod val="10000"/>
                  </a:schemeClr>
                </a:solidFill>
              </a:rPr>
              <a:t> معالجة العملية في دفاتر الوزارة المعنية لأنها سبق وأن تحملت القيمة كمصروفات في سنة سابقة, ويلاحظ أنه إذا ألغي الشيك في نفس السنة التي صدر فيها فمن الطبيعي أن القيمة ستعالج بالاستبعاد من مصروفات الوزارة المعنية وذلك بالقيد التالي: </a:t>
            </a:r>
          </a:p>
        </p:txBody>
      </p:sp>
      <p:graphicFrame>
        <p:nvGraphicFramePr>
          <p:cNvPr id="3" name="جدول 2"/>
          <p:cNvGraphicFramePr>
            <a:graphicFrameLocks noGrp="1"/>
          </p:cNvGraphicFramePr>
          <p:nvPr/>
        </p:nvGraphicFramePr>
        <p:xfrm>
          <a:off x="500034" y="4214818"/>
          <a:ext cx="8252913" cy="1098870"/>
        </p:xfrm>
        <a:graphic>
          <a:graphicData uri="http://schemas.openxmlformats.org/drawingml/2006/table">
            <a:tbl>
              <a:tblPr rtl="1" firstRow="1" bandRow="1">
                <a:tableStyleId>{5C22544A-7EE6-4342-B048-85BDC9FD1C3A}</a:tableStyleId>
              </a:tblPr>
              <a:tblGrid>
                <a:gridCol w="1165553"/>
                <a:gridCol w="1215182"/>
                <a:gridCol w="5872178"/>
              </a:tblGrid>
              <a:tr h="549435">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endParaRPr lang="ar-SA" sz="2800" b="1" kern="1200" dirty="0"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أوامر الدفع </a:t>
                      </a:r>
                    </a:p>
                  </a:txBody>
                  <a:tcPr anchor="ctr">
                    <a:solidFill>
                      <a:schemeClr val="tx2">
                        <a:lumMod val="90000"/>
                      </a:schemeClr>
                    </a:solidFill>
                  </a:tcPr>
                </a:tc>
              </a:tr>
              <a:tr h="549435">
                <a:tc>
                  <a:txBody>
                    <a:bodyPr/>
                    <a:lstStyle/>
                    <a:p>
                      <a:pPr rtl="1"/>
                      <a:endParaRPr lang="ar-SA" sz="2800" b="1" kern="1200" dirty="0" err="1" smtClean="0">
                        <a:solidFill>
                          <a:schemeClr val="dk1"/>
                        </a:solidFill>
                        <a:latin typeface="+mn-lt"/>
                        <a:ea typeface="+mn-ea"/>
                        <a:cs typeface="+mn-cs"/>
                      </a:endParaRP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a:t>
                      </a:r>
                    </a:p>
                  </a:txBody>
                  <a:tcPr anchor="ctr">
                    <a:solidFill>
                      <a:schemeClr val="tx2">
                        <a:lumMod val="90000"/>
                      </a:schemeClr>
                    </a:solidFill>
                  </a:tcPr>
                </a:tc>
                <a:tc>
                  <a:txBody>
                    <a:bodyPr/>
                    <a:lstStyle/>
                    <a:p>
                      <a:pPr rtl="1"/>
                      <a:r>
                        <a:rPr lang="ar-SA" sz="2800" b="1" kern="1200" dirty="0" smtClean="0">
                          <a:solidFill>
                            <a:schemeClr val="dk1"/>
                          </a:solidFill>
                          <a:latin typeface="+mn-lt"/>
                          <a:ea typeface="+mn-ea"/>
                          <a:cs typeface="+mn-cs"/>
                        </a:rPr>
                        <a:t>       </a:t>
                      </a:r>
                      <a:r>
                        <a:rPr lang="ar-SA" sz="2800" b="1" kern="1200" dirty="0" err="1" smtClean="0">
                          <a:solidFill>
                            <a:schemeClr val="dk1"/>
                          </a:solidFill>
                          <a:latin typeface="+mn-lt"/>
                          <a:ea typeface="+mn-ea"/>
                          <a:cs typeface="+mn-cs"/>
                        </a:rPr>
                        <a:t>حـ</a:t>
                      </a:r>
                      <a:r>
                        <a:rPr lang="ar-SA" sz="2800" b="1" kern="1200" dirty="0" smtClean="0">
                          <a:solidFill>
                            <a:schemeClr val="dk1"/>
                          </a:solidFill>
                          <a:latin typeface="+mn-lt"/>
                          <a:ea typeface="+mn-ea"/>
                          <a:cs typeface="+mn-cs"/>
                        </a:rPr>
                        <a:t> / المصروفات</a:t>
                      </a:r>
                      <a:r>
                        <a:rPr lang="ar-SA" sz="2800" b="1" kern="1200" baseline="0" dirty="0" smtClean="0">
                          <a:solidFill>
                            <a:schemeClr val="dk1"/>
                          </a:solidFill>
                          <a:latin typeface="+mn-lt"/>
                          <a:ea typeface="+mn-ea"/>
                          <a:cs typeface="+mn-cs"/>
                        </a:rPr>
                        <a:t> بالاستبعاد </a:t>
                      </a:r>
                      <a:r>
                        <a:rPr lang="ar-SA" sz="2800" b="1" kern="1200" baseline="0" dirty="0" err="1" smtClean="0">
                          <a:solidFill>
                            <a:schemeClr val="dk1"/>
                          </a:solidFill>
                          <a:latin typeface="+mn-lt"/>
                          <a:ea typeface="+mn-ea"/>
                          <a:cs typeface="+mn-cs"/>
                        </a:rPr>
                        <a:t>ـ</a:t>
                      </a:r>
                      <a:r>
                        <a:rPr lang="ar-SA" sz="2800" b="1" kern="1200" baseline="0" dirty="0" smtClean="0">
                          <a:solidFill>
                            <a:schemeClr val="dk1"/>
                          </a:solidFill>
                          <a:latin typeface="+mn-lt"/>
                          <a:ea typeface="+mn-ea"/>
                          <a:cs typeface="+mn-cs"/>
                        </a:rPr>
                        <a:t> البند المختص</a:t>
                      </a:r>
                      <a:endParaRPr lang="ar-SA" sz="2800" b="1" kern="1200" dirty="0" smtClean="0">
                        <a:solidFill>
                          <a:schemeClr val="dk1"/>
                        </a:solidFill>
                        <a:latin typeface="+mn-lt"/>
                        <a:ea typeface="+mn-ea"/>
                        <a:cs typeface="+mn-cs"/>
                      </a:endParaRPr>
                    </a:p>
                  </a:txBody>
                  <a:tcPr anchor="ctr">
                    <a:solidFill>
                      <a:schemeClr val="tx2">
                        <a:lumMod val="9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par>
                                <p:cTn id="8" presetID="1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lide(fromBottom)">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03648" y="214290"/>
            <a:ext cx="7526070"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accent6">
                    <a:lumMod val="50000"/>
                  </a:schemeClr>
                </a:solidFill>
                <a:latin typeface="Monotype Koufi" pitchFamily="2" charset="-78"/>
                <a:ea typeface="Monotype Koufi" pitchFamily="2" charset="-78"/>
                <a:cs typeface="Monotype Koufi" pitchFamily="2" charset="-78"/>
              </a:rPr>
              <a:t>أولاً : طرق تبويب المصروفات : </a:t>
            </a:r>
          </a:p>
          <a:p>
            <a:pPr lvl="0"/>
            <a:r>
              <a:rPr lang="ar-SA" sz="3200" b="1" dirty="0" smtClean="0">
                <a:solidFill>
                  <a:schemeClr val="bg2">
                    <a:lumMod val="10000"/>
                  </a:schemeClr>
                </a:solidFill>
              </a:rPr>
              <a:t>أن التبويب المتعدد لنفقات الحكومة يعتبر من المظاهر الهامة والأمور الحيوية, وأن جوهر النظام المحاسبي الحكومي </a:t>
            </a:r>
            <a:r>
              <a:rPr lang="ar-SA" sz="3200" b="1" dirty="0" err="1" smtClean="0">
                <a:solidFill>
                  <a:schemeClr val="bg2">
                    <a:lumMod val="10000"/>
                  </a:schemeClr>
                </a:solidFill>
              </a:rPr>
              <a:t>ـ</a:t>
            </a:r>
            <a:r>
              <a:rPr lang="ar-SA" sz="3200" b="1" dirty="0" smtClean="0">
                <a:solidFill>
                  <a:schemeClr val="bg2">
                    <a:lumMod val="10000"/>
                  </a:schemeClr>
                </a:solidFill>
              </a:rPr>
              <a:t> في أي دولة </a:t>
            </a:r>
            <a:r>
              <a:rPr lang="ar-SA" sz="3200" b="1" dirty="0" err="1" smtClean="0">
                <a:solidFill>
                  <a:schemeClr val="bg2">
                    <a:lumMod val="10000"/>
                  </a:schemeClr>
                </a:solidFill>
              </a:rPr>
              <a:t>ـ</a:t>
            </a:r>
            <a:r>
              <a:rPr lang="ar-SA" sz="3200" b="1" dirty="0" smtClean="0">
                <a:solidFill>
                  <a:schemeClr val="bg2">
                    <a:lumMod val="10000"/>
                  </a:schemeClr>
                </a:solidFill>
              </a:rPr>
              <a:t> يقوم في الأصل على الأسلوب التقليدي لتبويب النفقات حيث يتم تبويب النفقات </a:t>
            </a:r>
            <a:r>
              <a:rPr lang="ar-SA" sz="3200" b="1" dirty="0" smtClean="0">
                <a:solidFill>
                  <a:srgbClr val="FF0000"/>
                </a:solidFill>
              </a:rPr>
              <a:t>وفقاً لنوعها ويعاد تبويبها وفقاً لطبيعتها</a:t>
            </a:r>
            <a:r>
              <a:rPr lang="ar-SA" sz="3200" b="1" dirty="0" smtClean="0">
                <a:solidFill>
                  <a:schemeClr val="bg2">
                    <a:lumMod val="10000"/>
                  </a:schemeClr>
                </a:solidFill>
              </a:rPr>
              <a:t>, ثم تربط هذه النفقات بالوحدات الإدارية الحكومية التي تتولى إنجاز الأعمال وتقديم الخدمات, وهو ما يسمى بالتبويب الإداري,</a:t>
            </a:r>
          </a:p>
          <a:p>
            <a:pPr lvl="0"/>
            <a:r>
              <a:rPr lang="ar-SA" sz="3200" b="1" dirty="0" smtClean="0">
                <a:solidFill>
                  <a:schemeClr val="bg2">
                    <a:lumMod val="10000"/>
                  </a:schemeClr>
                </a:solidFill>
              </a:rPr>
              <a:t>- وهذا الأسلوب يركز على جانب </a:t>
            </a:r>
            <a:r>
              <a:rPr lang="ar-SA" sz="3200" b="1" dirty="0" err="1" smtClean="0">
                <a:solidFill>
                  <a:schemeClr val="bg2">
                    <a:lumMod val="10000"/>
                  </a:schemeClr>
                </a:solidFill>
              </a:rPr>
              <a:t>المجهودات</a:t>
            </a:r>
            <a:r>
              <a:rPr lang="ar-SA" sz="3200" b="1" dirty="0" smtClean="0">
                <a:solidFill>
                  <a:schemeClr val="bg2">
                    <a:lumMod val="10000"/>
                  </a:schemeClr>
                </a:solidFill>
              </a:rPr>
              <a:t> فقط دون المنجزات المتوقع تحقيقها, </a:t>
            </a:r>
            <a:r>
              <a:rPr lang="ar-SA" sz="3200" b="1" dirty="0" smtClean="0">
                <a:solidFill>
                  <a:srgbClr val="FF0000"/>
                </a:solidFill>
              </a:rPr>
              <a:t>فهو أسلوب لتحقيق الرقابة المالية والتشريعية </a:t>
            </a:r>
            <a:r>
              <a:rPr lang="ar-SA" sz="3200" b="1" dirty="0" smtClean="0">
                <a:solidFill>
                  <a:schemeClr val="bg2">
                    <a:lumMod val="10000"/>
                  </a:schemeClr>
                </a:solidFill>
              </a:rPr>
              <a:t>على النفقات.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03648" y="357166"/>
            <a:ext cx="745463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sz="3200" b="1" dirty="0" smtClean="0">
                <a:solidFill>
                  <a:schemeClr val="accent6">
                    <a:lumMod val="50000"/>
                  </a:schemeClr>
                </a:solidFill>
                <a:latin typeface="Monotype Koufi" pitchFamily="2" charset="-78"/>
                <a:ea typeface="Monotype Koufi" pitchFamily="2" charset="-78"/>
                <a:cs typeface="Monotype Koufi" pitchFamily="2" charset="-78"/>
              </a:rPr>
              <a:t>الصرف بموجب </a:t>
            </a:r>
            <a:r>
              <a:rPr lang="ar-SA" sz="3200" b="1" dirty="0" err="1" smtClean="0">
                <a:solidFill>
                  <a:schemeClr val="accent6">
                    <a:lumMod val="50000"/>
                  </a:schemeClr>
                </a:solidFill>
                <a:latin typeface="Monotype Koufi" pitchFamily="2" charset="-78"/>
                <a:ea typeface="Monotype Koufi" pitchFamily="2" charset="-78"/>
                <a:cs typeface="Monotype Koufi" pitchFamily="2" charset="-78"/>
              </a:rPr>
              <a:t>حوالات</a:t>
            </a:r>
            <a:r>
              <a:rPr lang="ar-SA" sz="3200" b="1" dirty="0" smtClean="0">
                <a:solidFill>
                  <a:schemeClr val="accent6">
                    <a:lumMod val="50000"/>
                  </a:schemeClr>
                </a:solidFill>
                <a:latin typeface="Monotype Koufi" pitchFamily="2" charset="-78"/>
                <a:ea typeface="Monotype Koufi" pitchFamily="2" charset="-78"/>
                <a:cs typeface="Monotype Koufi" pitchFamily="2" charset="-78"/>
              </a:rPr>
              <a:t> </a:t>
            </a:r>
          </a:p>
          <a:p>
            <a:pPr lvl="0"/>
            <a:r>
              <a:rPr lang="ar-SA" sz="3200" b="1" dirty="0" smtClean="0">
                <a:solidFill>
                  <a:schemeClr val="bg2">
                    <a:lumMod val="10000"/>
                  </a:schemeClr>
                </a:solidFill>
              </a:rPr>
              <a:t>تستخدم </a:t>
            </a:r>
            <a:r>
              <a:rPr lang="ar-SA" sz="3200" b="1" dirty="0" err="1" smtClean="0">
                <a:solidFill>
                  <a:schemeClr val="bg2">
                    <a:lumMod val="10000"/>
                  </a:schemeClr>
                </a:solidFill>
              </a:rPr>
              <a:t>الحوالة</a:t>
            </a:r>
            <a:r>
              <a:rPr lang="ar-SA" sz="3200" b="1" dirty="0" smtClean="0">
                <a:solidFill>
                  <a:schemeClr val="bg2">
                    <a:lumMod val="10000"/>
                  </a:schemeClr>
                </a:solidFill>
              </a:rPr>
              <a:t> في حالة الصرف من بنود الباب الأول والثاني للمبالغ التي تقل عن عشرين ألف ريال, </a:t>
            </a:r>
            <a:r>
              <a:rPr lang="ar-SA" sz="3200" b="1" dirty="0" err="1" smtClean="0">
                <a:solidFill>
                  <a:schemeClr val="bg2">
                    <a:lumMod val="10000"/>
                  </a:schemeClr>
                </a:solidFill>
              </a:rPr>
              <a:t>والحوالة</a:t>
            </a:r>
            <a:r>
              <a:rPr lang="ar-SA" sz="3200" b="1" dirty="0" smtClean="0">
                <a:solidFill>
                  <a:schemeClr val="bg2">
                    <a:lumMod val="10000"/>
                  </a:schemeClr>
                </a:solidFill>
              </a:rPr>
              <a:t> </a:t>
            </a:r>
            <a:r>
              <a:rPr lang="ar-SA" sz="3200" b="1" dirty="0" smtClean="0">
                <a:solidFill>
                  <a:srgbClr val="FF0000"/>
                </a:solidFill>
              </a:rPr>
              <a:t>عبارة عن أمر موجه من الإدارة المالية بالجهة الحكومية برقم معين وتاريخ معين لأمين صندوق تلك الجهة بدفع مبلغ معين لشخص معين</a:t>
            </a:r>
            <a:r>
              <a:rPr lang="ar-SA" sz="3200" b="1" dirty="0" smtClean="0">
                <a:solidFill>
                  <a:schemeClr val="bg2">
                    <a:lumMod val="10000"/>
                  </a:schemeClr>
                </a:solidFill>
              </a:rPr>
              <a:t>, وتحرر </a:t>
            </a:r>
            <a:r>
              <a:rPr lang="ar-SA" sz="3200" b="1" dirty="0" err="1" smtClean="0">
                <a:solidFill>
                  <a:schemeClr val="bg2">
                    <a:lumMod val="10000"/>
                  </a:schemeClr>
                </a:solidFill>
              </a:rPr>
              <a:t>الحوالة</a:t>
            </a:r>
            <a:r>
              <a:rPr lang="ar-SA" sz="3200" b="1" dirty="0" smtClean="0">
                <a:solidFill>
                  <a:schemeClr val="bg2">
                    <a:lumMod val="10000"/>
                  </a:schemeClr>
                </a:solidFill>
              </a:rPr>
              <a:t> من أصل وصورة ويتم توقيع </a:t>
            </a:r>
            <a:r>
              <a:rPr lang="ar-SA" sz="3200" b="1" dirty="0" err="1" smtClean="0">
                <a:solidFill>
                  <a:schemeClr val="bg2">
                    <a:lumMod val="10000"/>
                  </a:schemeClr>
                </a:solidFill>
              </a:rPr>
              <a:t>الحوالة</a:t>
            </a:r>
            <a:r>
              <a:rPr lang="ar-SA" sz="3200" b="1" dirty="0" smtClean="0">
                <a:solidFill>
                  <a:schemeClr val="bg2">
                    <a:lumMod val="10000"/>
                  </a:schemeClr>
                </a:solidFill>
              </a:rPr>
              <a:t> من قبل محرر </a:t>
            </a:r>
            <a:r>
              <a:rPr lang="ar-SA" sz="3200" b="1" dirty="0" err="1" smtClean="0">
                <a:solidFill>
                  <a:schemeClr val="bg2">
                    <a:lumMod val="10000"/>
                  </a:schemeClr>
                </a:solidFill>
              </a:rPr>
              <a:t>الحوالة</a:t>
            </a:r>
            <a:r>
              <a:rPr lang="ar-SA" sz="3200" b="1" dirty="0" smtClean="0">
                <a:solidFill>
                  <a:schemeClr val="bg2">
                    <a:lumMod val="10000"/>
                  </a:schemeClr>
                </a:solidFill>
              </a:rPr>
              <a:t> ومدير الإدارة المالية والمراقب المالي بالجهة, ويحتوي كل دفتر من دفاتر </a:t>
            </a:r>
            <a:r>
              <a:rPr lang="ar-SA" sz="3200" b="1" dirty="0" err="1" smtClean="0">
                <a:solidFill>
                  <a:schemeClr val="bg2">
                    <a:lumMod val="10000"/>
                  </a:schemeClr>
                </a:solidFill>
              </a:rPr>
              <a:t>الحوالات</a:t>
            </a:r>
            <a:r>
              <a:rPr lang="ar-SA" sz="3200" b="1" dirty="0" smtClean="0">
                <a:solidFill>
                  <a:schemeClr val="bg2">
                    <a:lumMod val="10000"/>
                  </a:schemeClr>
                </a:solidFill>
              </a:rPr>
              <a:t> ـ وهي من الدفاتر ذات القيمة </a:t>
            </a:r>
            <a:r>
              <a:rPr lang="ar-SA" sz="3200" b="1" dirty="0" err="1" smtClean="0">
                <a:solidFill>
                  <a:schemeClr val="bg2">
                    <a:lumMod val="10000"/>
                  </a:schemeClr>
                </a:solidFill>
              </a:rPr>
              <a:t>ـ</a:t>
            </a:r>
            <a:r>
              <a:rPr lang="ar-SA" sz="3200" b="1" dirty="0" smtClean="0">
                <a:solidFill>
                  <a:schemeClr val="bg2">
                    <a:lumMod val="10000"/>
                  </a:schemeClr>
                </a:solidFill>
              </a:rPr>
              <a:t> على عدد معين من </a:t>
            </a:r>
            <a:r>
              <a:rPr lang="ar-SA" sz="3200" b="1" dirty="0" err="1" smtClean="0">
                <a:solidFill>
                  <a:schemeClr val="bg2">
                    <a:lumMod val="10000"/>
                  </a:schemeClr>
                </a:solidFill>
              </a:rPr>
              <a:t>الحوالات</a:t>
            </a:r>
            <a:r>
              <a:rPr lang="ar-SA" sz="3200" b="1" dirty="0" smtClean="0">
                <a:solidFill>
                  <a:schemeClr val="bg2">
                    <a:lumMod val="10000"/>
                  </a:schemeClr>
                </a:solidFill>
              </a:rPr>
              <a:t> بأرقام متسلسلة.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187624" y="357166"/>
            <a:ext cx="7670656"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000" b="1" dirty="0" smtClean="0">
                <a:solidFill>
                  <a:schemeClr val="bg2">
                    <a:lumMod val="10000"/>
                  </a:schemeClr>
                </a:solidFill>
              </a:rPr>
              <a:t>- الوزارات والمصالح الحكومية لا تستخدم متحصلاتها- نقداً أو بموجب شيكات مصدقة – في سداد مصروفاتها, ولكن لأغراض مواجهة المصروفات بموجب </a:t>
            </a:r>
            <a:r>
              <a:rPr lang="ar-SA" sz="3000" b="1" dirty="0" err="1" smtClean="0">
                <a:solidFill>
                  <a:schemeClr val="bg2">
                    <a:lumMod val="10000"/>
                  </a:schemeClr>
                </a:solidFill>
              </a:rPr>
              <a:t>حوالات</a:t>
            </a:r>
            <a:r>
              <a:rPr lang="ar-SA" sz="3000" b="1" dirty="0" smtClean="0">
                <a:solidFill>
                  <a:schemeClr val="bg2">
                    <a:lumMod val="10000"/>
                  </a:schemeClr>
                </a:solidFill>
              </a:rPr>
              <a:t> من بنود الباب الأول والثاني يتم تمويل تغذية الصندوق بمقتضى أوامر دفع تصدرها الوزارة أو المصلحة الحكومية مسحوبة على وزارة المالية التي تصدر شيكاً مسحوباً على مؤسسة النقد العربي السعودي لأمر الوزارة أو المصلحة الحكومية مناولة أمين صندوقها, وذلك بقيد مبلغ التمويل في حساب الصندوق وحساب أوامر الدفع, وعند سحب </a:t>
            </a:r>
            <a:r>
              <a:rPr lang="ar-SA" sz="3000" b="1" dirty="0" err="1" smtClean="0">
                <a:solidFill>
                  <a:schemeClr val="bg2">
                    <a:lumMod val="10000"/>
                  </a:schemeClr>
                </a:solidFill>
              </a:rPr>
              <a:t>حوالة</a:t>
            </a:r>
            <a:r>
              <a:rPr lang="ar-SA" sz="3000" b="1" dirty="0" smtClean="0">
                <a:solidFill>
                  <a:schemeClr val="bg2">
                    <a:lumMod val="10000"/>
                  </a:schemeClr>
                </a:solidFill>
              </a:rPr>
              <a:t> على الصندوق يقيد صافي القيمة المسحوبة بها </a:t>
            </a:r>
            <a:r>
              <a:rPr lang="ar-SA" sz="3000" b="1" dirty="0" err="1" smtClean="0">
                <a:solidFill>
                  <a:schemeClr val="bg2">
                    <a:lumMod val="10000"/>
                  </a:schemeClr>
                </a:solidFill>
              </a:rPr>
              <a:t>الحوالة</a:t>
            </a:r>
            <a:r>
              <a:rPr lang="ar-SA" sz="3000" b="1" dirty="0" smtClean="0">
                <a:solidFill>
                  <a:schemeClr val="bg2">
                    <a:lumMod val="10000"/>
                  </a:schemeClr>
                </a:solidFill>
              </a:rPr>
              <a:t> بحساب </a:t>
            </a:r>
            <a:r>
              <a:rPr lang="ar-SA" sz="3000" b="1" dirty="0" err="1" smtClean="0">
                <a:solidFill>
                  <a:schemeClr val="bg2">
                    <a:lumMod val="10000"/>
                  </a:schemeClr>
                </a:solidFill>
              </a:rPr>
              <a:t>وسيطي</a:t>
            </a:r>
            <a:r>
              <a:rPr lang="ar-SA" sz="3000" b="1" dirty="0" smtClean="0">
                <a:solidFill>
                  <a:schemeClr val="bg2">
                    <a:lumMod val="10000"/>
                  </a:schemeClr>
                </a:solidFill>
              </a:rPr>
              <a:t> يسمى ـ حساب </a:t>
            </a:r>
            <a:r>
              <a:rPr lang="ar-SA" sz="3000" b="1" dirty="0" err="1" smtClean="0">
                <a:solidFill>
                  <a:schemeClr val="bg2">
                    <a:lumMod val="10000"/>
                  </a:schemeClr>
                </a:solidFill>
              </a:rPr>
              <a:t>الحوالات</a:t>
            </a:r>
            <a:r>
              <a:rPr lang="ar-SA" sz="3000" b="1" dirty="0" smtClean="0">
                <a:solidFill>
                  <a:schemeClr val="bg2">
                    <a:lumMod val="10000"/>
                  </a:schemeClr>
                </a:solidFill>
              </a:rPr>
              <a:t> ـ يجعل دائناً بصافي قيمة </a:t>
            </a:r>
            <a:r>
              <a:rPr lang="ar-SA" sz="3000" b="1" dirty="0" err="1" smtClean="0">
                <a:solidFill>
                  <a:schemeClr val="bg2">
                    <a:lumMod val="10000"/>
                  </a:schemeClr>
                </a:solidFill>
              </a:rPr>
              <a:t>الحوالة</a:t>
            </a:r>
            <a:r>
              <a:rPr lang="ar-SA" sz="3000" b="1" dirty="0" smtClean="0">
                <a:solidFill>
                  <a:schemeClr val="bg2">
                    <a:lumMod val="10000"/>
                  </a:schemeClr>
                </a:solidFill>
              </a:rPr>
              <a:t> ويجعل مديناً بقيمة </a:t>
            </a:r>
            <a:r>
              <a:rPr lang="ar-SA" sz="3000" b="1" dirty="0" err="1" smtClean="0">
                <a:solidFill>
                  <a:schemeClr val="bg2">
                    <a:lumMod val="10000"/>
                  </a:schemeClr>
                </a:solidFill>
              </a:rPr>
              <a:t>الحوالة</a:t>
            </a:r>
            <a:r>
              <a:rPr lang="ar-SA" sz="3000" b="1" dirty="0" smtClean="0">
                <a:solidFill>
                  <a:schemeClr val="bg2">
                    <a:lumMod val="10000"/>
                  </a:schemeClr>
                </a:solidFill>
              </a:rPr>
              <a:t> المصروفة من الصندوق وذلك بعمل إذن تسوية لإزالة المبلغ من حساب </a:t>
            </a:r>
            <a:r>
              <a:rPr lang="ar-SA" sz="3000" b="1" dirty="0" err="1" smtClean="0">
                <a:solidFill>
                  <a:schemeClr val="bg2">
                    <a:lumMod val="10000"/>
                  </a:schemeClr>
                </a:solidFill>
              </a:rPr>
              <a:t>الحوالات</a:t>
            </a:r>
            <a:r>
              <a:rPr lang="ar-SA" sz="3000" b="1" dirty="0" smtClean="0">
                <a:solidFill>
                  <a:schemeClr val="bg2">
                    <a:lumMod val="10000"/>
                  </a:schemeClr>
                </a:solidFill>
              </a:rPr>
              <a:t> وقيده لحساب الصندوق.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259632" y="357166"/>
            <a:ext cx="7598648"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sz="4000" b="1" dirty="0" smtClean="0">
                <a:solidFill>
                  <a:schemeClr val="accent6">
                    <a:lumMod val="50000"/>
                  </a:schemeClr>
                </a:solidFill>
                <a:latin typeface="Monotype Koufi" pitchFamily="2" charset="-78"/>
                <a:ea typeface="Monotype Koufi" pitchFamily="2" charset="-78"/>
                <a:cs typeface="Monotype Koufi" pitchFamily="2" charset="-78"/>
              </a:rPr>
              <a:t>الصرف بموجب شيكات</a:t>
            </a:r>
          </a:p>
          <a:p>
            <a:pPr lvl="0"/>
            <a:r>
              <a:rPr lang="ar-SA" sz="3000" b="1" dirty="0" smtClean="0">
                <a:solidFill>
                  <a:schemeClr val="bg2">
                    <a:lumMod val="10000"/>
                  </a:schemeClr>
                </a:solidFill>
              </a:rPr>
              <a:t>يتم الصرف بموجب شيكات في حالتين : </a:t>
            </a:r>
            <a:r>
              <a:rPr lang="ar-SA" sz="3000" b="1" dirty="0" smtClean="0">
                <a:solidFill>
                  <a:srgbClr val="FF0000"/>
                </a:solidFill>
              </a:rPr>
              <a:t>أحدهما عندما يتم صرف مرتبات الموظفين عن طريق البنوك الوطنية وفروعها</a:t>
            </a:r>
            <a:r>
              <a:rPr lang="ar-SA" sz="3000" b="1" dirty="0" smtClean="0">
                <a:solidFill>
                  <a:schemeClr val="bg2">
                    <a:lumMod val="10000"/>
                  </a:schemeClr>
                </a:solidFill>
              </a:rPr>
              <a:t>, </a:t>
            </a:r>
            <a:r>
              <a:rPr lang="ar-SA" sz="3000" b="1" dirty="0" smtClean="0">
                <a:solidFill>
                  <a:srgbClr val="FF0000"/>
                </a:solidFill>
              </a:rPr>
              <a:t>وثانيهما عندما يتم الصرف من الحسابات المودعة في مؤسسة النقد العربي السعودي والبنوك الوطنية ويكون مصدرها مال عام أو التي يكون مصدرها مال خاص. </a:t>
            </a:r>
          </a:p>
          <a:p>
            <a:pPr lvl="0"/>
            <a:r>
              <a:rPr lang="ar-SA" sz="3000" b="1" dirty="0" smtClean="0">
                <a:solidFill>
                  <a:schemeClr val="bg2">
                    <a:lumMod val="10000"/>
                  </a:schemeClr>
                </a:solidFill>
              </a:rPr>
              <a:t>ففي حالة دفع مرتبات الموظفين عن طريق البنوك الوطنية وفروعها يجب مراعاة أن يتم تحديد البنك الذي يتولى صرف الرواتب عن طريق مؤسسة النقد العربي السعودي بناء على طلب الجهة المعنية وأن تلتزم البنوك التي تقوم بأداء عملية صرف الرواتب بعدم تقاضي أي عمولات بنكية, وتكون مدة صلاحية شيكات الرواتب ثلاثون يوماً من تاريخ إصدارها, وهي غير قابلة </a:t>
            </a:r>
            <a:r>
              <a:rPr lang="ar-SA" sz="3000" b="1" dirty="0" err="1" smtClean="0">
                <a:solidFill>
                  <a:schemeClr val="bg2">
                    <a:lumMod val="10000"/>
                  </a:schemeClr>
                </a:solidFill>
              </a:rPr>
              <a:t>للتجيير</a:t>
            </a:r>
            <a:r>
              <a:rPr lang="ar-SA" sz="3000" b="1" dirty="0" smtClean="0">
                <a:solidFill>
                  <a:schemeClr val="bg2">
                    <a:lumMod val="10000"/>
                  </a:schemeClr>
                </a:solidFill>
              </a:rPr>
              <a:t> إلا للبنوك فقط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571480"/>
            <a:ext cx="738262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700" b="1" dirty="0" smtClean="0">
                <a:solidFill>
                  <a:schemeClr val="bg2">
                    <a:lumMod val="10000"/>
                  </a:schemeClr>
                </a:solidFill>
              </a:rPr>
              <a:t>- في حالة الصرف من الحسابات المودعة في مؤسسة النقد العربي السعودي والبنوك الوطنية ويكون مصدرها مال عام (جاري وزارة المالية أو الإيرادات الذاتية) مثل حسابات لجان نزع الملكية والأضرار والمؤتمرات يكون طلب فتح الحساب موجهاً إلى وزارة المالية (الإدارة العامة للحسابات) وأن يكون اسم المستفيد في أمر الدفع الخاص بالإيداع في هذا الحساب لأمر مؤسسة النقد العربي السعودي أو البنك حساب رقم ....., وأن يكون الحاسب باسم (الإدارة) أو (المصلحة الحكومية) </a:t>
            </a:r>
            <a:r>
              <a:rPr lang="ar-SA" sz="2700" b="1" dirty="0" smtClean="0">
                <a:solidFill>
                  <a:srgbClr val="FF0000"/>
                </a:solidFill>
              </a:rPr>
              <a:t>وليس باسم شخص طبيعي مع تحديد غرضه تمييزاً له عن الحسابات الأخرى</a:t>
            </a:r>
            <a:r>
              <a:rPr lang="ar-SA" sz="2700" b="1" dirty="0" smtClean="0">
                <a:solidFill>
                  <a:schemeClr val="bg2">
                    <a:lumMod val="10000"/>
                  </a:schemeClr>
                </a:solidFill>
              </a:rPr>
              <a:t>, وعلى أن تقوم الجهة الحكومية بتزويد مؤسسة النقد أو البنك بأسماء ونماذج تواقيع المخولين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357166"/>
            <a:ext cx="738262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600" b="1" dirty="0" smtClean="0">
                <a:solidFill>
                  <a:schemeClr val="bg2">
                    <a:lumMod val="10000"/>
                  </a:schemeClr>
                </a:solidFill>
              </a:rPr>
              <a:t>وأما بالنسبة للحسابات التي مصدرها (مال خاص) مثل أموال بيوت المال, أقيام المتروكات والتأمين التجاري, مضبوطات المخدرات, استثمار غلال الأوقاف وغيرها, فيتم إيداع هذه المبالغ من قبل الجهة الحكومية أو فروعها مباشرة في فرع مؤسسة النقد أو البنك ويكون فتح الحساب باسم (الإدارة) أو (المصلحة) الحكومية ,  ويحدد في الطلب أسماء المخولين بالسحب مرفقاً بنماذج توقيعاتهم ونوع الحساب وغرضه تمييزاً له عن الحسابات الأخرى.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03648" y="357166"/>
            <a:ext cx="745463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sz="3600" b="1" dirty="0" smtClean="0">
                <a:solidFill>
                  <a:schemeClr val="accent2">
                    <a:lumMod val="75000"/>
                  </a:schemeClr>
                </a:solidFill>
              </a:rPr>
              <a:t>الصرف بموجب مطالبات من </a:t>
            </a:r>
            <a:r>
              <a:rPr lang="ar-SA" sz="3600" b="1" dirty="0" err="1" smtClean="0">
                <a:solidFill>
                  <a:schemeClr val="accent2">
                    <a:lumMod val="75000"/>
                  </a:schemeClr>
                </a:solidFill>
              </a:rPr>
              <a:t>السلفة</a:t>
            </a:r>
            <a:r>
              <a:rPr lang="ar-SA" sz="3600" b="1" dirty="0" smtClean="0">
                <a:solidFill>
                  <a:schemeClr val="accent2">
                    <a:lumMod val="75000"/>
                  </a:schemeClr>
                </a:solidFill>
              </a:rPr>
              <a:t> المستديمة</a:t>
            </a:r>
          </a:p>
          <a:p>
            <a:pPr lvl="0" algn="ctr"/>
            <a:endParaRPr lang="ar-SA" sz="3600" b="1" dirty="0" smtClean="0">
              <a:solidFill>
                <a:schemeClr val="bg2">
                  <a:lumMod val="10000"/>
                </a:schemeClr>
              </a:solidFill>
            </a:endParaRPr>
          </a:p>
          <a:p>
            <a:r>
              <a:rPr lang="ar-EG" sz="3600" dirty="0" smtClean="0"/>
              <a:t>-</a:t>
            </a:r>
            <a:r>
              <a:rPr lang="ar-EG" sz="3200" b="1" dirty="0" smtClean="0">
                <a:solidFill>
                  <a:schemeClr val="bg1"/>
                </a:solidFill>
              </a:rPr>
              <a:t>	يتم استخدام السلف المستديمة للصرف من قبل الفروع الحكومية التي لا تمسك حساباتها بنفسها.</a:t>
            </a:r>
            <a:endParaRPr lang="en-US" sz="3200" b="1" dirty="0" smtClean="0">
              <a:solidFill>
                <a:schemeClr val="bg1"/>
              </a:solidFill>
            </a:endParaRPr>
          </a:p>
          <a:p>
            <a:r>
              <a:rPr lang="ar-EG" sz="3200" b="1" dirty="0" smtClean="0">
                <a:solidFill>
                  <a:schemeClr val="bg1"/>
                </a:solidFill>
              </a:rPr>
              <a:t>-	يجب أن يقوم رئيس الفرع باعتماد كل المبالغ المصروفة قبل صرفها.</a:t>
            </a:r>
            <a:endParaRPr lang="ar-SA" sz="3200" b="1"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71600" y="188640"/>
            <a:ext cx="7772400" cy="921345"/>
          </a:xfrm>
        </p:spPr>
        <p:txBody>
          <a:bodyPr>
            <a:noAutofit/>
          </a:bodyPr>
          <a:lstStyle/>
          <a:p>
            <a:r>
              <a:rPr lang="ar-SA" sz="2800" u="sng" dirty="0" err="1" smtClean="0">
                <a:solidFill>
                  <a:schemeClr val="accent6">
                    <a:lumMod val="75000"/>
                  </a:schemeClr>
                </a:solidFill>
              </a:rPr>
              <a:t>رابعا </a:t>
            </a:r>
            <a:r>
              <a:rPr lang="ar-SA" sz="2800" u="sng" dirty="0" smtClean="0">
                <a:solidFill>
                  <a:schemeClr val="accent6">
                    <a:lumMod val="75000"/>
                  </a:schemeClr>
                </a:solidFill>
              </a:rPr>
              <a:t>: المعالجة المحاسبية لمصروفات </a:t>
            </a:r>
            <a:r>
              <a:rPr lang="ar-SA" sz="2800" u="sng" dirty="0" err="1" smtClean="0">
                <a:solidFill>
                  <a:schemeClr val="accent6">
                    <a:lumMod val="75000"/>
                  </a:schemeClr>
                </a:solidFill>
              </a:rPr>
              <a:t>الميزانية :</a:t>
            </a:r>
            <a:r>
              <a:rPr lang="ar-SA" sz="2800" u="sng" dirty="0" smtClean="0">
                <a:solidFill>
                  <a:schemeClr val="accent6">
                    <a:lumMod val="75000"/>
                  </a:schemeClr>
                </a:solidFill>
              </a:rPr>
              <a:t/>
            </a:r>
            <a:br>
              <a:rPr lang="ar-SA" sz="2800" u="sng" dirty="0" smtClean="0">
                <a:solidFill>
                  <a:schemeClr val="accent6">
                    <a:lumMod val="75000"/>
                  </a:schemeClr>
                </a:solidFill>
              </a:rPr>
            </a:br>
            <a:endParaRPr lang="ar-SA" sz="2800" u="sng" dirty="0">
              <a:solidFill>
                <a:schemeClr val="accent6">
                  <a:lumMod val="75000"/>
                </a:schemeClr>
              </a:solidFill>
            </a:endParaRPr>
          </a:p>
        </p:txBody>
      </p:sp>
      <p:sp>
        <p:nvSpPr>
          <p:cNvPr id="3" name="عنوان فرعي 2"/>
          <p:cNvSpPr>
            <a:spLocks noGrp="1"/>
          </p:cNvSpPr>
          <p:nvPr>
            <p:ph type="subTitle" idx="1"/>
          </p:nvPr>
        </p:nvSpPr>
        <p:spPr>
          <a:xfrm>
            <a:off x="1403648" y="1196752"/>
            <a:ext cx="6768752" cy="4824536"/>
          </a:xfrm>
        </p:spPr>
        <p:txBody>
          <a:bodyPr>
            <a:normAutofit/>
          </a:bodyPr>
          <a:lstStyle/>
          <a:p>
            <a:pPr algn="r"/>
            <a:r>
              <a:rPr lang="ar-SA" sz="2000" dirty="0" smtClean="0"/>
              <a:t>عرفنا سابقا أن ابواب المصروفات الميزانية أربعة ابواب هي </a:t>
            </a:r>
            <a:r>
              <a:rPr lang="ar-SA" sz="2000" dirty="0" smtClean="0">
                <a:solidFill>
                  <a:schemeClr val="tx1"/>
                </a:solidFill>
              </a:rPr>
              <a:t>على التوالي: المرتبات والأجور </a:t>
            </a:r>
            <a:r>
              <a:rPr lang="ar-SA" sz="2000" dirty="0" err="1" smtClean="0">
                <a:solidFill>
                  <a:schemeClr val="tx1"/>
                </a:solidFill>
              </a:rPr>
              <a:t>والبدلات </a:t>
            </a:r>
            <a:r>
              <a:rPr lang="ar-SA" sz="2000" dirty="0" smtClean="0">
                <a:solidFill>
                  <a:schemeClr val="tx1"/>
                </a:solidFill>
              </a:rPr>
              <a:t>, المصروفات التشغيلية والاستهلاكية و </a:t>
            </a:r>
            <a:r>
              <a:rPr lang="ar-SA" sz="2000" dirty="0" err="1" smtClean="0">
                <a:solidFill>
                  <a:schemeClr val="tx1"/>
                </a:solidFill>
              </a:rPr>
              <a:t>الإدارية </a:t>
            </a:r>
            <a:r>
              <a:rPr lang="ar-SA" sz="2000" dirty="0" smtClean="0">
                <a:solidFill>
                  <a:schemeClr val="tx1"/>
                </a:solidFill>
              </a:rPr>
              <a:t>, برامج الصيانة </a:t>
            </a:r>
            <a:r>
              <a:rPr lang="ar-SA" sz="2000" dirty="0" err="1" smtClean="0">
                <a:solidFill>
                  <a:schemeClr val="tx1"/>
                </a:solidFill>
              </a:rPr>
              <a:t>والتشغيل </a:t>
            </a:r>
            <a:r>
              <a:rPr lang="ar-SA" sz="2000" dirty="0" smtClean="0">
                <a:solidFill>
                  <a:schemeClr val="tx1"/>
                </a:solidFill>
              </a:rPr>
              <a:t>, المشاريع والإنشاءات </a:t>
            </a:r>
            <a:r>
              <a:rPr lang="ar-SA" sz="2000" dirty="0" err="1" smtClean="0">
                <a:solidFill>
                  <a:schemeClr val="tx1"/>
                </a:solidFill>
              </a:rPr>
              <a:t>الجديدة .</a:t>
            </a:r>
            <a:endParaRPr lang="ar-SA" sz="2000" dirty="0" smtClean="0">
              <a:solidFill>
                <a:schemeClr val="tx1"/>
              </a:solidFill>
            </a:endParaRPr>
          </a:p>
          <a:p>
            <a:pPr algn="r"/>
            <a:r>
              <a:rPr lang="ar-SA" sz="2000" dirty="0" smtClean="0">
                <a:solidFill>
                  <a:schemeClr val="tx1"/>
                </a:solidFill>
              </a:rPr>
              <a:t>ووفقا لمقتضيات التعليمات المالية للميزانية والحسابات تخضع جميعها لقواعد وإجراءات عامة تتمثل </a:t>
            </a:r>
            <a:r>
              <a:rPr lang="ar-SA" sz="2000" dirty="0" err="1" smtClean="0">
                <a:solidFill>
                  <a:schemeClr val="tx1"/>
                </a:solidFill>
              </a:rPr>
              <a:t>في :</a:t>
            </a:r>
            <a:endParaRPr lang="ar-SA" sz="2000" dirty="0" smtClean="0">
              <a:solidFill>
                <a:schemeClr val="tx1"/>
              </a:solidFill>
            </a:endParaRPr>
          </a:p>
          <a:p>
            <a:pPr algn="r"/>
            <a:r>
              <a:rPr lang="ar-SA" sz="2000" dirty="0" smtClean="0">
                <a:solidFill>
                  <a:schemeClr val="accent1">
                    <a:lumMod val="75000"/>
                  </a:schemeClr>
                </a:solidFill>
              </a:rPr>
              <a:t>1-</a:t>
            </a:r>
            <a:r>
              <a:rPr lang="ar-SA" sz="2000" dirty="0" smtClean="0">
                <a:solidFill>
                  <a:schemeClr val="tx1"/>
                </a:solidFill>
              </a:rPr>
              <a:t> استخدام أمر اعتماد الصرف في جميع اوجه الصرف أياً كان المبلغ وهو مقسم لثلاثة أقسام </a:t>
            </a:r>
            <a:r>
              <a:rPr lang="ar-SA" sz="2000" dirty="0" err="1" smtClean="0">
                <a:solidFill>
                  <a:schemeClr val="tx1"/>
                </a:solidFill>
              </a:rPr>
              <a:t>هي:</a:t>
            </a:r>
            <a:r>
              <a:rPr lang="ar-SA" sz="2000" dirty="0" smtClean="0">
                <a:solidFill>
                  <a:schemeClr val="tx1"/>
                </a:solidFill>
              </a:rPr>
              <a:t> </a:t>
            </a:r>
          </a:p>
          <a:p>
            <a:pPr algn="r"/>
            <a:r>
              <a:rPr lang="ar-SA" sz="2000" dirty="0" smtClean="0">
                <a:solidFill>
                  <a:schemeClr val="tx1"/>
                </a:solidFill>
              </a:rPr>
              <a:t>أ/ يخصص للإدارة المختصة </a:t>
            </a:r>
            <a:r>
              <a:rPr lang="ar-SA" sz="2000" dirty="0" err="1" smtClean="0">
                <a:solidFill>
                  <a:schemeClr val="tx1"/>
                </a:solidFill>
              </a:rPr>
              <a:t>بطلبيات</a:t>
            </a:r>
            <a:r>
              <a:rPr lang="ar-SA" sz="2000" dirty="0" smtClean="0">
                <a:solidFill>
                  <a:schemeClr val="tx1"/>
                </a:solidFill>
              </a:rPr>
              <a:t> </a:t>
            </a:r>
            <a:r>
              <a:rPr lang="ar-SA" sz="2000" dirty="0" err="1" smtClean="0">
                <a:solidFill>
                  <a:schemeClr val="tx1"/>
                </a:solidFill>
              </a:rPr>
              <a:t>الصرف </a:t>
            </a:r>
            <a:r>
              <a:rPr lang="ar-SA" sz="2000" dirty="0" smtClean="0">
                <a:solidFill>
                  <a:schemeClr val="tx1"/>
                </a:solidFill>
              </a:rPr>
              <a:t>,ب/ يخصص للإدارة المالية أو قسم الحسابات لتحديد أوجه الصرف </a:t>
            </a:r>
            <a:r>
              <a:rPr lang="ar-SA" sz="2000" dirty="0" err="1" smtClean="0">
                <a:solidFill>
                  <a:schemeClr val="tx1"/>
                </a:solidFill>
              </a:rPr>
              <a:t>المختلفة </a:t>
            </a:r>
            <a:r>
              <a:rPr lang="ar-SA" sz="2000" dirty="0" smtClean="0">
                <a:solidFill>
                  <a:schemeClr val="tx1"/>
                </a:solidFill>
              </a:rPr>
              <a:t>,ج/ يخصص لتوضيح أقام أوامر الدفع  أو </a:t>
            </a:r>
            <a:r>
              <a:rPr lang="ar-SA" sz="2000" dirty="0" err="1" smtClean="0">
                <a:solidFill>
                  <a:schemeClr val="tx1"/>
                </a:solidFill>
              </a:rPr>
              <a:t>الحوالات</a:t>
            </a:r>
            <a:r>
              <a:rPr lang="ar-SA" sz="2000" dirty="0" smtClean="0">
                <a:solidFill>
                  <a:schemeClr val="tx1"/>
                </a:solidFill>
              </a:rPr>
              <a:t> أو الشيكات  وكذلك رقم وتاريخ قيده في الدفاتر المحاسبية </a:t>
            </a:r>
            <a:r>
              <a:rPr lang="ar-SA" sz="2000" dirty="0" err="1" smtClean="0">
                <a:solidFill>
                  <a:schemeClr val="tx1"/>
                </a:solidFill>
              </a:rPr>
              <a:t>المختصة </a:t>
            </a:r>
            <a:r>
              <a:rPr lang="ar-SA" sz="2000" dirty="0" smtClean="0">
                <a:solidFill>
                  <a:schemeClr val="tx1"/>
                </a:solidFill>
              </a:rPr>
              <a:t>, ويحرر أمر اعتماد الصرف من اصل وثلاث </a:t>
            </a:r>
            <a:r>
              <a:rPr lang="ar-SA" sz="2000" dirty="0" err="1" smtClean="0">
                <a:solidFill>
                  <a:schemeClr val="tx1"/>
                </a:solidFill>
              </a:rPr>
              <a:t>صور .</a:t>
            </a:r>
            <a:endParaRPr lang="ar-SA" sz="20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a:bodyPr>
          <a:lstStyle/>
          <a:p>
            <a:pPr algn="r">
              <a:buNone/>
            </a:pPr>
            <a:r>
              <a:rPr lang="ar-SA" sz="2000" dirty="0" smtClean="0">
                <a:solidFill>
                  <a:schemeClr val="accent1">
                    <a:lumMod val="75000"/>
                  </a:schemeClr>
                </a:solidFill>
              </a:rPr>
              <a:t>2-</a:t>
            </a:r>
            <a:r>
              <a:rPr lang="ar-SA" sz="2000" dirty="0" smtClean="0"/>
              <a:t> الرقابة على </a:t>
            </a:r>
            <a:r>
              <a:rPr lang="ar-SA" sz="2000" dirty="0" err="1" smtClean="0"/>
              <a:t>الإعتمادات</a:t>
            </a:r>
            <a:r>
              <a:rPr lang="ar-SA" sz="2000" dirty="0" smtClean="0"/>
              <a:t> باستخدام اسلوب </a:t>
            </a:r>
            <a:r>
              <a:rPr lang="ar-SA" sz="2000" dirty="0" err="1" smtClean="0"/>
              <a:t>الإرتباطات</a:t>
            </a:r>
            <a:r>
              <a:rPr lang="ar-SA" sz="2000" dirty="0" smtClean="0"/>
              <a:t> , وذلك بإمساك ثلاث دفاتر </a:t>
            </a:r>
            <a:r>
              <a:rPr lang="ar-SA" sz="2000" dirty="0" err="1" smtClean="0"/>
              <a:t>للارتباطات </a:t>
            </a:r>
            <a:r>
              <a:rPr lang="ar-SA" sz="2000" dirty="0" smtClean="0"/>
              <a:t>, احدهما يخصص </a:t>
            </a:r>
            <a:r>
              <a:rPr lang="ar-SA" sz="2000" dirty="0" err="1" smtClean="0"/>
              <a:t>للاتباطات</a:t>
            </a:r>
            <a:r>
              <a:rPr lang="ar-SA" sz="2000" dirty="0" smtClean="0"/>
              <a:t> المالية المتعلقة بالبابين الأول والثاني, وثانيهما يخصص لمراقبة </a:t>
            </a:r>
            <a:r>
              <a:rPr lang="ar-SA" sz="2000" dirty="0" err="1" smtClean="0"/>
              <a:t>الاعتمادات</a:t>
            </a:r>
            <a:r>
              <a:rPr lang="ar-SA" sz="2000" dirty="0" smtClean="0"/>
              <a:t> المخصصة للفروع, أما ثالثهما فيخصص لمراقبة المشاريع, على أن يتولى موظف معين مسك الدفترين الأول </a:t>
            </a:r>
            <a:r>
              <a:rPr lang="ar-SA" sz="2000" dirty="0" err="1" smtClean="0"/>
              <a:t>والثاني </a:t>
            </a:r>
            <a:r>
              <a:rPr lang="ar-SA" sz="2000" dirty="0" smtClean="0"/>
              <a:t>, أما الدفتر الثالث فيتولاه موظف آخر بصفة </a:t>
            </a:r>
            <a:r>
              <a:rPr lang="ar-SA" sz="2000" dirty="0" err="1" smtClean="0"/>
              <a:t>مستقلة </a:t>
            </a:r>
            <a:r>
              <a:rPr lang="ar-SA" sz="2000" dirty="0" smtClean="0"/>
              <a:t>, كما يخصص موظف آخر لمسك دفتر مراقبة المشاريع وذلك بالنسبة للوزارات والمصالح الحكومية التي لها فروع ولديها مشاريع </a:t>
            </a:r>
            <a:r>
              <a:rPr lang="ar-SA" sz="2000" dirty="0" err="1" smtClean="0"/>
              <a:t>عديدة </a:t>
            </a:r>
            <a:r>
              <a:rPr lang="ar-SA" sz="2000" dirty="0" smtClean="0"/>
              <a:t>, وأما بالنسبة للجهات التي ليس لديها فروع ولديها مشاريع بسيطة فإنه يعهد بتلك الدفاتر إلى موظف </a:t>
            </a:r>
            <a:r>
              <a:rPr lang="ar-SA" sz="2000" dirty="0" err="1" smtClean="0"/>
              <a:t>واحد .</a:t>
            </a:r>
            <a:endParaRPr lang="ar-SA" sz="2000" dirty="0" smtClean="0"/>
          </a:p>
          <a:p>
            <a:pPr algn="r">
              <a:buNone/>
            </a:pPr>
            <a:r>
              <a:rPr lang="ar-SA" sz="2000" dirty="0" smtClean="0"/>
              <a:t>    وهذه الدفاتر هي من الدفاتر الإحصائية وليست من الدفاتر المحاسبية ولذلك نعتقد أن اسلوب الرقابة لا يحقق الهدف </a:t>
            </a:r>
            <a:r>
              <a:rPr lang="ar-SA" sz="2000" dirty="0" err="1" smtClean="0"/>
              <a:t>المرغوب </a:t>
            </a:r>
            <a:r>
              <a:rPr lang="ar-SA" sz="2000" dirty="0" smtClean="0"/>
              <a:t>, إذ من اللازم </a:t>
            </a:r>
            <a:r>
              <a:rPr lang="ar-SA" sz="2000" dirty="0" err="1" smtClean="0"/>
              <a:t>اخضلع</a:t>
            </a:r>
            <a:r>
              <a:rPr lang="ar-SA" sz="2000" dirty="0" smtClean="0"/>
              <a:t> عملية الارتباطات للنظام المحاسبي لأنها تمثل التزامات محتملة بمجرد التعاقد أو اصدار أمر الشراء وذلك بتسجيل الارتباطات في الدفاتر المحاسبية وتخفض بها حساب </a:t>
            </a:r>
            <a:r>
              <a:rPr lang="ar-SA" sz="2000" dirty="0" err="1" smtClean="0"/>
              <a:t>الاعتمادات</a:t>
            </a:r>
            <a:r>
              <a:rPr lang="ar-SA" sz="2000" dirty="0" smtClean="0"/>
              <a:t> بطريقة نظامية تحول دون حدوث أي </a:t>
            </a:r>
            <a:r>
              <a:rPr lang="ar-SA" sz="2000" dirty="0" err="1" smtClean="0"/>
              <a:t>تجاوزات .</a:t>
            </a:r>
            <a:endParaRPr lang="ar-SA"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400" dirty="0" smtClean="0"/>
              <a:t>ونتناول المعالجة المحاسبية لمصروفات أبواب الميزانية على النحو </a:t>
            </a:r>
            <a:r>
              <a:rPr lang="ar-SA" sz="2400" dirty="0" err="1" smtClean="0"/>
              <a:t>الآتي :</a:t>
            </a:r>
            <a:r>
              <a:rPr lang="ar-SA" sz="2400" dirty="0" smtClean="0"/>
              <a:t> </a:t>
            </a:r>
            <a:endParaRPr lang="ar-SA" sz="2400" dirty="0"/>
          </a:p>
        </p:txBody>
      </p:sp>
      <p:sp>
        <p:nvSpPr>
          <p:cNvPr id="3" name="عنصر نائب للمحتوى 2"/>
          <p:cNvSpPr>
            <a:spLocks noGrp="1"/>
          </p:cNvSpPr>
          <p:nvPr>
            <p:ph idx="1"/>
          </p:nvPr>
        </p:nvSpPr>
        <p:spPr>
          <a:xfrm>
            <a:off x="467544" y="1844824"/>
            <a:ext cx="8229600" cy="4572000"/>
          </a:xfrm>
        </p:spPr>
        <p:txBody>
          <a:bodyPr>
            <a:normAutofit/>
          </a:bodyPr>
          <a:lstStyle/>
          <a:p>
            <a:pPr algn="r">
              <a:buNone/>
            </a:pPr>
            <a:r>
              <a:rPr lang="ar-SA" sz="2400" dirty="0" smtClean="0">
                <a:solidFill>
                  <a:schemeClr val="accent1">
                    <a:lumMod val="40000"/>
                    <a:lumOff val="60000"/>
                  </a:schemeClr>
                </a:solidFill>
              </a:rPr>
              <a:t>    مصروفات الباب </a:t>
            </a:r>
            <a:r>
              <a:rPr lang="ar-SA" sz="2400" dirty="0" err="1" smtClean="0">
                <a:solidFill>
                  <a:schemeClr val="accent1">
                    <a:lumMod val="40000"/>
                    <a:lumOff val="60000"/>
                  </a:schemeClr>
                </a:solidFill>
              </a:rPr>
              <a:t>الأول :</a:t>
            </a:r>
            <a:endParaRPr lang="ar-SA" sz="2400" dirty="0" smtClean="0">
              <a:solidFill>
                <a:schemeClr val="accent1">
                  <a:lumMod val="40000"/>
                  <a:lumOff val="60000"/>
                </a:schemeClr>
              </a:solidFill>
            </a:endParaRPr>
          </a:p>
          <a:p>
            <a:pPr algn="r">
              <a:buNone/>
            </a:pPr>
            <a:r>
              <a:rPr lang="ar-SA" sz="2000" dirty="0" smtClean="0"/>
              <a:t>    تشمل بنود </a:t>
            </a:r>
            <a:r>
              <a:rPr lang="ar-SA" sz="2000" dirty="0" err="1" smtClean="0"/>
              <a:t>الاعتمادات</a:t>
            </a:r>
            <a:r>
              <a:rPr lang="ar-SA" sz="2000" dirty="0" smtClean="0"/>
              <a:t> للباب </a:t>
            </a:r>
            <a:r>
              <a:rPr lang="ar-SA" sz="2000" dirty="0" err="1" smtClean="0"/>
              <a:t>الأول </a:t>
            </a:r>
            <a:r>
              <a:rPr lang="ar-SA" sz="2000" dirty="0" smtClean="0"/>
              <a:t>: الرواتب و البدلات وأجور العمال</a:t>
            </a:r>
            <a:r>
              <a:rPr lang="ar-SA" sz="2000" dirty="0"/>
              <a:t> </a:t>
            </a:r>
            <a:r>
              <a:rPr lang="ar-SA" sz="2000" dirty="0" smtClean="0"/>
              <a:t>والرواتب المقطوعة المخصصه للوظائف </a:t>
            </a:r>
            <a:r>
              <a:rPr lang="ar-SA" sz="2000" dirty="0" err="1" smtClean="0"/>
              <a:t>المؤقتة .</a:t>
            </a:r>
            <a:r>
              <a:rPr lang="ar-SA" sz="2000" dirty="0" smtClean="0"/>
              <a:t> وتختص إدارة شؤون الموظفين في الوزارات والمصالح الحكومية باتخاذ إجراءات صرف الرواتب وما في </a:t>
            </a:r>
            <a:r>
              <a:rPr lang="ar-SA" sz="2000" dirty="0" err="1" smtClean="0"/>
              <a:t>حكمها </a:t>
            </a:r>
            <a:r>
              <a:rPr lang="ar-SA" sz="2000" dirty="0" smtClean="0"/>
              <a:t>, وهي تستند في ذلك إلى التعليمات المالية للميزانية </a:t>
            </a:r>
            <a:r>
              <a:rPr lang="ar-SA" sz="2000" dirty="0" err="1" smtClean="0"/>
              <a:t>والحسابات </a:t>
            </a:r>
            <a:r>
              <a:rPr lang="ar-SA" sz="2000" dirty="0" smtClean="0"/>
              <a:t>, ونظام الخدمة المدنية ولوائحه </a:t>
            </a:r>
            <a:r>
              <a:rPr lang="ar-SA" sz="2000" dirty="0" err="1" smtClean="0"/>
              <a:t>التنفيذية </a:t>
            </a:r>
            <a:r>
              <a:rPr lang="ar-SA" sz="2000" dirty="0" smtClean="0"/>
              <a:t>, ونظام </a:t>
            </a:r>
            <a:r>
              <a:rPr lang="ar-SA" sz="2000" dirty="0" err="1" smtClean="0"/>
              <a:t>المستخدمين </a:t>
            </a:r>
            <a:r>
              <a:rPr lang="ar-SA" sz="2000" dirty="0" smtClean="0"/>
              <a:t>, ولائحة المعينين على بند الأجور في الجهات </a:t>
            </a:r>
            <a:r>
              <a:rPr lang="ar-SA" sz="2000" dirty="0" err="1" smtClean="0"/>
              <a:t>الحكومية </a:t>
            </a:r>
            <a:r>
              <a:rPr lang="ar-SA" sz="2000" dirty="0" smtClean="0"/>
              <a:t>, ونظام العمل </a:t>
            </a:r>
            <a:r>
              <a:rPr lang="ar-SA" sz="2000" dirty="0" err="1" smtClean="0"/>
              <a:t>والعمال </a:t>
            </a:r>
            <a:r>
              <a:rPr lang="ar-SA" sz="2000" dirty="0" smtClean="0"/>
              <a:t>, ولائحة توظيف غير </a:t>
            </a:r>
            <a:r>
              <a:rPr lang="ar-SA" sz="2000" dirty="0" err="1" smtClean="0"/>
              <a:t>السعوديين .</a:t>
            </a:r>
            <a:r>
              <a:rPr lang="ar-SA" sz="2000" dirty="0" smtClean="0"/>
              <a:t> </a:t>
            </a:r>
            <a:endParaRPr lang="ar-SA"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400" dirty="0" smtClean="0"/>
              <a:t>وصرف الرواتب وما في حكمها يتم على النحو </a:t>
            </a:r>
            <a:r>
              <a:rPr lang="ar-SA" sz="2400" dirty="0" err="1" smtClean="0"/>
              <a:t>التالي :</a:t>
            </a:r>
            <a:endParaRPr lang="ar-SA" sz="2400" dirty="0"/>
          </a:p>
        </p:txBody>
      </p:sp>
      <p:sp>
        <p:nvSpPr>
          <p:cNvPr id="3" name="عنصر نائب للمحتوى 2"/>
          <p:cNvSpPr>
            <a:spLocks noGrp="1"/>
          </p:cNvSpPr>
          <p:nvPr>
            <p:ph idx="1"/>
          </p:nvPr>
        </p:nvSpPr>
        <p:spPr/>
        <p:txBody>
          <a:bodyPr>
            <a:normAutofit fontScale="92500" lnSpcReduction="20000"/>
          </a:bodyPr>
          <a:lstStyle/>
          <a:p>
            <a:pPr algn="r">
              <a:buNone/>
            </a:pPr>
            <a:r>
              <a:rPr lang="ar-SA" sz="2400" dirty="0" smtClean="0">
                <a:solidFill>
                  <a:schemeClr val="accent1">
                    <a:lumMod val="40000"/>
                    <a:lumOff val="60000"/>
                  </a:schemeClr>
                </a:solidFill>
              </a:rPr>
              <a:t>    1/ الاستقطاعات </a:t>
            </a:r>
            <a:r>
              <a:rPr lang="ar-SA" sz="2400" dirty="0" err="1" smtClean="0">
                <a:solidFill>
                  <a:schemeClr val="accent1">
                    <a:lumMod val="40000"/>
                    <a:lumOff val="60000"/>
                  </a:schemeClr>
                </a:solidFill>
              </a:rPr>
              <a:t>النظامية :</a:t>
            </a:r>
            <a:endParaRPr lang="ar-SA" sz="2400" dirty="0" smtClean="0">
              <a:solidFill>
                <a:schemeClr val="accent1">
                  <a:lumMod val="40000"/>
                  <a:lumOff val="60000"/>
                </a:schemeClr>
              </a:solidFill>
            </a:endParaRPr>
          </a:p>
          <a:p>
            <a:pPr algn="r">
              <a:buNone/>
            </a:pPr>
            <a:r>
              <a:rPr lang="ar-SA" sz="2000" dirty="0" smtClean="0"/>
              <a:t>     تقوم ادارة شؤون الموظفين بالجهات الحكومية </a:t>
            </a:r>
            <a:r>
              <a:rPr lang="ar-SA" sz="2000" dirty="0" err="1" smtClean="0"/>
              <a:t>باعداد</a:t>
            </a:r>
            <a:r>
              <a:rPr lang="ar-SA" sz="2000" dirty="0" smtClean="0"/>
              <a:t> المسيرات وهي الكشوف التي تتضمن الرواتب والأجور </a:t>
            </a:r>
            <a:r>
              <a:rPr lang="ar-SA" sz="2000" dirty="0" err="1" smtClean="0"/>
              <a:t>والبدلات </a:t>
            </a:r>
            <a:r>
              <a:rPr lang="ar-SA" sz="2000" dirty="0" smtClean="0"/>
              <a:t>, وبيانات عن اسم الموظف أو </a:t>
            </a:r>
            <a:r>
              <a:rPr lang="ar-SA" sz="2000" dirty="0" err="1" smtClean="0"/>
              <a:t>العسكري </a:t>
            </a:r>
            <a:r>
              <a:rPr lang="ar-SA" sz="2000" dirty="0" smtClean="0"/>
              <a:t>, أو </a:t>
            </a:r>
            <a:r>
              <a:rPr lang="ar-SA" sz="2000" dirty="0" err="1" smtClean="0"/>
              <a:t>العامل </a:t>
            </a:r>
            <a:r>
              <a:rPr lang="ar-SA" sz="2000" dirty="0" smtClean="0"/>
              <a:t>, والوظيفة التي يشغلها والراتب </a:t>
            </a:r>
            <a:r>
              <a:rPr lang="ar-SA" sz="2000" dirty="0" err="1" smtClean="0"/>
              <a:t>الأصلي </a:t>
            </a:r>
            <a:r>
              <a:rPr lang="ar-SA" sz="2000" dirty="0" smtClean="0"/>
              <a:t>, وبدل الانتقال والبدلات </a:t>
            </a:r>
            <a:r>
              <a:rPr lang="ar-SA" sz="2000" dirty="0" err="1" smtClean="0"/>
              <a:t>الأخرى </a:t>
            </a:r>
            <a:r>
              <a:rPr lang="ar-SA" sz="2000" dirty="0" smtClean="0"/>
              <a:t>( في حالة وجودها) والمبالغ المستقطعة تشمل حصة الموظف في </a:t>
            </a:r>
            <a:r>
              <a:rPr lang="ar-SA" sz="2000" dirty="0" err="1" smtClean="0"/>
              <a:t>الحسميات</a:t>
            </a:r>
            <a:r>
              <a:rPr lang="ar-SA" sz="2000" dirty="0" smtClean="0"/>
              <a:t> التقاعدية </a:t>
            </a:r>
            <a:r>
              <a:rPr lang="ar-SA" sz="2000" dirty="0" err="1" smtClean="0"/>
              <a:t>والمعاشات </a:t>
            </a:r>
            <a:r>
              <a:rPr lang="ar-SA" sz="2000" dirty="0" smtClean="0"/>
              <a:t>, أو التأمينات بنسبة </a:t>
            </a:r>
            <a:r>
              <a:rPr lang="ar-SA" sz="2000" dirty="0" err="1" smtClean="0"/>
              <a:t>9% </a:t>
            </a:r>
            <a:r>
              <a:rPr lang="ar-SA" sz="2000" dirty="0" smtClean="0"/>
              <a:t>, ومستحقات بنك </a:t>
            </a:r>
            <a:r>
              <a:rPr lang="ar-SA" sz="2000" dirty="0" err="1" smtClean="0"/>
              <a:t>التسليف </a:t>
            </a:r>
            <a:r>
              <a:rPr lang="ar-SA" sz="2000" dirty="0" smtClean="0"/>
              <a:t>, والجزاءات وأي اقساط مستحقة </a:t>
            </a:r>
            <a:r>
              <a:rPr lang="ar-SA" sz="2000" dirty="0" err="1" smtClean="0"/>
              <a:t>أخرى </a:t>
            </a:r>
            <a:r>
              <a:rPr lang="ar-SA" sz="2000" dirty="0" smtClean="0"/>
              <a:t>, ثم الصافي المستحق </a:t>
            </a:r>
            <a:r>
              <a:rPr lang="ar-SA" sz="2000" dirty="0" err="1" smtClean="0"/>
              <a:t>صرفه .</a:t>
            </a:r>
            <a:endParaRPr lang="ar-SA" sz="2000" dirty="0" smtClean="0"/>
          </a:p>
          <a:p>
            <a:pPr algn="r">
              <a:buNone/>
            </a:pPr>
            <a:r>
              <a:rPr lang="ar-SA" sz="2000" dirty="0" smtClean="0"/>
              <a:t>     وقد يستلزم الأمر في حالات خاصة ارفاق بعض المستندات في المسير مثل صور من قرارات تعيين الموظفين او المستخدمين او العمال </a:t>
            </a:r>
            <a:r>
              <a:rPr lang="ar-SA" sz="2000" dirty="0" err="1" smtClean="0"/>
              <a:t>الجدد </a:t>
            </a:r>
            <a:r>
              <a:rPr lang="ar-SA" sz="2000" dirty="0" smtClean="0"/>
              <a:t>, وصور من قرارات التعاقد بالنسبة </a:t>
            </a:r>
            <a:r>
              <a:rPr lang="ar-SA" sz="2000" dirty="0" err="1" smtClean="0"/>
              <a:t>للمعاقدين</a:t>
            </a:r>
            <a:r>
              <a:rPr lang="ar-SA" sz="2000" dirty="0" smtClean="0"/>
              <a:t> الجدد وصور من قرارات </a:t>
            </a:r>
            <a:r>
              <a:rPr lang="ar-SA" sz="2000" dirty="0" err="1" smtClean="0"/>
              <a:t>الترفيع</a:t>
            </a:r>
            <a:r>
              <a:rPr lang="ar-SA" sz="2000" dirty="0" smtClean="0"/>
              <a:t> أو منح العلاوة </a:t>
            </a:r>
            <a:r>
              <a:rPr lang="ar-SA" sz="2000" dirty="0" err="1" smtClean="0"/>
              <a:t>السنوية </a:t>
            </a:r>
            <a:r>
              <a:rPr lang="ar-SA" sz="2000" dirty="0" smtClean="0"/>
              <a:t>, وصورة من القرار الاداري بتوقيع الجزاء على احد </a:t>
            </a:r>
            <a:r>
              <a:rPr lang="ar-SA" sz="2000" dirty="0" err="1" smtClean="0"/>
              <a:t>الموظفين .</a:t>
            </a:r>
            <a:r>
              <a:rPr lang="ar-SA" sz="2000" dirty="0" smtClean="0"/>
              <a:t> وعند استيفاء المسيرات تقوم ادارة شؤون الموظفين بتحرير القسم أ من  أمر اعتماد الصرف وترسله إلى الادارة المالية بالجهة الحكومية نفسها التي تتخذ ما يلزم نحو مراجعته وقيده في حدود ما تقضي به التعليمات المالية للميزانية </a:t>
            </a:r>
            <a:r>
              <a:rPr lang="ar-SA" sz="2000" dirty="0" err="1" smtClean="0"/>
              <a:t>والحسابات </a:t>
            </a:r>
            <a:r>
              <a:rPr lang="ar-SA" sz="2000" dirty="0" smtClean="0"/>
              <a:t>, ثم يتم بموجبه اعداد امر دفع بصافي الرواتب المستحقه </a:t>
            </a:r>
            <a:r>
              <a:rPr lang="ar-SA" sz="2000" dirty="0" err="1" smtClean="0"/>
              <a:t>وارساله</a:t>
            </a:r>
            <a:r>
              <a:rPr lang="ar-SA" sz="2000" dirty="0" smtClean="0"/>
              <a:t> للإدارة العامة للحسابات بوزارة المالية لسحب شيك على مؤسسة النقد العربي السعودي أو احد فروعها او البنوك الوطنية او احد </a:t>
            </a:r>
            <a:r>
              <a:rPr lang="ar-SA" sz="2000" dirty="0" err="1" smtClean="0"/>
              <a:t>فروعها .</a:t>
            </a:r>
            <a:endParaRPr lang="ar-SA"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331640" y="357166"/>
            <a:ext cx="745520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000" b="1" dirty="0" smtClean="0">
                <a:solidFill>
                  <a:schemeClr val="bg2">
                    <a:lumMod val="10000"/>
                  </a:schemeClr>
                </a:solidFill>
              </a:rPr>
              <a:t>كما عرفنا أن التطور في وظيفة الميزانية العامة للدولة استلزم إضافة أساليب أخرى, ليست بديلة عن الأسلوب التقليدي بل مكملة له, تمكن من الربط بين </a:t>
            </a:r>
            <a:r>
              <a:rPr lang="ar-SA" sz="3000" b="1" dirty="0" err="1" smtClean="0">
                <a:solidFill>
                  <a:schemeClr val="bg2">
                    <a:lumMod val="10000"/>
                  </a:schemeClr>
                </a:solidFill>
              </a:rPr>
              <a:t>المدخلات</a:t>
            </a:r>
            <a:r>
              <a:rPr lang="ar-SA" sz="3000" b="1" dirty="0" smtClean="0">
                <a:solidFill>
                  <a:schemeClr val="bg2">
                    <a:lumMod val="10000"/>
                  </a:schemeClr>
                </a:solidFill>
              </a:rPr>
              <a:t> (النفقات) والبرامج التي تنجزها الوحدة الإدارية الحكومية (المخرجات), وظهرت في هذا الصدد ثلاثة أنواع من </a:t>
            </a:r>
            <a:r>
              <a:rPr lang="ar-SA" sz="3000" b="1" dirty="0" err="1" smtClean="0">
                <a:solidFill>
                  <a:schemeClr val="bg2">
                    <a:lumMod val="10000"/>
                  </a:schemeClr>
                </a:solidFill>
              </a:rPr>
              <a:t>التبويبات</a:t>
            </a:r>
            <a:r>
              <a:rPr lang="ar-SA" sz="3000" b="1" dirty="0" smtClean="0">
                <a:solidFill>
                  <a:schemeClr val="bg2">
                    <a:lumMod val="10000"/>
                  </a:schemeClr>
                </a:solidFill>
              </a:rPr>
              <a:t> مرتبطة </a:t>
            </a:r>
            <a:r>
              <a:rPr lang="ar-SA" sz="3000" b="1" dirty="0" err="1" smtClean="0">
                <a:solidFill>
                  <a:schemeClr val="bg2">
                    <a:lumMod val="10000"/>
                  </a:schemeClr>
                </a:solidFill>
              </a:rPr>
              <a:t>ببعضها</a:t>
            </a:r>
            <a:r>
              <a:rPr lang="ar-SA" sz="3000" b="1" dirty="0" smtClean="0">
                <a:solidFill>
                  <a:schemeClr val="bg2">
                    <a:lumMod val="10000"/>
                  </a:schemeClr>
                </a:solidFill>
              </a:rPr>
              <a:t> البعض حيث يتم تبويب النفقات وفقاً لنوع الوظيفة التي توجه لإنجاز غرض رئيسي للحكومة مثل الدفاع أو التعليم أو الصحة ثم يعاد تفريعها إلى عدد من البرامج يمثل كل منها جزء جوهري من الوظيفة ويرتبط بمنتج نهائي, أو خدمة نهائية, ثم يتم تفريع كل برنامج رئيسي أو فرعي إلى عدد من الأنشطة يمثل كل منها تجميعاً للأعمال المتجانسة اللازمة لإنجاز المنتج النهائي للبرنامج.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92500" lnSpcReduction="20000"/>
          </a:bodyPr>
          <a:lstStyle/>
          <a:p>
            <a:pPr algn="r">
              <a:buNone/>
            </a:pPr>
            <a:r>
              <a:rPr lang="ar-SA" sz="2000" dirty="0" smtClean="0"/>
              <a:t>      والاستقطاعات الخاصة بمصلحة معاشات </a:t>
            </a:r>
            <a:r>
              <a:rPr lang="ar-SA" sz="2000" dirty="0" err="1" smtClean="0"/>
              <a:t>التقاعد </a:t>
            </a:r>
            <a:r>
              <a:rPr lang="ar-SA" sz="2000" dirty="0" smtClean="0"/>
              <a:t>, والمؤسسة العامة للتأمينات </a:t>
            </a:r>
            <a:r>
              <a:rPr lang="ar-SA" sz="2000" dirty="0" err="1" smtClean="0"/>
              <a:t>الاجتماعية </a:t>
            </a:r>
            <a:r>
              <a:rPr lang="ar-SA" sz="2000" dirty="0" smtClean="0"/>
              <a:t>, وبنك التسليف </a:t>
            </a:r>
            <a:r>
              <a:rPr lang="ar-SA" sz="2000" dirty="0" err="1" smtClean="0"/>
              <a:t>اوغيرها</a:t>
            </a:r>
            <a:r>
              <a:rPr lang="ar-SA" sz="2000" dirty="0" smtClean="0"/>
              <a:t> من الدوائر الحكومية قد تصرف بموجب امر دفع </a:t>
            </a:r>
            <a:r>
              <a:rPr lang="ar-SA" sz="2000" dirty="0" err="1" smtClean="0"/>
              <a:t>مباشر .</a:t>
            </a:r>
            <a:endParaRPr lang="ar-SA" sz="2000" dirty="0" smtClean="0"/>
          </a:p>
          <a:p>
            <a:pPr algn="r">
              <a:buNone/>
            </a:pPr>
            <a:r>
              <a:rPr lang="ar-SA" sz="2000" dirty="0" smtClean="0"/>
              <a:t>      وصرف المرتبات وما في حكمها قد يتم عن طريق مندوب الصرف بالجهة </a:t>
            </a:r>
            <a:r>
              <a:rPr lang="ar-SA" sz="2000" dirty="0" err="1" smtClean="0"/>
              <a:t>الحكومية </a:t>
            </a:r>
            <a:r>
              <a:rPr lang="ar-SA" sz="2000" dirty="0" smtClean="0"/>
              <a:t>, او عن طريق البنوك الوطنية </a:t>
            </a:r>
            <a:r>
              <a:rPr lang="ar-SA" sz="2000" dirty="0" err="1" smtClean="0"/>
              <a:t>وفروعها .</a:t>
            </a:r>
            <a:endParaRPr lang="ar-SA" sz="2000" dirty="0" smtClean="0"/>
          </a:p>
          <a:p>
            <a:pPr algn="r">
              <a:buNone/>
            </a:pPr>
            <a:r>
              <a:rPr lang="ar-SA" sz="2000" dirty="0" smtClean="0"/>
              <a:t>      وفي حالة الصرف عن طريق مندوب الصرف يتم إعداد أمر الدفع </a:t>
            </a:r>
            <a:r>
              <a:rPr lang="ar-SA" sz="2000" dirty="0" err="1" smtClean="0"/>
              <a:t>بإسم</a:t>
            </a:r>
            <a:r>
              <a:rPr lang="ar-SA" sz="2000" dirty="0" smtClean="0"/>
              <a:t> مندوب الصرف الذي يقوم بصرف قيمة الشيك.</a:t>
            </a:r>
          </a:p>
          <a:p>
            <a:pPr algn="r">
              <a:buNone/>
            </a:pPr>
            <a:r>
              <a:rPr lang="ar-SA" sz="2000" dirty="0" smtClean="0"/>
              <a:t>      ثم يقوم بصرف مرتبات الموظفين نقدا بعد التوقيع على المسيرات من قبل كل موظف بما يفيد استلامه </a:t>
            </a:r>
            <a:r>
              <a:rPr lang="ar-SA" sz="2200" dirty="0" smtClean="0"/>
              <a:t>لصافي راتبه.</a:t>
            </a:r>
          </a:p>
          <a:p>
            <a:pPr algn="r">
              <a:buNone/>
            </a:pPr>
            <a:r>
              <a:rPr lang="ar-SA" sz="2200" dirty="0" smtClean="0"/>
              <a:t>     وفي حالة دفع المرتبات عن طريق البنوك الوطنية </a:t>
            </a:r>
            <a:r>
              <a:rPr lang="ar-SA" sz="2200" dirty="0" err="1" smtClean="0"/>
              <a:t>وفروعها </a:t>
            </a:r>
            <a:r>
              <a:rPr lang="ar-SA" sz="2200" dirty="0" smtClean="0"/>
              <a:t>, يتم اعداد أمر الدفع باسم البنك ثم يسحب شيك بصافي الرواتب </a:t>
            </a:r>
            <a:r>
              <a:rPr lang="ar-SA" sz="2200" dirty="0" err="1" smtClean="0"/>
              <a:t>المستحقة </a:t>
            </a:r>
            <a:r>
              <a:rPr lang="ar-SA" sz="2200" dirty="0" smtClean="0"/>
              <a:t>, كما يتم اعداد الشيكات بصافي رواتب </a:t>
            </a:r>
            <a:r>
              <a:rPr lang="ar-SA" sz="2200" dirty="0" err="1" smtClean="0"/>
              <a:t>الموظفين </a:t>
            </a:r>
            <a:r>
              <a:rPr lang="ar-SA" sz="2200" dirty="0" smtClean="0"/>
              <a:t>, ويتم تسليم الشيكات لمستحقيها بعد التوقيع على اصول المسيرات بما يفيد الاستلام بعد اثبات ارقام الشيكات على مسيرات الرواتب وصورها في حقل مخصص لهذا </a:t>
            </a:r>
            <a:r>
              <a:rPr lang="ar-SA" sz="2200" dirty="0" err="1" smtClean="0"/>
              <a:t>الغرض .</a:t>
            </a:r>
            <a:r>
              <a:rPr lang="ar-SA" sz="2200" dirty="0" smtClean="0"/>
              <a:t> وتناط عملية تسليم الشيكات لأحد الموظفين من غير </a:t>
            </a:r>
            <a:r>
              <a:rPr lang="ar-SA" sz="2200" dirty="0" err="1" smtClean="0"/>
              <a:t>المسؤولين</a:t>
            </a:r>
            <a:r>
              <a:rPr lang="ar-SA" sz="2200" dirty="0" smtClean="0"/>
              <a:t> عن اعداد المسيرات او مراجعتها او التوقيع على </a:t>
            </a:r>
            <a:r>
              <a:rPr lang="ar-SA" sz="2200" dirty="0" err="1" smtClean="0"/>
              <a:t>الشيكات .</a:t>
            </a:r>
            <a:r>
              <a:rPr lang="ar-SA" sz="2200" dirty="0" smtClean="0"/>
              <a:t> هذا ويتطلب نظام صرف المرتبات الموقع مع بعض البنوك للتحويل باستخدام النظام السعودي للتحويلات </a:t>
            </a:r>
            <a:r>
              <a:rPr lang="ar-SA" sz="2200" dirty="0" err="1" smtClean="0"/>
              <a:t>السريعة </a:t>
            </a:r>
            <a:r>
              <a:rPr lang="ar-SA" sz="2200" dirty="0" smtClean="0"/>
              <a:t>( </a:t>
            </a:r>
            <a:r>
              <a:rPr lang="ar-SA" sz="2200" dirty="0" err="1" smtClean="0"/>
              <a:t>سريع ) </a:t>
            </a:r>
            <a:r>
              <a:rPr lang="ar-SA" sz="2200" dirty="0" smtClean="0"/>
              <a:t>, أن يفتح كل موظف حساب </a:t>
            </a:r>
            <a:r>
              <a:rPr lang="ar-SA" sz="2200" dirty="0" err="1" smtClean="0"/>
              <a:t>باحد</a:t>
            </a:r>
            <a:r>
              <a:rPr lang="ar-SA" sz="2200" dirty="0" smtClean="0"/>
              <a:t> </a:t>
            </a:r>
            <a:r>
              <a:rPr lang="ar-SA" sz="2200" dirty="0" err="1" smtClean="0"/>
              <a:t>البنوك </a:t>
            </a:r>
            <a:r>
              <a:rPr lang="ar-SA" sz="2200" dirty="0" smtClean="0"/>
              <a:t>, وتحول الجهة الحكومية في 25 من كل شهر تقريبا للبنوك المحليه قيمة صافي مرتبات موظفيها الذين لديهم حسابات بهذه </a:t>
            </a:r>
            <a:r>
              <a:rPr lang="ar-SA" sz="2200" dirty="0" err="1" smtClean="0"/>
              <a:t>البنوك </a:t>
            </a:r>
            <a:r>
              <a:rPr lang="ar-SA" sz="2200" dirty="0" smtClean="0"/>
              <a:t>,وتتم هذه العمليه باستخدام الحساب </a:t>
            </a:r>
            <a:r>
              <a:rPr lang="ar-SA" sz="2200" dirty="0" err="1" smtClean="0"/>
              <a:t>الآلي ,</a:t>
            </a:r>
            <a:endParaRPr lang="ar-SA" sz="22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229600" cy="4572000"/>
          </a:xfrm>
        </p:spPr>
        <p:txBody>
          <a:bodyPr>
            <a:normAutofit/>
          </a:bodyPr>
          <a:lstStyle/>
          <a:p>
            <a:pPr>
              <a:buNone/>
            </a:pPr>
            <a:r>
              <a:rPr lang="ar-SA" sz="2000" dirty="0" smtClean="0"/>
              <a:t>ولتنفيذ ذلك تقوم الجهة بإعداد مسير رواتب محولة للبنوك لكل بنك محلي على </a:t>
            </a:r>
            <a:r>
              <a:rPr lang="ar-SA" sz="2000" dirty="0" err="1" smtClean="0"/>
              <a:t>حدة</a:t>
            </a:r>
            <a:r>
              <a:rPr lang="ar-SA" sz="2000" dirty="0" smtClean="0"/>
              <a:t> يتضمن أسماء وأرقام الموظفين وصافي الرواتب المستحقة لهم التي يتم تحويلها لحساباتهم في البنوك ويكون القيد من واقع أمر اعتماد الصرف </a:t>
            </a:r>
            <a:r>
              <a:rPr lang="ar-SA" sz="2000" dirty="0" err="1" smtClean="0"/>
              <a:t>كالآتي:</a:t>
            </a:r>
            <a:endParaRPr lang="ar-SA" sz="2000" dirty="0" smtClean="0"/>
          </a:p>
          <a:p>
            <a:endParaRPr lang="ar-SA" sz="2000" dirty="0"/>
          </a:p>
        </p:txBody>
      </p:sp>
      <p:graphicFrame>
        <p:nvGraphicFramePr>
          <p:cNvPr id="4" name="جدول 3"/>
          <p:cNvGraphicFramePr>
            <a:graphicFrameLocks noGrp="1"/>
          </p:cNvGraphicFramePr>
          <p:nvPr/>
        </p:nvGraphicFramePr>
        <p:xfrm>
          <a:off x="683568" y="2132856"/>
          <a:ext cx="7896200" cy="3383280"/>
        </p:xfrm>
        <a:graphic>
          <a:graphicData uri="http://schemas.openxmlformats.org/drawingml/2006/table">
            <a:tbl>
              <a:tblPr rtl="1" firstRow="1" bandRow="1">
                <a:tableStyleId>{D113A9D2-9D6B-4929-AA2D-F23B5EE8CBE7}</a:tableStyleId>
              </a:tblPr>
              <a:tblGrid>
                <a:gridCol w="1505410"/>
                <a:gridCol w="1278754"/>
                <a:gridCol w="5112036"/>
              </a:tblGrid>
              <a:tr h="2592288">
                <a:tc>
                  <a:txBody>
                    <a:bodyPr/>
                    <a:lstStyle/>
                    <a:p>
                      <a:pPr rtl="1"/>
                      <a:r>
                        <a:rPr lang="ar-SA" dirty="0" err="1" smtClean="0"/>
                        <a:t>***</a:t>
                      </a:r>
                      <a:endParaRPr lang="ar-SA" dirty="0"/>
                    </a:p>
                  </a:txBody>
                  <a:tcPr/>
                </a:tc>
                <a:tc>
                  <a:txBody>
                    <a:bodyPr/>
                    <a:lstStyle/>
                    <a:p>
                      <a:pPr rtl="1"/>
                      <a:endParaRPr lang="ar-SA" dirty="0" smtClean="0"/>
                    </a:p>
                    <a:p>
                      <a:pPr rtl="1"/>
                      <a:endParaRPr lang="ar-SA" dirty="0" smtClean="0"/>
                    </a:p>
                    <a:p>
                      <a:pPr rtl="1"/>
                      <a:r>
                        <a:rPr lang="ar-SA" dirty="0" err="1" smtClean="0"/>
                        <a:t>***</a:t>
                      </a:r>
                      <a:endParaRPr lang="ar-SA" dirty="0" smtClean="0"/>
                    </a:p>
                    <a:p>
                      <a:pPr rtl="1"/>
                      <a:endParaRPr lang="ar-SA" dirty="0" smtClean="0"/>
                    </a:p>
                    <a:p>
                      <a:pPr rtl="1"/>
                      <a:endParaRPr lang="ar-SA" dirty="0" smtClean="0"/>
                    </a:p>
                    <a:p>
                      <a:pPr rtl="1"/>
                      <a:r>
                        <a:rPr lang="ar-SA" dirty="0" err="1" smtClean="0"/>
                        <a:t>***</a:t>
                      </a:r>
                      <a:endParaRPr lang="ar-SA" dirty="0" smtClean="0"/>
                    </a:p>
                    <a:p>
                      <a:pPr rtl="1"/>
                      <a:endParaRPr lang="ar-SA" dirty="0" smtClean="0"/>
                    </a:p>
                    <a:p>
                      <a:pPr rtl="1"/>
                      <a:r>
                        <a:rPr lang="ar-SA" dirty="0" err="1" smtClean="0"/>
                        <a:t>***</a:t>
                      </a:r>
                      <a:endParaRPr lang="ar-SA" dirty="0" smtClean="0"/>
                    </a:p>
                    <a:p>
                      <a:pPr rtl="1"/>
                      <a:endParaRPr lang="ar-SA" dirty="0" smtClean="0"/>
                    </a:p>
                    <a:p>
                      <a:pPr rtl="1"/>
                      <a:r>
                        <a:rPr lang="ar-SA" dirty="0" err="1" smtClean="0"/>
                        <a:t>***</a:t>
                      </a:r>
                      <a:endParaRPr lang="ar-SA" dirty="0" smtClean="0"/>
                    </a:p>
                    <a:p>
                      <a:pPr rtl="1"/>
                      <a:endParaRPr lang="ar-SA" dirty="0"/>
                    </a:p>
                  </a:txBody>
                  <a:tcPr/>
                </a:tc>
                <a:tc>
                  <a:txBody>
                    <a:bodyPr/>
                    <a:lstStyle/>
                    <a:p>
                      <a:pPr rtl="1"/>
                      <a:r>
                        <a:rPr lang="ar-SA" dirty="0" smtClean="0"/>
                        <a:t>ح</a:t>
                      </a:r>
                      <a:r>
                        <a:rPr lang="ar-SA" sz="1800" dirty="0" smtClean="0"/>
                        <a:t>/ </a:t>
                      </a:r>
                      <a:r>
                        <a:rPr lang="ar-SA" sz="1800" dirty="0" err="1" smtClean="0"/>
                        <a:t>المصروفات </a:t>
                      </a:r>
                      <a:r>
                        <a:rPr lang="ar-SA" sz="1800" dirty="0" smtClean="0"/>
                        <a:t>( البنود </a:t>
                      </a:r>
                      <a:r>
                        <a:rPr lang="ar-SA" sz="1800" dirty="0" err="1" smtClean="0"/>
                        <a:t>المختصة )</a:t>
                      </a:r>
                      <a:r>
                        <a:rPr lang="ar-SA" sz="1800" dirty="0" smtClean="0"/>
                        <a:t> </a:t>
                      </a:r>
                    </a:p>
                    <a:p>
                      <a:pPr rtl="1"/>
                      <a:r>
                        <a:rPr lang="ar-SA" sz="1800" baseline="0" dirty="0" smtClean="0"/>
                        <a:t>     مذكورين </a:t>
                      </a:r>
                    </a:p>
                    <a:p>
                      <a:pPr rtl="1"/>
                      <a:r>
                        <a:rPr lang="ar-SA" sz="1800" baseline="0" dirty="0" smtClean="0"/>
                        <a:t>      ح/ اوامر </a:t>
                      </a:r>
                      <a:r>
                        <a:rPr lang="ar-SA" sz="1800" baseline="0" dirty="0" err="1" smtClean="0"/>
                        <a:t>الدفع </a:t>
                      </a:r>
                      <a:r>
                        <a:rPr lang="ar-SA" sz="1800" baseline="0" dirty="0" smtClean="0"/>
                        <a:t>( باسم مصلحة معاشات التقاعد والمؤسسة العامة للتأمينات الاجتماعية لسداد </a:t>
                      </a:r>
                      <a:r>
                        <a:rPr lang="ar-SA" sz="1800" baseline="0" dirty="0" err="1" smtClean="0"/>
                        <a:t>مستحقاتها )</a:t>
                      </a:r>
                      <a:endParaRPr lang="ar-SA" sz="1800" baseline="0" dirty="0" smtClean="0"/>
                    </a:p>
                    <a:p>
                      <a:pPr rtl="1"/>
                      <a:r>
                        <a:rPr lang="ar-SA" sz="1800" dirty="0" smtClean="0"/>
                        <a:t>      ح/</a:t>
                      </a:r>
                      <a:r>
                        <a:rPr lang="ar-SA" sz="1800" baseline="0" dirty="0" smtClean="0"/>
                        <a:t> </a:t>
                      </a:r>
                      <a:r>
                        <a:rPr lang="ar-SA" sz="1800" baseline="0" dirty="0" err="1" smtClean="0"/>
                        <a:t>الايرادات </a:t>
                      </a:r>
                      <a:r>
                        <a:rPr lang="ar-SA" sz="1800" baseline="0" dirty="0" smtClean="0"/>
                        <a:t>( المبالغ التي قد تضاف </a:t>
                      </a:r>
                      <a:r>
                        <a:rPr lang="ar-SA" sz="1800" baseline="0" dirty="0" err="1" smtClean="0"/>
                        <a:t>للايرادات</a:t>
                      </a:r>
                      <a:r>
                        <a:rPr lang="ar-SA" sz="1800" baseline="0" dirty="0" smtClean="0"/>
                        <a:t> </a:t>
                      </a:r>
                      <a:r>
                        <a:rPr lang="ar-SA" sz="1800" baseline="0" dirty="0" err="1" smtClean="0"/>
                        <a:t>كالجزاءات )</a:t>
                      </a:r>
                      <a:r>
                        <a:rPr lang="ar-SA" sz="1800" baseline="0" dirty="0" smtClean="0"/>
                        <a:t> </a:t>
                      </a:r>
                    </a:p>
                    <a:p>
                      <a:pPr rtl="1"/>
                      <a:r>
                        <a:rPr lang="ar-SA" sz="1800" baseline="0" dirty="0" smtClean="0"/>
                        <a:t>      ح/ </a:t>
                      </a:r>
                      <a:r>
                        <a:rPr lang="ar-SA" sz="1800" baseline="0" dirty="0" err="1" smtClean="0"/>
                        <a:t>الأمانات </a:t>
                      </a:r>
                      <a:r>
                        <a:rPr lang="ar-SA" sz="1800" baseline="0" dirty="0" smtClean="0"/>
                        <a:t>( المبالغ التي قد تعلى بالأمانات لسبب او </a:t>
                      </a:r>
                      <a:r>
                        <a:rPr lang="ar-SA" sz="1800" baseline="0" dirty="0" err="1" smtClean="0"/>
                        <a:t>لآخر )</a:t>
                      </a:r>
                      <a:r>
                        <a:rPr lang="ar-SA" sz="1800" baseline="0" dirty="0" smtClean="0"/>
                        <a:t> </a:t>
                      </a:r>
                    </a:p>
                    <a:p>
                      <a:pPr rtl="1"/>
                      <a:r>
                        <a:rPr lang="ar-SA" sz="1800" baseline="0" dirty="0" smtClean="0"/>
                        <a:t>      ح/ أوامر </a:t>
                      </a:r>
                      <a:r>
                        <a:rPr lang="ar-SA" sz="1800" baseline="0" dirty="0" err="1" smtClean="0"/>
                        <a:t>الدفع </a:t>
                      </a:r>
                      <a:r>
                        <a:rPr lang="ar-SA" sz="1800" baseline="0" dirty="0" smtClean="0"/>
                        <a:t>( باسم مندوب الصرف او باسم البنك التي سيتولى </a:t>
                      </a:r>
                      <a:r>
                        <a:rPr lang="ar-SA" sz="1800" baseline="0" dirty="0" err="1" smtClean="0"/>
                        <a:t>الصرف )</a:t>
                      </a:r>
                      <a:r>
                        <a:rPr lang="ar-SA" sz="1800" baseline="0" dirty="0" smtClean="0"/>
                        <a:t> </a:t>
                      </a:r>
                      <a:endParaRPr lang="ar-SA" sz="1800" dirty="0" smtClean="0"/>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332656"/>
            <a:ext cx="8229600" cy="4572000"/>
          </a:xfrm>
        </p:spPr>
        <p:txBody>
          <a:bodyPr>
            <a:normAutofit/>
          </a:bodyPr>
          <a:lstStyle/>
          <a:p>
            <a:pPr algn="ctr">
              <a:buNone/>
            </a:pPr>
            <a:r>
              <a:rPr lang="ar-SA" sz="2400" dirty="0" smtClean="0"/>
              <a:t>   وتقتصر التعلية في حساب الأمانات المتنوعة على المبالغ النقدية المحصلة من الغير أو </a:t>
            </a:r>
            <a:r>
              <a:rPr lang="ar-SA" sz="2400" dirty="0" err="1" smtClean="0"/>
              <a:t>المحسومه</a:t>
            </a:r>
            <a:r>
              <a:rPr lang="ar-SA" sz="2400" dirty="0" smtClean="0"/>
              <a:t> من استحقاقاتهم </a:t>
            </a:r>
            <a:r>
              <a:rPr lang="ar-SA" sz="2400" dirty="0" err="1" smtClean="0"/>
              <a:t>لاغراض</a:t>
            </a:r>
            <a:r>
              <a:rPr lang="ar-SA" sz="2400" dirty="0" smtClean="0"/>
              <a:t> </a:t>
            </a:r>
            <a:r>
              <a:rPr lang="ar-SA" sz="2400" dirty="0" err="1" smtClean="0"/>
              <a:t>مصلحية</a:t>
            </a:r>
            <a:r>
              <a:rPr lang="ar-SA" sz="2400" dirty="0" smtClean="0"/>
              <a:t> خاصة مثل المبالغ المخصومة من مرتبات الموظفين على ذمة تسديدها بعد ذلك لمصلحة معاشات التقاعد أو المؤسسة العامة للتأمينات الاجتماعية او بنك التسليف السعودي او غيرها من الدوائر الحكومية او لحين تسوياتها على حساباتها </a:t>
            </a:r>
            <a:r>
              <a:rPr lang="ar-SA" sz="2400" dirty="0" err="1" smtClean="0"/>
              <a:t>المختصه</a:t>
            </a:r>
            <a:r>
              <a:rPr lang="ar-SA" sz="2400" dirty="0" smtClean="0"/>
              <a:t> , ويجب العمل على ازالة هذه الامانات في اوقاتها وخصوصا في نهاية كل سنة </a:t>
            </a:r>
            <a:r>
              <a:rPr lang="ar-SA" sz="2400" dirty="0" err="1" smtClean="0"/>
              <a:t>مالية .</a:t>
            </a:r>
            <a:r>
              <a:rPr lang="ar-SA" sz="2400" dirty="0" smtClean="0"/>
              <a:t> </a:t>
            </a:r>
          </a:p>
          <a:p>
            <a:pPr algn="ctr">
              <a:buNone/>
            </a:pPr>
            <a:endParaRPr lang="ar-SA"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404664"/>
            <a:ext cx="8136904" cy="1938992"/>
          </a:xfrm>
          <a:prstGeom prst="rect">
            <a:avLst/>
          </a:prstGeom>
          <a:noFill/>
        </p:spPr>
        <p:txBody>
          <a:bodyPr wrap="square" rtlCol="1">
            <a:spAutoFit/>
          </a:bodyPr>
          <a:lstStyle/>
          <a:p>
            <a:r>
              <a:rPr lang="ar-SA" sz="2000" dirty="0" smtClean="0"/>
              <a:t>وحيث ان التعليمات المالية للميزانية والحسابات تقضي </a:t>
            </a:r>
            <a:r>
              <a:rPr lang="ar-SA" sz="2000" dirty="0" err="1" smtClean="0"/>
              <a:t>بانه</a:t>
            </a:r>
            <a:r>
              <a:rPr lang="ar-SA" sz="2000" dirty="0" smtClean="0"/>
              <a:t> لا يجوز الخصم على مصروفات الميزانية والتعلية في حسابات </a:t>
            </a:r>
            <a:r>
              <a:rPr lang="ar-SA" sz="2000" dirty="0" err="1" smtClean="0"/>
              <a:t>الامانات </a:t>
            </a:r>
            <a:r>
              <a:rPr lang="ar-SA" sz="2000" dirty="0" smtClean="0"/>
              <a:t>, سواء كان ذلك خلال السنة المالية او في </a:t>
            </a:r>
            <a:r>
              <a:rPr lang="ar-SA" sz="2000" dirty="0" err="1" smtClean="0"/>
              <a:t>نهايتها </a:t>
            </a:r>
            <a:r>
              <a:rPr lang="ar-SA" sz="2000" dirty="0" smtClean="0"/>
              <a:t>, ما عدا مستحقات مصلحة معاشات </a:t>
            </a:r>
            <a:r>
              <a:rPr lang="ar-SA" sz="2000" dirty="0" err="1" smtClean="0"/>
              <a:t>التقاعد </a:t>
            </a:r>
            <a:r>
              <a:rPr lang="ar-SA" sz="2000" dirty="0" smtClean="0"/>
              <a:t>, والمؤسسة العامة للتأمينات </a:t>
            </a:r>
            <a:r>
              <a:rPr lang="ar-SA" sz="2000" dirty="0" err="1" smtClean="0"/>
              <a:t>الاجتماعية </a:t>
            </a:r>
            <a:r>
              <a:rPr lang="ar-SA" sz="2000" dirty="0" smtClean="0"/>
              <a:t>, وبنك </a:t>
            </a:r>
            <a:r>
              <a:rPr lang="ar-SA" sz="2000" dirty="0" err="1" smtClean="0"/>
              <a:t>التسليف </a:t>
            </a:r>
            <a:r>
              <a:rPr lang="ar-SA" sz="2000" dirty="0" smtClean="0"/>
              <a:t>, وأرصدة </a:t>
            </a:r>
            <a:r>
              <a:rPr lang="ar-SA" sz="2000" dirty="0" err="1" smtClean="0"/>
              <a:t>الإعتمادات</a:t>
            </a:r>
            <a:r>
              <a:rPr lang="ar-SA" sz="2000" dirty="0" smtClean="0"/>
              <a:t> </a:t>
            </a:r>
            <a:r>
              <a:rPr lang="ar-SA" sz="2000" dirty="0" err="1" smtClean="0"/>
              <a:t>المستندية</a:t>
            </a:r>
            <a:r>
              <a:rPr lang="ar-SA" sz="2000" dirty="0" smtClean="0"/>
              <a:t> وأية عمليات مالية اخرى ترى وزارة المالية ضرورة اجراء </a:t>
            </a:r>
            <a:r>
              <a:rPr lang="ar-SA" sz="2000" dirty="0" err="1" smtClean="0"/>
              <a:t>ذلك </a:t>
            </a:r>
            <a:r>
              <a:rPr lang="ar-SA" sz="2000" dirty="0" smtClean="0"/>
              <a:t>, فإن قيد صرف الرواتب السابق الاشارة اليه يكون على النحو </a:t>
            </a:r>
            <a:r>
              <a:rPr lang="ar-SA" sz="2000" dirty="0" err="1" smtClean="0"/>
              <a:t>التالي :</a:t>
            </a:r>
            <a:endParaRPr lang="ar-SA" sz="2000" dirty="0" smtClean="0"/>
          </a:p>
        </p:txBody>
      </p:sp>
      <p:graphicFrame>
        <p:nvGraphicFramePr>
          <p:cNvPr id="8" name="جدول 7"/>
          <p:cNvGraphicFramePr>
            <a:graphicFrameLocks noGrp="1"/>
          </p:cNvGraphicFramePr>
          <p:nvPr/>
        </p:nvGraphicFramePr>
        <p:xfrm>
          <a:off x="827583" y="2996952"/>
          <a:ext cx="7680177" cy="3384376"/>
        </p:xfrm>
        <a:graphic>
          <a:graphicData uri="http://schemas.openxmlformats.org/drawingml/2006/table">
            <a:tbl>
              <a:tblPr rtl="1" firstRow="1" bandRow="1">
                <a:tableStyleId>{5C22544A-7EE6-4342-B048-85BDC9FD1C3A}</a:tableStyleId>
              </a:tblPr>
              <a:tblGrid>
                <a:gridCol w="985124"/>
                <a:gridCol w="1025218"/>
                <a:gridCol w="5669835"/>
              </a:tblGrid>
              <a:tr h="3384376">
                <a:tc>
                  <a:txBody>
                    <a:bodyPr/>
                    <a:lstStyle/>
                    <a:p>
                      <a:pPr rtl="1"/>
                      <a:r>
                        <a:rPr lang="ar-SA" dirty="0" err="1" smtClean="0"/>
                        <a:t>***</a:t>
                      </a:r>
                      <a:endParaRPr lang="ar-SA" dirty="0"/>
                    </a:p>
                  </a:txBody>
                  <a:tcPr/>
                </a:tc>
                <a:tc>
                  <a:txBody>
                    <a:bodyPr/>
                    <a:lstStyle/>
                    <a:p>
                      <a:pPr rtl="1"/>
                      <a:endParaRPr lang="ar-SA" dirty="0" smtClean="0"/>
                    </a:p>
                    <a:p>
                      <a:pPr rtl="1"/>
                      <a:endParaRPr lang="ar-SA" dirty="0" smtClean="0"/>
                    </a:p>
                    <a:p>
                      <a:pPr rtl="1"/>
                      <a:r>
                        <a:rPr lang="ar-SA" dirty="0" err="1" smtClean="0"/>
                        <a:t>***</a:t>
                      </a:r>
                      <a:endParaRPr lang="ar-SA" dirty="0" smtClean="0"/>
                    </a:p>
                    <a:p>
                      <a:pPr rtl="1"/>
                      <a:endParaRPr lang="ar-SA" dirty="0" smtClean="0"/>
                    </a:p>
                    <a:p>
                      <a:pPr rtl="1"/>
                      <a:endParaRPr lang="ar-SA" dirty="0" smtClean="0"/>
                    </a:p>
                    <a:p>
                      <a:pPr rtl="1"/>
                      <a:r>
                        <a:rPr lang="ar-SA" dirty="0" err="1" smtClean="0"/>
                        <a:t>***</a:t>
                      </a:r>
                      <a:endParaRPr lang="ar-SA" dirty="0" smtClean="0"/>
                    </a:p>
                    <a:p>
                      <a:pPr rtl="1"/>
                      <a:endParaRPr lang="ar-SA" dirty="0" smtClean="0"/>
                    </a:p>
                    <a:p>
                      <a:pPr rtl="1"/>
                      <a:r>
                        <a:rPr lang="ar-SA" dirty="0" err="1" smtClean="0"/>
                        <a:t>***</a:t>
                      </a:r>
                      <a:endParaRPr lang="ar-SA" dirty="0" smtClean="0"/>
                    </a:p>
                    <a:p>
                      <a:pPr rtl="1"/>
                      <a:endParaRPr lang="ar-SA" dirty="0" smtClean="0"/>
                    </a:p>
                    <a:p>
                      <a:pPr rtl="1"/>
                      <a:r>
                        <a:rPr lang="ar-SA" dirty="0" err="1" smtClean="0"/>
                        <a:t>***</a:t>
                      </a:r>
                      <a:endParaRPr lang="ar-SA" dirty="0"/>
                    </a:p>
                  </a:txBody>
                  <a:tcPr/>
                </a:tc>
                <a:tc>
                  <a:txBody>
                    <a:bodyPr/>
                    <a:lstStyle/>
                    <a:p>
                      <a:pPr rtl="1"/>
                      <a:r>
                        <a:rPr lang="ar-SA" dirty="0" smtClean="0"/>
                        <a:t>ح/ </a:t>
                      </a:r>
                      <a:r>
                        <a:rPr lang="ar-SA" dirty="0" err="1" smtClean="0"/>
                        <a:t>المصروفات </a:t>
                      </a:r>
                      <a:r>
                        <a:rPr lang="ar-SA" dirty="0" smtClean="0"/>
                        <a:t>( البنود </a:t>
                      </a:r>
                      <a:r>
                        <a:rPr lang="ar-SA" dirty="0" err="1" smtClean="0"/>
                        <a:t>المختصة )</a:t>
                      </a:r>
                      <a:endParaRPr lang="ar-SA" dirty="0" smtClean="0"/>
                    </a:p>
                    <a:p>
                      <a:pPr rtl="1"/>
                      <a:r>
                        <a:rPr lang="ar-SA" dirty="0" smtClean="0"/>
                        <a:t>  مذكورين</a:t>
                      </a:r>
                      <a:r>
                        <a:rPr lang="ar-SA" baseline="0" dirty="0" smtClean="0"/>
                        <a:t> </a:t>
                      </a:r>
                    </a:p>
                    <a:p>
                      <a:pPr rtl="1"/>
                      <a:r>
                        <a:rPr lang="ar-SA" baseline="0" dirty="0" smtClean="0"/>
                        <a:t>    ح/ الأمانات </a:t>
                      </a:r>
                      <a:r>
                        <a:rPr lang="ar-SA" baseline="0" dirty="0" err="1" smtClean="0"/>
                        <a:t>المتنوعة </a:t>
                      </a:r>
                      <a:r>
                        <a:rPr lang="ar-SA" baseline="0" dirty="0" smtClean="0"/>
                        <a:t>( باسم مصلحة معاشات </a:t>
                      </a:r>
                      <a:r>
                        <a:rPr lang="ar-SA" baseline="0" dirty="0" err="1" smtClean="0"/>
                        <a:t>التقاعد </a:t>
                      </a:r>
                      <a:r>
                        <a:rPr lang="ar-SA" baseline="0" dirty="0" smtClean="0"/>
                        <a:t>, والمؤسسة العامة للتأمينات الاجتماعية وبنك </a:t>
                      </a:r>
                      <a:r>
                        <a:rPr lang="ar-SA" baseline="0" dirty="0" err="1" smtClean="0"/>
                        <a:t>التسليف )</a:t>
                      </a:r>
                      <a:endParaRPr lang="ar-SA" baseline="0" dirty="0" smtClean="0"/>
                    </a:p>
                    <a:p>
                      <a:pPr rtl="1"/>
                      <a:r>
                        <a:rPr lang="ar-SA" baseline="0" dirty="0" smtClean="0"/>
                        <a:t>   ح/ </a:t>
                      </a:r>
                      <a:r>
                        <a:rPr lang="ar-SA" baseline="0" dirty="0" err="1" smtClean="0"/>
                        <a:t>الايرادات </a:t>
                      </a:r>
                      <a:r>
                        <a:rPr lang="ar-SA" baseline="0" dirty="0" smtClean="0"/>
                        <a:t>( المبالغ التي قد تضاف </a:t>
                      </a:r>
                      <a:r>
                        <a:rPr lang="ar-SA" baseline="0" dirty="0" err="1" smtClean="0"/>
                        <a:t>للايرادات</a:t>
                      </a:r>
                      <a:r>
                        <a:rPr lang="ar-SA" baseline="0" dirty="0" smtClean="0"/>
                        <a:t> </a:t>
                      </a:r>
                      <a:r>
                        <a:rPr lang="ar-SA" baseline="0" dirty="0" err="1" smtClean="0"/>
                        <a:t>كالجزاءات )</a:t>
                      </a:r>
                      <a:r>
                        <a:rPr lang="ar-SA" baseline="0" dirty="0" smtClean="0"/>
                        <a:t> </a:t>
                      </a:r>
                    </a:p>
                    <a:p>
                      <a:pPr rtl="1"/>
                      <a:r>
                        <a:rPr lang="ar-SA" baseline="0" dirty="0" smtClean="0"/>
                        <a:t>    ح/ الامانات </a:t>
                      </a:r>
                      <a:r>
                        <a:rPr lang="ar-SA" baseline="0" dirty="0" err="1" smtClean="0"/>
                        <a:t>المتنوعة </a:t>
                      </a:r>
                      <a:r>
                        <a:rPr lang="ar-SA" baseline="0" dirty="0" smtClean="0"/>
                        <a:t>( المبالغ التي قد تعلى بالأمانات لسبب او </a:t>
                      </a:r>
                      <a:r>
                        <a:rPr lang="ar-SA" baseline="0" dirty="0" err="1" smtClean="0"/>
                        <a:t>لآخر )</a:t>
                      </a:r>
                      <a:endParaRPr lang="ar-SA" baseline="0" dirty="0" smtClean="0"/>
                    </a:p>
                    <a:p>
                      <a:pPr rtl="1"/>
                      <a:r>
                        <a:rPr lang="ar-SA" baseline="0" dirty="0" smtClean="0"/>
                        <a:t>     ح/ اوامر </a:t>
                      </a:r>
                      <a:r>
                        <a:rPr lang="ar-SA" baseline="0" dirty="0" err="1" smtClean="0"/>
                        <a:t>الدفع </a:t>
                      </a:r>
                      <a:r>
                        <a:rPr lang="ar-SA" baseline="0" dirty="0" smtClean="0"/>
                        <a:t>( باسم مندوب الصرف او باسم البنك الذي سيتولى </a:t>
                      </a:r>
                      <a:r>
                        <a:rPr lang="ar-SA" baseline="0" dirty="0" err="1" smtClean="0"/>
                        <a:t>الصرف )</a:t>
                      </a:r>
                      <a:endParaRPr lang="ar-SA" baseline="0" dirty="0" smtClean="0"/>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899592" y="836712"/>
            <a:ext cx="7992888" cy="1015663"/>
          </a:xfrm>
          <a:prstGeom prst="rect">
            <a:avLst/>
          </a:prstGeom>
          <a:noFill/>
        </p:spPr>
        <p:txBody>
          <a:bodyPr wrap="square" rtlCol="1">
            <a:spAutoFit/>
          </a:bodyPr>
          <a:lstStyle/>
          <a:p>
            <a:r>
              <a:rPr lang="ar-SA" sz="2000" dirty="0" smtClean="0"/>
              <a:t>وغني عن البيان أنه في حالة تعلية الاستقطاعات الخاصة بمصلحة معاشات التقاعد والمؤسسة العامة للتأمينات الاجتماعية وبنك التسليف وغيرها من الاجهزة الحكومية في حساب الأمانات المتنوعة فيجب تسديد مبالغها لجهاتها  وذلك بتحرير أمر اعتماد صرف يكون القيد من </a:t>
            </a:r>
            <a:r>
              <a:rPr lang="ar-SA" sz="2000" dirty="0" err="1" smtClean="0"/>
              <a:t>واقعه :</a:t>
            </a:r>
            <a:r>
              <a:rPr lang="ar-SA" sz="2000" dirty="0" smtClean="0"/>
              <a:t> </a:t>
            </a:r>
            <a:endParaRPr lang="ar-SA" sz="2000" dirty="0"/>
          </a:p>
        </p:txBody>
      </p:sp>
      <p:graphicFrame>
        <p:nvGraphicFramePr>
          <p:cNvPr id="7" name="جدول 6"/>
          <p:cNvGraphicFramePr>
            <a:graphicFrameLocks noGrp="1"/>
          </p:cNvGraphicFramePr>
          <p:nvPr/>
        </p:nvGraphicFramePr>
        <p:xfrm>
          <a:off x="899592" y="2924944"/>
          <a:ext cx="7896201" cy="1463040"/>
        </p:xfrm>
        <a:graphic>
          <a:graphicData uri="http://schemas.openxmlformats.org/drawingml/2006/table">
            <a:tbl>
              <a:tblPr rtl="1" firstRow="1" bandRow="1">
                <a:tableStyleId>{D113A9D2-9D6B-4929-AA2D-F23B5EE8CBE7}</a:tableStyleId>
              </a:tblPr>
              <a:tblGrid>
                <a:gridCol w="913116"/>
                <a:gridCol w="1172750"/>
                <a:gridCol w="5810335"/>
              </a:tblGrid>
              <a:tr h="1368152">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rtl="1"/>
                      <a:r>
                        <a:rPr lang="ar-SA" dirty="0" smtClean="0"/>
                        <a:t>ح/ الأمانات </a:t>
                      </a:r>
                      <a:r>
                        <a:rPr lang="ar-SA" dirty="0" err="1" smtClean="0"/>
                        <a:t>المتنوعة </a:t>
                      </a:r>
                      <a:r>
                        <a:rPr lang="ar-SA" dirty="0" smtClean="0"/>
                        <a:t>( التقاعد والتأمينات أو</a:t>
                      </a:r>
                      <a:r>
                        <a:rPr lang="ar-SA" baseline="0" dirty="0" smtClean="0"/>
                        <a:t> اقساط </a:t>
                      </a:r>
                      <a:r>
                        <a:rPr lang="ar-SA" baseline="0" dirty="0" err="1" smtClean="0"/>
                        <a:t>الالقروض</a:t>
                      </a:r>
                      <a:r>
                        <a:rPr lang="ar-SA" baseline="0" dirty="0" smtClean="0"/>
                        <a:t> </a:t>
                      </a:r>
                      <a:r>
                        <a:rPr lang="ar-SA" baseline="0" dirty="0" err="1" smtClean="0"/>
                        <a:t>)</a:t>
                      </a:r>
                      <a:endParaRPr lang="ar-SA" baseline="0" dirty="0" smtClean="0"/>
                    </a:p>
                    <a:p>
                      <a:pPr rtl="1"/>
                      <a:r>
                        <a:rPr lang="ar-SA" dirty="0" smtClean="0"/>
                        <a:t>     ح/ أوامر </a:t>
                      </a:r>
                      <a:r>
                        <a:rPr lang="ar-SA" dirty="0" err="1" smtClean="0"/>
                        <a:t>الدفع </a:t>
                      </a:r>
                      <a:r>
                        <a:rPr lang="ar-SA" dirty="0" smtClean="0"/>
                        <a:t>( باسم</a:t>
                      </a:r>
                      <a:r>
                        <a:rPr lang="ar-SA" baseline="0" dirty="0" smtClean="0"/>
                        <a:t> مصلحة معاشات </a:t>
                      </a:r>
                      <a:r>
                        <a:rPr lang="ar-SA" baseline="0" dirty="0" err="1" smtClean="0"/>
                        <a:t>التقاعد </a:t>
                      </a:r>
                      <a:r>
                        <a:rPr lang="ar-SA" baseline="0" dirty="0" smtClean="0"/>
                        <a:t>, والمؤسسة العامة للتأمينات الاجتماعية وبنك التسليف </a:t>
                      </a:r>
                      <a:r>
                        <a:rPr lang="ar-SA" baseline="0" dirty="0" err="1" smtClean="0"/>
                        <a:t>السعودي )</a:t>
                      </a:r>
                      <a:endParaRPr lang="ar-SA" dirty="0"/>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67544" y="620688"/>
            <a:ext cx="8229600" cy="4525963"/>
          </a:xfrm>
        </p:spPr>
        <p:txBody>
          <a:bodyPr>
            <a:normAutofit lnSpcReduction="10000"/>
          </a:bodyPr>
          <a:lstStyle/>
          <a:p>
            <a:pPr algn="r">
              <a:lnSpc>
                <a:spcPct val="90000"/>
              </a:lnSpc>
              <a:buNone/>
            </a:pPr>
            <a:r>
              <a:rPr lang="ar-SA" sz="2000" dirty="0" smtClean="0">
                <a:solidFill>
                  <a:schemeClr val="accent1">
                    <a:lumMod val="40000"/>
                    <a:lumOff val="60000"/>
                  </a:schemeClr>
                </a:solidFill>
              </a:rPr>
              <a:t>2/ </a:t>
            </a:r>
            <a:r>
              <a:rPr lang="ar-SA" sz="2000" dirty="0">
                <a:solidFill>
                  <a:schemeClr val="accent1">
                    <a:lumMod val="40000"/>
                    <a:lumOff val="60000"/>
                  </a:schemeClr>
                </a:solidFill>
              </a:rPr>
              <a:t>التعلية في حسابات </a:t>
            </a:r>
            <a:r>
              <a:rPr lang="ar-SA" sz="2000" dirty="0" err="1">
                <a:solidFill>
                  <a:schemeClr val="accent1">
                    <a:lumMod val="40000"/>
                    <a:lumOff val="60000"/>
                  </a:schemeClr>
                </a:solidFill>
              </a:rPr>
              <a:t>الامانات :</a:t>
            </a:r>
            <a:endParaRPr lang="ar-SA" sz="2000" dirty="0">
              <a:solidFill>
                <a:schemeClr val="accent1">
                  <a:lumMod val="40000"/>
                  <a:lumOff val="60000"/>
                </a:schemeClr>
              </a:solidFill>
            </a:endParaRPr>
          </a:p>
          <a:p>
            <a:pPr algn="r">
              <a:lnSpc>
                <a:spcPct val="90000"/>
              </a:lnSpc>
              <a:buNone/>
            </a:pPr>
            <a:r>
              <a:rPr lang="ar-SA" sz="2000" dirty="0" smtClean="0"/>
              <a:t>    صافي </a:t>
            </a:r>
            <a:r>
              <a:rPr lang="ar-SA" sz="2000" dirty="0"/>
              <a:t>الرواتب والأجور والمكافآت والبدلات الشهرية التي لا تصرف لأصحابها في خلال خمسة عشر يوما من تاريخ استلام مندوب الصرف لقيمتها بسبب غياب أصحابها أو لأي سبب </a:t>
            </a:r>
            <a:r>
              <a:rPr lang="ar-SA" sz="2000" dirty="0" err="1"/>
              <a:t>آخر </a:t>
            </a:r>
            <a:r>
              <a:rPr lang="ar-SA" sz="2000" dirty="0"/>
              <a:t>, تورد إلى الصندوق بمعرفة مندوب الصرف وترفق صورة ايصال الاستلام الخاصة بدافع النقود بمسيرات الرواتب والأجور أو غيرها على أن يحرر على المسير المذكور ملخص بقيمة المبالغ التي لم تصرف وتم توريدها إلى الصندوق بمقتضى صورة الايصال المشار </a:t>
            </a:r>
            <a:r>
              <a:rPr lang="ar-SA" sz="2000" dirty="0" err="1"/>
              <a:t>إليه .</a:t>
            </a:r>
            <a:r>
              <a:rPr lang="ar-SA" sz="2000" dirty="0"/>
              <a:t> وتعلى هذه المبالغ بحساب </a:t>
            </a:r>
            <a:r>
              <a:rPr lang="ar-SA" sz="2000" dirty="0" err="1"/>
              <a:t>الأمانات </a:t>
            </a:r>
            <a:r>
              <a:rPr lang="ar-SA" sz="2000" dirty="0"/>
              <a:t>( مرتج رواتب) بموجب الصورة الأخرى من إيصال الاستلام التي ترسل للإدارة المالية رفق كشف متحصلات </a:t>
            </a:r>
            <a:r>
              <a:rPr lang="ar-SA" sz="2000" dirty="0" err="1"/>
              <a:t>الصندوق .</a:t>
            </a:r>
            <a:endParaRPr lang="ar-SA" sz="2000" dirty="0"/>
          </a:p>
          <a:p>
            <a:pPr algn="r">
              <a:lnSpc>
                <a:spcPct val="90000"/>
              </a:lnSpc>
              <a:buNone/>
            </a:pPr>
            <a:r>
              <a:rPr lang="ar-SA" sz="2000" dirty="0" smtClean="0"/>
              <a:t>     وإذا </a:t>
            </a:r>
            <a:r>
              <a:rPr lang="ar-SA" sz="2000" dirty="0"/>
              <a:t>كان الصرف يتم بموجب شيكات مسحوبة على البنوك الوطنية </a:t>
            </a:r>
            <a:r>
              <a:rPr lang="ar-SA" sz="2000" dirty="0" err="1"/>
              <a:t>وفروعها </a:t>
            </a:r>
            <a:r>
              <a:rPr lang="ar-SA" sz="2000" dirty="0"/>
              <a:t>, فيتم ابطال الشيكات التي لم تسلم </a:t>
            </a:r>
            <a:r>
              <a:rPr lang="ar-SA" sz="2000" dirty="0" err="1"/>
              <a:t>لاصحابها</a:t>
            </a:r>
            <a:r>
              <a:rPr lang="ar-SA" sz="2000" dirty="0"/>
              <a:t> خلال خمسة عشر يوما من تاريخ اصدارها ويعد بيان يتضمن معلوماتها </a:t>
            </a:r>
            <a:r>
              <a:rPr lang="ar-SA" sz="2000" dirty="0" err="1"/>
              <a:t>الافرادية</a:t>
            </a:r>
            <a:r>
              <a:rPr lang="ar-SA" sz="2000" dirty="0"/>
              <a:t> وترفق الشيكات الملغاة وأصل البيانات المتضمن معلوماتها شفع إذن التسوية الذي يجب تحريره لتعلية المبلغ في حساب </a:t>
            </a:r>
            <a:r>
              <a:rPr lang="ar-SA" sz="2000" dirty="0" err="1"/>
              <a:t>الأمانات </a:t>
            </a:r>
            <a:r>
              <a:rPr lang="ar-SA" sz="2000" dirty="0"/>
              <a:t>( مرتجع </a:t>
            </a:r>
            <a:r>
              <a:rPr lang="ar-SA" sz="2000" dirty="0" err="1"/>
              <a:t>رواتب ) </a:t>
            </a:r>
            <a:r>
              <a:rPr lang="ar-SA" sz="2000" dirty="0"/>
              <a:t>, ويؤشر في مسيرات الرواتب قرين أسماء اصحابها في حقل التوقيع بما يفيد تعلية قيمتها بحساب </a:t>
            </a:r>
            <a:r>
              <a:rPr lang="ar-SA" sz="2000" dirty="0" err="1"/>
              <a:t>الأمانات </a:t>
            </a:r>
            <a:r>
              <a:rPr lang="ar-SA" sz="2000" dirty="0"/>
              <a:t>( مرتجع رواتب</a:t>
            </a:r>
            <a:r>
              <a:rPr lang="ar-SA" sz="2000" dirty="0" err="1"/>
              <a:t>) .</a:t>
            </a:r>
            <a:endParaRPr lang="en-GB"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467544" y="332656"/>
            <a:ext cx="8229600" cy="5576888"/>
          </a:xfrm>
        </p:spPr>
        <p:txBody>
          <a:bodyPr/>
          <a:lstStyle/>
          <a:p>
            <a:pPr algn="r">
              <a:buNone/>
            </a:pPr>
            <a:r>
              <a:rPr lang="ar-SA" sz="1800" dirty="0" smtClean="0"/>
              <a:t>      ويراعى </a:t>
            </a:r>
            <a:r>
              <a:rPr lang="ar-SA" sz="1800" dirty="0"/>
              <a:t>احتفاظ الإدارة المالية لدى الجهة في جميع الأحوال بصورة من مسيرات الرواتب الشهرية وبصورة من </a:t>
            </a:r>
            <a:r>
              <a:rPr lang="ar-SA" sz="1800" dirty="0" err="1"/>
              <a:t>كشوفات</a:t>
            </a:r>
            <a:r>
              <a:rPr lang="ar-SA" sz="1800" dirty="0"/>
              <a:t> حساب البنك المتعلقة بها في ملفات خاصة للرجوع إليها عند </a:t>
            </a:r>
            <a:r>
              <a:rPr lang="ar-SA" sz="1800" dirty="0" err="1"/>
              <a:t>الحاجة .</a:t>
            </a:r>
            <a:endParaRPr lang="ar-SA" sz="1800" dirty="0"/>
          </a:p>
          <a:p>
            <a:pPr algn="r">
              <a:buNone/>
            </a:pPr>
            <a:r>
              <a:rPr lang="ar-SA" sz="1800" dirty="0" smtClean="0"/>
              <a:t>      وعموما </a:t>
            </a:r>
            <a:r>
              <a:rPr lang="ar-SA" sz="1800" dirty="0"/>
              <a:t>فإن قيد التعلية يتطلب تحرير إذن تسوية يكون القيد من </a:t>
            </a:r>
            <a:r>
              <a:rPr lang="ar-SA" sz="1800" dirty="0" err="1" smtClean="0"/>
              <a:t>واقعه :</a:t>
            </a:r>
            <a:endParaRPr lang="ar-SA" sz="1800" dirty="0" smtClean="0"/>
          </a:p>
          <a:p>
            <a:pPr algn="r" fontAlgn="base">
              <a:buNone/>
            </a:pPr>
            <a:endParaRPr lang="ar-SA" sz="1800" dirty="0" smtClean="0"/>
          </a:p>
          <a:p>
            <a:pPr algn="r" fontAlgn="base">
              <a:buNone/>
            </a:pPr>
            <a:endParaRPr lang="ar-SA" sz="1800" dirty="0" smtClean="0"/>
          </a:p>
          <a:p>
            <a:pPr algn="r" fontAlgn="base">
              <a:buNone/>
            </a:pPr>
            <a:endParaRPr lang="ar-SA" sz="1800" dirty="0" smtClean="0"/>
          </a:p>
          <a:p>
            <a:pPr algn="r" fontAlgn="base">
              <a:buNone/>
            </a:pPr>
            <a:endParaRPr lang="ar-SA" sz="1800" dirty="0" smtClean="0"/>
          </a:p>
          <a:p>
            <a:pPr algn="r" fontAlgn="base">
              <a:buNone/>
            </a:pPr>
            <a:endParaRPr lang="ar-SA" sz="1800" dirty="0" smtClean="0"/>
          </a:p>
        </p:txBody>
      </p:sp>
      <p:sp>
        <p:nvSpPr>
          <p:cNvPr id="6" name="Text Box 20"/>
          <p:cNvSpPr txBox="1">
            <a:spLocks noChangeArrowheads="1"/>
          </p:cNvSpPr>
          <p:nvPr/>
        </p:nvSpPr>
        <p:spPr bwMode="auto">
          <a:xfrm>
            <a:off x="539552" y="3068960"/>
            <a:ext cx="7704336" cy="2554545"/>
          </a:xfrm>
          <a:prstGeom prst="rect">
            <a:avLst/>
          </a:prstGeom>
          <a:noFill/>
          <a:ln w="9525">
            <a:noFill/>
            <a:miter lim="800000"/>
            <a:headEnd/>
            <a:tailEnd/>
          </a:ln>
          <a:effectLst/>
        </p:spPr>
        <p:txBody>
          <a:bodyPr wrap="square">
            <a:spAutoFit/>
          </a:bodyPr>
          <a:lstStyle/>
          <a:p>
            <a:pPr>
              <a:spcBef>
                <a:spcPct val="50000"/>
              </a:spcBef>
            </a:pPr>
            <a:r>
              <a:rPr lang="ar-SA" sz="2000" dirty="0"/>
              <a:t>ويلاحظ أن هذا الاجراء يجعل حساب الصندوق مدينا بالمبلغ قبل تحصيله </a:t>
            </a:r>
            <a:r>
              <a:rPr lang="ar-SA" sz="2000" dirty="0" err="1"/>
              <a:t>فعلا </a:t>
            </a:r>
            <a:r>
              <a:rPr lang="ar-SA" sz="2000" dirty="0"/>
              <a:t>, وهو أمر غير مقبول </a:t>
            </a:r>
            <a:r>
              <a:rPr lang="ar-SA" sz="2000" dirty="0" err="1"/>
              <a:t>عمليا </a:t>
            </a:r>
            <a:r>
              <a:rPr lang="ar-SA" sz="2000" dirty="0"/>
              <a:t>, وهو ما يعني أن هذا الاجراء لا يستقيم مع  عملية صرف المرتبات عن طريق الشيكات إذ الأولى عند ابطال الشيكات التي لم تسلم لأصحابها خلال خمسة عشر يوما من تاريخ اصدارها </a:t>
            </a:r>
            <a:r>
              <a:rPr lang="ar-SA" sz="2000" dirty="0" err="1"/>
              <a:t>واعداد</a:t>
            </a:r>
            <a:r>
              <a:rPr lang="ar-SA" sz="2000" dirty="0"/>
              <a:t> بيان بمعلوماتها </a:t>
            </a:r>
            <a:r>
              <a:rPr lang="ar-SA" sz="2000" dirty="0" err="1"/>
              <a:t>الافرادية</a:t>
            </a:r>
            <a:r>
              <a:rPr lang="ar-SA" sz="2000" dirty="0"/>
              <a:t> ان يطلب من البنك المتفق معه على صرف المرتبات أن يودع قيمة هذه الشيكات في حساب جاري الحكومة  لدى مؤسسة النقد العربي السعودي ومن ثم بعد وصول إشعار الايداع يتم تحرير إذن تسوية يكون القيد من </a:t>
            </a:r>
            <a:r>
              <a:rPr lang="ar-SA" sz="2000" dirty="0" err="1"/>
              <a:t>واقعه :</a:t>
            </a:r>
            <a:endParaRPr lang="en-GB" sz="2000" dirty="0"/>
          </a:p>
        </p:txBody>
      </p:sp>
      <p:graphicFrame>
        <p:nvGraphicFramePr>
          <p:cNvPr id="7" name="جدول 6"/>
          <p:cNvGraphicFramePr>
            <a:graphicFrameLocks noGrp="1"/>
          </p:cNvGraphicFramePr>
          <p:nvPr/>
        </p:nvGraphicFramePr>
        <p:xfrm>
          <a:off x="1907704" y="1772816"/>
          <a:ext cx="6096000" cy="1239912"/>
        </p:xfrm>
        <a:graphic>
          <a:graphicData uri="http://schemas.openxmlformats.org/drawingml/2006/table">
            <a:tbl>
              <a:tblPr rtl="1" firstRow="1" bandRow="1">
                <a:tableStyleId>{D113A9D2-9D6B-4929-AA2D-F23B5EE8CBE7}</a:tableStyleId>
              </a:tblPr>
              <a:tblGrid>
                <a:gridCol w="1097700"/>
                <a:gridCol w="1093236"/>
                <a:gridCol w="3905064"/>
              </a:tblGrid>
              <a:tr h="1239912">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ح/ الصندوق</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ح/ </a:t>
                      </a:r>
                      <a:r>
                        <a:rPr kumimoji="0" lang="ar-SA" sz="1800" u="none" strike="noStrike" cap="none" normalizeH="0" baseline="0" dirty="0" err="1" smtClean="0">
                          <a:ln>
                            <a:noFill/>
                          </a:ln>
                          <a:effectLst/>
                        </a:rPr>
                        <a:t>الأمانات </a:t>
                      </a:r>
                      <a:r>
                        <a:rPr kumimoji="0" lang="ar-SA" sz="1800" u="none" strike="noStrike" cap="none" normalizeH="0" baseline="0" dirty="0" smtClean="0">
                          <a:ln>
                            <a:noFill/>
                          </a:ln>
                          <a:effectLst/>
                        </a:rPr>
                        <a:t>– مرتجع رواتب</a:t>
                      </a:r>
                      <a:endParaRPr kumimoji="0" lang="en-GB" sz="1800" u="none" strike="noStrike" cap="none" normalizeH="0" baseline="0" dirty="0" smtClean="0">
                        <a:ln>
                          <a:noFill/>
                        </a:ln>
                        <a:effectLst/>
                      </a:endParaRPr>
                    </a:p>
                    <a:p>
                      <a:pPr rtl="1"/>
                      <a:endParaRPr lang="ar-SA" dirty="0"/>
                    </a:p>
                  </a:txBody>
                  <a:tcPr/>
                </a:tc>
              </a:tr>
            </a:tbl>
          </a:graphicData>
        </a:graphic>
      </p:graphicFrame>
      <p:graphicFrame>
        <p:nvGraphicFramePr>
          <p:cNvPr id="8" name="جدول 7"/>
          <p:cNvGraphicFramePr>
            <a:graphicFrameLocks noGrp="1"/>
          </p:cNvGraphicFramePr>
          <p:nvPr/>
        </p:nvGraphicFramePr>
        <p:xfrm>
          <a:off x="1259632" y="5733256"/>
          <a:ext cx="6192687" cy="969264"/>
        </p:xfrm>
        <a:graphic>
          <a:graphicData uri="http://schemas.openxmlformats.org/drawingml/2006/table">
            <a:tbl>
              <a:tblPr rtl="1" firstRow="1" bandRow="1">
                <a:tableStyleId>{D113A9D2-9D6B-4929-AA2D-F23B5EE8CBE7}</a:tableStyleId>
              </a:tblPr>
              <a:tblGrid>
                <a:gridCol w="888996"/>
                <a:gridCol w="853006"/>
                <a:gridCol w="4450685"/>
              </a:tblGrid>
              <a:tr h="708616">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ح/جاري وزارة المالية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ح/ </a:t>
                      </a:r>
                      <a:r>
                        <a:rPr kumimoji="0" lang="ar-SA" sz="1800" u="none" strike="noStrike" cap="none" normalizeH="0" baseline="0" dirty="0" err="1" smtClean="0">
                          <a:ln>
                            <a:noFill/>
                          </a:ln>
                          <a:effectLst/>
                        </a:rPr>
                        <a:t>الأمانات </a:t>
                      </a:r>
                      <a:r>
                        <a:rPr kumimoji="0" lang="ar-SA" sz="1800" u="none" strike="noStrike" cap="none" normalizeH="0" baseline="0" dirty="0" smtClean="0">
                          <a:ln>
                            <a:noFill/>
                          </a:ln>
                          <a:effectLst/>
                        </a:rPr>
                        <a:t>– مرتجع رواتب</a:t>
                      </a:r>
                      <a:endParaRPr kumimoji="0" lang="en-GB" sz="1800" u="none" strike="noStrike" cap="none" normalizeH="0" baseline="0" dirty="0" smtClean="0">
                        <a:ln>
                          <a:noFill/>
                        </a:ln>
                        <a:effectLst/>
                      </a:endParaRPr>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57200" y="476672"/>
            <a:ext cx="8229600" cy="5649491"/>
          </a:xfrm>
        </p:spPr>
        <p:txBody>
          <a:bodyPr/>
          <a:lstStyle/>
          <a:p>
            <a:pPr algn="r">
              <a:buNone/>
            </a:pPr>
            <a:r>
              <a:rPr lang="ar-SA" sz="2000" dirty="0" smtClean="0">
                <a:solidFill>
                  <a:schemeClr val="accent1">
                    <a:lumMod val="40000"/>
                    <a:lumOff val="60000"/>
                  </a:schemeClr>
                </a:solidFill>
              </a:rPr>
              <a:t>  3</a:t>
            </a:r>
            <a:r>
              <a:rPr lang="ar-SA" sz="2000" dirty="0">
                <a:solidFill>
                  <a:schemeClr val="accent1">
                    <a:lumMod val="40000"/>
                    <a:lumOff val="60000"/>
                  </a:schemeClr>
                </a:solidFill>
              </a:rPr>
              <a:t>/ الصرف من حساب </a:t>
            </a:r>
            <a:r>
              <a:rPr lang="ar-SA" sz="2000" dirty="0" err="1">
                <a:solidFill>
                  <a:schemeClr val="accent1">
                    <a:lumMod val="40000"/>
                    <a:lumOff val="60000"/>
                  </a:schemeClr>
                </a:solidFill>
              </a:rPr>
              <a:t>الأمانات </a:t>
            </a:r>
            <a:r>
              <a:rPr lang="ar-SA" sz="2000" dirty="0">
                <a:solidFill>
                  <a:schemeClr val="accent1">
                    <a:lumMod val="40000"/>
                    <a:lumOff val="60000"/>
                  </a:schemeClr>
                </a:solidFill>
              </a:rPr>
              <a:t>– مرتجع </a:t>
            </a:r>
            <a:r>
              <a:rPr lang="ar-SA" sz="2000" dirty="0" err="1">
                <a:solidFill>
                  <a:schemeClr val="accent1">
                    <a:lumMod val="40000"/>
                    <a:lumOff val="60000"/>
                  </a:schemeClr>
                </a:solidFill>
              </a:rPr>
              <a:t>رواتب :</a:t>
            </a:r>
            <a:r>
              <a:rPr lang="ar-SA" sz="2000" dirty="0">
                <a:solidFill>
                  <a:schemeClr val="accent1">
                    <a:lumMod val="40000"/>
                    <a:lumOff val="60000"/>
                  </a:schemeClr>
                </a:solidFill>
              </a:rPr>
              <a:t> </a:t>
            </a:r>
          </a:p>
          <a:p>
            <a:pPr algn="r">
              <a:buNone/>
            </a:pPr>
            <a:r>
              <a:rPr lang="ar-SA" sz="2000" dirty="0" smtClean="0"/>
              <a:t>  تكون </a:t>
            </a:r>
            <a:r>
              <a:rPr lang="ar-SA" sz="2000" dirty="0"/>
              <a:t>إعادة هذه المبالغ لأصحابها على مدار السنة المالية التي عليت فيها في حساب الأمانات بالإزالة من هذا الحساب بموجب طلبات تقدم من أصحاب </a:t>
            </a:r>
            <a:r>
              <a:rPr lang="ar-SA" sz="2000" dirty="0" err="1"/>
              <a:t>الاستحقاق </a:t>
            </a:r>
            <a:r>
              <a:rPr lang="ar-SA" sz="2000" dirty="0"/>
              <a:t>,حيث يحرر أمر اعتماد صرف يكون القيد من </a:t>
            </a:r>
            <a:r>
              <a:rPr lang="ar-SA" sz="2000" dirty="0" err="1"/>
              <a:t>واقعه </a:t>
            </a:r>
            <a:r>
              <a:rPr lang="ar-SA" sz="2000" dirty="0" err="1" smtClean="0"/>
              <a:t>:</a:t>
            </a:r>
            <a:endParaRPr lang="ar-SA" sz="2000" dirty="0" smtClean="0"/>
          </a:p>
          <a:p>
            <a:pPr algn="r">
              <a:buNone/>
            </a:pPr>
            <a:endParaRPr lang="ar-SA" sz="2000" dirty="0" smtClean="0"/>
          </a:p>
          <a:p>
            <a:pPr algn="r">
              <a:buNone/>
            </a:pPr>
            <a:endParaRPr lang="ar-SA" sz="2000" dirty="0" smtClean="0"/>
          </a:p>
          <a:p>
            <a:pPr algn="r">
              <a:buNone/>
            </a:pPr>
            <a:endParaRPr lang="ar-SA" sz="2000" dirty="0" smtClean="0"/>
          </a:p>
          <a:p>
            <a:pPr algn="r">
              <a:buNone/>
            </a:pPr>
            <a:endParaRPr lang="ar-SA" sz="2000" dirty="0" smtClean="0"/>
          </a:p>
          <a:p>
            <a:pPr algn="r">
              <a:buNone/>
            </a:pPr>
            <a:r>
              <a:rPr lang="ar-SA" sz="2000" dirty="0" smtClean="0"/>
              <a:t> </a:t>
            </a:r>
            <a:endParaRPr lang="en-GB" sz="2000" dirty="0"/>
          </a:p>
        </p:txBody>
      </p:sp>
      <p:sp>
        <p:nvSpPr>
          <p:cNvPr id="5" name="Text Box 22"/>
          <p:cNvSpPr txBox="1">
            <a:spLocks noChangeArrowheads="1"/>
          </p:cNvSpPr>
          <p:nvPr/>
        </p:nvSpPr>
        <p:spPr bwMode="auto">
          <a:xfrm>
            <a:off x="827584" y="3212976"/>
            <a:ext cx="7632700" cy="2708434"/>
          </a:xfrm>
          <a:prstGeom prst="rect">
            <a:avLst/>
          </a:prstGeom>
          <a:noFill/>
          <a:ln w="9525">
            <a:noFill/>
            <a:miter lim="800000"/>
            <a:headEnd/>
            <a:tailEnd/>
          </a:ln>
          <a:effectLst/>
        </p:spPr>
        <p:txBody>
          <a:bodyPr>
            <a:spAutoFit/>
          </a:bodyPr>
          <a:lstStyle/>
          <a:p>
            <a:pPr>
              <a:spcBef>
                <a:spcPct val="50000"/>
              </a:spcBef>
            </a:pPr>
            <a:r>
              <a:rPr lang="ar-SA" sz="2000" dirty="0">
                <a:solidFill>
                  <a:schemeClr val="accent1">
                    <a:lumMod val="40000"/>
                    <a:lumOff val="60000"/>
                  </a:schemeClr>
                </a:solidFill>
              </a:rPr>
              <a:t>4/ الإضافة إلى الإيرادات </a:t>
            </a:r>
            <a:r>
              <a:rPr lang="ar-SA" sz="2000" dirty="0" err="1">
                <a:solidFill>
                  <a:schemeClr val="accent1">
                    <a:lumMod val="40000"/>
                    <a:lumOff val="60000"/>
                  </a:schemeClr>
                </a:solidFill>
              </a:rPr>
              <a:t>المتنوعة :</a:t>
            </a:r>
            <a:r>
              <a:rPr lang="ar-SA" sz="2000" dirty="0">
                <a:solidFill>
                  <a:schemeClr val="accent1">
                    <a:lumMod val="40000"/>
                    <a:lumOff val="60000"/>
                  </a:schemeClr>
                </a:solidFill>
              </a:rPr>
              <a:t> </a:t>
            </a:r>
          </a:p>
          <a:p>
            <a:pPr>
              <a:spcBef>
                <a:spcPct val="50000"/>
              </a:spcBef>
            </a:pPr>
            <a:r>
              <a:rPr lang="ar-SA" sz="2000" dirty="0"/>
              <a:t>وفي نهاية السنة المالية وبالذات خلال الفترة المتممة لقفل </a:t>
            </a:r>
            <a:r>
              <a:rPr lang="ar-SA" sz="2000" dirty="0" err="1"/>
              <a:t>الحسابات </a:t>
            </a:r>
            <a:r>
              <a:rPr lang="ar-SA" sz="2000" dirty="0"/>
              <a:t>, تعد بيانات يوضح بها مقدار كل أمانة واسم صاحب الاستحقاق وتاريخ تعليتها </a:t>
            </a:r>
            <a:r>
              <a:rPr lang="ar-SA" sz="2000" dirty="0" err="1"/>
              <a:t>بالأمانات </a:t>
            </a:r>
            <a:r>
              <a:rPr lang="ar-SA" sz="2000" dirty="0"/>
              <a:t>, وبعد اعتماد هذه البيانات من مدير الإدارة المالية يتم إزالة المبالغ المبينة فيها من حساب </a:t>
            </a:r>
            <a:r>
              <a:rPr lang="ar-SA" sz="2000" dirty="0" err="1"/>
              <a:t>الأمانات </a:t>
            </a:r>
            <a:r>
              <a:rPr lang="ar-SA" sz="2000" dirty="0"/>
              <a:t>( مرتجع </a:t>
            </a:r>
            <a:r>
              <a:rPr lang="ar-SA" sz="2000" dirty="0" err="1"/>
              <a:t>رواتب </a:t>
            </a:r>
            <a:r>
              <a:rPr lang="ar-SA" sz="2000" dirty="0"/>
              <a:t>) مقابل اضافتها إلى الايرادات </a:t>
            </a:r>
            <a:r>
              <a:rPr lang="ar-SA" sz="2000" dirty="0" err="1"/>
              <a:t>المتنوعة </a:t>
            </a:r>
            <a:r>
              <a:rPr lang="ar-SA" sz="2000" dirty="0"/>
              <a:t>, ولا يجوز بأي حال من الأحوال ترحيلها إلى السنة المالية </a:t>
            </a:r>
            <a:r>
              <a:rPr lang="ar-SA" sz="2000" dirty="0" err="1"/>
              <a:t>التالية </a:t>
            </a:r>
            <a:r>
              <a:rPr lang="ar-SA" sz="2000" dirty="0"/>
              <a:t>, ويكون قيد الإزالة بتحرير إذن تسوية يكون القيد من </a:t>
            </a:r>
            <a:r>
              <a:rPr lang="ar-SA" sz="2000" dirty="0" err="1"/>
              <a:t>واقعه :</a:t>
            </a:r>
            <a:endParaRPr lang="en-GB" sz="2000" dirty="0"/>
          </a:p>
        </p:txBody>
      </p:sp>
      <p:graphicFrame>
        <p:nvGraphicFramePr>
          <p:cNvPr id="6" name="جدول 5"/>
          <p:cNvGraphicFramePr>
            <a:graphicFrameLocks noGrp="1"/>
          </p:cNvGraphicFramePr>
          <p:nvPr/>
        </p:nvGraphicFramePr>
        <p:xfrm>
          <a:off x="2123729" y="1916832"/>
          <a:ext cx="6192687" cy="1243584"/>
        </p:xfrm>
        <a:graphic>
          <a:graphicData uri="http://schemas.openxmlformats.org/drawingml/2006/table">
            <a:tbl>
              <a:tblPr rtl="1" firstRow="1" bandRow="1">
                <a:tableStyleId>{D113A9D2-9D6B-4929-AA2D-F23B5EE8CBE7}</a:tableStyleId>
              </a:tblPr>
              <a:tblGrid>
                <a:gridCol w="941312"/>
                <a:gridCol w="945704"/>
                <a:gridCol w="4305671"/>
              </a:tblGrid>
              <a:tr h="792089">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ح/ </a:t>
                      </a:r>
                      <a:r>
                        <a:rPr kumimoji="0" lang="ar-SA" sz="1800" u="none" strike="noStrike" cap="none" normalizeH="0" baseline="0" dirty="0" err="1" smtClean="0">
                          <a:ln>
                            <a:noFill/>
                          </a:ln>
                          <a:effectLst/>
                        </a:rPr>
                        <a:t>الأمانات </a:t>
                      </a:r>
                      <a:r>
                        <a:rPr kumimoji="0" lang="ar-SA" sz="1800" u="none" strike="noStrike" cap="none" normalizeH="0" baseline="0" dirty="0" smtClean="0">
                          <a:ln>
                            <a:noFill/>
                          </a:ln>
                          <a:effectLst/>
                        </a:rPr>
                        <a:t>– مرتجع رواتب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ح/ </a:t>
                      </a:r>
                      <a:r>
                        <a:rPr kumimoji="0" lang="ar-SA" sz="1800" u="none" strike="noStrike" cap="none" normalizeH="0" baseline="0" dirty="0" err="1" smtClean="0">
                          <a:ln>
                            <a:noFill/>
                          </a:ln>
                          <a:effectLst/>
                        </a:rPr>
                        <a:t>الحوالات</a:t>
                      </a:r>
                      <a:r>
                        <a:rPr kumimoji="0" lang="ar-SA" sz="1800" u="none" strike="noStrike" cap="none" normalizeH="0" baseline="0" dirty="0" smtClean="0">
                          <a:ln>
                            <a:noFill/>
                          </a:ln>
                          <a:effectLst/>
                        </a:rPr>
                        <a:t> أو اوامر </a:t>
                      </a:r>
                      <a:r>
                        <a:rPr kumimoji="0" lang="ar-SA" sz="1800" u="none" strike="noStrike" cap="none" normalizeH="0" baseline="0" dirty="0" err="1" smtClean="0">
                          <a:ln>
                            <a:noFill/>
                          </a:ln>
                          <a:effectLst/>
                        </a:rPr>
                        <a:t>الدفع </a:t>
                      </a:r>
                      <a:r>
                        <a:rPr kumimoji="0" lang="ar-SA" sz="1800" u="none" strike="noStrike" cap="none" normalizeH="0" baseline="0" dirty="0" smtClean="0">
                          <a:ln>
                            <a:noFill/>
                          </a:ln>
                          <a:effectLst/>
                        </a:rPr>
                        <a:t>( حسب الحال</a:t>
                      </a:r>
                      <a:r>
                        <a:rPr kumimoji="0" lang="ar-SA" sz="1800" u="none" strike="noStrike" cap="none" normalizeH="0" baseline="0" dirty="0" err="1" smtClean="0">
                          <a:ln>
                            <a:noFill/>
                          </a:ln>
                          <a:effectLst/>
                        </a:rPr>
                        <a:t>)</a:t>
                      </a:r>
                      <a:endParaRPr kumimoji="0" lang="en-GB" sz="1800" u="none" strike="noStrike" cap="none" normalizeH="0" baseline="0" dirty="0" smtClean="0">
                        <a:ln>
                          <a:noFill/>
                        </a:ln>
                        <a:effectLst/>
                      </a:endParaRPr>
                    </a:p>
                    <a:p>
                      <a:pPr rtl="1"/>
                      <a:endParaRPr lang="ar-SA" dirty="0"/>
                    </a:p>
                  </a:txBody>
                  <a:tcPr/>
                </a:tc>
              </a:tr>
            </a:tbl>
          </a:graphicData>
        </a:graphic>
      </p:graphicFrame>
      <p:graphicFrame>
        <p:nvGraphicFramePr>
          <p:cNvPr id="7" name="جدول 6"/>
          <p:cNvGraphicFramePr>
            <a:graphicFrameLocks noGrp="1"/>
          </p:cNvGraphicFramePr>
          <p:nvPr/>
        </p:nvGraphicFramePr>
        <p:xfrm>
          <a:off x="323528" y="5733256"/>
          <a:ext cx="6096000" cy="969264"/>
        </p:xfrm>
        <a:graphic>
          <a:graphicData uri="http://schemas.openxmlformats.org/drawingml/2006/table">
            <a:tbl>
              <a:tblPr rtl="1" firstRow="1" bandRow="1">
                <a:tableStyleId>{D113A9D2-9D6B-4929-AA2D-F23B5EE8CBE7}</a:tableStyleId>
              </a:tblPr>
              <a:tblGrid>
                <a:gridCol w="958620"/>
                <a:gridCol w="1040226"/>
                <a:gridCol w="4097154"/>
              </a:tblGrid>
              <a:tr h="370840">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ح/ </a:t>
                      </a:r>
                      <a:r>
                        <a:rPr kumimoji="0" lang="ar-SA" sz="1800" u="none" strike="noStrike" cap="none" normalizeH="0" baseline="0" dirty="0" err="1" smtClean="0">
                          <a:ln>
                            <a:noFill/>
                          </a:ln>
                          <a:effectLst/>
                        </a:rPr>
                        <a:t>الأمانات </a:t>
                      </a:r>
                      <a:r>
                        <a:rPr kumimoji="0" lang="ar-SA" sz="1800" u="none" strike="noStrike" cap="none" normalizeH="0" baseline="0" dirty="0" smtClean="0">
                          <a:ln>
                            <a:noFill/>
                          </a:ln>
                          <a:effectLst/>
                        </a:rPr>
                        <a:t>– مرتجع رواتب </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ح/ الإيرادات المتنوعة </a:t>
                      </a:r>
                      <a:endParaRPr kumimoji="0" lang="en-GB" sz="1800" u="none" strike="noStrike" cap="none" normalizeH="0" baseline="0" dirty="0" smtClean="0">
                        <a:ln>
                          <a:noFill/>
                        </a:ln>
                        <a:effectLst/>
                      </a:endParaRPr>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95288" y="333375"/>
            <a:ext cx="8137525" cy="5676900"/>
          </a:xfrm>
          <a:prstGeom prst="rect">
            <a:avLst/>
          </a:prstGeom>
        </p:spPr>
        <p:txBody>
          <a:bodyPr vert="horz" lIns="91440" tIns="45720" rIns="91440" bIns="45720" rtlCol="1">
            <a:normAutofit/>
          </a:bodyPr>
          <a:lstStyle/>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ويلاحظ أنه إذا تخلف بعض الموظفين عن استلام رواتبهم وما في حكمها للشهر الأخير من السنة المالية فتبقى لدى المسئولين عن الصرف خمسة عشر يوما ثم تورد ضمن إيداعات السنة المالية وتعلى في حساب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الأمانات </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(مرتجع رواتب)ومن ثم تزال بحساب الإيرادات طبقا لما هو موضح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بعاليه.</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وعلى كل وزارة أو مصلحة أن ترسل إلى الإدارة العامة للحسابات بوزارة المالية صورة معتمدة من البيانات سالفة الذكر خلال العشرة أيام الأولى من بداية السنة المالية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التالية.</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accent1">
                    <a:lumMod val="40000"/>
                    <a:lumOff val="60000"/>
                  </a:schemeClr>
                </a:solidFill>
                <a:effectLst/>
                <a:uLnTx/>
                <a:uFillTx/>
                <a:latin typeface="+mn-lt"/>
                <a:ea typeface="+mn-ea"/>
                <a:cs typeface="+mn-cs"/>
              </a:rPr>
              <a:t>    5/ الصرف بالاستبعاد من الإيرادات </a:t>
            </a:r>
            <a:r>
              <a:rPr kumimoji="0" lang="ar-SA" sz="2000" b="0" i="0" u="none" strike="noStrike" kern="1200" cap="none" spc="0" normalizeH="0" baseline="0" noProof="0" dirty="0" err="1" smtClean="0">
                <a:ln>
                  <a:noFill/>
                </a:ln>
                <a:solidFill>
                  <a:schemeClr val="accent1">
                    <a:lumMod val="40000"/>
                    <a:lumOff val="60000"/>
                  </a:schemeClr>
                </a:solidFill>
                <a:effectLst/>
                <a:uLnTx/>
                <a:uFillTx/>
                <a:latin typeface="+mn-lt"/>
                <a:ea typeface="+mn-ea"/>
                <a:cs typeface="+mn-cs"/>
              </a:rPr>
              <a:t>المتنوعة:</a:t>
            </a:r>
            <a:endParaRPr kumimoji="0" lang="ar-SA" sz="2000" b="0" i="0" u="none" strike="noStrike" kern="1200" cap="none" spc="0" normalizeH="0" baseline="0" noProof="0" dirty="0" smtClean="0">
              <a:ln>
                <a:noFill/>
              </a:ln>
              <a:solidFill>
                <a:schemeClr val="accent1">
                  <a:lumMod val="40000"/>
                  <a:lumOff val="6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يجوز صرف أي مبالغ من هذه المبالغ بعد إضافتها لحساب الإيرادات المتنوعة إذا ما تقدم صاحب الاستحقاق بطلب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ذلك </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 ويكون الصرف هذه الحالة بالاستبعاد من الإيرادات المتنوعة للسنة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المالية التي يتم فيها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الصرف </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 وذلك بعد أخذ موافقة المراقب المالي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بالجهة </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,ويحرر أمر اعتماد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2000" b="0" i="0" u="none" strike="noStrike" kern="1200" cap="none" spc="0" normalizeH="0" baseline="0" noProof="0" dirty="0" smtClean="0">
                <a:ln>
                  <a:noFill/>
                </a:ln>
                <a:solidFill>
                  <a:schemeClr val="tx1"/>
                </a:solidFill>
                <a:effectLst/>
                <a:uLnTx/>
                <a:uFillTx/>
                <a:latin typeface="+mn-lt"/>
                <a:ea typeface="+mn-ea"/>
                <a:cs typeface="+mn-cs"/>
              </a:rPr>
              <a:t>     صرف يكون القيد من </a:t>
            </a:r>
            <a:r>
              <a:rPr kumimoji="0" lang="ar-SA" sz="2000" b="0" i="0" u="none" strike="noStrike" kern="1200" cap="none" spc="0" normalizeH="0" baseline="0" noProof="0" dirty="0" err="1" smtClean="0">
                <a:ln>
                  <a:noFill/>
                </a:ln>
                <a:solidFill>
                  <a:schemeClr val="tx1"/>
                </a:solidFill>
                <a:effectLst/>
                <a:uLnTx/>
                <a:uFillTx/>
                <a:latin typeface="+mn-lt"/>
                <a:ea typeface="+mn-ea"/>
                <a:cs typeface="+mn-cs"/>
              </a:rPr>
              <a:t>واقعه:</a:t>
            </a:r>
            <a:r>
              <a:rPr kumimoji="0" lang="ar-SA" sz="2000" b="0" i="0" u="none" strike="noStrike" kern="1200" cap="none" spc="0" normalizeH="0" baseline="0" noProof="0" dirty="0" smtClean="0">
                <a:ln>
                  <a:noFill/>
                </a:ln>
                <a:solidFill>
                  <a:schemeClr val="tx1"/>
                </a:solidFill>
                <a:effectLst/>
                <a:uLnTx/>
                <a:uFillTx/>
                <a:latin typeface="+mn-lt"/>
                <a:ea typeface="+mn-ea"/>
                <a:cs typeface="+mn-cs"/>
              </a:rPr>
              <a:t>  </a:t>
            </a:r>
            <a:endParaRPr kumimoji="0" lang="en-GB" sz="20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5" name="جدول 4"/>
          <p:cNvGraphicFramePr>
            <a:graphicFrameLocks noGrp="1"/>
          </p:cNvGraphicFramePr>
          <p:nvPr/>
        </p:nvGraphicFramePr>
        <p:xfrm>
          <a:off x="971600" y="5445224"/>
          <a:ext cx="7248128" cy="1243584"/>
        </p:xfrm>
        <a:graphic>
          <a:graphicData uri="http://schemas.openxmlformats.org/drawingml/2006/table">
            <a:tbl>
              <a:tblPr rtl="1" firstRow="1" bandRow="1">
                <a:tableStyleId>{D113A9D2-9D6B-4929-AA2D-F23B5EE8CBE7}</a:tableStyleId>
              </a:tblPr>
              <a:tblGrid>
                <a:gridCol w="1575681"/>
                <a:gridCol w="1475270"/>
                <a:gridCol w="4197177"/>
              </a:tblGrid>
              <a:tr h="1008112">
                <a:tc>
                  <a:txBody>
                    <a:bodyPr/>
                    <a:lstStyle/>
                    <a:p>
                      <a:pPr rtl="1"/>
                      <a:r>
                        <a:rPr lang="ar-SA" dirty="0" err="1" smtClean="0"/>
                        <a:t>***</a:t>
                      </a:r>
                      <a:endParaRPr lang="ar-SA" dirty="0"/>
                    </a:p>
                  </a:txBody>
                  <a:tcPr/>
                </a:tc>
                <a:tc>
                  <a:txBody>
                    <a:bodyPr/>
                    <a:lstStyle/>
                    <a:p>
                      <a:pPr rtl="1"/>
                      <a:endParaRPr lang="ar-SA" dirty="0" smtClean="0"/>
                    </a:p>
                    <a:p>
                      <a:pPr rtl="1"/>
                      <a:r>
                        <a:rPr lang="ar-SA" dirty="0" err="1" smtClean="0"/>
                        <a:t>***</a:t>
                      </a:r>
                      <a:endParaRPr lang="ar-SA" dirty="0"/>
                    </a:p>
                  </a:txBody>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ح/الإيرادات المتنوعة ــ  بالاستبعاد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800" u="none" strike="noStrike" cap="none" normalizeH="0" baseline="0" dirty="0" smtClean="0">
                          <a:ln>
                            <a:noFill/>
                          </a:ln>
                          <a:effectLst/>
                        </a:rPr>
                        <a:t>      ح/ </a:t>
                      </a:r>
                      <a:r>
                        <a:rPr kumimoji="0" lang="ar-SA" sz="1800" u="none" strike="noStrike" cap="none" normalizeH="0" baseline="0" dirty="0" err="1" smtClean="0">
                          <a:ln>
                            <a:noFill/>
                          </a:ln>
                          <a:effectLst/>
                        </a:rPr>
                        <a:t>الحوالات</a:t>
                      </a:r>
                      <a:r>
                        <a:rPr kumimoji="0" lang="ar-SA" sz="1800" u="none" strike="noStrike" cap="none" normalizeH="0" baseline="0" dirty="0" smtClean="0">
                          <a:ln>
                            <a:noFill/>
                          </a:ln>
                          <a:effectLst/>
                        </a:rPr>
                        <a:t> أو أوامر </a:t>
                      </a:r>
                      <a:r>
                        <a:rPr kumimoji="0" lang="ar-SA" sz="1800" u="none" strike="noStrike" cap="none" normalizeH="0" baseline="0" dirty="0" err="1" smtClean="0">
                          <a:ln>
                            <a:noFill/>
                          </a:ln>
                          <a:effectLst/>
                        </a:rPr>
                        <a:t>الدفع </a:t>
                      </a:r>
                      <a:r>
                        <a:rPr kumimoji="0" lang="ar-SA" sz="1800" u="none" strike="noStrike" cap="none" normalizeH="0" baseline="0" dirty="0" smtClean="0">
                          <a:ln>
                            <a:noFill/>
                          </a:ln>
                          <a:effectLst/>
                        </a:rPr>
                        <a:t>(حسب </a:t>
                      </a:r>
                      <a:r>
                        <a:rPr kumimoji="0" lang="ar-SA" sz="1800" u="none" strike="noStrike" cap="none" normalizeH="0" baseline="0" dirty="0" err="1" smtClean="0">
                          <a:ln>
                            <a:noFill/>
                          </a:ln>
                          <a:effectLst/>
                        </a:rPr>
                        <a:t>الحال )</a:t>
                      </a:r>
                      <a:endParaRPr kumimoji="0" lang="ar-SA" sz="1800" u="none" strike="noStrike" cap="none" normalizeH="0" baseline="0" dirty="0" smtClean="0">
                        <a:ln>
                          <a:noFill/>
                        </a:ln>
                        <a:effectLst/>
                      </a:endParaRPr>
                    </a:p>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323528" y="836712"/>
            <a:ext cx="8229600" cy="4572000"/>
          </a:xfrm>
        </p:spPr>
        <p:txBody>
          <a:bodyPr/>
          <a:lstStyle/>
          <a:p>
            <a:pPr algn="r">
              <a:buFontTx/>
              <a:buNone/>
            </a:pPr>
            <a:r>
              <a:rPr lang="ar-SA" sz="2000" dirty="0" smtClean="0"/>
              <a:t>    وينبغي </a:t>
            </a:r>
            <a:r>
              <a:rPr lang="ar-SA" sz="2000" dirty="0"/>
              <a:t>أن يكون طلب الموافقة بالاستبعاد من الإرادات المتنوعة متضمنا اسم الشخص صاحب </a:t>
            </a:r>
            <a:r>
              <a:rPr lang="ar-SA" sz="2000" dirty="0" smtClean="0"/>
              <a:t>الاستحقاق </a:t>
            </a:r>
            <a:r>
              <a:rPr lang="ar-SA" sz="2000" dirty="0"/>
              <a:t>والمبلغ وتاريخ المستند الذي سبق أن أضيف المبلغ بمقتضاه إلى الإيرادات </a:t>
            </a:r>
            <a:r>
              <a:rPr lang="ar-SA" sz="2000" dirty="0" err="1"/>
              <a:t>المتنوعة </a:t>
            </a:r>
            <a:r>
              <a:rPr lang="ar-SA" sz="2000" dirty="0"/>
              <a:t>, والإقرار بأنه لم يسبق صرفه قبل </a:t>
            </a:r>
            <a:r>
              <a:rPr lang="ar-SA" sz="2000" dirty="0" err="1"/>
              <a:t>ذلك </a:t>
            </a:r>
            <a:r>
              <a:rPr lang="ar-SA" sz="2000" dirty="0"/>
              <a:t>, ويراعى بعد أن يتم الصرف بالاستبعاد من الإيرادات المتنوعة أن يؤشر في دفتر مفردات الأمانات للسنة المالية التي تمت فيها تعلية المبلغ في ذلك الحساب أمام المبلغ المختص برقم وتاريخ أمر اعتماد الصرف الذي صرف بموجبه المبلغ بالاستبعاد من الإيرادات </a:t>
            </a:r>
            <a:r>
              <a:rPr lang="ar-SA" sz="2000" dirty="0" err="1"/>
              <a:t>المتنوعة .</a:t>
            </a:r>
            <a:endParaRPr lang="en-GB"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187624" y="214290"/>
            <a:ext cx="774209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400" b="1" dirty="0" smtClean="0">
                <a:solidFill>
                  <a:schemeClr val="bg1"/>
                </a:solidFill>
              </a:rPr>
              <a:t>والمتتبع لأسلوب تبويب مصروفات الميزانية في المملكة </a:t>
            </a:r>
            <a:r>
              <a:rPr lang="ar-SA" sz="2400" b="1" dirty="0" smtClean="0">
                <a:solidFill>
                  <a:schemeClr val="bg2">
                    <a:lumMod val="10000"/>
                  </a:schemeClr>
                </a:solidFill>
              </a:rPr>
              <a:t>يجد أن </a:t>
            </a:r>
            <a:r>
              <a:rPr lang="ar-SA" sz="2400" b="1" dirty="0" smtClean="0">
                <a:solidFill>
                  <a:srgbClr val="FF0000"/>
                </a:solidFill>
              </a:rPr>
              <a:t>الأسلوب التقليدي </a:t>
            </a:r>
            <a:r>
              <a:rPr lang="ar-SA" sz="2400" b="1" dirty="0" smtClean="0">
                <a:solidFill>
                  <a:schemeClr val="bg2">
                    <a:lumMod val="10000"/>
                  </a:schemeClr>
                </a:solidFill>
              </a:rPr>
              <a:t>هو الأسلوب الشائع الاستعمال حيث يتم تبويب مصروفات الميزانية وفقاً لنوعها إلى أربعة أبواب هي : </a:t>
            </a:r>
          </a:p>
          <a:p>
            <a:pPr lvl="0"/>
            <a:r>
              <a:rPr lang="ar-SA" sz="2400" b="1" dirty="0" smtClean="0">
                <a:solidFill>
                  <a:schemeClr val="accent5">
                    <a:lumMod val="50000"/>
                  </a:schemeClr>
                </a:solidFill>
              </a:rPr>
              <a:t>الباب الأول : الرواتب والأجور والبدلات </a:t>
            </a:r>
          </a:p>
          <a:p>
            <a:pPr lvl="0"/>
            <a:r>
              <a:rPr lang="ar-SA" sz="2400" b="1" dirty="0" smtClean="0">
                <a:solidFill>
                  <a:schemeClr val="accent5">
                    <a:lumMod val="50000"/>
                  </a:schemeClr>
                </a:solidFill>
              </a:rPr>
              <a:t>الباب الثاني: المصروفات العامة </a:t>
            </a:r>
          </a:p>
          <a:p>
            <a:pPr lvl="0"/>
            <a:r>
              <a:rPr lang="ar-SA" sz="2400" b="1" dirty="0" smtClean="0">
                <a:solidFill>
                  <a:schemeClr val="accent5">
                    <a:lumMod val="50000"/>
                  </a:schemeClr>
                </a:solidFill>
              </a:rPr>
              <a:t>الباب الثالث: برامج الصيانة والتشغيل </a:t>
            </a:r>
          </a:p>
          <a:p>
            <a:pPr lvl="0"/>
            <a:r>
              <a:rPr lang="ar-SA" sz="2400" b="1" dirty="0" smtClean="0">
                <a:solidFill>
                  <a:schemeClr val="accent5">
                    <a:lumMod val="50000"/>
                  </a:schemeClr>
                </a:solidFill>
              </a:rPr>
              <a:t>الباب الرابع: المشاريع والإنشاءات الجديدة. </a:t>
            </a:r>
          </a:p>
          <a:p>
            <a:pPr lvl="0"/>
            <a:r>
              <a:rPr lang="ar-SA" sz="2400" b="1" dirty="0" smtClean="0">
                <a:solidFill>
                  <a:schemeClr val="bg2">
                    <a:lumMod val="10000"/>
                  </a:schemeClr>
                </a:solidFill>
              </a:rPr>
              <a:t>ويلاحظ أن هذا التبويب يميز أيضاً بين المصروفات وفقاً لطبيعتها حيث تشتمل الأبواب الثلاثة الأولى على المصروفات الجارية, بينما يخصص الباب الرابع للمصروفات الرأسمالية, ونوضح في ملحق الجداول والنماذج لهذا الكتاب البنود الفرعية للبابين الأول والثاني, أما بنود البابين الثالث والرابع فهي تختلف من جهاز حكومي إلى آخر حسب طبيعة البرامج والمشاريع الخاصة به, ولذلك لن نعرض بنود أي من هذين البابين.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ccounting1.jpg"/>
          <p:cNvPicPr>
            <a:picLocks noChangeAspect="1"/>
          </p:cNvPicPr>
          <p:nvPr/>
        </p:nvPicPr>
        <p:blipFill>
          <a:blip r:embed="rId2" cstate="print">
            <a:lum bright="20000" contrast="-10000"/>
          </a:blip>
          <a:stretch>
            <a:fillRect/>
          </a:stretch>
        </p:blipFill>
        <p:spPr>
          <a:xfrm>
            <a:off x="251520" y="332656"/>
            <a:ext cx="8712968" cy="6096000"/>
          </a:xfrm>
          <a:prstGeom prst="rect">
            <a:avLst/>
          </a:prstGeom>
          <a:ln w="228600" cap="sq" cmpd="thickThin">
            <a:solidFill>
              <a:srgbClr val="000000"/>
            </a:solidFill>
            <a:prstDash val="solid"/>
            <a:miter lim="800000"/>
          </a:ln>
          <a:effectLst>
            <a:innerShdw blurRad="76200">
              <a:srgbClr val="000000"/>
            </a:innerShdw>
          </a:effectLst>
        </p:spPr>
      </p:pic>
      <p:sp>
        <p:nvSpPr>
          <p:cNvPr id="18" name="Explosion 2 17"/>
          <p:cNvSpPr/>
          <p:nvPr/>
        </p:nvSpPr>
        <p:spPr>
          <a:xfrm rot="285206">
            <a:off x="4056501" y="83295"/>
            <a:ext cx="4771985" cy="1404029"/>
          </a:xfrm>
          <a:prstGeom prst="irregularSeal2">
            <a:avLst/>
          </a:prstGeom>
          <a:solidFill>
            <a:schemeClr val="accent1">
              <a:lumMod val="60000"/>
              <a:lumOff val="40000"/>
            </a:schemeClr>
          </a:solidFill>
          <a:ln>
            <a:solidFill>
              <a:schemeClr val="accent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2" name="TextBox 1"/>
          <p:cNvSpPr txBox="1"/>
          <p:nvPr/>
        </p:nvSpPr>
        <p:spPr>
          <a:xfrm>
            <a:off x="4427984" y="620688"/>
            <a:ext cx="3888432" cy="369332"/>
          </a:xfrm>
          <a:prstGeom prst="rect">
            <a:avLst/>
          </a:prstGeom>
          <a:noFill/>
        </p:spPr>
        <p:txBody>
          <a:bodyPr wrap="square" rtlCol="0">
            <a:spAutoFit/>
          </a:bodyPr>
          <a:lstStyle/>
          <a:p>
            <a:pPr algn="ctr"/>
            <a:r>
              <a:rPr lang="ar-SA" b="1" dirty="0" smtClean="0">
                <a:ln w="18415" cmpd="sng">
                  <a:noFill/>
                  <a:prstDash val="solid"/>
                </a:ln>
                <a:solidFill>
                  <a:schemeClr val="tx1">
                    <a:lumMod val="95000"/>
                    <a:lumOff val="5000"/>
                  </a:schemeClr>
                </a:solidFill>
                <a:effectLst>
                  <a:outerShdw blurRad="63500" dir="3600000" algn="tl" rotWithShape="0">
                    <a:srgbClr val="000000">
                      <a:alpha val="70000"/>
                    </a:srgbClr>
                  </a:outerShdw>
                </a:effectLst>
                <a:cs typeface="Andalus" pitchFamily="2" charset="-78"/>
              </a:rPr>
              <a:t>مصروفات الأبواب الثاني والثالث والرابع</a:t>
            </a:r>
            <a:endParaRPr lang="en-US" b="1" dirty="0">
              <a:ln w="18415" cmpd="sng">
                <a:noFill/>
                <a:prstDash val="solid"/>
              </a:ln>
              <a:solidFill>
                <a:schemeClr val="tx1">
                  <a:lumMod val="95000"/>
                  <a:lumOff val="5000"/>
                </a:schemeClr>
              </a:solidFill>
              <a:effectLst>
                <a:outerShdw blurRad="63500" dir="3600000" algn="tl" rotWithShape="0">
                  <a:srgbClr val="000000">
                    <a:alpha val="70000"/>
                  </a:srgbClr>
                </a:outerShdw>
              </a:effectLst>
              <a:cs typeface="Andalus" pitchFamily="2" charset="-78"/>
            </a:endParaRPr>
          </a:p>
        </p:txBody>
      </p:sp>
      <p:sp>
        <p:nvSpPr>
          <p:cNvPr id="3" name="TextBox 2"/>
          <p:cNvSpPr txBox="1"/>
          <p:nvPr/>
        </p:nvSpPr>
        <p:spPr>
          <a:xfrm>
            <a:off x="971600" y="1484784"/>
            <a:ext cx="7560840" cy="923330"/>
          </a:xfrm>
          <a:prstGeom prst="rect">
            <a:avLst/>
          </a:prstGeom>
          <a:noFill/>
        </p:spPr>
        <p:txBody>
          <a:bodyPr wrap="square" rtlCol="0">
            <a:spAutoFit/>
          </a:bodyPr>
          <a:lstStyle/>
          <a:p>
            <a:pPr algn="r"/>
            <a:r>
              <a:rPr lang="ar-SA" b="1" dirty="0" smtClean="0"/>
              <a:t>بعد أن أوضحنا المعالجة المحاسبية المتعلقة بمصروفات الباب الاول وهي المرتبات والأجور والبدالات , نتناول في هذا الجزء المعالجة المحاسبية الخاصة بأبواب باقي مصروفات الميزانية وهي :</a:t>
            </a:r>
          </a:p>
          <a:p>
            <a:pPr algn="r"/>
            <a:endParaRPr lang="en-US" b="1" dirty="0"/>
          </a:p>
        </p:txBody>
      </p:sp>
      <p:sp>
        <p:nvSpPr>
          <p:cNvPr id="9" name="Rounded Rectangle 8"/>
          <p:cNvSpPr/>
          <p:nvPr/>
        </p:nvSpPr>
        <p:spPr>
          <a:xfrm>
            <a:off x="971600" y="2564904"/>
            <a:ext cx="5328592" cy="1008112"/>
          </a:xfrm>
          <a:prstGeom prst="roundRect">
            <a:avLst/>
          </a:prstGeom>
          <a:solidFill>
            <a:schemeClr val="accent1">
              <a:lumMod val="40000"/>
              <a:lumOff val="60000"/>
            </a:schemeClr>
          </a:solidFill>
          <a:ln>
            <a:solidFill>
              <a:schemeClr val="accent1">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6" name="Explosion 2 5"/>
          <p:cNvSpPr/>
          <p:nvPr/>
        </p:nvSpPr>
        <p:spPr>
          <a:xfrm>
            <a:off x="5940152" y="2132856"/>
            <a:ext cx="2232248" cy="1512168"/>
          </a:xfrm>
          <a:prstGeom prst="irregularSeal2">
            <a:avLst/>
          </a:prstGeom>
          <a:solidFill>
            <a:schemeClr val="accent1">
              <a:lumMod val="60000"/>
              <a:lumOff val="40000"/>
            </a:schemeClr>
          </a:soli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0" name="TextBox 9"/>
          <p:cNvSpPr txBox="1"/>
          <p:nvPr/>
        </p:nvSpPr>
        <p:spPr>
          <a:xfrm rot="21070130">
            <a:off x="5961014" y="2659334"/>
            <a:ext cx="1662008" cy="461665"/>
          </a:xfrm>
          <a:prstGeom prst="rect">
            <a:avLst/>
          </a:prstGeom>
          <a:noFill/>
        </p:spPr>
        <p:txBody>
          <a:bodyPr wrap="square" rtlCol="0">
            <a:spAutoFit/>
          </a:bodyPr>
          <a:lstStyle/>
          <a:p>
            <a:r>
              <a:rPr lang="ar-SA" sz="2400" b="1" i="1" dirty="0" smtClean="0">
                <a:solidFill>
                  <a:schemeClr val="tx1">
                    <a:lumMod val="95000"/>
                    <a:lumOff val="5000"/>
                  </a:schemeClr>
                </a:solidFill>
                <a:cs typeface="Andalus" pitchFamily="2" charset="-78"/>
              </a:rPr>
              <a:t>الباب الثاني</a:t>
            </a:r>
            <a:endParaRPr lang="en-US" sz="2400" b="1" i="1" dirty="0">
              <a:solidFill>
                <a:schemeClr val="tx1">
                  <a:lumMod val="95000"/>
                  <a:lumOff val="5000"/>
                </a:schemeClr>
              </a:solidFill>
              <a:cs typeface="Andalus" pitchFamily="2" charset="-78"/>
            </a:endParaRPr>
          </a:p>
        </p:txBody>
      </p:sp>
      <p:sp>
        <p:nvSpPr>
          <p:cNvPr id="11" name="TextBox 10"/>
          <p:cNvSpPr txBox="1"/>
          <p:nvPr/>
        </p:nvSpPr>
        <p:spPr>
          <a:xfrm>
            <a:off x="467544" y="2708920"/>
            <a:ext cx="5940152" cy="707886"/>
          </a:xfrm>
          <a:prstGeom prst="rect">
            <a:avLst/>
          </a:prstGeom>
          <a:noFill/>
        </p:spPr>
        <p:txBody>
          <a:bodyPr wrap="square" rtlCol="0">
            <a:spAutoFit/>
          </a:bodyPr>
          <a:lstStyle/>
          <a:p>
            <a:pPr algn="ctr"/>
            <a:r>
              <a:rPr lang="ar-SA" sz="2000" dirty="0" smtClean="0"/>
              <a:t>يشمل على المصروفات التشغيلية والاستهلاكية والادارية </a:t>
            </a:r>
          </a:p>
          <a:p>
            <a:pPr algn="ctr"/>
            <a:r>
              <a:rPr lang="ar-SA" sz="2000" dirty="0" smtClean="0"/>
              <a:t>( المصروفات العامه ).</a:t>
            </a:r>
            <a:endParaRPr lang="en-US" sz="2000" dirty="0"/>
          </a:p>
        </p:txBody>
      </p:sp>
      <p:sp>
        <p:nvSpPr>
          <p:cNvPr id="12" name="Rounded Rectangle 11"/>
          <p:cNvSpPr/>
          <p:nvPr/>
        </p:nvSpPr>
        <p:spPr>
          <a:xfrm>
            <a:off x="971600" y="3861048"/>
            <a:ext cx="5328592" cy="1008112"/>
          </a:xfrm>
          <a:prstGeom prst="roundRect">
            <a:avLst/>
          </a:prstGeom>
          <a:solidFill>
            <a:schemeClr val="accent1">
              <a:lumMod val="40000"/>
              <a:lumOff val="60000"/>
            </a:schemeClr>
          </a:solidFill>
          <a:ln>
            <a:solidFill>
              <a:schemeClr val="accent1">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7" name="Explosion 2 6"/>
          <p:cNvSpPr/>
          <p:nvPr/>
        </p:nvSpPr>
        <p:spPr>
          <a:xfrm>
            <a:off x="6084168" y="3501008"/>
            <a:ext cx="2232248" cy="1368152"/>
          </a:xfrm>
          <a:prstGeom prst="irregularSeal2">
            <a:avLst/>
          </a:prstGeom>
          <a:solidFill>
            <a:schemeClr val="accent1">
              <a:lumMod val="60000"/>
              <a:lumOff val="40000"/>
            </a:schemeClr>
          </a:soli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3" name="Rounded Rectangle 12"/>
          <p:cNvSpPr/>
          <p:nvPr/>
        </p:nvSpPr>
        <p:spPr>
          <a:xfrm>
            <a:off x="1043608" y="5085184"/>
            <a:ext cx="5328592" cy="1008112"/>
          </a:xfrm>
          <a:prstGeom prst="roundRect">
            <a:avLst/>
          </a:prstGeom>
          <a:solidFill>
            <a:schemeClr val="accent1">
              <a:lumMod val="40000"/>
              <a:lumOff val="60000"/>
            </a:schemeClr>
          </a:solidFill>
          <a:ln>
            <a:solidFill>
              <a:schemeClr val="accent1">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8" name="Explosion 2 7"/>
          <p:cNvSpPr/>
          <p:nvPr/>
        </p:nvSpPr>
        <p:spPr>
          <a:xfrm>
            <a:off x="6156176" y="4797152"/>
            <a:ext cx="2232248" cy="1368152"/>
          </a:xfrm>
          <a:prstGeom prst="irregularSeal2">
            <a:avLst/>
          </a:prstGeom>
          <a:solidFill>
            <a:schemeClr val="accent1">
              <a:lumMod val="60000"/>
              <a:lumOff val="40000"/>
            </a:schemeClr>
          </a:soli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4" name="TextBox 13"/>
          <p:cNvSpPr txBox="1"/>
          <p:nvPr/>
        </p:nvSpPr>
        <p:spPr>
          <a:xfrm rot="21033948">
            <a:off x="6539269" y="5241740"/>
            <a:ext cx="1440160" cy="461665"/>
          </a:xfrm>
          <a:prstGeom prst="rect">
            <a:avLst/>
          </a:prstGeom>
          <a:noFill/>
        </p:spPr>
        <p:txBody>
          <a:bodyPr wrap="square" rtlCol="0">
            <a:spAutoFit/>
          </a:bodyPr>
          <a:lstStyle/>
          <a:p>
            <a:pPr algn="ctr"/>
            <a:r>
              <a:rPr lang="ar-SA" sz="2400" b="1" i="1" dirty="0" smtClean="0">
                <a:solidFill>
                  <a:schemeClr val="tx1">
                    <a:lumMod val="95000"/>
                    <a:lumOff val="5000"/>
                  </a:schemeClr>
                </a:solidFill>
                <a:cs typeface="Andalus" pitchFamily="2" charset="-78"/>
              </a:rPr>
              <a:t>الباب الرابع</a:t>
            </a:r>
            <a:endParaRPr lang="en-US" sz="2400" b="1" i="1" dirty="0">
              <a:solidFill>
                <a:schemeClr val="tx1">
                  <a:lumMod val="95000"/>
                  <a:lumOff val="5000"/>
                </a:schemeClr>
              </a:solidFill>
              <a:cs typeface="Andalus" pitchFamily="2" charset="-78"/>
            </a:endParaRPr>
          </a:p>
        </p:txBody>
      </p:sp>
      <p:sp>
        <p:nvSpPr>
          <p:cNvPr id="15" name="TextBox 14"/>
          <p:cNvSpPr txBox="1"/>
          <p:nvPr/>
        </p:nvSpPr>
        <p:spPr>
          <a:xfrm rot="20754072">
            <a:off x="6345517" y="4023988"/>
            <a:ext cx="1432184" cy="461665"/>
          </a:xfrm>
          <a:prstGeom prst="rect">
            <a:avLst/>
          </a:prstGeom>
          <a:noFill/>
        </p:spPr>
        <p:txBody>
          <a:bodyPr wrap="square" rtlCol="0">
            <a:spAutoFit/>
          </a:bodyPr>
          <a:lstStyle/>
          <a:p>
            <a:r>
              <a:rPr lang="ar-SA" sz="2400" b="1" i="1" dirty="0" smtClean="0">
                <a:solidFill>
                  <a:schemeClr val="tx1">
                    <a:lumMod val="95000"/>
                    <a:lumOff val="5000"/>
                  </a:schemeClr>
                </a:solidFill>
                <a:cs typeface="Andalus" pitchFamily="2" charset="-78"/>
              </a:rPr>
              <a:t>الباب الثالث </a:t>
            </a:r>
            <a:endParaRPr lang="en-US" sz="2400" b="1" i="1" dirty="0">
              <a:solidFill>
                <a:schemeClr val="tx1">
                  <a:lumMod val="95000"/>
                  <a:lumOff val="5000"/>
                </a:schemeClr>
              </a:solidFill>
              <a:cs typeface="Andalus" pitchFamily="2" charset="-78"/>
            </a:endParaRPr>
          </a:p>
        </p:txBody>
      </p:sp>
      <p:sp>
        <p:nvSpPr>
          <p:cNvPr id="16" name="TextBox 15"/>
          <p:cNvSpPr txBox="1"/>
          <p:nvPr/>
        </p:nvSpPr>
        <p:spPr>
          <a:xfrm>
            <a:off x="1115616" y="4077072"/>
            <a:ext cx="4968552" cy="523220"/>
          </a:xfrm>
          <a:prstGeom prst="rect">
            <a:avLst/>
          </a:prstGeom>
          <a:noFill/>
        </p:spPr>
        <p:txBody>
          <a:bodyPr wrap="square" rtlCol="0">
            <a:spAutoFit/>
          </a:bodyPr>
          <a:lstStyle/>
          <a:p>
            <a:pPr algn="ctr"/>
            <a:r>
              <a:rPr lang="ar-SA" sz="2800" dirty="0" smtClean="0"/>
              <a:t>يشمل على برامج الصيانة والتشغيل.</a:t>
            </a:r>
            <a:endParaRPr lang="en-US" sz="2800" dirty="0"/>
          </a:p>
        </p:txBody>
      </p:sp>
      <p:sp>
        <p:nvSpPr>
          <p:cNvPr id="17" name="TextBox 16"/>
          <p:cNvSpPr txBox="1"/>
          <p:nvPr/>
        </p:nvSpPr>
        <p:spPr>
          <a:xfrm>
            <a:off x="1763688" y="5301208"/>
            <a:ext cx="4248472" cy="523220"/>
          </a:xfrm>
          <a:prstGeom prst="rect">
            <a:avLst/>
          </a:prstGeom>
          <a:noFill/>
        </p:spPr>
        <p:txBody>
          <a:bodyPr wrap="square" rtlCol="0">
            <a:spAutoFit/>
          </a:bodyPr>
          <a:lstStyle/>
          <a:p>
            <a:pPr algn="ctr"/>
            <a:r>
              <a:rPr lang="ar-SA" sz="2800" dirty="0" smtClean="0"/>
              <a:t>خاص بالمشاريع والإنشاءات الجديدة</a:t>
            </a:r>
            <a:endParaRPr lang="en-US" sz="28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by="(-#ppt_w*2)" calcmode="lin" valueType="num">
                                      <p:cBhvr rctx="PPT">
                                        <p:cTn id="12" dur="500" autoRev="1" fill="hold">
                                          <p:stCondLst>
                                            <p:cond delay="0"/>
                                          </p:stCondLst>
                                        </p:cTn>
                                        <p:tgtEl>
                                          <p:spTgt spid="10"/>
                                        </p:tgtEl>
                                        <p:attrNameLst>
                                          <p:attrName>ppt_w</p:attrName>
                                        </p:attrNameLst>
                                      </p:cBhvr>
                                    </p:anim>
                                    <p:anim by="(#ppt_w*0.50)" calcmode="lin" valueType="num">
                                      <p:cBhvr>
                                        <p:cTn id="13" dur="500" decel="50000" autoRev="1" fill="hold">
                                          <p:stCondLst>
                                            <p:cond delay="0"/>
                                          </p:stCondLst>
                                        </p:cTn>
                                        <p:tgtEl>
                                          <p:spTgt spid="10"/>
                                        </p:tgtEl>
                                        <p:attrNameLst>
                                          <p:attrName>ppt_x</p:attrName>
                                        </p:attrNameLst>
                                      </p:cBhvr>
                                    </p:anim>
                                    <p:anim from="(-#ppt_h/2)" to="(#ppt_y)" calcmode="lin" valueType="num">
                                      <p:cBhvr>
                                        <p:cTn id="14" dur="1000" fill="hold">
                                          <p:stCondLst>
                                            <p:cond delay="0"/>
                                          </p:stCondLst>
                                        </p:cTn>
                                        <p:tgtEl>
                                          <p:spTgt spid="10"/>
                                        </p:tgtEl>
                                        <p:attrNameLst>
                                          <p:attrName>ppt_y</p:attrName>
                                        </p:attrNameLst>
                                      </p:cBhvr>
                                    </p:anim>
                                    <p:animRot by="21600000">
                                      <p:cBhvr>
                                        <p:cTn id="15" dur="1000" fill="hold">
                                          <p:stCondLst>
                                            <p:cond delay="0"/>
                                          </p:stCondLst>
                                        </p:cTn>
                                        <p:tgtEl>
                                          <p:spTgt spid="1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plus(in)">
                                      <p:cBhvr>
                                        <p:cTn id="20" dur="1000"/>
                                        <p:tgtEl>
                                          <p:spTgt spid="11">
                                            <p:txEl>
                                              <p:pRg st="0" end="0"/>
                                            </p:txEl>
                                          </p:spTgt>
                                        </p:tgtEl>
                                      </p:cBhvr>
                                    </p:animEffect>
                                  </p:childTnLst>
                                </p:cTn>
                              </p:par>
                              <p:par>
                                <p:cTn id="21" presetID="13" presetClass="entr" presetSubtype="16" fill="hold" nodeType="with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animEffect transition="in" filter="plus(in)">
                                      <p:cBhvr>
                                        <p:cTn id="23" dur="1000"/>
                                        <p:tgtEl>
                                          <p:spTgt spid="1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nodeType="clickEffect">
                                  <p:stCondLst>
                                    <p:cond delay="0"/>
                                  </p:stCondLst>
                                  <p:iterate type="lt">
                                    <p:tmPct val="10000"/>
                                  </p:iterate>
                                  <p:childTnLst>
                                    <p:set>
                                      <p:cBhvr>
                                        <p:cTn id="27" dur="1" fill="hold">
                                          <p:stCondLst>
                                            <p:cond delay="0"/>
                                          </p:stCondLst>
                                        </p:cTn>
                                        <p:tgtEl>
                                          <p:spTgt spid="15">
                                            <p:txEl>
                                              <p:pRg st="0" end="0"/>
                                            </p:txEl>
                                          </p:spTgt>
                                        </p:tgtEl>
                                        <p:attrNameLst>
                                          <p:attrName>style.visibility</p:attrName>
                                        </p:attrNameLst>
                                      </p:cBhvr>
                                      <p:to>
                                        <p:strVal val="visible"/>
                                      </p:to>
                                    </p:set>
                                    <p:anim by="(-#ppt_w*2)" calcmode="lin" valueType="num">
                                      <p:cBhvr rctx="PPT">
                                        <p:cTn id="28" dur="500" autoRev="1" fill="hold">
                                          <p:stCondLst>
                                            <p:cond delay="0"/>
                                          </p:stCondLst>
                                        </p:cTn>
                                        <p:tgtEl>
                                          <p:spTgt spid="15">
                                            <p:txEl>
                                              <p:pRg st="0" end="0"/>
                                            </p:txEl>
                                          </p:spTgt>
                                        </p:tgtEl>
                                        <p:attrNameLst>
                                          <p:attrName>ppt_w</p:attrName>
                                        </p:attrNameLst>
                                      </p:cBhvr>
                                    </p:anim>
                                    <p:anim by="(#ppt_w*0.50)" calcmode="lin" valueType="num">
                                      <p:cBhvr>
                                        <p:cTn id="29" dur="500" decel="50000" autoRev="1" fill="hold">
                                          <p:stCondLst>
                                            <p:cond delay="0"/>
                                          </p:stCondLst>
                                        </p:cTn>
                                        <p:tgtEl>
                                          <p:spTgt spid="15">
                                            <p:txEl>
                                              <p:pRg st="0" end="0"/>
                                            </p:txEl>
                                          </p:spTgt>
                                        </p:tgtEl>
                                        <p:attrNameLst>
                                          <p:attrName>ppt_x</p:attrName>
                                        </p:attrNameLst>
                                      </p:cBhvr>
                                    </p:anim>
                                    <p:anim from="(-#ppt_h/2)" to="(#ppt_y)" calcmode="lin" valueType="num">
                                      <p:cBhvr>
                                        <p:cTn id="30" dur="1000" fill="hold">
                                          <p:stCondLst>
                                            <p:cond delay="0"/>
                                          </p:stCondLst>
                                        </p:cTn>
                                        <p:tgtEl>
                                          <p:spTgt spid="15">
                                            <p:txEl>
                                              <p:pRg st="0" end="0"/>
                                            </p:txEl>
                                          </p:spTgt>
                                        </p:tgtEl>
                                        <p:attrNameLst>
                                          <p:attrName>ppt_y</p:attrName>
                                        </p:attrNameLst>
                                      </p:cBhvr>
                                    </p:anim>
                                    <p:animRot by="21600000">
                                      <p:cBhvr>
                                        <p:cTn id="31" dur="1000" fill="hold">
                                          <p:stCondLst>
                                            <p:cond delay="0"/>
                                          </p:stCondLst>
                                        </p:cTn>
                                        <p:tgtEl>
                                          <p:spTgt spid="15">
                                            <p:txEl>
                                              <p:pRg st="0" end="0"/>
                                            </p:txEl>
                                          </p:spTgt>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13" presetClass="entr" presetSubtype="16" fill="hold" nodeType="click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plus(in)">
                                      <p:cBhvr>
                                        <p:cTn id="36" dur="1000"/>
                                        <p:tgtEl>
                                          <p:spTgt spid="16">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nodeType="clickEffect">
                                  <p:stCondLst>
                                    <p:cond delay="0"/>
                                  </p:stCondLst>
                                  <p:iterate type="lt">
                                    <p:tmPct val="10000"/>
                                  </p:iterate>
                                  <p:childTnLst>
                                    <p:set>
                                      <p:cBhvr>
                                        <p:cTn id="40" dur="1" fill="hold">
                                          <p:stCondLst>
                                            <p:cond delay="0"/>
                                          </p:stCondLst>
                                        </p:cTn>
                                        <p:tgtEl>
                                          <p:spTgt spid="14">
                                            <p:txEl>
                                              <p:pRg st="0" end="0"/>
                                            </p:txEl>
                                          </p:spTgt>
                                        </p:tgtEl>
                                        <p:attrNameLst>
                                          <p:attrName>style.visibility</p:attrName>
                                        </p:attrNameLst>
                                      </p:cBhvr>
                                      <p:to>
                                        <p:strVal val="visible"/>
                                      </p:to>
                                    </p:set>
                                    <p:anim by="(-#ppt_w*2)" calcmode="lin" valueType="num">
                                      <p:cBhvr rctx="PPT">
                                        <p:cTn id="41" dur="500" autoRev="1" fill="hold">
                                          <p:stCondLst>
                                            <p:cond delay="0"/>
                                          </p:stCondLst>
                                        </p:cTn>
                                        <p:tgtEl>
                                          <p:spTgt spid="14">
                                            <p:txEl>
                                              <p:pRg st="0" end="0"/>
                                            </p:txEl>
                                          </p:spTgt>
                                        </p:tgtEl>
                                        <p:attrNameLst>
                                          <p:attrName>ppt_w</p:attrName>
                                        </p:attrNameLst>
                                      </p:cBhvr>
                                    </p:anim>
                                    <p:anim by="(#ppt_w*0.50)" calcmode="lin" valueType="num">
                                      <p:cBhvr>
                                        <p:cTn id="42" dur="500" decel="50000" autoRev="1" fill="hold">
                                          <p:stCondLst>
                                            <p:cond delay="0"/>
                                          </p:stCondLst>
                                        </p:cTn>
                                        <p:tgtEl>
                                          <p:spTgt spid="14">
                                            <p:txEl>
                                              <p:pRg st="0" end="0"/>
                                            </p:txEl>
                                          </p:spTgt>
                                        </p:tgtEl>
                                        <p:attrNameLst>
                                          <p:attrName>ppt_x</p:attrName>
                                        </p:attrNameLst>
                                      </p:cBhvr>
                                    </p:anim>
                                    <p:anim from="(-#ppt_h/2)" to="(#ppt_y)" calcmode="lin" valueType="num">
                                      <p:cBhvr>
                                        <p:cTn id="43" dur="1000" fill="hold">
                                          <p:stCondLst>
                                            <p:cond delay="0"/>
                                          </p:stCondLst>
                                        </p:cTn>
                                        <p:tgtEl>
                                          <p:spTgt spid="14">
                                            <p:txEl>
                                              <p:pRg st="0" end="0"/>
                                            </p:txEl>
                                          </p:spTgt>
                                        </p:tgtEl>
                                        <p:attrNameLst>
                                          <p:attrName>ppt_y</p:attrName>
                                        </p:attrNameLst>
                                      </p:cBhvr>
                                    </p:anim>
                                    <p:animRot by="21600000">
                                      <p:cBhvr>
                                        <p:cTn id="44" dur="1000" fill="hold">
                                          <p:stCondLst>
                                            <p:cond delay="0"/>
                                          </p:stCondLst>
                                        </p:cTn>
                                        <p:tgtEl>
                                          <p:spTgt spid="14">
                                            <p:txEl>
                                              <p:pRg st="0" end="0"/>
                                            </p:txEl>
                                          </p:spTgt>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13" presetClass="entr" presetSubtype="16" fill="hold" nodeType="click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Effect transition="in" filter="plus(in)">
                                      <p:cBhvr>
                                        <p:cTn id="49" dur="10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counting-4.jpg"/>
          <p:cNvPicPr>
            <a:picLocks noChangeAspect="1"/>
          </p:cNvPicPr>
          <p:nvPr/>
        </p:nvPicPr>
        <p:blipFill>
          <a:blip r:embed="rId2" cstate="print">
            <a:lum bright="10000" contrast="-10000"/>
          </a:blip>
          <a:stretch>
            <a:fillRect/>
          </a:stretch>
        </p:blipFill>
        <p:spPr>
          <a:xfrm>
            <a:off x="755576" y="548680"/>
            <a:ext cx="8064896" cy="5904656"/>
          </a:xfrm>
          <a:prstGeom prst="rect">
            <a:avLst/>
          </a:prstGeom>
          <a:ln w="228600" cap="sq" cmpd="thickThin">
            <a:solidFill>
              <a:srgbClr val="000000"/>
            </a:solidFill>
            <a:prstDash val="solid"/>
            <a:miter lim="800000"/>
          </a:ln>
          <a:effectLst>
            <a:innerShdw blurRad="76200">
              <a:srgbClr val="000000"/>
            </a:innerShdw>
          </a:effectLst>
        </p:spPr>
      </p:pic>
      <p:sp>
        <p:nvSpPr>
          <p:cNvPr id="2" name="TextBox 1"/>
          <p:cNvSpPr txBox="1"/>
          <p:nvPr/>
        </p:nvSpPr>
        <p:spPr>
          <a:xfrm>
            <a:off x="1043608" y="836712"/>
            <a:ext cx="6840760" cy="4401205"/>
          </a:xfrm>
          <a:prstGeom prst="rect">
            <a:avLst/>
          </a:prstGeom>
          <a:noFill/>
        </p:spPr>
        <p:txBody>
          <a:bodyPr wrap="square" rtlCol="0">
            <a:spAutoFit/>
          </a:bodyPr>
          <a:lstStyle/>
          <a:p>
            <a:pPr algn="ctr"/>
            <a:r>
              <a:rPr lang="ar-SA" sz="2800" b="1" dirty="0" smtClean="0">
                <a:cs typeface="DecoType Naskh" pitchFamily="2" charset="-78"/>
              </a:rPr>
              <a:t>وعلى الرغم من ان لكل باب من هذه الابواب الثلاثة خصائصة وعناصره المميزة </a:t>
            </a:r>
          </a:p>
          <a:p>
            <a:pPr algn="ctr"/>
            <a:r>
              <a:rPr lang="ar-SA" sz="2800" b="1" dirty="0" smtClean="0">
                <a:cs typeface="DecoType Naskh" pitchFamily="2" charset="-78"/>
              </a:rPr>
              <a:t>إلا انها تخضع جميعها لأحكام نظام تأمين مشتروات الحكومة وتنفيذ مشروعاتها وأعمالها ولائحتها التنفيذية لعام 1397هـ.</a:t>
            </a:r>
          </a:p>
          <a:p>
            <a:pPr algn="ctr"/>
            <a:endParaRPr lang="ar-SA" sz="2800" b="1" dirty="0">
              <a:cs typeface="DecoType Naskh" pitchFamily="2" charset="-78"/>
            </a:endParaRPr>
          </a:p>
          <a:p>
            <a:pPr algn="ctr"/>
            <a:r>
              <a:rPr lang="ar-SA" sz="2800" b="1" dirty="0" smtClean="0">
                <a:cs typeface="DecoType Naskh" pitchFamily="2" charset="-78"/>
              </a:rPr>
              <a:t>ويتم تأمين المشتروات الحكومية سواء كانت شراء خدمة أو شراء وسائل ومعدات أو اعمال أو إنشاءات عن طريق التأمين المباشرمع شركة معينة أو توكيل محدد وذلك بصورة استثنائية وبضوابط محددة إلا ان الاصل ان يتم طرح جميع المشاريع والاعمال الحكومية في منافسة عامه مع مراعاة ان الاعمال الاستشارية من ذلك حيث يكتفى بطرحها في منافسات محدودة.</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hold" nodeType="clickEffect">
                                  <p:stCondLst>
                                    <p:cond delay="0"/>
                                  </p:stCondLst>
                                  <p:childTnLst>
                                    <p:animClr clrSpc="rgb">
                                      <p:cBhvr override="childStyle">
                                        <p:cTn id="6" dur="250" autoRev="1" fill="hold"/>
                                        <p:tgtEl>
                                          <p:spTgt spid="2">
                                            <p:txEl>
                                              <p:pRg st="0" end="0"/>
                                            </p:txEl>
                                          </p:spTgt>
                                        </p:tgtEl>
                                        <p:attrNameLst>
                                          <p:attrName>style.color</p:attrName>
                                        </p:attrNameLst>
                                      </p:cBhvr>
                                      <p:to>
                                        <a:schemeClr val="bg1"/>
                                      </p:to>
                                    </p:animClr>
                                    <p:animClr clrSpc="rgb">
                                      <p:cBhvr>
                                        <p:cTn id="7" dur="250" autoRev="1" fill="hold"/>
                                        <p:tgtEl>
                                          <p:spTgt spid="2">
                                            <p:txEl>
                                              <p:pRg st="0" end="0"/>
                                            </p:txEl>
                                          </p:spTgt>
                                        </p:tgtEl>
                                        <p:attrNameLst>
                                          <p:attrName>fillcolor</p:attrName>
                                        </p:attrNameLst>
                                      </p:cBhvr>
                                      <p:to>
                                        <a:schemeClr val="bg1"/>
                                      </p:to>
                                    </p:animClr>
                                    <p:set>
                                      <p:cBhvr>
                                        <p:cTn id="8" dur="250" autoRev="1" fill="hold"/>
                                        <p:tgtEl>
                                          <p:spTgt spid="2">
                                            <p:txEl>
                                              <p:pRg st="0" end="0"/>
                                            </p:txEl>
                                          </p:spTgt>
                                        </p:tgtEl>
                                        <p:attrNameLst>
                                          <p:attrName>fill.type</p:attrName>
                                        </p:attrNameLst>
                                      </p:cBhvr>
                                      <p:to>
                                        <p:strVal val="solid"/>
                                      </p:to>
                                    </p:set>
                                    <p:set>
                                      <p:cBhvr>
                                        <p:cTn id="9" dur="250" autoRev="1" fill="hold"/>
                                        <p:tgtEl>
                                          <p:spTgt spid="2">
                                            <p:txEl>
                                              <p:pRg st="0" end="0"/>
                                            </p:txEl>
                                          </p:spTgt>
                                        </p:tgtEl>
                                        <p:attrNameLst>
                                          <p:attrName>fill.on</p:attrName>
                                        </p:attrNameLst>
                                      </p:cBhvr>
                                      <p:to>
                                        <p:strVal val="true"/>
                                      </p:to>
                                    </p:set>
                                  </p:childTnLst>
                                </p:cTn>
                              </p:par>
                              <p:par>
                                <p:cTn id="10" presetID="27" presetClass="emph" presetSubtype="0" fill="hold" nodeType="withEffect">
                                  <p:stCondLst>
                                    <p:cond delay="0"/>
                                  </p:stCondLst>
                                  <p:childTnLst>
                                    <p:animClr clrSpc="rgb">
                                      <p:cBhvr override="childStyle">
                                        <p:cTn id="11" dur="250" autoRev="1" fill="hold"/>
                                        <p:tgtEl>
                                          <p:spTgt spid="2">
                                            <p:txEl>
                                              <p:pRg st="1" end="1"/>
                                            </p:txEl>
                                          </p:spTgt>
                                        </p:tgtEl>
                                        <p:attrNameLst>
                                          <p:attrName>style.color</p:attrName>
                                        </p:attrNameLst>
                                      </p:cBhvr>
                                      <p:to>
                                        <a:schemeClr val="bg1"/>
                                      </p:to>
                                    </p:animClr>
                                    <p:animClr clrSpc="rgb">
                                      <p:cBhvr>
                                        <p:cTn id="12" dur="250" autoRev="1" fill="hold"/>
                                        <p:tgtEl>
                                          <p:spTgt spid="2">
                                            <p:txEl>
                                              <p:pRg st="1" end="1"/>
                                            </p:txEl>
                                          </p:spTgt>
                                        </p:tgtEl>
                                        <p:attrNameLst>
                                          <p:attrName>fillcolor</p:attrName>
                                        </p:attrNameLst>
                                      </p:cBhvr>
                                      <p:to>
                                        <a:schemeClr val="bg1"/>
                                      </p:to>
                                    </p:animClr>
                                    <p:set>
                                      <p:cBhvr>
                                        <p:cTn id="13" dur="250" autoRev="1" fill="hold"/>
                                        <p:tgtEl>
                                          <p:spTgt spid="2">
                                            <p:txEl>
                                              <p:pRg st="1" end="1"/>
                                            </p:txEl>
                                          </p:spTgt>
                                        </p:tgtEl>
                                        <p:attrNameLst>
                                          <p:attrName>fill.type</p:attrName>
                                        </p:attrNameLst>
                                      </p:cBhvr>
                                      <p:to>
                                        <p:strVal val="solid"/>
                                      </p:to>
                                    </p:set>
                                    <p:set>
                                      <p:cBhvr>
                                        <p:cTn id="14" dur="250" autoRev="1" fill="hold"/>
                                        <p:tgtEl>
                                          <p:spTgt spid="2">
                                            <p:txEl>
                                              <p:pRg st="1" end="1"/>
                                            </p:txEl>
                                          </p:spTgt>
                                        </p:tgtEl>
                                        <p:attrNameLst>
                                          <p:attrName>fill.on</p:attrName>
                                        </p:attrNameLst>
                                      </p:cBhvr>
                                      <p:to>
                                        <p:strVal val="true"/>
                                      </p:to>
                                    </p:set>
                                  </p:childTnLst>
                                </p:cTn>
                              </p:par>
                              <p:par>
                                <p:cTn id="15" presetID="27" presetClass="emph" presetSubtype="0" fill="hold" nodeType="withEffect">
                                  <p:stCondLst>
                                    <p:cond delay="0"/>
                                  </p:stCondLst>
                                  <p:childTnLst>
                                    <p:animClr clrSpc="rgb">
                                      <p:cBhvr override="childStyle">
                                        <p:cTn id="16" dur="250" autoRev="1" fill="hold"/>
                                        <p:tgtEl>
                                          <p:spTgt spid="2">
                                            <p:txEl>
                                              <p:pRg st="3" end="3"/>
                                            </p:txEl>
                                          </p:spTgt>
                                        </p:tgtEl>
                                        <p:attrNameLst>
                                          <p:attrName>style.color</p:attrName>
                                        </p:attrNameLst>
                                      </p:cBhvr>
                                      <p:to>
                                        <a:schemeClr val="bg1"/>
                                      </p:to>
                                    </p:animClr>
                                    <p:animClr clrSpc="rgb">
                                      <p:cBhvr>
                                        <p:cTn id="17" dur="250" autoRev="1" fill="hold"/>
                                        <p:tgtEl>
                                          <p:spTgt spid="2">
                                            <p:txEl>
                                              <p:pRg st="3" end="3"/>
                                            </p:txEl>
                                          </p:spTgt>
                                        </p:tgtEl>
                                        <p:attrNameLst>
                                          <p:attrName>fillcolor</p:attrName>
                                        </p:attrNameLst>
                                      </p:cBhvr>
                                      <p:to>
                                        <a:schemeClr val="bg1"/>
                                      </p:to>
                                    </p:animClr>
                                    <p:set>
                                      <p:cBhvr>
                                        <p:cTn id="18" dur="250" autoRev="1" fill="hold"/>
                                        <p:tgtEl>
                                          <p:spTgt spid="2">
                                            <p:txEl>
                                              <p:pRg st="3" end="3"/>
                                            </p:txEl>
                                          </p:spTgt>
                                        </p:tgtEl>
                                        <p:attrNameLst>
                                          <p:attrName>fill.type</p:attrName>
                                        </p:attrNameLst>
                                      </p:cBhvr>
                                      <p:to>
                                        <p:strVal val="solid"/>
                                      </p:to>
                                    </p:set>
                                    <p:set>
                                      <p:cBhvr>
                                        <p:cTn id="19" dur="250" autoRev="1" fill="hold"/>
                                        <p:tgtEl>
                                          <p:spTgt spid="2">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ccounting.jpg"/>
          <p:cNvPicPr>
            <a:picLocks noChangeAspect="1"/>
          </p:cNvPicPr>
          <p:nvPr/>
        </p:nvPicPr>
        <p:blipFill>
          <a:blip r:embed="rId2" cstate="print">
            <a:lum contrast="-20000"/>
          </a:blip>
          <a:stretch>
            <a:fillRect/>
          </a:stretch>
        </p:blipFill>
        <p:spPr>
          <a:xfrm>
            <a:off x="144016" y="383692"/>
            <a:ext cx="8892480" cy="6090615"/>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1763688" y="548680"/>
            <a:ext cx="3816424" cy="523220"/>
          </a:xfrm>
          <a:prstGeom prst="rect">
            <a:avLst/>
          </a:prstGeom>
          <a:noFill/>
        </p:spPr>
        <p:txBody>
          <a:bodyPr wrap="square" rtlCol="0">
            <a:spAutoFit/>
          </a:bodyPr>
          <a:lstStyle/>
          <a:p>
            <a:pPr algn="r"/>
            <a:r>
              <a:rPr lang="ar-SA"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Farsi Simple Bold" pitchFamily="2" charset="-78"/>
              </a:rPr>
              <a:t>التأمين المباشر:</a:t>
            </a:r>
          </a:p>
        </p:txBody>
      </p:sp>
      <p:sp>
        <p:nvSpPr>
          <p:cNvPr id="4" name="TextBox 3"/>
          <p:cNvSpPr txBox="1"/>
          <p:nvPr/>
        </p:nvSpPr>
        <p:spPr>
          <a:xfrm>
            <a:off x="539552" y="1052736"/>
            <a:ext cx="8136904" cy="5324535"/>
          </a:xfrm>
          <a:prstGeom prst="rect">
            <a:avLst/>
          </a:prstGeom>
          <a:noFill/>
        </p:spPr>
        <p:txBody>
          <a:bodyPr wrap="square" rtlCol="0">
            <a:spAutoFit/>
          </a:bodyPr>
          <a:lstStyle/>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تتميز بقدر كبير من الحرية في اختيار المتعاقد وعدم خضوعها للقواعد والاجراءات الواجب إتباعها عند الشراء أو التعاقد عن طريق المنافسة العامة وعدم الالتزام بتقديم الضمانات الابتدائية والنهائية إلا أن هذه الحرية تخضع للضوابط النظامية التالية:.</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1- ضرورة ان يتم الشراء أو تأمين الأعمال بأسعار عادلة لا تزيد عن الأسعار السائدة في السوق.</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2- إفساح المجال لأكبر عدد من المؤهلين العاملين في النشاط الذي يجري التعامل فيه.</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3- الالتزام بالنصاب المقرر للتأمين المباشر وقدرة مليون ريال.</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4- يجوزالشراء المباشر بما يزيد عن النصاب المشار إليه في حالات تأمين قطع الغيار والمواد المسعرة والمصنوعات والمنتجات ذات المنشأ السعودي في حالة ما إذا كانت من إنتاج مصنع واحد على أن يتم تحديد السعر المناسب من قبل وزارة التجارة والصناعة والأسلحة يت تأمينها من الشركات المنتجة ويتم الاختيار من بين هذه الشركات بموافقة مسبقة من مقام رئيس مجلس الوزراء.</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5- عدم جواز تجزئة المشتريات لكي تكون قيمتها في حدود النصاب المقرر للتأمين المباشر.</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6- يجوز صرف دفعة مقدمة في حدود 10% من قيمة العقد عند توقيعه مقابل خطاب ضمان مساو لهذه القيمة .</a:t>
            </a:r>
          </a:p>
          <a:p>
            <a:pPr algn="r"/>
            <a:r>
              <a:rPr lang="ar-SA"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7- إرفاق شهادة الزكاة عند صرف الأقساط النهائية لعمليات الشراء المباشر إذا مازادت القيمة عن مائة ألف ريال.</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2000"/>
                                        <p:tgtEl>
                                          <p:spTgt spid="4">
                                            <p:txEl>
                                              <p:pRg st="0" end="0"/>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2000"/>
                                        <p:tgtEl>
                                          <p:spTgt spid="4">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2000"/>
                                        <p:tgtEl>
                                          <p:spTgt spid="4">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2000"/>
                                        <p:tgtEl>
                                          <p:spTgt spid="4">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2000"/>
                                        <p:tgtEl>
                                          <p:spTgt spid="4">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fade">
                                      <p:cBhvr>
                                        <p:cTn id="29" dur="2000"/>
                                        <p:tgtEl>
                                          <p:spTgt spid="4">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2000"/>
                                        <p:tgtEl>
                                          <p:spTgt spid="4">
                                            <p:txEl>
                                              <p:pRg st="6" end="6"/>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atuk-SOALs-Speech-Part-21.jpg"/>
          <p:cNvPicPr>
            <a:picLocks noChangeAspect="1"/>
          </p:cNvPicPr>
          <p:nvPr/>
        </p:nvPicPr>
        <p:blipFill>
          <a:blip r:embed="rId2" cstate="print">
            <a:lum bright="10000" contrast="-10000"/>
          </a:blip>
          <a:stretch>
            <a:fillRect/>
          </a:stretch>
        </p:blipFill>
        <p:spPr>
          <a:xfrm>
            <a:off x="144959" y="260649"/>
            <a:ext cx="8891537" cy="6217016"/>
          </a:xfrm>
          <a:prstGeom prst="rect">
            <a:avLst/>
          </a:prstGeom>
          <a:ln w="88900" cap="sq" cmpd="thickThin">
            <a:solidFill>
              <a:srgbClr val="000000"/>
            </a:solidFill>
            <a:prstDash val="solid"/>
            <a:miter lim="800000"/>
          </a:ln>
          <a:effectLst>
            <a:innerShdw blurRad="76200">
              <a:srgbClr val="000000"/>
            </a:innerShdw>
          </a:effectLst>
        </p:spPr>
      </p:pic>
      <p:sp>
        <p:nvSpPr>
          <p:cNvPr id="2" name="TextBox 1"/>
          <p:cNvSpPr txBox="1"/>
          <p:nvPr/>
        </p:nvSpPr>
        <p:spPr>
          <a:xfrm>
            <a:off x="5724128" y="404664"/>
            <a:ext cx="2952328" cy="461665"/>
          </a:xfrm>
          <a:prstGeom prst="rect">
            <a:avLst/>
          </a:prstGeom>
          <a:noFill/>
        </p:spPr>
        <p:txBody>
          <a:bodyPr wrap="square" rtlCol="0">
            <a:spAutoFit/>
          </a:bodyPr>
          <a:lstStyle/>
          <a:p>
            <a:pPr algn="r"/>
            <a:r>
              <a:rPr lang="ar-SA" sz="2400" b="1" spc="50" dirty="0"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cs typeface="DecoType Thuluth" pitchFamily="2" charset="-78"/>
              </a:rPr>
              <a:t>المنافسه العامه:</a:t>
            </a:r>
            <a:endParaRPr lang="en-US" sz="2400" b="1" spc="50" dirty="0" smtClean="0">
              <a:ln w="13500">
                <a:solidFill>
                  <a:schemeClr val="accent1">
                    <a:shade val="2500"/>
                    <a:alpha val="6500"/>
                  </a:schemeClr>
                </a:solidFill>
                <a:prstDash val="solid"/>
              </a:ln>
              <a:solidFill>
                <a:schemeClr val="tx1">
                  <a:lumMod val="95000"/>
                  <a:lumOff val="5000"/>
                </a:schemeClr>
              </a:solidFill>
              <a:effectLst>
                <a:innerShdw blurRad="50900" dist="38500" dir="13500000">
                  <a:srgbClr val="000000">
                    <a:alpha val="60000"/>
                  </a:srgbClr>
                </a:innerShdw>
              </a:effectLst>
              <a:cs typeface="DecoType Thuluth" pitchFamily="2" charset="-78"/>
            </a:endParaRPr>
          </a:p>
        </p:txBody>
      </p:sp>
      <p:sp>
        <p:nvSpPr>
          <p:cNvPr id="4" name="TextBox 3"/>
          <p:cNvSpPr txBox="1"/>
          <p:nvPr/>
        </p:nvSpPr>
        <p:spPr>
          <a:xfrm>
            <a:off x="251520" y="764704"/>
            <a:ext cx="8712968" cy="1015663"/>
          </a:xfrm>
          <a:prstGeom prst="rect">
            <a:avLst/>
          </a:prstGeom>
          <a:noFill/>
        </p:spPr>
        <p:txBody>
          <a:bodyPr wrap="square" rtlCol="0">
            <a:spAutoFit/>
          </a:bodyPr>
          <a:lstStyle/>
          <a:p>
            <a:pPr algn="r"/>
            <a:r>
              <a:rPr lang="ar-SA" sz="2000" dirty="0" smtClean="0">
                <a:cs typeface="DecoType Naskh" pitchFamily="2" charset="-78"/>
              </a:rPr>
              <a:t>يتضمن نظام المشتريات ولائحه التنفيذيه القواعد و الإجراءات الواجب على الوزارات و المصالح الحكوميه إتباعها عند الشراء او التعاقد اهمها:</a:t>
            </a:r>
            <a:endParaRPr lang="en-US" sz="2000" dirty="0" smtClean="0">
              <a:cs typeface="DecoType Naskh" pitchFamily="2" charset="-78"/>
            </a:endParaRPr>
          </a:p>
          <a:p>
            <a:pPr algn="r"/>
            <a:endParaRPr lang="en-US" sz="2000" dirty="0">
              <a:cs typeface="DecoType Naskh" pitchFamily="2" charset="-78"/>
            </a:endParaRPr>
          </a:p>
        </p:txBody>
      </p:sp>
      <p:sp>
        <p:nvSpPr>
          <p:cNvPr id="5" name="TextBox 4"/>
          <p:cNvSpPr txBox="1"/>
          <p:nvPr/>
        </p:nvSpPr>
        <p:spPr>
          <a:xfrm>
            <a:off x="179512" y="1412776"/>
            <a:ext cx="8784976" cy="5324535"/>
          </a:xfrm>
          <a:prstGeom prst="rect">
            <a:avLst/>
          </a:prstGeom>
          <a:noFill/>
        </p:spPr>
        <p:txBody>
          <a:bodyPr wrap="square" rtlCol="0">
            <a:spAutoFit/>
          </a:bodyPr>
          <a:lstStyle/>
          <a:p>
            <a:pPr algn="r" rtl="1"/>
            <a:r>
              <a:rPr lang="ar-SA" sz="2000" b="1" dirty="0" smtClean="0">
                <a:cs typeface="DecoType Naskh" pitchFamily="2" charset="-78"/>
              </a:rPr>
              <a:t>1ـ طرح جميع المشارع و الاعمال الحكوميه في منافسه عامه مع مراعاة ان الاعمال الاستشاريه مستثناه من ذلك حيث يكتفى بطرحها في منافسه محدودة.</a:t>
            </a:r>
            <a:endParaRPr lang="en-US" sz="2000" b="1" dirty="0" smtClean="0">
              <a:cs typeface="DecoType Naskh" pitchFamily="2" charset="-78"/>
            </a:endParaRPr>
          </a:p>
          <a:p>
            <a:pPr algn="r"/>
            <a:r>
              <a:rPr lang="ar-SA" sz="2000" b="1" dirty="0" smtClean="0">
                <a:cs typeface="DecoType Naskh" pitchFamily="2" charset="-78"/>
              </a:rPr>
              <a:t>2ـ يجوز للجهه الاداريه تعديل حجم العمليه بنسبه 10% زيادة أو 20% نقصا اذا دعت الضرورة الى ذلك ولا يجوز للجهه الاداريه تجديد العقد لمدة اخرى وإنما تجري الدعوه لتعاقد جديد.</a:t>
            </a:r>
            <a:endParaRPr lang="en-US" sz="2000" b="1" dirty="0" smtClean="0">
              <a:cs typeface="DecoType Naskh" pitchFamily="2" charset="-78"/>
            </a:endParaRPr>
          </a:p>
          <a:p>
            <a:pPr algn="r"/>
            <a:r>
              <a:rPr lang="ar-SA" sz="2000" b="1" dirty="0" smtClean="0">
                <a:cs typeface="DecoType Naskh" pitchFamily="2" charset="-78"/>
              </a:rPr>
              <a:t>3ـ يتم الاعلان عن المنافسه في الجريدة الرسميه بالاضافه الى الجرائد المحليه و العالميه و لمرتين متتاليتين مجانا.</a:t>
            </a:r>
            <a:endParaRPr lang="en-US" sz="2000" b="1" dirty="0" smtClean="0">
              <a:cs typeface="DecoType Naskh" pitchFamily="2" charset="-78"/>
            </a:endParaRPr>
          </a:p>
          <a:p>
            <a:pPr algn="r"/>
            <a:r>
              <a:rPr lang="ar-SA" sz="2000" b="1" dirty="0" smtClean="0">
                <a:cs typeface="DecoType Naskh" pitchFamily="2" charset="-78"/>
              </a:rPr>
              <a:t>4-يتقدم المتنافسون بعطاءاتهم على النموذج المعد لذلك وداخل اظرف مختومه و يرفق شفع كل عطاء الضمان الابتدائي الذي يجب ان تكون نسبته 1% و 2% من قيمه العرض وفقا لما تحدده الشروط و المواصفات.</a:t>
            </a:r>
            <a:endParaRPr lang="en-US" sz="2000" b="1" dirty="0" smtClean="0">
              <a:cs typeface="DecoType Naskh" pitchFamily="2" charset="-78"/>
            </a:endParaRPr>
          </a:p>
          <a:p>
            <a:pPr algn="r"/>
            <a:r>
              <a:rPr lang="ar-SA" sz="2000" b="1" dirty="0" smtClean="0">
                <a:cs typeface="DecoType Naskh" pitchFamily="2" charset="-78"/>
              </a:rPr>
              <a:t>5ـ تشكل لجنه فتح المظاريف وتفريغ العطاءات من ثلاثه اعضاء عللى الاقل  اضافه الى رئيسها حيث تقوم اللجنه بمراجعه العطاءات حسابيا قبـل تفريغها </a:t>
            </a:r>
            <a:endParaRPr lang="en-US" sz="2000" b="1" dirty="0" smtClean="0">
              <a:cs typeface="DecoType Naskh" pitchFamily="2" charset="-78"/>
            </a:endParaRPr>
          </a:p>
          <a:p>
            <a:pPr algn="r"/>
            <a:r>
              <a:rPr lang="ar-SA" sz="2000" b="1" dirty="0" smtClean="0">
                <a:cs typeface="DecoType Naskh" pitchFamily="2" charset="-78"/>
              </a:rPr>
              <a:t>6ـ تشكل لجنه لفحص العروض (العطاءات) من ثلاثه اعضاء إضافه الى رئيسها وان يكون المراقب المالي مشتركا في اعمالها.</a:t>
            </a:r>
          </a:p>
          <a:p>
            <a:pPr algn="r"/>
            <a:endParaRPr lang="en-US" sz="2000" b="1" dirty="0" smtClean="0">
              <a:cs typeface="DecoType Naskh" pitchFamily="2" charset="-78"/>
            </a:endParaRPr>
          </a:p>
          <a:p>
            <a:pPr algn="r"/>
            <a:r>
              <a:rPr lang="ar-SA" sz="2000" b="1" dirty="0" smtClean="0">
                <a:cs typeface="DecoType Naskh" pitchFamily="2" charset="-78"/>
              </a:rPr>
              <a:t>7ـ عدم الافراج عن الضمان الابتدائي خلال مدة سريان العرض واذا انتهت المدة المحددة لسريان العرض عدم استعداده لاستمرار الارتباط بعرضه فيجب على الجهه الاداريه الافراج عن ضمانه الابتدائي فورا. </a:t>
            </a:r>
            <a:endParaRPr lang="en-US" sz="2000" b="1" dirty="0" smtClean="0">
              <a:cs typeface="DecoType Naskh" pitchFamily="2" charset="-78"/>
            </a:endParaRPr>
          </a:p>
          <a:p>
            <a:pPr algn="r"/>
            <a:endParaRPr lang="en-US" sz="2000" b="1" dirty="0" smtClean="0">
              <a:cs typeface="DecoType Naskh" pitchFamily="2" charset="-78"/>
            </a:endParaRPr>
          </a:p>
          <a:p>
            <a:pPr algn="r"/>
            <a:r>
              <a:rPr lang="ar-SA" sz="2000" b="1" dirty="0" smtClean="0">
                <a:cs typeface="DecoType Naskh" pitchFamily="2" charset="-78"/>
              </a:rPr>
              <a:t>8ـ ان قيمه الضمان النهائي تبلغ 5% من قيمه العقد اما اذا كان الضمان المقدم تعهدا من احدى شركات التامين فيجب الا تقل قيمته عن 25% من قيمه العقد.</a:t>
            </a:r>
            <a:endParaRPr lang="en-US" sz="2000" b="1" dirty="0" smtClean="0">
              <a:cs typeface="DecoType Naskh" pitchFamily="2" charset="-78"/>
            </a:endParaRPr>
          </a:p>
          <a:p>
            <a:pPr algn="r"/>
            <a:endParaRPr lang="en-US" sz="2000" b="1" dirty="0">
              <a:cs typeface="DecoType Naskh"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900" decel="100000" fill="hold"/>
                                        <p:tgtEl>
                                          <p:spTgt spid="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atuk-SOALs-Speech-Part-21.jpg"/>
          <p:cNvPicPr>
            <a:picLocks noChangeAspect="1"/>
          </p:cNvPicPr>
          <p:nvPr/>
        </p:nvPicPr>
        <p:blipFill>
          <a:blip r:embed="rId2" cstate="print">
            <a:lum bright="10000" contrast="-10000"/>
          </a:blip>
          <a:stretch>
            <a:fillRect/>
          </a:stretch>
        </p:blipFill>
        <p:spPr>
          <a:xfrm>
            <a:off x="144959" y="260649"/>
            <a:ext cx="8891537" cy="6217016"/>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251520" y="332656"/>
            <a:ext cx="8712968" cy="6247864"/>
          </a:xfrm>
          <a:prstGeom prst="rect">
            <a:avLst/>
          </a:prstGeom>
          <a:noFill/>
        </p:spPr>
        <p:txBody>
          <a:bodyPr wrap="square" rtlCol="0">
            <a:spAutoFit/>
          </a:bodyPr>
          <a:lstStyle/>
          <a:p>
            <a:pPr algn="r" rtl="1"/>
            <a:r>
              <a:rPr lang="ar-SA" sz="2000" b="1" dirty="0" smtClean="0">
                <a:cs typeface="DecoType Naskh" pitchFamily="2" charset="-78"/>
              </a:rPr>
              <a:t>9ـ سلامة فرض الجزاءات الماليه (الغرامات التعويضات) اذا تاخر المتعاقد في تنفيذ التزاماته ولم تر الجهه الاداريه داعيا لسحب العمل منه وتنفيذة على حسابه ويتم احتساب غرامات التاخير على اساس قيمه الاعمال المنفذة وليس على اساس قيمه الكميات الواردة في العقد وذلك على النحو الاتي: </a:t>
            </a:r>
          </a:p>
          <a:p>
            <a:pPr algn="r" rtl="1"/>
            <a:endParaRPr lang="en-US" sz="2000" b="1" dirty="0" smtClean="0">
              <a:cs typeface="DecoType Naskh" pitchFamily="2" charset="-78"/>
            </a:endParaRPr>
          </a:p>
          <a:p>
            <a:pPr algn="r"/>
            <a:r>
              <a:rPr lang="ar-SA" sz="2000" b="1" dirty="0" smtClean="0">
                <a:cs typeface="DecoType Naskh" pitchFamily="2" charset="-78"/>
              </a:rPr>
              <a:t>(أ)بالنسبه لعقود التوريد اذا تاخر المتعهد في تنفيذ التزاماته يلتزم بغرامه بواقع 1% من قيمه ماتاخر فيه عن كل اسبوع بحيث لا تزيد الغرامه عن 4% من قيمه العقد علما بان جزءالاسبوع لا تحسب عليه غرامه مع مراعاة ان عقود تامين وطباعه الكتب و الادوات المدرسيه تخضع لغرامه بحد اقصى قدرة 10% على ان ينص على ذلك في وثيقه الشروط و المواصفات وبالنسبه للعقود المختلطه وهي العقود التي يكون الالتزام فيها شاملا عمليتي التوريد و التركيب فإنها تخضع للغرمه المقررة على عقود الاشغال العامه.</a:t>
            </a:r>
          </a:p>
          <a:p>
            <a:pPr algn="r"/>
            <a:endParaRPr lang="en-US" sz="2000" b="1" dirty="0" smtClean="0">
              <a:cs typeface="DecoType Naskh" pitchFamily="2" charset="-78"/>
            </a:endParaRPr>
          </a:p>
          <a:p>
            <a:pPr algn="r"/>
            <a:r>
              <a:rPr lang="ar-SA" sz="2000" b="1" dirty="0" smtClean="0">
                <a:cs typeface="DecoType Naskh" pitchFamily="2" charset="-78"/>
              </a:rPr>
              <a:t>(ب)بالنسبه لعقود الصيانه و التشغيل اذا تاخر المتعاقد في تنفيذ التزامه فانه يلتزم </a:t>
            </a:r>
            <a:r>
              <a:rPr lang="ar-SA" sz="2000" b="1" dirty="0" smtClean="0">
                <a:cs typeface="DecoType Naskh" pitchFamily="2" charset="-78"/>
              </a:rPr>
              <a:t>بغرامه </a:t>
            </a:r>
            <a:r>
              <a:rPr lang="ar-SA" sz="2000" b="1" dirty="0" smtClean="0">
                <a:cs typeface="DecoType Naskh" pitchFamily="2" charset="-78"/>
              </a:rPr>
              <a:t>بواقع 1% من قيمه ماتاخر فيه عن كل  شهر بحيث لا تزيد الغرامه عن 10% من قيمه العقد اما اذا قصر المتعاقد في تنفيذ التزاماته فإنه يلتزم بغرامه دوريه تقدر في العقد على الا تزيد الغرامات المحسومه منه عند نهايه التنفيذ عن 10% من قيمته اما في حاله النقص في مستوى الاداء فلا يقابله فرض غرامه تاخير في حدود 10%من قيمه العقد وانما يجب ان يقابلها حسم التكاليف المماثله للبنود او الخدمات التي لم يتم تنفيذها بالشكل الذي تم الاتفاق عليه عند الترسيه ولو جاوز قيمه الحسم 10% من قيمه العقد اما عقود نقل الوقود والافراد فإنها تخضع للغرامه بحد اقصى 10% من </a:t>
            </a:r>
          </a:p>
          <a:p>
            <a:pPr algn="r"/>
            <a:r>
              <a:rPr lang="ar-SA" sz="2000" b="1" dirty="0" smtClean="0">
                <a:cs typeface="DecoType Naskh" pitchFamily="2" charset="-78"/>
              </a:rPr>
              <a:t>قيمه العقد باعتبارها عقود خدمات على ان ينص في العقد على مقدار الغرامه ووحدتها.</a:t>
            </a:r>
          </a:p>
          <a:p>
            <a:pPr algn="r"/>
            <a:endParaRPr lang="ar-SA" sz="2000" b="1" dirty="0" smtClean="0">
              <a:cs typeface="DecoType Naskh" pitchFamily="2" charset="-78"/>
            </a:endParaRPr>
          </a:p>
          <a:p>
            <a:pPr algn="r"/>
            <a:r>
              <a:rPr lang="ar-SA" sz="2000" b="1" dirty="0" smtClean="0">
                <a:cs typeface="DecoType Naskh" pitchFamily="2" charset="-78"/>
              </a:rPr>
              <a:t>(ج)بالنسبه لعقود الاشغال العامه اذا تأخر المقاول عن اتمام العمل وتسليمه كاملا في الموعد المحدد ولم تر الجهه الاداريه داعيا لسحب العمل منه فإنه يلتزم بغرامه عن المدة التي تاخر فيها اكمال العمل بعد الميعاد المحدد للتسليم وتحسب على اساس متوسط التكلفه اليوميه للمشروع وذلك بقسمه قيمه العقد على مدته في ضوء القواعد الاتيه:</a:t>
            </a:r>
            <a:endParaRPr lang="en-US" sz="2000" b="1" dirty="0" smtClean="0">
              <a:cs typeface="DecoType Naskh" pitchFamily="2" charset="-78"/>
            </a:endParaRPr>
          </a:p>
          <a:p>
            <a:pPr algn="r"/>
            <a:endParaRPr lang="en-US" sz="2000" b="1" dirty="0">
              <a:cs typeface="DecoType Naskh"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amond(in)">
                                      <p:cBhvr>
                                        <p:cTn id="10" dur="2000"/>
                                        <p:tgtEl>
                                          <p:spTgt spid="3">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diamond(in)">
                                      <p:cBhvr>
                                        <p:cTn id="13" dur="2000"/>
                                        <p:tgtEl>
                                          <p:spTgt spid="3">
                                            <p:txEl>
                                              <p:pRg st="4" end="4"/>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diamond(in)">
                                      <p:cBhvr>
                                        <p:cTn id="16" dur="2000"/>
                                        <p:tgtEl>
                                          <p:spTgt spid="3">
                                            <p:txEl>
                                              <p:pRg st="5" end="5"/>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diamond(in)">
                                      <p:cBhvr>
                                        <p:cTn id="19"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atuk-SOALs-Speech-Part-21.jpg"/>
          <p:cNvPicPr>
            <a:picLocks noChangeAspect="1"/>
          </p:cNvPicPr>
          <p:nvPr/>
        </p:nvPicPr>
        <p:blipFill>
          <a:blip r:embed="rId2" cstate="print">
            <a:lum bright="10000" contrast="-10000"/>
          </a:blip>
          <a:stretch>
            <a:fillRect/>
          </a:stretch>
        </p:blipFill>
        <p:spPr>
          <a:xfrm>
            <a:off x="144959" y="260649"/>
            <a:ext cx="8891537" cy="6217016"/>
          </a:xfrm>
          <a:prstGeom prst="rect">
            <a:avLst/>
          </a:prstGeom>
          <a:ln w="88900" cap="sq" cmpd="thickThin">
            <a:solidFill>
              <a:srgbClr val="000000"/>
            </a:solidFill>
            <a:prstDash val="solid"/>
            <a:miter lim="800000"/>
          </a:ln>
          <a:effectLst>
            <a:innerShdw blurRad="76200">
              <a:srgbClr val="000000"/>
            </a:innerShdw>
          </a:effectLst>
        </p:spPr>
      </p:pic>
      <p:sp>
        <p:nvSpPr>
          <p:cNvPr id="4" name="TextBox 3"/>
          <p:cNvSpPr txBox="1"/>
          <p:nvPr/>
        </p:nvSpPr>
        <p:spPr>
          <a:xfrm>
            <a:off x="0" y="260648"/>
            <a:ext cx="8964488" cy="6247864"/>
          </a:xfrm>
          <a:prstGeom prst="rect">
            <a:avLst/>
          </a:prstGeom>
          <a:noFill/>
        </p:spPr>
        <p:txBody>
          <a:bodyPr wrap="square" rtlCol="0">
            <a:spAutoFit/>
          </a:bodyPr>
          <a:lstStyle/>
          <a:p>
            <a:pPr algn="r" rtl="1"/>
            <a:r>
              <a:rPr lang="ar-SA" sz="2000" b="1" u="sng" dirty="0" smtClean="0">
                <a:cs typeface="DecoType Naskh" pitchFamily="2" charset="-78"/>
              </a:rPr>
              <a:t>** بالنسبه لعقود الاشغال العامه التي لاتتجاوز مدة تنفيذها ثلاثمائه يوم فإن تحقيق الغرامه عليها يكون على النحو الاتي:</a:t>
            </a:r>
            <a:endParaRPr lang="en-US" sz="2000" b="1" u="sng" dirty="0" smtClean="0">
              <a:cs typeface="DecoType Naskh" pitchFamily="2" charset="-78"/>
            </a:endParaRPr>
          </a:p>
          <a:p>
            <a:pPr algn="r"/>
            <a:r>
              <a:rPr lang="ar-SA" sz="2000" b="1" dirty="0" smtClean="0">
                <a:cs typeface="DecoType Naskh" pitchFamily="2" charset="-78"/>
              </a:rPr>
              <a:t>- ربع متوسط التكلفه اليوميه مضروبا بعدد ايام التاخير حتى (15)يوما.</a:t>
            </a:r>
            <a:endParaRPr lang="en-US" sz="2000" b="1" dirty="0" smtClean="0">
              <a:cs typeface="DecoType Naskh" pitchFamily="2" charset="-78"/>
            </a:endParaRPr>
          </a:p>
          <a:p>
            <a:pPr algn="r"/>
            <a:r>
              <a:rPr lang="ar-SA" sz="2000" b="1" dirty="0" smtClean="0">
                <a:cs typeface="DecoType Naskh" pitchFamily="2" charset="-78"/>
              </a:rPr>
              <a:t>- نصف متوسط التكلفه اليوميه مضروبا بعدد ايام التاخير فيما زاد عن(15)يوما وحتى (30)يوما.</a:t>
            </a:r>
            <a:endParaRPr lang="en-US" sz="2000" b="1" dirty="0" smtClean="0">
              <a:cs typeface="DecoType Naskh" pitchFamily="2" charset="-78"/>
            </a:endParaRPr>
          </a:p>
          <a:p>
            <a:pPr algn="r"/>
            <a:r>
              <a:rPr lang="ar-SA" sz="2000" b="1" dirty="0" smtClean="0">
                <a:cs typeface="DecoType Naskh" pitchFamily="2" charset="-78"/>
              </a:rPr>
              <a:t>- كامل متوسط التكلفه اليوميه مضروبا بعدد ايام التاخيرالتي تزيد عن(30)يوما.</a:t>
            </a:r>
            <a:endParaRPr lang="en-US" sz="2000" b="1" dirty="0" smtClean="0">
              <a:cs typeface="DecoType Naskh" pitchFamily="2" charset="-78"/>
            </a:endParaRPr>
          </a:p>
          <a:p>
            <a:pPr algn="r"/>
            <a:r>
              <a:rPr lang="ar-SA" sz="2000" b="1" u="sng" dirty="0" smtClean="0">
                <a:cs typeface="DecoType Naskh" pitchFamily="2" charset="-78"/>
              </a:rPr>
              <a:t>**بالنسبه للعقود التي تتجاوز مدة تنفيذها(300)ثلاثمائه يوم فإن تحقيق الغرامه يكون على النحو التالي:</a:t>
            </a:r>
            <a:endParaRPr lang="en-US" sz="2000" b="1" u="sng" dirty="0" smtClean="0">
              <a:cs typeface="DecoType Naskh" pitchFamily="2" charset="-78"/>
            </a:endParaRPr>
          </a:p>
          <a:p>
            <a:pPr algn="r"/>
            <a:r>
              <a:rPr lang="ar-SA" sz="2000" b="1" dirty="0" smtClean="0">
                <a:cs typeface="DecoType Naskh" pitchFamily="2" charset="-78"/>
              </a:rPr>
              <a:t>- ربع متوسط التكلفه اليوميه مضروبا في عدد ايام التاخير حتى تبلغ مدة التاخير 5%من مدة العقد.</a:t>
            </a:r>
            <a:endParaRPr lang="en-US" sz="2000" b="1" dirty="0" smtClean="0">
              <a:cs typeface="DecoType Naskh" pitchFamily="2" charset="-78"/>
            </a:endParaRPr>
          </a:p>
          <a:p>
            <a:pPr algn="r"/>
            <a:r>
              <a:rPr lang="ar-SA" sz="2000" b="1" dirty="0" smtClean="0">
                <a:cs typeface="DecoType Naskh" pitchFamily="2" charset="-78"/>
              </a:rPr>
              <a:t>- نصف متوسط التكلفه اليوميه مضروبا بعدد ايام التاخير التي تزيد عن 5% من مدة العقد وحتى 10%من مدته.</a:t>
            </a:r>
            <a:endParaRPr lang="en-US" sz="2000" b="1" dirty="0" smtClean="0">
              <a:cs typeface="DecoType Naskh" pitchFamily="2" charset="-78"/>
            </a:endParaRPr>
          </a:p>
          <a:p>
            <a:pPr algn="r"/>
            <a:r>
              <a:rPr lang="ar-SA" sz="2000" b="1" dirty="0" smtClean="0">
                <a:cs typeface="DecoType Naskh" pitchFamily="2" charset="-78"/>
              </a:rPr>
              <a:t>- كامل متوسط التكلفه اليوميه مضروبا بعدد ايام التاخير التي تزيد عن 10% من مدة العقد.</a:t>
            </a:r>
            <a:endParaRPr lang="en-US" sz="2000" b="1" dirty="0" smtClean="0">
              <a:cs typeface="DecoType Naskh" pitchFamily="2" charset="-78"/>
            </a:endParaRPr>
          </a:p>
          <a:p>
            <a:pPr algn="r"/>
            <a:r>
              <a:rPr lang="ar-SA" sz="2000" b="1" dirty="0" smtClean="0">
                <a:cs typeface="DecoType Naskh" pitchFamily="2" charset="-78"/>
              </a:rPr>
              <a:t>ويجب ملاحظه ان مجموع الغرامات المحصله في عقود الاشغال العامه يجب الا يزيد عن 10% من قيمه العقد وأنه في حال تأخير جزء من الاعمال المتعاقد على تنفيذها وكان هذا الجزء لايمنع من الاستفادة بالعمل على الوجه الاكمل ولايسبب إرباكا في استكمال أي منفعه فيجب ألاتتجاوز الغرامه نسبه10% من قيمه الاعمال المتأخره.</a:t>
            </a:r>
            <a:endParaRPr lang="en-US" sz="2000" b="1" dirty="0" smtClean="0">
              <a:cs typeface="DecoType Naskh" pitchFamily="2" charset="-78"/>
            </a:endParaRPr>
          </a:p>
          <a:p>
            <a:pPr algn="r"/>
            <a:endParaRPr lang="ar-SA" sz="2000" b="1" dirty="0" smtClean="0">
              <a:cs typeface="DecoType Naskh" pitchFamily="2" charset="-78"/>
            </a:endParaRPr>
          </a:p>
          <a:p>
            <a:pPr algn="r"/>
            <a:r>
              <a:rPr lang="ar-SA" sz="2000" b="1" dirty="0" smtClean="0">
                <a:cs typeface="DecoType Naskh" pitchFamily="2" charset="-78"/>
              </a:rPr>
              <a:t>(10) يتم تحميل المتقاعد بالتعويضات لقاء الضرر الذي لحق الجهه الاداريه نتيجه لإخلاله في تنفيذ التزماته ومن صور التعويضات التي يمكن المطالبه بها: الفرق بين قيمه العقد المتفق عليه وقيمه العقد الذي تم تنفيذه على حساب المتقاعد وتكاليف الاشراف على التنفيذ خلال مدة تاخير تنفيذ العقد.</a:t>
            </a:r>
            <a:endParaRPr lang="en-US" sz="2000" b="1" dirty="0" smtClean="0">
              <a:cs typeface="DecoType Naskh" pitchFamily="2" charset="-78"/>
            </a:endParaRPr>
          </a:p>
          <a:p>
            <a:pPr algn="r"/>
            <a:r>
              <a:rPr lang="ar-SA" sz="2000" b="1" dirty="0" smtClean="0">
                <a:cs typeface="DecoType Naskh" pitchFamily="2" charset="-78"/>
              </a:rPr>
              <a:t>(11)يجوز للجهه الاداريه صرف دفعه مقدمه في حدود 10% من قيمه العقد عند توقيعه مقابل خطاب ضمان مساو لهذه القيمه وبشرط كفايه الاعتمادات, مع مراعاة انه لايجوز صرف دفعات مقدمة في حاله تجديد العقود او التكليف باعمال اضافيه.</a:t>
            </a:r>
            <a:endParaRPr lang="en-US" sz="2000" b="1" dirty="0" smtClean="0">
              <a:cs typeface="DecoType Naskh" pitchFamily="2" charset="-78"/>
            </a:endParaRPr>
          </a:p>
          <a:p>
            <a:pPr algn="r"/>
            <a:r>
              <a:rPr lang="ar-SA" sz="2000" b="1" dirty="0" smtClean="0">
                <a:cs typeface="DecoType Naskh" pitchFamily="2" charset="-78"/>
              </a:rPr>
              <a:t>(12)انه ليس للمتعاقد ان يطالب بزياده في الاسعار التي تم التعاقد على اساسها لارتفاع التكاليف أو لاعتبارت العدالة أو لانه قدم عرض بشكل غير مدروس ويجب ان يكون السعر محددا في العقد وألا يترك تقديره الى سعر السوق كما يجب التقيد لدى تحديد اسعار العقد بالتسعيرة الرسميه وذلك بالنسبه للمواد المسعره رسميا.</a:t>
            </a:r>
            <a:endParaRPr lang="en-US" sz="2000" b="1" dirty="0" smtClean="0">
              <a:cs typeface="DecoType Naskh" pitchFamily="2" charset="-78"/>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edge">
                                      <p:cBhvr>
                                        <p:cTn id="7" dur="2000"/>
                                        <p:tgtEl>
                                          <p:spTgt spid="4">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edge">
                                      <p:cBhvr>
                                        <p:cTn id="10" dur="2000"/>
                                        <p:tgtEl>
                                          <p:spTgt spid="4">
                                            <p:txEl>
                                              <p:pRg st="1" end="1"/>
                                            </p:txEl>
                                          </p:spTgt>
                                        </p:tgtEl>
                                      </p:cBhvr>
                                    </p:animEffect>
                                  </p:childTnLst>
                                </p:cTn>
                              </p:par>
                              <p:par>
                                <p:cTn id="11" presetID="2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edge">
                                      <p:cBhvr>
                                        <p:cTn id="13" dur="2000"/>
                                        <p:tgtEl>
                                          <p:spTgt spid="4">
                                            <p:txEl>
                                              <p:pRg st="2" end="2"/>
                                            </p:txEl>
                                          </p:spTgt>
                                        </p:tgtEl>
                                      </p:cBhvr>
                                    </p:animEffect>
                                  </p:childTnLst>
                                </p:cTn>
                              </p:par>
                              <p:par>
                                <p:cTn id="14" presetID="2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edge">
                                      <p:cBhvr>
                                        <p:cTn id="16" dur="2000"/>
                                        <p:tgtEl>
                                          <p:spTgt spid="4">
                                            <p:txEl>
                                              <p:pRg st="3" end="3"/>
                                            </p:txEl>
                                          </p:spTgt>
                                        </p:tgtEl>
                                      </p:cBhvr>
                                    </p:animEffect>
                                  </p:childTnLst>
                                </p:cTn>
                              </p:par>
                              <p:par>
                                <p:cTn id="17" presetID="20"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edge">
                                      <p:cBhvr>
                                        <p:cTn id="19" dur="2000"/>
                                        <p:tgtEl>
                                          <p:spTgt spid="4">
                                            <p:txEl>
                                              <p:pRg st="4" end="4"/>
                                            </p:txEl>
                                          </p:spTgt>
                                        </p:tgtEl>
                                      </p:cBhvr>
                                    </p:animEffect>
                                  </p:childTnLst>
                                </p:cTn>
                              </p:par>
                              <p:par>
                                <p:cTn id="20" presetID="20"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edge">
                                      <p:cBhvr>
                                        <p:cTn id="22" dur="2000"/>
                                        <p:tgtEl>
                                          <p:spTgt spid="4">
                                            <p:txEl>
                                              <p:pRg st="5" end="5"/>
                                            </p:txEl>
                                          </p:spTgt>
                                        </p:tgtEl>
                                      </p:cBhvr>
                                    </p:animEffect>
                                  </p:childTnLst>
                                </p:cTn>
                              </p:par>
                              <p:par>
                                <p:cTn id="23" presetID="20"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wedge">
                                      <p:cBhvr>
                                        <p:cTn id="25" dur="2000"/>
                                        <p:tgtEl>
                                          <p:spTgt spid="4">
                                            <p:txEl>
                                              <p:pRg st="6" end="6"/>
                                            </p:txEl>
                                          </p:spTgt>
                                        </p:tgtEl>
                                      </p:cBhvr>
                                    </p:animEffect>
                                  </p:childTnLst>
                                </p:cTn>
                              </p:par>
                              <p:par>
                                <p:cTn id="26" presetID="20" presetClass="entr" presetSubtype="0"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wedge">
                                      <p:cBhvr>
                                        <p:cTn id="28" dur="2000"/>
                                        <p:tgtEl>
                                          <p:spTgt spid="4">
                                            <p:txEl>
                                              <p:pRg st="7" end="7"/>
                                            </p:txEl>
                                          </p:spTgt>
                                        </p:tgtEl>
                                      </p:cBhvr>
                                    </p:animEffect>
                                  </p:childTnLst>
                                </p:cTn>
                              </p:par>
                              <p:par>
                                <p:cTn id="29" presetID="20" presetClass="entr" presetSubtype="0"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wedge">
                                      <p:cBhvr>
                                        <p:cTn id="31" dur="2000"/>
                                        <p:tgtEl>
                                          <p:spTgt spid="4">
                                            <p:txEl>
                                              <p:pRg st="8" end="8"/>
                                            </p:txEl>
                                          </p:spTgt>
                                        </p:tgtEl>
                                      </p:cBhvr>
                                    </p:animEffect>
                                  </p:childTnLst>
                                </p:cTn>
                              </p:par>
                              <p:par>
                                <p:cTn id="32" presetID="20" presetClass="entr" presetSubtype="0" fill="hold" nodeType="withEffect">
                                  <p:stCondLst>
                                    <p:cond delay="0"/>
                                  </p:stCondLst>
                                  <p:childTnLst>
                                    <p:set>
                                      <p:cBhvr>
                                        <p:cTn id="33" dur="1" fill="hold">
                                          <p:stCondLst>
                                            <p:cond delay="0"/>
                                          </p:stCondLst>
                                        </p:cTn>
                                        <p:tgtEl>
                                          <p:spTgt spid="4">
                                            <p:txEl>
                                              <p:pRg st="10" end="10"/>
                                            </p:txEl>
                                          </p:spTgt>
                                        </p:tgtEl>
                                        <p:attrNameLst>
                                          <p:attrName>style.visibility</p:attrName>
                                        </p:attrNameLst>
                                      </p:cBhvr>
                                      <p:to>
                                        <p:strVal val="visible"/>
                                      </p:to>
                                    </p:set>
                                    <p:animEffect transition="in" filter="wedge">
                                      <p:cBhvr>
                                        <p:cTn id="34" dur="2000"/>
                                        <p:tgtEl>
                                          <p:spTgt spid="4">
                                            <p:txEl>
                                              <p:pRg st="10" end="10"/>
                                            </p:txEl>
                                          </p:spTgt>
                                        </p:tgtEl>
                                      </p:cBhvr>
                                    </p:animEffect>
                                  </p:childTnLst>
                                </p:cTn>
                              </p:par>
                              <p:par>
                                <p:cTn id="35" presetID="20" presetClass="entr" presetSubtype="0" fill="hold" nodeType="withEffect">
                                  <p:stCondLst>
                                    <p:cond delay="0"/>
                                  </p:stCondLst>
                                  <p:childTnLst>
                                    <p:set>
                                      <p:cBhvr>
                                        <p:cTn id="36" dur="1" fill="hold">
                                          <p:stCondLst>
                                            <p:cond delay="0"/>
                                          </p:stCondLst>
                                        </p:cTn>
                                        <p:tgtEl>
                                          <p:spTgt spid="4">
                                            <p:txEl>
                                              <p:pRg st="11" end="11"/>
                                            </p:txEl>
                                          </p:spTgt>
                                        </p:tgtEl>
                                        <p:attrNameLst>
                                          <p:attrName>style.visibility</p:attrName>
                                        </p:attrNameLst>
                                      </p:cBhvr>
                                      <p:to>
                                        <p:strVal val="visible"/>
                                      </p:to>
                                    </p:set>
                                    <p:animEffect transition="in" filter="wedge">
                                      <p:cBhvr>
                                        <p:cTn id="37" dur="2000"/>
                                        <p:tgtEl>
                                          <p:spTgt spid="4">
                                            <p:txEl>
                                              <p:pRg st="11" end="11"/>
                                            </p:txEl>
                                          </p:spTgt>
                                        </p:tgtEl>
                                      </p:cBhvr>
                                    </p:animEffect>
                                  </p:childTnLst>
                                </p:cTn>
                              </p:par>
                              <p:par>
                                <p:cTn id="38" presetID="20" presetClass="entr" presetSubtype="0" fill="hold" nodeType="withEffect">
                                  <p:stCondLst>
                                    <p:cond delay="0"/>
                                  </p:stCondLst>
                                  <p:childTnLst>
                                    <p:set>
                                      <p:cBhvr>
                                        <p:cTn id="39" dur="1" fill="hold">
                                          <p:stCondLst>
                                            <p:cond delay="0"/>
                                          </p:stCondLst>
                                        </p:cTn>
                                        <p:tgtEl>
                                          <p:spTgt spid="4">
                                            <p:txEl>
                                              <p:pRg st="12" end="12"/>
                                            </p:txEl>
                                          </p:spTgt>
                                        </p:tgtEl>
                                        <p:attrNameLst>
                                          <p:attrName>style.visibility</p:attrName>
                                        </p:attrNameLst>
                                      </p:cBhvr>
                                      <p:to>
                                        <p:strVal val="visible"/>
                                      </p:to>
                                    </p:set>
                                    <p:animEffect transition="in" filter="wedge">
                                      <p:cBhvr>
                                        <p:cTn id="40" dur="20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295515562.jpg"/>
          <p:cNvPicPr>
            <a:picLocks noChangeAspect="1"/>
          </p:cNvPicPr>
          <p:nvPr/>
        </p:nvPicPr>
        <p:blipFill>
          <a:blip r:embed="rId2" cstate="print">
            <a:lum bright="40000" contrast="-40000"/>
          </a:blip>
          <a:stretch>
            <a:fillRect/>
          </a:stretch>
        </p:blipFill>
        <p:spPr>
          <a:xfrm>
            <a:off x="1043608" y="188640"/>
            <a:ext cx="8028384" cy="6361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1295515562.jpg"/>
          <p:cNvPicPr>
            <a:picLocks noChangeAspect="1"/>
          </p:cNvPicPr>
          <p:nvPr/>
        </p:nvPicPr>
        <p:blipFill>
          <a:blip r:embed="rId2" cstate="print"/>
          <a:stretch>
            <a:fillRect/>
          </a:stretch>
        </p:blipFill>
        <p:spPr>
          <a:xfrm>
            <a:off x="179512" y="2636912"/>
            <a:ext cx="2667150" cy="39229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1187624" y="260648"/>
            <a:ext cx="7704856" cy="923330"/>
          </a:xfrm>
          <a:prstGeom prst="rect">
            <a:avLst/>
          </a:prstGeom>
          <a:noFill/>
        </p:spPr>
        <p:txBody>
          <a:bodyPr wrap="square" rtlCol="0">
            <a:spAutoFit/>
          </a:bodyPr>
          <a:lstStyle/>
          <a:p>
            <a:pPr algn="r"/>
            <a:r>
              <a:rPr lang="ar-SA" b="1" dirty="0" smtClean="0">
                <a:solidFill>
                  <a:schemeClr val="accent6">
                    <a:lumMod val="50000"/>
                  </a:schemeClr>
                </a:solidFill>
              </a:rPr>
              <a:t>وعلى ضوء ماتقدم يمكننا ان نعرض للمعالجه المحاسبيه المتعلقه بشراء السلع او الحصول على </a:t>
            </a:r>
          </a:p>
          <a:p>
            <a:pPr algn="r"/>
            <a:r>
              <a:rPr lang="ar-SA" b="1" dirty="0" smtClean="0">
                <a:solidFill>
                  <a:schemeClr val="accent6">
                    <a:lumMod val="50000"/>
                  </a:schemeClr>
                </a:solidFill>
              </a:rPr>
              <a:t>الخدمات أو إقامه المشروعات.</a:t>
            </a:r>
            <a:endParaRPr lang="en-US" b="1" dirty="0" smtClean="0">
              <a:solidFill>
                <a:schemeClr val="accent6">
                  <a:lumMod val="50000"/>
                </a:schemeClr>
              </a:solidFill>
            </a:endParaRPr>
          </a:p>
          <a:p>
            <a:pPr algn="r"/>
            <a:endParaRPr lang="en-US" b="1" dirty="0">
              <a:solidFill>
                <a:schemeClr val="accent6">
                  <a:lumMod val="50000"/>
                </a:schemeClr>
              </a:solidFill>
            </a:endParaRPr>
          </a:p>
        </p:txBody>
      </p:sp>
      <p:sp>
        <p:nvSpPr>
          <p:cNvPr id="8" name="TextBox 7"/>
          <p:cNvSpPr txBox="1"/>
          <p:nvPr/>
        </p:nvSpPr>
        <p:spPr>
          <a:xfrm>
            <a:off x="1115616" y="936010"/>
            <a:ext cx="7920880" cy="2492990"/>
          </a:xfrm>
          <a:prstGeom prst="rect">
            <a:avLst/>
          </a:prstGeom>
          <a:noFill/>
        </p:spPr>
        <p:txBody>
          <a:bodyPr wrap="square" rtlCol="0">
            <a:spAutoFit/>
          </a:bodyPr>
          <a:lstStyle/>
          <a:p>
            <a:pPr algn="r"/>
            <a:r>
              <a:rPr lang="ar-SA"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PT Bold Broken" pitchFamily="2" charset="-78"/>
              </a:rPr>
              <a:t>(1)الخدمات المتبادله بين الاجهزة الحكومية :</a:t>
            </a:r>
            <a:endParaRPr lang="ar-SA" b="1" dirty="0" smtClean="0">
              <a:solidFill>
                <a:schemeClr val="accent6">
                  <a:lumMod val="50000"/>
                </a:schemeClr>
              </a:solidFill>
              <a:cs typeface="DecoType Naskh" pitchFamily="2" charset="-78"/>
            </a:endParaRPr>
          </a:p>
          <a:p>
            <a:pPr algn="r"/>
            <a:r>
              <a:rPr lang="ar-SA" sz="2000" b="1" dirty="0" smtClean="0">
                <a:solidFill>
                  <a:schemeClr val="accent6">
                    <a:lumMod val="50000"/>
                  </a:schemeClr>
                </a:solidFill>
                <a:cs typeface="DecoType Naskh" pitchFamily="2" charset="-78"/>
              </a:rPr>
              <a:t>تحصل الوزارت و المصالح الحكوميه على خدمات من وزارت و مصالح الحكوميه اخرى مثل المطبوعات الحكوميه او خدمات الاتصالات وغيرها من الخدمات الاخرى وفي هذه الحالات لايستلزم الامر إصدار أوامر دفع باعتبار ان العمليات تتم بين الدوائر الحكوميه ويكتفى في هذا الصدد اجراء تسويه محاسبيه.</a:t>
            </a:r>
            <a:endParaRPr lang="en-US" sz="2000" b="1" dirty="0" smtClean="0">
              <a:solidFill>
                <a:schemeClr val="accent6">
                  <a:lumMod val="50000"/>
                </a:schemeClr>
              </a:solidFill>
              <a:cs typeface="DecoType Naskh" pitchFamily="2" charset="-78"/>
            </a:endParaRPr>
          </a:p>
          <a:p>
            <a:pPr algn="r"/>
            <a:r>
              <a:rPr lang="ar-SA" sz="2000" b="1" dirty="0" smtClean="0">
                <a:solidFill>
                  <a:schemeClr val="accent6">
                    <a:lumMod val="50000"/>
                  </a:schemeClr>
                </a:solidFill>
                <a:cs typeface="DecoType Naskh" pitchFamily="2" charset="-78"/>
              </a:rPr>
              <a:t>فعند قيام وزارة الاتصالات وتقنيه المعلومات بتقديم خدمات الاتصالات لوزارة الصحه بمبلغ 1,000,000ريال.</a:t>
            </a:r>
            <a:endParaRPr lang="en-US" sz="2000" b="1" dirty="0" smtClean="0">
              <a:solidFill>
                <a:schemeClr val="accent6">
                  <a:lumMod val="50000"/>
                </a:schemeClr>
              </a:solidFill>
              <a:cs typeface="DecoType Naskh" pitchFamily="2" charset="-78"/>
            </a:endParaRPr>
          </a:p>
          <a:p>
            <a:pPr algn="r"/>
            <a:r>
              <a:rPr lang="ar-SA" sz="2000" b="1" dirty="0" smtClean="0">
                <a:solidFill>
                  <a:schemeClr val="accent6">
                    <a:lumMod val="50000"/>
                  </a:schemeClr>
                </a:solidFill>
                <a:cs typeface="DecoType Naskh" pitchFamily="2" charset="-78"/>
              </a:rPr>
              <a:t>وعندما ترد فاتورة وزارة الاتصالات وتقنيه المعلومات لوزارة الصحه موضحا فيها المبلغ المطلوب وقدره مليون ريال مقابل خدمات الاتصالات فإن على مدير الادارة الماليه بوزارة الصحه تحرير اذن تسويه يكون القيد من واقعه.</a:t>
            </a:r>
          </a:p>
          <a:p>
            <a:pPr algn="r"/>
            <a:endParaRPr lang="en-US" dirty="0"/>
          </a:p>
        </p:txBody>
      </p:sp>
      <p:graphicFrame>
        <p:nvGraphicFramePr>
          <p:cNvPr id="9" name="Table 8"/>
          <p:cNvGraphicFramePr>
            <a:graphicFrameLocks noGrp="1"/>
          </p:cNvGraphicFramePr>
          <p:nvPr/>
        </p:nvGraphicFramePr>
        <p:xfrm>
          <a:off x="1547665" y="3209920"/>
          <a:ext cx="7416824" cy="579120"/>
        </p:xfrm>
        <a:graphic>
          <a:graphicData uri="http://schemas.openxmlformats.org/drawingml/2006/table">
            <a:tbl>
              <a:tblPr firstRow="1" bandRow="1"/>
              <a:tblGrid>
                <a:gridCol w="4387853"/>
                <a:gridCol w="1567090"/>
                <a:gridCol w="1461881"/>
              </a:tblGrid>
              <a:tr h="370840">
                <a:tc>
                  <a:txBody>
                    <a:bodyPr/>
                    <a:lstStyle/>
                    <a:p>
                      <a:pPr algn="r"/>
                      <a:r>
                        <a:rPr lang="ar-SA"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حـ/ المصروفات -</a:t>
                      </a:r>
                      <a:r>
                        <a:rPr lang="ar-SA" sz="1600" kern="1200" baseline="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 </a:t>
                      </a:r>
                      <a:r>
                        <a:rPr lang="ar-SA"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الباب..بند..</a:t>
                      </a:r>
                      <a:endParaRPr lang="en-US"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p>
                      <a:pPr algn="r"/>
                      <a:r>
                        <a:rPr lang="ar-SA"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حـ/تسوية المستحقات العامه ـ وزارة الاتصالات وتفنيه المعلومات</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p>
                      <a:pPr algn="r"/>
                      <a:r>
                        <a:rPr lang="ar-SA"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1.000.000</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rPr>
                        <a:t>1.000.000</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TextBox 12"/>
          <p:cNvSpPr txBox="1"/>
          <p:nvPr/>
        </p:nvSpPr>
        <p:spPr>
          <a:xfrm>
            <a:off x="1475656" y="3873242"/>
            <a:ext cx="7560840" cy="707886"/>
          </a:xfrm>
          <a:prstGeom prst="rect">
            <a:avLst/>
          </a:prstGeom>
          <a:noFill/>
        </p:spPr>
        <p:txBody>
          <a:bodyPr wrap="square" rtlCol="0">
            <a:spAutoFit/>
          </a:bodyPr>
          <a:lstStyle/>
          <a:p>
            <a:pPr algn="r"/>
            <a:r>
              <a:rPr lang="ar-SA" sz="2000" b="1" dirty="0" smtClean="0">
                <a:solidFill>
                  <a:schemeClr val="accent6">
                    <a:lumMod val="50000"/>
                  </a:schemeClr>
                </a:solidFill>
                <a:cs typeface="DecoType Naskh" pitchFamily="2" charset="-78"/>
              </a:rPr>
              <a:t>وعندما تصل صورة من هذه الاستمارة لوزارة الاتصالات وتقنية المعلومات ,فإن على الادارة المالية بوزارة الاتصالات وتقنية المعلومات تحرير إذن تسويه يكون القيد من واقعه:</a:t>
            </a:r>
            <a:endParaRPr lang="en-US" sz="2000" b="1" dirty="0">
              <a:solidFill>
                <a:schemeClr val="accent6">
                  <a:lumMod val="50000"/>
                </a:schemeClr>
              </a:solidFill>
              <a:cs typeface="DecoType Naskh" pitchFamily="2" charset="-78"/>
            </a:endParaRPr>
          </a:p>
        </p:txBody>
      </p:sp>
      <p:graphicFrame>
        <p:nvGraphicFramePr>
          <p:cNvPr id="14" name="Table 13"/>
          <p:cNvGraphicFramePr>
            <a:graphicFrameLocks noGrp="1"/>
          </p:cNvGraphicFramePr>
          <p:nvPr/>
        </p:nvGraphicFramePr>
        <p:xfrm>
          <a:off x="2339752" y="4589120"/>
          <a:ext cx="6624736" cy="640080"/>
        </p:xfrm>
        <a:graphic>
          <a:graphicData uri="http://schemas.openxmlformats.org/drawingml/2006/table">
            <a:tbl>
              <a:tblPr firstRow="1" bandRow="1"/>
              <a:tblGrid>
                <a:gridCol w="3919247"/>
                <a:gridCol w="1399731"/>
                <a:gridCol w="1305758"/>
              </a:tblGrid>
              <a:tr h="370840">
                <a:tc>
                  <a:txBody>
                    <a:bodyPr/>
                    <a:lstStyle/>
                    <a:p>
                      <a:pPr algn="r"/>
                      <a:r>
                        <a:rPr lang="ar-SA" sz="1800" kern="1200" dirty="0" smtClean="0">
                          <a:solidFill>
                            <a:schemeClr val="accent6">
                              <a:lumMod val="50000"/>
                            </a:schemeClr>
                          </a:solidFill>
                          <a:latin typeface="+mn-lt"/>
                          <a:ea typeface="+mn-ea"/>
                          <a:cs typeface="+mn-cs"/>
                        </a:rPr>
                        <a:t>حـ/ تسوية المستحقات العامه –وزارة الصحة.</a:t>
                      </a:r>
                      <a:endParaRPr lang="en-US" sz="1800" kern="1200" dirty="0" smtClean="0">
                        <a:solidFill>
                          <a:schemeClr val="accent6">
                            <a:lumMod val="50000"/>
                          </a:schemeClr>
                        </a:solidFill>
                        <a:latin typeface="+mn-lt"/>
                        <a:ea typeface="+mn-ea"/>
                        <a:cs typeface="+mn-cs"/>
                      </a:endParaRPr>
                    </a:p>
                    <a:p>
                      <a:pPr algn="r"/>
                      <a:r>
                        <a:rPr lang="ar-SA" sz="1800" kern="1200" dirty="0" smtClean="0">
                          <a:solidFill>
                            <a:schemeClr val="accent6">
                              <a:lumMod val="50000"/>
                            </a:schemeClr>
                          </a:solidFill>
                          <a:latin typeface="+mn-lt"/>
                          <a:ea typeface="+mn-ea"/>
                          <a:cs typeface="+mn-cs"/>
                        </a:rPr>
                        <a:t> حـ/الايرادات – الاتصالات.</a:t>
                      </a:r>
                      <a:endParaRPr lang="en-US" sz="1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dirty="0" smtClean="0">
                        <a:solidFill>
                          <a:schemeClr val="accent6">
                            <a:lumMod val="50000"/>
                          </a:schemeClr>
                        </a:solidFill>
                      </a:endParaRPr>
                    </a:p>
                    <a:p>
                      <a:pPr algn="r"/>
                      <a:r>
                        <a:rPr lang="ar-SA" sz="1600" kern="1200" dirty="0" smtClean="0">
                          <a:solidFill>
                            <a:schemeClr val="accent6">
                              <a:lumMod val="50000"/>
                            </a:schemeClr>
                          </a:solidFill>
                        </a:rPr>
                        <a:t>1.000.000</a:t>
                      </a:r>
                      <a:endParaRPr lang="en-US" sz="1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600" kern="1200" dirty="0" smtClean="0">
                          <a:solidFill>
                            <a:schemeClr val="accent6">
                              <a:lumMod val="50000"/>
                            </a:schemeClr>
                          </a:solidFill>
                        </a:rPr>
                        <a:t>1.000.000</a:t>
                      </a:r>
                      <a:endParaRPr lang="en-US" sz="160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5" name="TextBox 14"/>
          <p:cNvSpPr txBox="1"/>
          <p:nvPr/>
        </p:nvSpPr>
        <p:spPr>
          <a:xfrm>
            <a:off x="1331640" y="5365665"/>
            <a:ext cx="7704856" cy="1015663"/>
          </a:xfrm>
          <a:prstGeom prst="rect">
            <a:avLst/>
          </a:prstGeom>
          <a:noFill/>
        </p:spPr>
        <p:txBody>
          <a:bodyPr wrap="square" rtlCol="0">
            <a:spAutoFit/>
          </a:bodyPr>
          <a:lstStyle/>
          <a:p>
            <a:pPr algn="r"/>
            <a:r>
              <a:rPr lang="ar-SA" sz="2000" b="1" dirty="0" smtClean="0">
                <a:solidFill>
                  <a:schemeClr val="accent6">
                    <a:lumMod val="50000"/>
                  </a:schemeClr>
                </a:solidFill>
                <a:cs typeface="DecoType Naskh" pitchFamily="2" charset="-78"/>
              </a:rPr>
              <a:t>ومن الطبيعي أنه يفترض التحقق ن مطابقة الارصدة بين الدوائر الحكومية المعنية بصفه دورية وخصوصًا في نهاية السنة المالية وقبل إعداد الحساب الختامي , حيث ان أرصدة هذه الحسابات لا يجوز تدويرها إلى السنة المالية التالية.</a:t>
            </a:r>
            <a:endParaRPr lang="en-US" sz="2000" b="1" dirty="0" smtClean="0">
              <a:solidFill>
                <a:schemeClr val="accent6">
                  <a:lumMod val="50000"/>
                </a:schemeClr>
              </a:solidFill>
              <a:cs typeface="DecoType Naskh" pitchFamily="2" charset="-78"/>
            </a:endParaRPr>
          </a:p>
          <a:p>
            <a:pPr algn="r"/>
            <a:endParaRPr lang="en-US" sz="2000" b="1" dirty="0">
              <a:solidFill>
                <a:schemeClr val="accent6">
                  <a:lumMod val="50000"/>
                </a:schemeClr>
              </a:solidFill>
              <a:cs typeface="DecoType Naskh" pitchFamily="2" charset="-78"/>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plus(in)">
                                      <p:cBhvr>
                                        <p:cTn id="7" dur="2000"/>
                                        <p:tgtEl>
                                          <p:spTgt spid="7">
                                            <p:txEl>
                                              <p:pRg st="0" end="0"/>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plus(in)">
                                      <p:cBhvr>
                                        <p:cTn id="10" dur="20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1000"/>
                                        <p:tgtEl>
                                          <p:spTgt spid="8">
                                            <p:txEl>
                                              <p:pRg st="0" end="0"/>
                                            </p:txEl>
                                          </p:spTgt>
                                        </p:tgtEl>
                                      </p:cBhvr>
                                    </p:animEffect>
                                    <p:anim calcmode="lin" valueType="num">
                                      <p:cBhvr>
                                        <p:cTn id="16"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fade">
                                      <p:cBhvr>
                                        <p:cTn id="20" dur="1000"/>
                                        <p:tgtEl>
                                          <p:spTgt spid="8">
                                            <p:txEl>
                                              <p:pRg st="1" end="1"/>
                                            </p:txEl>
                                          </p:spTgt>
                                        </p:tgtEl>
                                      </p:cBhvr>
                                    </p:animEffect>
                                    <p:anim calcmode="lin" valueType="num">
                                      <p:cBhvr>
                                        <p:cTn id="21"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1000"/>
                                        <p:tgtEl>
                                          <p:spTgt spid="8">
                                            <p:txEl>
                                              <p:pRg st="2" end="2"/>
                                            </p:txEl>
                                          </p:spTgt>
                                        </p:tgtEl>
                                      </p:cBhvr>
                                    </p:animEffect>
                                    <p:anim calcmode="lin" valueType="num">
                                      <p:cBhvr>
                                        <p:cTn id="26"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8">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Effect transition="in" filter="fade">
                                      <p:cBhvr>
                                        <p:cTn id="30" dur="1000"/>
                                        <p:tgtEl>
                                          <p:spTgt spid="8">
                                            <p:txEl>
                                              <p:pRg st="3" end="3"/>
                                            </p:txEl>
                                          </p:spTgt>
                                        </p:tgtEl>
                                      </p:cBhvr>
                                    </p:animEffect>
                                    <p:anim calcmode="lin" valueType="num">
                                      <p:cBhvr>
                                        <p:cTn id="3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40" dur="1000" fill="hold"/>
                                        <p:tgtEl>
                                          <p:spTgt spid="9"/>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13">
                                            <p:txEl>
                                              <p:pRg st="0" end="0"/>
                                            </p:txEl>
                                          </p:spTgt>
                                        </p:tgtEl>
                                        <p:attrNameLst>
                                          <p:attrName>style.visibility</p:attrName>
                                        </p:attrNameLst>
                                      </p:cBhvr>
                                      <p:to>
                                        <p:strVal val="visible"/>
                                      </p:to>
                                    </p:set>
                                    <p:animEffect transition="in" filter="diamond(in)">
                                      <p:cBhvr>
                                        <p:cTn id="49" dur="2000"/>
                                        <p:tgtEl>
                                          <p:spTgt spid="13">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7" dur="1000" fill="hold"/>
                                        <p:tgtEl>
                                          <p:spTgt spid="14"/>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16" fill="hold" nodeType="click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diamond(in)">
                                      <p:cBhvr>
                                        <p:cTn id="66" dur="2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7d89843.png"/>
          <p:cNvPicPr>
            <a:picLocks noChangeAspect="1"/>
          </p:cNvPicPr>
          <p:nvPr/>
        </p:nvPicPr>
        <p:blipFill>
          <a:blip r:embed="rId2" cstate="print">
            <a:lum bright="20000" contrast="-40000"/>
          </a:blip>
          <a:stretch>
            <a:fillRect/>
          </a:stretch>
        </p:blipFill>
        <p:spPr>
          <a:xfrm>
            <a:off x="323528" y="188639"/>
            <a:ext cx="6754242" cy="648072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Picture 3" descr="A7d89843.png"/>
          <p:cNvPicPr>
            <a:picLocks noChangeAspect="1"/>
          </p:cNvPicPr>
          <p:nvPr/>
        </p:nvPicPr>
        <p:blipFill>
          <a:blip r:embed="rId2" cstate="print"/>
          <a:stretch>
            <a:fillRect/>
          </a:stretch>
        </p:blipFill>
        <p:spPr>
          <a:xfrm>
            <a:off x="6458718" y="1556792"/>
            <a:ext cx="2577778" cy="511746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TextBox 7"/>
          <p:cNvSpPr txBox="1"/>
          <p:nvPr/>
        </p:nvSpPr>
        <p:spPr>
          <a:xfrm>
            <a:off x="395536" y="260648"/>
            <a:ext cx="6624736" cy="1200329"/>
          </a:xfrm>
          <a:prstGeom prst="rect">
            <a:avLst/>
          </a:prstGeom>
          <a:noFill/>
        </p:spPr>
        <p:txBody>
          <a:bodyPr wrap="square" rtlCol="0">
            <a:spAutoFit/>
          </a:bodyPr>
          <a:lstStyle/>
          <a:p>
            <a:pPr algn="r"/>
            <a:r>
              <a:rPr lang="ar-SA" b="1" dirty="0" smtClean="0">
                <a:cs typeface="PT Bold Broken" pitchFamily="2" charset="-78"/>
              </a:rPr>
              <a:t>(2)التعاقد مع مقاول محلي: </a:t>
            </a:r>
            <a:endParaRPr lang="en-US" dirty="0" smtClean="0">
              <a:cs typeface="PT Bold Broken" pitchFamily="2" charset="-78"/>
            </a:endParaRPr>
          </a:p>
          <a:p>
            <a:pPr algn="r"/>
            <a:r>
              <a:rPr lang="ar-SA" b="1" dirty="0" smtClean="0"/>
              <a:t>يتم تامين السلع و الخدمات والمشروعات الحكوميه عن طريق التأمين المباشر وفي حدود مليون ريال او عن طريق المنافسة العامة, مع مراعاة أن الاعمال الاستشارية مستثناة من ذلك حيث يكتفى بطرحها في منافسة محدودة , ونورد فيما يلي بعض الامثلة</a:t>
            </a:r>
            <a:endParaRPr lang="en-US" b="1" dirty="0" smtClean="0"/>
          </a:p>
        </p:txBody>
      </p:sp>
      <p:graphicFrame>
        <p:nvGraphicFramePr>
          <p:cNvPr id="9" name="Table 8"/>
          <p:cNvGraphicFramePr>
            <a:graphicFrameLocks noGrp="1"/>
          </p:cNvGraphicFramePr>
          <p:nvPr/>
        </p:nvGraphicFramePr>
        <p:xfrm>
          <a:off x="683568" y="3789040"/>
          <a:ext cx="5184576" cy="640080"/>
        </p:xfrm>
        <a:graphic>
          <a:graphicData uri="http://schemas.openxmlformats.org/drawingml/2006/table">
            <a:tbl>
              <a:tblPr firstRow="1" bandRow="1"/>
              <a:tblGrid>
                <a:gridCol w="3888431"/>
                <a:gridCol w="648072"/>
                <a:gridCol w="648073"/>
              </a:tblGrid>
              <a:tr h="370840">
                <a:tc>
                  <a:txBody>
                    <a:bodyPr/>
                    <a:lstStyle/>
                    <a:p>
                      <a:pPr algn="r"/>
                      <a:r>
                        <a:rPr lang="ar-SA" sz="1800" kern="1200" dirty="0" smtClean="0">
                          <a:solidFill>
                            <a:schemeClr val="tx1"/>
                          </a:solidFill>
                          <a:latin typeface="+mn-lt"/>
                          <a:ea typeface="+mn-ea"/>
                          <a:cs typeface="+mn-cs"/>
                        </a:rPr>
                        <a:t>حـ/ المصروفات –الباب الثاني- بند الايجار</a:t>
                      </a:r>
                      <a:endParaRPr lang="en-US" sz="1800" kern="1200" dirty="0" smtClean="0">
                        <a:solidFill>
                          <a:schemeClr val="tx1"/>
                        </a:solidFill>
                        <a:latin typeface="+mn-lt"/>
                        <a:ea typeface="+mn-ea"/>
                        <a:cs typeface="+mn-cs"/>
                      </a:endParaRPr>
                    </a:p>
                    <a:p>
                      <a:pPr algn="r"/>
                      <a:r>
                        <a:rPr lang="ar-SA" sz="1800" kern="1200" dirty="0" smtClean="0">
                          <a:solidFill>
                            <a:schemeClr val="tx1"/>
                          </a:solidFill>
                          <a:latin typeface="+mn-lt"/>
                          <a:ea typeface="+mn-ea"/>
                          <a:cs typeface="+mn-cs"/>
                        </a:rPr>
                        <a:t>حـ/ أوامر الدفع أو الحوالات( حسب الحال)</a:t>
                      </a:r>
                      <a:endParaRPr lang="en-US"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p>
                      <a:pPr algn="r"/>
                      <a:r>
                        <a:rPr lang="ar-SA" sz="1800" kern="1200" dirty="0" smtClean="0">
                          <a:solidFill>
                            <a:schemeClr val="tx1"/>
                          </a:solidFill>
                          <a:latin typeface="+mn-lt"/>
                          <a:ea typeface="+mn-ea"/>
                          <a:cs typeface="+mn-cs"/>
                        </a:rPr>
                        <a:t>×××</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800" kern="1200" dirty="0" smtClean="0">
                          <a:solidFill>
                            <a:schemeClr val="tx1"/>
                          </a:solidFill>
                          <a:latin typeface="+mn-lt"/>
                          <a:ea typeface="+mn-ea"/>
                          <a:cs typeface="+mn-cs"/>
                        </a:rPr>
                        <a:t>×××</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p:cNvSpPr txBox="1"/>
          <p:nvPr/>
        </p:nvSpPr>
        <p:spPr>
          <a:xfrm>
            <a:off x="179512" y="4653136"/>
            <a:ext cx="6120680" cy="923330"/>
          </a:xfrm>
          <a:prstGeom prst="rect">
            <a:avLst/>
          </a:prstGeom>
          <a:noFill/>
        </p:spPr>
        <p:txBody>
          <a:bodyPr wrap="square" rtlCol="0">
            <a:spAutoFit/>
          </a:bodyPr>
          <a:lstStyle/>
          <a:p>
            <a:pPr algn="r"/>
            <a:r>
              <a:rPr lang="ar-SA" b="1" dirty="0" smtClean="0"/>
              <a:t>وعند ورود إشعار من وزارة المالية بتحرير الشيك المسحوب على مؤسسة النقد العربي السعودي تقوم الادارة المالية بالجهة الحكومية بتحرير إذن تسوية يكون القيد من واقعه:</a:t>
            </a:r>
            <a:endParaRPr lang="en-US" b="1" dirty="0"/>
          </a:p>
        </p:txBody>
      </p:sp>
      <p:graphicFrame>
        <p:nvGraphicFramePr>
          <p:cNvPr id="11" name="Table 10"/>
          <p:cNvGraphicFramePr>
            <a:graphicFrameLocks noGrp="1"/>
          </p:cNvGraphicFramePr>
          <p:nvPr/>
        </p:nvGraphicFramePr>
        <p:xfrm>
          <a:off x="1259632" y="5733256"/>
          <a:ext cx="4032448" cy="640080"/>
        </p:xfrm>
        <a:graphic>
          <a:graphicData uri="http://schemas.openxmlformats.org/drawingml/2006/table">
            <a:tbl>
              <a:tblPr firstRow="1" bandRow="1"/>
              <a:tblGrid>
                <a:gridCol w="2592288"/>
                <a:gridCol w="792088"/>
                <a:gridCol w="648072"/>
              </a:tblGrid>
              <a:tr h="370840">
                <a:tc>
                  <a:txBody>
                    <a:bodyPr/>
                    <a:lstStyle/>
                    <a:p>
                      <a:pPr algn="r"/>
                      <a:r>
                        <a:rPr lang="ar-SA" sz="1800" kern="1200" dirty="0" smtClean="0">
                          <a:solidFill>
                            <a:schemeClr val="tx1"/>
                          </a:solidFill>
                          <a:latin typeface="+mn-lt"/>
                          <a:ea typeface="+mn-ea"/>
                          <a:cs typeface="+mn-cs"/>
                        </a:rPr>
                        <a:t>حـ/ أوامر الدفع</a:t>
                      </a:r>
                      <a:endParaRPr lang="en-US" sz="1800" kern="1200" dirty="0" smtClean="0">
                        <a:solidFill>
                          <a:schemeClr val="tx1"/>
                        </a:solidFill>
                        <a:latin typeface="+mn-lt"/>
                        <a:ea typeface="+mn-ea"/>
                        <a:cs typeface="+mn-cs"/>
                      </a:endParaRPr>
                    </a:p>
                    <a:p>
                      <a:pPr algn="r"/>
                      <a:r>
                        <a:rPr lang="ar-SA" sz="1800" kern="1200" dirty="0" smtClean="0">
                          <a:solidFill>
                            <a:schemeClr val="tx1"/>
                          </a:solidFill>
                          <a:latin typeface="+mn-lt"/>
                          <a:ea typeface="+mn-ea"/>
                          <a:cs typeface="+mn-cs"/>
                        </a:rPr>
                        <a:t>حـ/جاري وزارة المالية</a:t>
                      </a:r>
                      <a:endParaRPr lang="en-US" sz="1600" kern="12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dirty="0" smtClean="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p>
                      <a:pPr algn="r"/>
                      <a:r>
                        <a:rPr lang="ar-SA" sz="1800" kern="1200" dirty="0" smtClean="0">
                          <a:solidFill>
                            <a:schemeClr val="tx1"/>
                          </a:solidFill>
                          <a:latin typeface="+mn-lt"/>
                          <a:ea typeface="+mn-ea"/>
                          <a:cs typeface="+mn-cs"/>
                        </a:rPr>
                        <a:t>×××</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800" kern="1200" dirty="0" smtClean="0">
                          <a:solidFill>
                            <a:schemeClr val="tx1"/>
                          </a:solidFill>
                          <a:latin typeface="+mn-lt"/>
                          <a:ea typeface="+mn-ea"/>
                          <a:cs typeface="+mn-cs"/>
                        </a:rPr>
                        <a:t>×××</a:t>
                      </a:r>
                      <a:endParaRPr lang="en-US" sz="1600" dirty="0">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TextBox 11"/>
          <p:cNvSpPr txBox="1"/>
          <p:nvPr/>
        </p:nvSpPr>
        <p:spPr>
          <a:xfrm>
            <a:off x="467544" y="1628800"/>
            <a:ext cx="5832648" cy="2062103"/>
          </a:xfrm>
          <a:prstGeom prst="rect">
            <a:avLst/>
          </a:prstGeom>
          <a:noFill/>
        </p:spPr>
        <p:txBody>
          <a:bodyPr wrap="square" rtlCol="0">
            <a:spAutoFit/>
          </a:bodyPr>
          <a:lstStyle/>
          <a:p>
            <a:pPr algn="ctr"/>
            <a:r>
              <a:rPr lang="ar-SA" sz="2000" b="1" u="sng"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(أ)إيجار الدور الحكومية:</a:t>
            </a:r>
            <a:endParaRPr lang="en-US" sz="2000" b="1" u="sng"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r"/>
            <a:r>
              <a:rPr lang="ar-SA" b="1" dirty="0" smtClean="0"/>
              <a:t>قد تلجأ بعض الدوائر الحكومية لاستئجار مباني ملك للأفراد مقابل إيجار يسدد شهريًا أو سنويًا وللتعاقد مع الغير يلزم الحصول على موافقة الوزير المختص أو وكيل الوزارة.</a:t>
            </a:r>
            <a:endParaRPr lang="en-US" b="1" dirty="0" smtClean="0"/>
          </a:p>
          <a:p>
            <a:pPr algn="r"/>
            <a:r>
              <a:rPr lang="ar-SA" b="1" dirty="0" smtClean="0"/>
              <a:t>وعند استحقاق سداد الايجار تقوم الجهة الحكومية بتحرير أمر اعتماد صرف يتم بموجبه تحرير أمر دفع أو حوالة حسب المبلغ المراد صرفه يكون القيد من واقعه:</a:t>
            </a:r>
            <a:endParaRPr lang="en-US"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800" decel="100000"/>
                                        <p:tgtEl>
                                          <p:spTgt spid="8">
                                            <p:txEl>
                                              <p:pRg st="0" end="0"/>
                                            </p:txEl>
                                          </p:spTgt>
                                        </p:tgtEl>
                                      </p:cBhvr>
                                    </p:animEffect>
                                    <p:anim calcmode="lin" valueType="num">
                                      <p:cBhvr>
                                        <p:cTn id="8" dur="800" decel="100000" fill="hold"/>
                                        <p:tgtEl>
                                          <p:spTgt spid="8">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8">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8">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800" decel="100000"/>
                                        <p:tgtEl>
                                          <p:spTgt spid="8">
                                            <p:txEl>
                                              <p:pRg st="1" end="1"/>
                                            </p:txEl>
                                          </p:spTgt>
                                        </p:tgtEl>
                                      </p:cBhvr>
                                    </p:animEffect>
                                    <p:anim calcmode="lin" valueType="num">
                                      <p:cBhvr>
                                        <p:cTn id="16" dur="800" decel="100000" fill="hold"/>
                                        <p:tgtEl>
                                          <p:spTgt spid="8">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8">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8">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8">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8">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p:cTn id="25"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12">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1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2">
                                            <p:txEl>
                                              <p:pRg st="0" end="0"/>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anim calcmode="lin" valueType="num">
                                      <p:cBhvr>
                                        <p:cTn id="31" dur="1000" fill="hold"/>
                                        <p:tgtEl>
                                          <p:spTgt spid="12">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12">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12">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2">
                                            <p:txEl>
                                              <p:pRg st="1" end="1"/>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12">
                                            <p:txEl>
                                              <p:pRg st="2" end="2"/>
                                            </p:txEl>
                                          </p:spTgt>
                                        </p:tgtEl>
                                        <p:attrNameLst>
                                          <p:attrName>style.visibility</p:attrName>
                                        </p:attrNameLst>
                                      </p:cBhvr>
                                      <p:to>
                                        <p:strVal val="visible"/>
                                      </p:to>
                                    </p:set>
                                    <p:anim calcmode="lin" valueType="num">
                                      <p:cBhvr>
                                        <p:cTn id="37" dur="10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38" dur="1000" fill="hold"/>
                                        <p:tgtEl>
                                          <p:spTgt spid="12">
                                            <p:txEl>
                                              <p:pRg st="2" end="2"/>
                                            </p:txEl>
                                          </p:spTgt>
                                        </p:tgtEl>
                                        <p:attrNameLst>
                                          <p:attrName>ppt_h</p:attrName>
                                        </p:attrNameLst>
                                      </p:cBhvr>
                                      <p:tavLst>
                                        <p:tav tm="0">
                                          <p:val>
                                            <p:fltVal val="0"/>
                                          </p:val>
                                        </p:tav>
                                        <p:tav tm="100000">
                                          <p:val>
                                            <p:strVal val="#ppt_h"/>
                                          </p:val>
                                        </p:tav>
                                      </p:tavLst>
                                    </p:anim>
                                    <p:anim calcmode="lin" valueType="num">
                                      <p:cBhvr>
                                        <p:cTn id="39" dur="1000" fill="hold"/>
                                        <p:tgtEl>
                                          <p:spTgt spid="12">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2">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1" fill="hold">
                      <p:stCondLst>
                        <p:cond delay="indefinite"/>
                      </p:stCondLst>
                      <p:childTnLst>
                        <p:par>
                          <p:cTn id="42" fill="hold">
                            <p:stCondLst>
                              <p:cond delay="0"/>
                            </p:stCondLst>
                            <p:childTnLst>
                              <p:par>
                                <p:cTn id="43" presetID="39" presetClass="entr" presetSubtype="0" accel="10000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nodeType="click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 calcmode="lin" valueType="num">
                                      <p:cBhvr>
                                        <p:cTn id="53"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54"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55" dur="1000" fill="hold"/>
                                        <p:tgtEl>
                                          <p:spTgt spid="1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presetID="39" presetClass="entr" presetSubtype="0" accel="100000"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1107143029OKvo.gif"/>
          <p:cNvPicPr>
            <a:picLocks noChangeAspect="1"/>
          </p:cNvPicPr>
          <p:nvPr/>
        </p:nvPicPr>
        <p:blipFill>
          <a:blip r:embed="rId2" cstate="print">
            <a:lum bright="-10000" contrast="-20000"/>
          </a:blip>
          <a:stretch>
            <a:fillRect/>
          </a:stretch>
        </p:blipFill>
        <p:spPr>
          <a:xfrm>
            <a:off x="179512" y="188640"/>
            <a:ext cx="8784976" cy="6372707"/>
          </a:xfrm>
          <a:prstGeom prst="rect">
            <a:avLst/>
          </a:prstGeom>
          <a:ln>
            <a:noFill/>
          </a:ln>
          <a:effectLst>
            <a:softEdge rad="112500"/>
          </a:effectLst>
        </p:spPr>
      </p:pic>
      <p:sp>
        <p:nvSpPr>
          <p:cNvPr id="3" name="TextBox 2"/>
          <p:cNvSpPr txBox="1"/>
          <p:nvPr/>
        </p:nvSpPr>
        <p:spPr>
          <a:xfrm>
            <a:off x="323528" y="620688"/>
            <a:ext cx="6912768" cy="369332"/>
          </a:xfrm>
          <a:prstGeom prst="rect">
            <a:avLst/>
          </a:prstGeom>
          <a:noFill/>
        </p:spPr>
        <p:txBody>
          <a:bodyPr wrap="square" rtlCol="0">
            <a:spAutoFit/>
          </a:bodyPr>
          <a:lstStyle/>
          <a:p>
            <a:endParaRPr lang="en-US" dirty="0">
              <a:solidFill>
                <a:schemeClr val="accent2">
                  <a:lumMod val="40000"/>
                  <a:lumOff val="60000"/>
                </a:schemeClr>
              </a:solidFill>
            </a:endParaRPr>
          </a:p>
        </p:txBody>
      </p:sp>
      <p:sp>
        <p:nvSpPr>
          <p:cNvPr id="4" name="TextBox 3"/>
          <p:cNvSpPr txBox="1"/>
          <p:nvPr/>
        </p:nvSpPr>
        <p:spPr>
          <a:xfrm>
            <a:off x="323528" y="404664"/>
            <a:ext cx="8496944" cy="3416320"/>
          </a:xfrm>
          <a:prstGeom prst="rect">
            <a:avLst/>
          </a:prstGeom>
          <a:noFill/>
        </p:spPr>
        <p:txBody>
          <a:bodyPr wrap="square" rtlCol="0">
            <a:spAutoFit/>
          </a:bodyPr>
          <a:lstStyle/>
          <a:p>
            <a:pPr algn="ctr"/>
            <a:r>
              <a:rPr lang="ar-SA" b="1" u="sng"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cs typeface="PT Bold Broken" pitchFamily="2" charset="-78"/>
              </a:rPr>
              <a:t>(ب)شراء مواد أو مهمات:</a:t>
            </a:r>
            <a:endParaRPr lang="en-US" b="1" u="sng"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cs typeface="PT Bold Broken" pitchFamily="2" charset="-78"/>
            </a:endParaRPr>
          </a:p>
          <a:p>
            <a:pPr algn="r"/>
            <a:r>
              <a:rPr lang="ar-SA" b="1"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rPr>
              <a:t>من الطبيعي أنه قبل اتخاذ إجراءات الشراء أن يكون هناك ما يثبت عدم توافر الأصناف المطلوبة في مستودعات الجهة الحكومية ثم تحديد الكمية المطلوبة وفقًا لأنواعها ومواصفاتها بطريقة محددة لا تقبل الجدل بالإضافة إلى تقدير التكلفة المتوقعه لهذه الكمية حتى يمكن تحديد الطريقة المثلى للشراء فإذا كانت القيمة أقل من مليون ريال يمكن شراؤها عن طريق التأمين المباشر بعد تحري الاسعار في السوق وقد يحتاج الامر الى إجراء منافسة عامة بين عدد من الوكلاء المتخصصين وعلى ضوء ما تقدم يلزم الحصول على موافقة السلطة المختصة ثم الارتباط بالمبلغ للتأكد من ان البند المختص يسمح بالصرف , اخذاً في الاعتبار ان الاعلان في الصحف المحلية بالاضافة إلى الجريدة الرسمية قد تم , وان الضمان الابتدائي فد قدم وفي حدود 1% أو 2% من قيمة كل عطاء.</a:t>
            </a:r>
          </a:p>
          <a:p>
            <a:pPr algn="r"/>
            <a:r>
              <a:rPr lang="ar-SA" b="1"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rPr>
              <a:t>وعند توريد المهمات وتوفر مستنداتها الاصلية , منعًا من تكرار الصرف ,تتخذ الإجراءات اللازمةللصرف وذلك بتحرير أمر اعتماد صرف يتم بموجبه تحرير أمر دفع أوحوالة (حسب الحال) يكون القيد من واقعه:</a:t>
            </a:r>
            <a:endParaRPr lang="en-US" b="1"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endParaRPr>
          </a:p>
          <a:p>
            <a:pPr algn="r"/>
            <a:endParaRPr lang="en-US" b="1" spc="50" dirty="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endParaRPr>
          </a:p>
        </p:txBody>
      </p:sp>
      <p:graphicFrame>
        <p:nvGraphicFramePr>
          <p:cNvPr id="5" name="Table 4"/>
          <p:cNvGraphicFramePr>
            <a:graphicFrameLocks noGrp="1"/>
          </p:cNvGraphicFramePr>
          <p:nvPr/>
        </p:nvGraphicFramePr>
        <p:xfrm>
          <a:off x="1691680" y="3797032"/>
          <a:ext cx="5184576" cy="640080"/>
        </p:xfrm>
        <a:graphic>
          <a:graphicData uri="http://schemas.openxmlformats.org/drawingml/2006/table">
            <a:tbl>
              <a:tblPr firstRow="1" bandRow="1"/>
              <a:tblGrid>
                <a:gridCol w="3888431"/>
                <a:gridCol w="648072"/>
                <a:gridCol w="648073"/>
              </a:tblGrid>
              <a:tr h="370840">
                <a:tc>
                  <a:txBody>
                    <a:bodyPr/>
                    <a:lstStyle/>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حـ/المصروفات-الباب .. بند..</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حـ/أوامر الدفع أوالحوالات (حسب الحال)</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1043608" y="4665910"/>
            <a:ext cx="6984776" cy="923330"/>
          </a:xfrm>
          <a:prstGeom prst="rect">
            <a:avLst/>
          </a:prstGeom>
          <a:noFill/>
        </p:spPr>
        <p:txBody>
          <a:bodyPr wrap="square" rtlCol="0">
            <a:spAutoFit/>
          </a:bodyPr>
          <a:lstStyle/>
          <a:p>
            <a:pPr algn="r"/>
            <a:r>
              <a:rPr lang="ar-SA" b="1"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rPr>
              <a:t>وعند إصدار الشيك من وزارة المالية أو صرف الحوالة من صندوق الجهة الحكومية تحرر الإدارة المالية إذن تسوية يكون القيد من واقعه:</a:t>
            </a:r>
            <a:endParaRPr lang="en-US" b="1"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endParaRPr>
          </a:p>
          <a:p>
            <a:pPr algn="r"/>
            <a:endParaRPr lang="en-US" dirty="0">
              <a:solidFill>
                <a:schemeClr val="accent2">
                  <a:lumMod val="40000"/>
                  <a:lumOff val="60000"/>
                </a:schemeClr>
              </a:solidFill>
            </a:endParaRPr>
          </a:p>
        </p:txBody>
      </p:sp>
      <p:graphicFrame>
        <p:nvGraphicFramePr>
          <p:cNvPr id="7" name="Table 6"/>
          <p:cNvGraphicFramePr>
            <a:graphicFrameLocks noGrp="1"/>
          </p:cNvGraphicFramePr>
          <p:nvPr/>
        </p:nvGraphicFramePr>
        <p:xfrm>
          <a:off x="1907704" y="5453216"/>
          <a:ext cx="5184576" cy="640080"/>
        </p:xfrm>
        <a:graphic>
          <a:graphicData uri="http://schemas.openxmlformats.org/drawingml/2006/table">
            <a:tbl>
              <a:tblPr firstRow="1" bandRow="1"/>
              <a:tblGrid>
                <a:gridCol w="3888431"/>
                <a:gridCol w="648072"/>
                <a:gridCol w="648073"/>
              </a:tblGrid>
              <a:tr h="370840">
                <a:tc>
                  <a:txBody>
                    <a:bodyPr/>
                    <a:lstStyle/>
                    <a:p>
                      <a:pPr algn="r"/>
                      <a:r>
                        <a:rPr lang="ar-SA" sz="1800" kern="1200" dirty="0" smtClean="0">
                          <a:solidFill>
                            <a:schemeClr val="accent2">
                              <a:lumMod val="40000"/>
                              <a:lumOff val="60000"/>
                            </a:schemeClr>
                          </a:solidFill>
                          <a:latin typeface="+mn-lt"/>
                          <a:ea typeface="+mn-ea"/>
                          <a:cs typeface="+mn-cs"/>
                        </a:rPr>
                        <a:t>حـ/أوامر الدفع أوالحوالات</a:t>
                      </a:r>
                      <a:endParaRPr lang="en-US" sz="1800" kern="1200" dirty="0" smtClean="0">
                        <a:solidFill>
                          <a:schemeClr val="accent2">
                            <a:lumMod val="40000"/>
                            <a:lumOff val="60000"/>
                          </a:schemeClr>
                        </a:solidFill>
                        <a:latin typeface="+mn-lt"/>
                        <a:ea typeface="+mn-ea"/>
                        <a:cs typeface="+mn-cs"/>
                      </a:endParaRPr>
                    </a:p>
                    <a:p>
                      <a:pPr algn="r"/>
                      <a:r>
                        <a:rPr lang="ar-SA" sz="1800" kern="1200" dirty="0" smtClean="0">
                          <a:solidFill>
                            <a:schemeClr val="accent2">
                              <a:lumMod val="40000"/>
                              <a:lumOff val="60000"/>
                            </a:schemeClr>
                          </a:solidFill>
                          <a:latin typeface="+mn-lt"/>
                          <a:ea typeface="+mn-ea"/>
                          <a:cs typeface="+mn-cs"/>
                        </a:rPr>
                        <a:t>حـ/جاري وزارة المالية (او الصندوق)</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down)">
                                      <p:cBhvr>
                                        <p:cTn id="10" dur="500"/>
                                        <p:tgtEl>
                                          <p:spTgt spid="4">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down)">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9" presetClass="entr" presetSubtype="0" accel="10000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nodeType="click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edge">
                                      <p:cBhvr>
                                        <p:cTn id="26" dur="20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صورة5.jpg"/>
          <p:cNvPicPr>
            <a:picLocks noChangeAspect="1"/>
          </p:cNvPicPr>
          <p:nvPr/>
        </p:nvPicPr>
        <p:blipFill>
          <a:blip r:embed="rId2" cstate="print"/>
          <a:stretch>
            <a:fillRect/>
          </a:stretch>
        </p:blipFill>
        <p:spPr>
          <a:xfrm>
            <a:off x="0" y="27384"/>
            <a:ext cx="9144000" cy="6858000"/>
          </a:xfrm>
          <a:prstGeom prst="rect">
            <a:avLst/>
          </a:prstGeom>
        </p:spPr>
      </p:pic>
      <p:sp>
        <p:nvSpPr>
          <p:cNvPr id="3" name="TextBox 2"/>
          <p:cNvSpPr txBox="1"/>
          <p:nvPr/>
        </p:nvSpPr>
        <p:spPr>
          <a:xfrm>
            <a:off x="323528" y="987693"/>
            <a:ext cx="7992888" cy="2585323"/>
          </a:xfrm>
          <a:prstGeom prst="rect">
            <a:avLst/>
          </a:prstGeom>
          <a:noFill/>
        </p:spPr>
        <p:txBody>
          <a:bodyPr wrap="square" rtlCol="0">
            <a:spAutoFit/>
          </a:bodyPr>
          <a:lstStyle/>
          <a:p>
            <a:pPr algn="r"/>
            <a:r>
              <a:rPr lang="ar-SA" dirty="0" smtClean="0">
                <a:solidFill>
                  <a:schemeClr val="tx1">
                    <a:lumMod val="95000"/>
                    <a:lumOff val="5000"/>
                  </a:schemeClr>
                </a:solidFill>
                <a:cs typeface="PT Bold Heading" pitchFamily="2" charset="-78"/>
              </a:rPr>
              <a:t>وإذا لم يقم المتعهد بتنفيذ شروط العقد تقوم الجهة الحكومية بإنذاره بخطاب مسجل فإن لم يستجب خلال فترة 15 يومًا من تاريخ إنذاره يجوز للجهة الحكومية اتخاذ أحد الإجراءين : إما تنفيذ العقد على حساب المقاول بأي طريقة تراها حتى ولو تم ذلك عن طريق التأمين المباشر مع الرجوع عليه بفرق السعر والغرامات والتعويضات لقاء الضرر الذي لحق الجهة الحكومية نتيجة لإخلاله في تنفيذ التزاماته والإجراء فسخ العقد والرجوع عليه بالتعويضات التي تقدرها الوحدة ويجب المفاضلة بين الإجراءين من منظور الصالح العام وليس صالح المتعاقد.</a:t>
            </a:r>
            <a:endParaRPr lang="en-US" dirty="0" smtClean="0">
              <a:solidFill>
                <a:schemeClr val="tx1">
                  <a:lumMod val="95000"/>
                  <a:lumOff val="5000"/>
                </a:schemeClr>
              </a:solidFill>
              <a:cs typeface="PT Bold Heading" pitchFamily="2" charset="-78"/>
            </a:endParaRPr>
          </a:p>
          <a:p>
            <a:pPr algn="r"/>
            <a:r>
              <a:rPr lang="ar-SA" dirty="0" smtClean="0">
                <a:solidFill>
                  <a:schemeClr val="tx1">
                    <a:lumMod val="95000"/>
                    <a:lumOff val="5000"/>
                  </a:schemeClr>
                </a:solidFill>
                <a:cs typeface="PT Bold Heading" pitchFamily="2" charset="-78"/>
              </a:rPr>
              <a:t>وعند فرض غرامة تأخير وتحصيل قيمة خطاب الضمان وإيداعها الصندوق تقوم الإدارة المالية بتحرير إذن تسوية يكون القيد من واقعه:</a:t>
            </a:r>
            <a:endParaRPr lang="en-US" dirty="0" smtClean="0">
              <a:solidFill>
                <a:schemeClr val="tx1">
                  <a:lumMod val="95000"/>
                  <a:lumOff val="5000"/>
                </a:schemeClr>
              </a:solidFill>
              <a:cs typeface="PT Bold Heading" pitchFamily="2" charset="-78"/>
            </a:endParaRPr>
          </a:p>
          <a:p>
            <a:pPr algn="r"/>
            <a:endParaRPr lang="en-US" dirty="0">
              <a:solidFill>
                <a:schemeClr val="tx1">
                  <a:lumMod val="95000"/>
                  <a:lumOff val="5000"/>
                </a:schemeClr>
              </a:solidFill>
              <a:cs typeface="PT Bold Heading" pitchFamily="2" charset="-78"/>
            </a:endParaRPr>
          </a:p>
        </p:txBody>
      </p:sp>
      <p:sp>
        <p:nvSpPr>
          <p:cNvPr id="4" name="TextBox 3"/>
          <p:cNvSpPr txBox="1"/>
          <p:nvPr/>
        </p:nvSpPr>
        <p:spPr>
          <a:xfrm>
            <a:off x="683568" y="5385990"/>
            <a:ext cx="7560840" cy="923330"/>
          </a:xfrm>
          <a:prstGeom prst="rect">
            <a:avLst/>
          </a:prstGeom>
          <a:noFill/>
        </p:spPr>
        <p:txBody>
          <a:bodyPr wrap="square" rtlCol="0">
            <a:spAutoFit/>
          </a:bodyPr>
          <a:lstStyle/>
          <a:p>
            <a:pPr algn="r"/>
            <a:r>
              <a:rPr lang="ar-SA" dirty="0" smtClean="0">
                <a:solidFill>
                  <a:schemeClr val="tx1">
                    <a:lumMod val="95000"/>
                    <a:lumOff val="5000"/>
                  </a:schemeClr>
                </a:solidFill>
                <a:cs typeface="PT Bold Heading" pitchFamily="2" charset="-78"/>
              </a:rPr>
              <a:t>وإذا كان التحصيل قد تم عن طريق الإيداع المباشر في مؤسسة النقد العربي السعودي فيجري نفس القيد السابق مع استبدال حساب الصندوق بحساب جاري وزارة المالية.</a:t>
            </a:r>
            <a:endParaRPr lang="en-US" dirty="0" smtClean="0">
              <a:solidFill>
                <a:schemeClr val="tx1">
                  <a:lumMod val="95000"/>
                  <a:lumOff val="5000"/>
                </a:schemeClr>
              </a:solidFill>
              <a:cs typeface="PT Bold Heading" pitchFamily="2" charset="-78"/>
            </a:endParaRPr>
          </a:p>
          <a:p>
            <a:pPr algn="r"/>
            <a:endParaRPr lang="en-US" dirty="0"/>
          </a:p>
        </p:txBody>
      </p:sp>
      <p:graphicFrame>
        <p:nvGraphicFramePr>
          <p:cNvPr id="5" name="Table 4"/>
          <p:cNvGraphicFramePr>
            <a:graphicFrameLocks noGrp="1"/>
          </p:cNvGraphicFramePr>
          <p:nvPr/>
        </p:nvGraphicFramePr>
        <p:xfrm>
          <a:off x="1907704" y="3563848"/>
          <a:ext cx="5184576" cy="1737360"/>
        </p:xfrm>
        <a:graphic>
          <a:graphicData uri="http://schemas.openxmlformats.org/drawingml/2006/table">
            <a:tbl>
              <a:tblPr firstRow="1" bandRow="1"/>
              <a:tblGrid>
                <a:gridCol w="3888431"/>
                <a:gridCol w="648072"/>
                <a:gridCol w="648073"/>
              </a:tblGrid>
              <a:tr h="370840">
                <a:tc>
                  <a:txBody>
                    <a:bodyPr/>
                    <a:lstStyle/>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مذكورين</a:t>
                      </a:r>
                      <a:endParaRPr lang="en-US" sz="1800" kern="1200" dirty="0" smtClean="0">
                        <a:solidFill>
                          <a:schemeClr val="tx1">
                            <a:lumMod val="95000"/>
                            <a:lumOff val="5000"/>
                          </a:schemeClr>
                        </a:solidFill>
                        <a:latin typeface="+mn-lt"/>
                        <a:ea typeface="+mn-ea"/>
                        <a:cs typeface="PT Bold Heading" pitchFamily="2" charset="-78"/>
                      </a:endParaRPr>
                    </a:p>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حـ/ الصندوق</a:t>
                      </a:r>
                      <a:endParaRPr lang="en-US" sz="1800" kern="1200" dirty="0" smtClean="0">
                        <a:solidFill>
                          <a:schemeClr val="tx1">
                            <a:lumMod val="95000"/>
                            <a:lumOff val="5000"/>
                          </a:schemeClr>
                        </a:solidFill>
                        <a:latin typeface="+mn-lt"/>
                        <a:ea typeface="+mn-ea"/>
                        <a:cs typeface="PT Bold Heading" pitchFamily="2" charset="-78"/>
                      </a:endParaRPr>
                    </a:p>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حـ/العهد تحت التحصيل –طرف المقاول</a:t>
                      </a:r>
                      <a:endParaRPr lang="en-US" sz="1800" kern="1200" dirty="0" smtClean="0">
                        <a:solidFill>
                          <a:schemeClr val="tx1">
                            <a:lumMod val="95000"/>
                            <a:lumOff val="5000"/>
                          </a:schemeClr>
                        </a:solidFill>
                        <a:latin typeface="+mn-lt"/>
                        <a:ea typeface="+mn-ea"/>
                        <a:cs typeface="PT Bold Heading" pitchFamily="2" charset="-78"/>
                      </a:endParaRPr>
                    </a:p>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 مذكورين</a:t>
                      </a:r>
                      <a:endParaRPr lang="en-US" sz="1800" kern="1200" dirty="0" smtClean="0">
                        <a:solidFill>
                          <a:schemeClr val="tx1">
                            <a:lumMod val="95000"/>
                            <a:lumOff val="5000"/>
                          </a:schemeClr>
                        </a:solidFill>
                        <a:latin typeface="+mn-lt"/>
                        <a:ea typeface="+mn-ea"/>
                        <a:cs typeface="PT Bold Heading" pitchFamily="2" charset="-78"/>
                      </a:endParaRPr>
                    </a:p>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حـ/الأمانات المتنوعة- تخص المقاول</a:t>
                      </a:r>
                      <a:endParaRPr lang="en-US" sz="1800" kern="1200" dirty="0" smtClean="0">
                        <a:solidFill>
                          <a:schemeClr val="tx1">
                            <a:lumMod val="95000"/>
                            <a:lumOff val="5000"/>
                          </a:schemeClr>
                        </a:solidFill>
                        <a:latin typeface="+mn-lt"/>
                        <a:ea typeface="+mn-ea"/>
                        <a:cs typeface="PT Bold Heading" pitchFamily="2" charset="-78"/>
                      </a:endParaRPr>
                    </a:p>
                    <a:p>
                      <a:pPr marL="0" algn="r" defTabSz="914400" rtl="0" eaLnBrk="1" latinLnBrk="0" hangingPunct="1"/>
                      <a:r>
                        <a:rPr lang="ar-SA" sz="1800" kern="1200" dirty="0" smtClean="0">
                          <a:solidFill>
                            <a:schemeClr val="tx1">
                              <a:lumMod val="95000"/>
                              <a:lumOff val="5000"/>
                            </a:schemeClr>
                          </a:solidFill>
                          <a:latin typeface="+mn-lt"/>
                          <a:ea typeface="+mn-ea"/>
                          <a:cs typeface="PT Bold Heading" pitchFamily="2" charset="-78"/>
                        </a:rPr>
                        <a:t>حـ/المطلوبات - الغرامات</a:t>
                      </a:r>
                      <a:endParaRPr lang="en-US" sz="1800" kern="1200" dirty="0" smtClean="0">
                        <a:solidFill>
                          <a:schemeClr val="tx1">
                            <a:lumMod val="95000"/>
                            <a:lumOff val="5000"/>
                          </a:schemeClr>
                        </a:solidFill>
                        <a:latin typeface="+mn-lt"/>
                        <a:ea typeface="+mn-ea"/>
                        <a:cs typeface="PT Bold Heading"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rtl="1"/>
                      <a:r>
                        <a:rPr lang="ar-SA" sz="1800" kern="1200" dirty="0" smtClean="0">
                          <a:solidFill>
                            <a:schemeClr val="tx1"/>
                          </a:solidFill>
                          <a:latin typeface="+mn-lt"/>
                          <a:ea typeface="+mn-ea"/>
                          <a:cs typeface="+mn-cs"/>
                        </a:rPr>
                        <a:t>×××</a:t>
                      </a:r>
                      <a:endParaRPr lang="en-US" sz="1800" kern="1200" dirty="0" smtClean="0">
                        <a:solidFill>
                          <a:schemeClr val="tx1"/>
                        </a:solidFill>
                        <a:latin typeface="+mn-lt"/>
                        <a:ea typeface="+mn-ea"/>
                        <a:cs typeface="+mn-cs"/>
                      </a:endParaRPr>
                    </a:p>
                    <a:p>
                      <a:r>
                        <a:rPr lang="ar-SA" sz="1800" kern="1200" dirty="0" smtClean="0">
                          <a:solidFill>
                            <a:schemeClr val="tx1"/>
                          </a:solidFill>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p>
                      <a:pPr rtl="1"/>
                      <a:r>
                        <a:rPr lang="ar-SA" sz="1800" kern="1200" dirty="0" smtClean="0">
                          <a:solidFill>
                            <a:schemeClr val="tx1"/>
                          </a:solidFill>
                          <a:latin typeface="+mn-lt"/>
                          <a:ea typeface="+mn-ea"/>
                          <a:cs typeface="+mn-cs"/>
                        </a:rPr>
                        <a:t>×××</a:t>
                      </a:r>
                      <a:endParaRPr lang="en-US" sz="1800" kern="1200" dirty="0" smtClean="0">
                        <a:solidFill>
                          <a:schemeClr val="tx1"/>
                        </a:solidFill>
                        <a:latin typeface="+mn-lt"/>
                        <a:ea typeface="+mn-ea"/>
                        <a:cs typeface="+mn-cs"/>
                      </a:endParaRPr>
                    </a:p>
                    <a:p>
                      <a:r>
                        <a:rPr lang="ar-SA" sz="1800" kern="1200" dirty="0" smtClean="0">
                          <a:solidFill>
                            <a:schemeClr val="tx1"/>
                          </a:solidFill>
                          <a:latin typeface="+mn-lt"/>
                          <a:ea typeface="+mn-ea"/>
                          <a:cs typeface="+mn-cs"/>
                        </a:rPr>
                        <a:t>×××</a:t>
                      </a:r>
                      <a:endParaRPr lang="en-US" sz="1800" b="1" kern="1200" spc="50" dirty="0" smtClean="0">
                        <a:ln w="13500">
                          <a:solidFill>
                            <a:schemeClr val="accent1">
                              <a:shade val="2500"/>
                              <a:alpha val="6500"/>
                            </a:schemeClr>
                          </a:solidFill>
                          <a:prstDash val="solid"/>
                        </a:ln>
                        <a:solidFill>
                          <a:schemeClr val="accent2">
                            <a:lumMod val="40000"/>
                            <a:lumOff val="60000"/>
                          </a:schemeClr>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4)">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547664" y="214290"/>
            <a:ext cx="738205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ولا يقتصر الأمر على تبويب المصروفات وفقاً لنوعها وطبيعتها بل يتم تبويبها إدارياً حيث تربط مصروفات الدولة وفقاً للوحدات الإدارية في شكل فصول وفروع حيث يخصص لكل جهاز حكومي رئيسي فصل, وينقسم الفصل الواحد إلى عدة فروع, ويلاحظ أن هذا التبويب يشتمل على فصول لا تمثل وحدات إدارية, تأخذ شكل برامج أو نفقات أو إعانات أو فروع تحويل العملات أو احتياطيات دون نسبتها إلى جهاز إداري معين مما يحول دون معرفة الجهة المسئولة عن </a:t>
            </a:r>
            <a:r>
              <a:rPr lang="ar-SA" sz="3200" b="1" dirty="0" err="1" smtClean="0">
                <a:solidFill>
                  <a:schemeClr val="bg2">
                    <a:lumMod val="10000"/>
                  </a:schemeClr>
                </a:solidFill>
              </a:rPr>
              <a:t>اعتماداتها</a:t>
            </a:r>
            <a:r>
              <a:rPr lang="ar-SA" sz="3200" b="1" dirty="0" smtClean="0">
                <a:solidFill>
                  <a:schemeClr val="bg2">
                    <a:lumMod val="10000"/>
                  </a:schemeClr>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صورة3.jpg"/>
          <p:cNvPicPr>
            <a:picLocks noChangeAspect="1"/>
          </p:cNvPicPr>
          <p:nvPr/>
        </p:nvPicPr>
        <p:blipFill>
          <a:blip r:embed="rId2" cstate="print"/>
          <a:stretch>
            <a:fillRect/>
          </a:stretch>
        </p:blipFill>
        <p:spPr>
          <a:xfrm>
            <a:off x="5160" y="0"/>
            <a:ext cx="9133680" cy="6858000"/>
          </a:xfrm>
          <a:prstGeom prst="rect">
            <a:avLst/>
          </a:prstGeom>
          <a:ln>
            <a:noFill/>
          </a:ln>
          <a:effectLst>
            <a:softEdge rad="112500"/>
          </a:effectLst>
        </p:spPr>
      </p:pic>
      <p:sp>
        <p:nvSpPr>
          <p:cNvPr id="3" name="TextBox 2"/>
          <p:cNvSpPr txBox="1"/>
          <p:nvPr/>
        </p:nvSpPr>
        <p:spPr>
          <a:xfrm>
            <a:off x="467544" y="476672"/>
            <a:ext cx="8280920" cy="452431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وإذا قررت الدائرة الحكومية إسناد العملية إلى متعهد آخر يحمل المتعهد المقصر بفرق السعر والغرامات وأية تعويضات أخرى تراها الجهة الحكومية فلو تعاقدت الجهة الحكومية مع المتعهد أبو محمد على توريد مهمات وأدوات قدرت قيمتها بمبلغ مليون ريال وقدم المتعهد خطاب الضمان الابتدائي بمبلغ 10,000ريال ودفع فرق الضمان – لإكمال الضمان النهائي- بمبلغ 40,000ريال ليصبح 50,000ريال وقد قام المتعهد بتوريد مهمات بمبلغ 700,000ريال وتم صرف المستحق بموجب أمر دفع وبعد ذلك تأخر المتعهد في التوريد وتم إنذاره بخطاب مسجل ومع ذلك لم يستجب واضطرت الجهة الحكومية إلى فرض غرامة تأخير بمبلغ 3,000ريال وصرف قيمة خطاب الضمان النهائي وإلى إسناد باقي العملية إلى المتعهد أبو سلطان الذي وافق على توريد الكمية الباقية بمبلغ 380,000ريال وقام بتوريد الكمية وتم صرف القيمة له فعلاً ثم تسوية حساب المتعهد أبو محمد </a:t>
            </a:r>
          </a:p>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وصرف باقي مستحقاته.</a:t>
            </a:r>
            <a:endParaRPr lang="en-US" dirty="0" smtClean="0"/>
          </a:p>
          <a:p>
            <a:pPr algn="r"/>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تتم معالجة العمليات السابقة على النجو الآتي :</a:t>
            </a: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1-عند قيام المتعهد أبو محمد بتقديم خطاب الضمان الابتدائي بمبلغ 10,000ريال وخطاب ضمان بفرق المبلغ لتكميله بمقدار الضمان النهائي يتم تسجيلهما في سجل مراقبة الضمانات.</a:t>
            </a: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2-عند قيام المتعهد أبو محمد بتوريد مهمات بمبلغ 700,000ريال وبعد التأكد من توفر المستندات الأصلية يحرر أمر اعتماد صرف يتم بموجبه تحرير أمر دفع يكون القيد من واقعه:</a:t>
            </a: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Rectangle 5"/>
          <p:cNvSpPr/>
          <p:nvPr/>
        </p:nvSpPr>
        <p:spPr>
          <a:xfrm>
            <a:off x="1835696" y="5445224"/>
            <a:ext cx="5184576"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700.000            </a:t>
            </a:r>
            <a:r>
              <a:rPr lang="ar-SA" dirty="0" smtClean="0"/>
              <a:t>      </a:t>
            </a: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حـ/المصروفات- الباب- بند..</a:t>
            </a: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700.000  حـ/أوامرالدفع-باسم المتعهد ابومحمد</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split orient="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qhm7an3e.gif"/>
          <p:cNvPicPr>
            <a:picLocks noChangeAspect="1"/>
          </p:cNvPicPr>
          <p:nvPr/>
        </p:nvPicPr>
        <p:blipFill>
          <a:blip r:embed="rId2" cstate="print"/>
          <a:stretch>
            <a:fillRect/>
          </a:stretch>
        </p:blipFill>
        <p:spPr>
          <a:xfrm>
            <a:off x="251520" y="442403"/>
            <a:ext cx="8640960" cy="597319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3" name="TextBox 2"/>
          <p:cNvSpPr txBox="1"/>
          <p:nvPr/>
        </p:nvSpPr>
        <p:spPr>
          <a:xfrm>
            <a:off x="539552" y="692696"/>
            <a:ext cx="8136904" cy="923330"/>
          </a:xfrm>
          <a:prstGeom prst="rect">
            <a:avLst/>
          </a:prstGeom>
          <a:noFill/>
        </p:spPr>
        <p:txBody>
          <a:bodyPr wrap="square" rtlCol="0">
            <a:spAutoFit/>
          </a:bodyPr>
          <a:lstStyle/>
          <a:p>
            <a:pPr algn="r"/>
            <a:r>
              <a:rPr lang="ar-SA" b="1" dirty="0" smtClean="0">
                <a:solidFill>
                  <a:srgbClr val="009999"/>
                </a:solidFill>
              </a:rPr>
              <a:t>3-وعند إصدار شيك باسم المتعهد ابو محمد بمعرفة وزارة المالية تجري الادارة المالية بالجهة الحكومية طالبة الصرف تسوية يكون القيد من واقعها:</a:t>
            </a:r>
            <a:endParaRPr lang="en-US" b="1" dirty="0" smtClean="0">
              <a:solidFill>
                <a:srgbClr val="009999"/>
              </a:solidFill>
            </a:endParaRPr>
          </a:p>
          <a:p>
            <a:pPr algn="r"/>
            <a:endParaRPr lang="en-US" b="1" dirty="0">
              <a:solidFill>
                <a:srgbClr val="009999"/>
              </a:solidFill>
            </a:endParaRPr>
          </a:p>
        </p:txBody>
      </p:sp>
      <p:graphicFrame>
        <p:nvGraphicFramePr>
          <p:cNvPr id="4" name="Table 3"/>
          <p:cNvGraphicFramePr>
            <a:graphicFrameLocks noGrp="1"/>
          </p:cNvGraphicFramePr>
          <p:nvPr/>
        </p:nvGraphicFramePr>
        <p:xfrm>
          <a:off x="1475656" y="1700808"/>
          <a:ext cx="6264696" cy="579120"/>
        </p:xfrm>
        <a:graphic>
          <a:graphicData uri="http://schemas.openxmlformats.org/drawingml/2006/table">
            <a:tbl>
              <a:tblPr firstRow="1" bandRow="1"/>
              <a:tblGrid>
                <a:gridCol w="3744416"/>
                <a:gridCol w="1296144"/>
                <a:gridCol w="1224136"/>
              </a:tblGrid>
              <a:tr h="370840">
                <a:tc>
                  <a:txBody>
                    <a:bodyPr/>
                    <a:lstStyle/>
                    <a:p>
                      <a:pPr algn="r">
                        <a:lnSpc>
                          <a:spcPct val="115000"/>
                        </a:lnSpc>
                        <a:spcAft>
                          <a:spcPts val="0"/>
                        </a:spcAft>
                      </a:pPr>
                      <a:r>
                        <a:rPr lang="ar-SA" sz="1600" b="1" dirty="0">
                          <a:solidFill>
                            <a:srgbClr val="009999"/>
                          </a:solidFill>
                          <a:latin typeface="Calibri"/>
                          <a:ea typeface="Calibri"/>
                          <a:cs typeface="Arial"/>
                        </a:rPr>
                        <a:t>حـ/ اوامر الدفع</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حـ/جاري وزارة المالية</a:t>
                      </a:r>
                      <a:endParaRPr lang="en-US" sz="1600" b="1" dirty="0">
                        <a:solidFill>
                          <a:srgbClr val="009999"/>
                        </a:solidFill>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a:r>
                        <a:rPr lang="ar-SA" sz="1600" b="1" kern="1200" dirty="0" smtClean="0">
                          <a:solidFill>
                            <a:srgbClr val="009999"/>
                          </a:solidFill>
                          <a:latin typeface="+mn-lt"/>
                          <a:ea typeface="+mn-ea"/>
                          <a:cs typeface="+mn-cs"/>
                        </a:rPr>
                        <a:t>700.000</a:t>
                      </a:r>
                      <a:endParaRPr lang="en-US"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ar-SA" sz="1600" b="1" kern="1200" dirty="0" smtClean="0">
                          <a:solidFill>
                            <a:srgbClr val="009999"/>
                          </a:solidFill>
                          <a:latin typeface="+mn-lt"/>
                          <a:ea typeface="+mn-ea"/>
                          <a:cs typeface="+mn-cs"/>
                        </a:rPr>
                        <a:t>700.000</a:t>
                      </a:r>
                      <a:endParaRPr lang="en-US"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323528" y="2492896"/>
            <a:ext cx="8280920" cy="1477328"/>
          </a:xfrm>
          <a:prstGeom prst="rect">
            <a:avLst/>
          </a:prstGeom>
          <a:noFill/>
        </p:spPr>
        <p:txBody>
          <a:bodyPr wrap="square" rtlCol="0">
            <a:spAutoFit/>
          </a:bodyPr>
          <a:lstStyle/>
          <a:p>
            <a:pPr algn="r"/>
            <a:r>
              <a:rPr lang="ar-SA" b="1" dirty="0" smtClean="0">
                <a:solidFill>
                  <a:srgbClr val="009999"/>
                </a:solidFill>
              </a:rPr>
              <a:t>4-بعد إنذار المتعهد ابو محمد يتم عمل مذكرة تعرض على صاحب الصلاحية لفرض غرامة تأخير قدرها 3,000ريال مع الامر بإجراء الشراء مع متعهد آخر وعندئذ تقوم تقوم الإدارة المالية بتحصيل خطاب الضمان النهائي البالغ 50,000ريال بإيداعه أحد فروع مؤسسة النقد العربي السعودي كما تقوم بتحرير إذن تسوية يكون القيد من واقعه:</a:t>
            </a:r>
            <a:endParaRPr lang="en-US" b="1" dirty="0" smtClean="0">
              <a:solidFill>
                <a:srgbClr val="009999"/>
              </a:solidFill>
            </a:endParaRPr>
          </a:p>
          <a:p>
            <a:pPr algn="r"/>
            <a:endParaRPr lang="en-US" b="1" dirty="0">
              <a:solidFill>
                <a:srgbClr val="009999"/>
              </a:solidFill>
            </a:endParaRPr>
          </a:p>
        </p:txBody>
      </p:sp>
      <p:graphicFrame>
        <p:nvGraphicFramePr>
          <p:cNvPr id="6" name="Table 5"/>
          <p:cNvGraphicFramePr>
            <a:graphicFrameLocks noGrp="1"/>
          </p:cNvGraphicFramePr>
          <p:nvPr/>
        </p:nvGraphicFramePr>
        <p:xfrm>
          <a:off x="899592" y="4221088"/>
          <a:ext cx="6264696" cy="1682496"/>
        </p:xfrm>
        <a:graphic>
          <a:graphicData uri="http://schemas.openxmlformats.org/drawingml/2006/table">
            <a:tbl>
              <a:tblPr firstRow="1" bandRow="1"/>
              <a:tblGrid>
                <a:gridCol w="3744416"/>
                <a:gridCol w="1296144"/>
                <a:gridCol w="1224136"/>
              </a:tblGrid>
              <a:tr h="1391032">
                <a:tc>
                  <a:txBody>
                    <a:bodyPr/>
                    <a:lstStyle/>
                    <a:p>
                      <a:pPr algn="r">
                        <a:lnSpc>
                          <a:spcPct val="115000"/>
                        </a:lnSpc>
                        <a:spcAft>
                          <a:spcPts val="0"/>
                        </a:spcAft>
                      </a:pPr>
                      <a:r>
                        <a:rPr lang="ar-SA" sz="1600" b="1" dirty="0">
                          <a:solidFill>
                            <a:srgbClr val="009999"/>
                          </a:solidFill>
                          <a:latin typeface="Calibri"/>
                          <a:ea typeface="Calibri"/>
                          <a:cs typeface="Arial"/>
                        </a:rPr>
                        <a:t>مذكورين</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حـ/العهد-تحت التحصيل- باسم المتعهد ابو محمد</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حـ/جاري وزارة المالية</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مذكورين</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حـ/المطلوبات</a:t>
                      </a:r>
                      <a:endParaRPr lang="en-US" sz="1600" b="1" dirty="0">
                        <a:solidFill>
                          <a:srgbClr val="009999"/>
                        </a:solidFill>
                        <a:latin typeface="Calibri"/>
                        <a:ea typeface="Calibri"/>
                        <a:cs typeface="Arial"/>
                      </a:endParaRPr>
                    </a:p>
                    <a:p>
                      <a:pPr algn="r">
                        <a:lnSpc>
                          <a:spcPct val="115000"/>
                        </a:lnSpc>
                        <a:spcAft>
                          <a:spcPts val="0"/>
                        </a:spcAft>
                      </a:pPr>
                      <a:r>
                        <a:rPr lang="ar-SA" sz="1600" b="1" dirty="0">
                          <a:solidFill>
                            <a:srgbClr val="009999"/>
                          </a:solidFill>
                          <a:latin typeface="Calibri"/>
                          <a:ea typeface="Calibri"/>
                          <a:cs typeface="Arial"/>
                        </a:rPr>
                        <a:t>حـ/الامانات – تأمينات نقدية</a:t>
                      </a:r>
                      <a:endParaRPr lang="en-US" sz="1600" b="1" dirty="0">
                        <a:solidFill>
                          <a:srgbClr val="009999"/>
                        </a:solidFill>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rtl="1"/>
                      <a:r>
                        <a:rPr lang="ar-SA" sz="1600" b="1" kern="1200" dirty="0" smtClean="0">
                          <a:solidFill>
                            <a:srgbClr val="009999"/>
                          </a:solidFill>
                          <a:latin typeface="+mn-lt"/>
                          <a:ea typeface="+mn-ea"/>
                          <a:cs typeface="+mn-cs"/>
                        </a:rPr>
                        <a:t>3.000</a:t>
                      </a:r>
                      <a:endParaRPr lang="en-US" sz="1600" b="1" kern="1200" dirty="0" smtClean="0">
                        <a:solidFill>
                          <a:srgbClr val="009999"/>
                        </a:solidFill>
                        <a:latin typeface="+mn-lt"/>
                        <a:ea typeface="+mn-ea"/>
                        <a:cs typeface="+mn-cs"/>
                      </a:endParaRPr>
                    </a:p>
                    <a:p>
                      <a:pPr algn="r"/>
                      <a:r>
                        <a:rPr lang="ar-SA" sz="1600" b="1" kern="1200" dirty="0" smtClean="0">
                          <a:solidFill>
                            <a:srgbClr val="009999"/>
                          </a:solidFill>
                          <a:latin typeface="+mn-lt"/>
                          <a:ea typeface="+mn-ea"/>
                          <a:cs typeface="+mn-cs"/>
                        </a:rPr>
                        <a:t>50.000</a:t>
                      </a: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lang="ar-SA"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p>
                      <a:pPr algn="r" rtl="1"/>
                      <a:r>
                        <a:rPr lang="ar-SA" sz="1600" b="1" kern="1200" dirty="0" smtClean="0">
                          <a:solidFill>
                            <a:srgbClr val="009999"/>
                          </a:solidFill>
                          <a:latin typeface="+mn-lt"/>
                          <a:ea typeface="+mn-ea"/>
                          <a:cs typeface="+mn-cs"/>
                        </a:rPr>
                        <a:t>3.000</a:t>
                      </a:r>
                      <a:endParaRPr lang="en-US" sz="1600" b="1" kern="1200" dirty="0" smtClean="0">
                        <a:solidFill>
                          <a:srgbClr val="009999"/>
                        </a:solidFill>
                        <a:latin typeface="+mn-lt"/>
                        <a:ea typeface="+mn-ea"/>
                        <a:cs typeface="+mn-cs"/>
                      </a:endParaRPr>
                    </a:p>
                    <a:p>
                      <a:pPr algn="r"/>
                      <a:r>
                        <a:rPr lang="ar-SA" sz="1600" b="1" kern="1200" dirty="0" smtClean="0">
                          <a:solidFill>
                            <a:srgbClr val="009999"/>
                          </a:solidFill>
                          <a:latin typeface="+mn-lt"/>
                          <a:ea typeface="+mn-ea"/>
                          <a:cs typeface="+mn-cs"/>
                        </a:rPr>
                        <a:t>50.000</a:t>
                      </a:r>
                      <a:endParaRPr lang="en-US" sz="1600" b="1" kern="1200" spc="50" dirty="0" smtClean="0">
                        <a:ln w="13500">
                          <a:solidFill>
                            <a:schemeClr val="accent1">
                              <a:shade val="2500"/>
                              <a:alpha val="6500"/>
                            </a:schemeClr>
                          </a:solidFill>
                          <a:prstDash val="solid"/>
                        </a:ln>
                        <a:solidFill>
                          <a:srgbClr val="009999"/>
                        </a:solidFill>
                        <a:effectLst>
                          <a:innerShdw blurRad="50900" dist="38500" dir="13500000">
                            <a:srgbClr val="000000">
                              <a:alpha val="60000"/>
                            </a:srgbClr>
                          </a:innerShdw>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slide(fromBottom)">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g32cjclo.gif"/>
          <p:cNvPicPr>
            <a:picLocks noChangeAspect="1"/>
          </p:cNvPicPr>
          <p:nvPr/>
        </p:nvPicPr>
        <p:blipFill>
          <a:blip r:embed="rId2" cstate="print"/>
          <a:stretch>
            <a:fillRect/>
          </a:stretch>
        </p:blipFill>
        <p:spPr>
          <a:xfrm>
            <a:off x="199862" y="404665"/>
            <a:ext cx="8744276" cy="60486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51520" y="404664"/>
            <a:ext cx="7560840" cy="923330"/>
          </a:xfrm>
          <a:prstGeom prst="rect">
            <a:avLst/>
          </a:prstGeom>
          <a:noFill/>
        </p:spPr>
        <p:txBody>
          <a:bodyPr wrap="square" rtlCol="0">
            <a:spAutoFit/>
          </a:bodyPr>
          <a:lstStyle/>
          <a:p>
            <a:pPr algn="r"/>
            <a:r>
              <a:rPr lang="ar-SA" b="1" dirty="0" smtClean="0">
                <a:solidFill>
                  <a:srgbClr val="00B050"/>
                </a:solidFill>
              </a:rPr>
              <a:t>5- وعند قيام المتعهد ابو سلطان بتوريد الكمية يتم صرف القيمة إليه ويلاحظ أن المتعهد المقصر أبو محمد يتحمل بفرق السعر وفقاً لما يلي :</a:t>
            </a:r>
            <a:endParaRPr lang="en-US" b="1" dirty="0" smtClean="0">
              <a:solidFill>
                <a:srgbClr val="00B050"/>
              </a:solidFill>
            </a:endParaRPr>
          </a:p>
          <a:p>
            <a:pPr algn="r"/>
            <a:endParaRPr lang="en-US" b="1" dirty="0">
              <a:solidFill>
                <a:srgbClr val="00B050"/>
              </a:solidFill>
            </a:endParaRPr>
          </a:p>
        </p:txBody>
      </p:sp>
      <p:sp>
        <p:nvSpPr>
          <p:cNvPr id="7" name="TextBox 6"/>
          <p:cNvSpPr txBox="1"/>
          <p:nvPr/>
        </p:nvSpPr>
        <p:spPr>
          <a:xfrm>
            <a:off x="179512" y="2780928"/>
            <a:ext cx="7056784" cy="923330"/>
          </a:xfrm>
          <a:prstGeom prst="rect">
            <a:avLst/>
          </a:prstGeom>
          <a:noFill/>
        </p:spPr>
        <p:txBody>
          <a:bodyPr wrap="square" rtlCol="0">
            <a:spAutoFit/>
          </a:bodyPr>
          <a:lstStyle/>
          <a:p>
            <a:pPr algn="r"/>
            <a:r>
              <a:rPr lang="ar-SA" b="1" dirty="0" smtClean="0">
                <a:solidFill>
                  <a:srgbClr val="00B050"/>
                </a:solidFill>
              </a:rPr>
              <a:t>وبناء على ذلك تقوم الادارة المالية بتحريرامر اعتماد صرف يتم بموجبه صرف المبلغ المستحق للمتعهد ابو سلطان يكون القيد من واقعه:</a:t>
            </a:r>
            <a:endParaRPr lang="en-US" b="1" dirty="0" smtClean="0">
              <a:solidFill>
                <a:srgbClr val="00B050"/>
              </a:solidFill>
            </a:endParaRPr>
          </a:p>
          <a:p>
            <a:pPr algn="r"/>
            <a:endParaRPr lang="en-US" b="1" dirty="0">
              <a:solidFill>
                <a:srgbClr val="00B050"/>
              </a:solidFill>
            </a:endParaRPr>
          </a:p>
        </p:txBody>
      </p:sp>
      <p:graphicFrame>
        <p:nvGraphicFramePr>
          <p:cNvPr id="8" name="Table 7"/>
          <p:cNvGraphicFramePr>
            <a:graphicFrameLocks noGrp="1"/>
          </p:cNvGraphicFramePr>
          <p:nvPr/>
        </p:nvGraphicFramePr>
        <p:xfrm>
          <a:off x="395536" y="3501008"/>
          <a:ext cx="6556365" cy="1174242"/>
        </p:xfrm>
        <a:graphic>
          <a:graphicData uri="http://schemas.openxmlformats.org/drawingml/2006/table">
            <a:tbl>
              <a:tblPr/>
              <a:tblGrid>
                <a:gridCol w="3384376"/>
                <a:gridCol w="1656184"/>
                <a:gridCol w="1515805"/>
              </a:tblGrid>
              <a:tr h="1080120">
                <a:tc>
                  <a:txBody>
                    <a:bodyPr/>
                    <a:lstStyle/>
                    <a:p>
                      <a:pPr algn="r">
                        <a:lnSpc>
                          <a:spcPct val="115000"/>
                        </a:lnSpc>
                        <a:spcAft>
                          <a:spcPts val="0"/>
                        </a:spcAft>
                      </a:pPr>
                      <a:r>
                        <a:rPr lang="ar-SA" sz="1400" b="1" dirty="0">
                          <a:solidFill>
                            <a:srgbClr val="00B050"/>
                          </a:solidFill>
                          <a:latin typeface="Calibri"/>
                          <a:ea typeface="Calibri"/>
                          <a:cs typeface="Arial"/>
                        </a:rPr>
                        <a:t>مذكورين</a:t>
                      </a:r>
                      <a:endParaRPr lang="en-US" sz="1100" b="1" dirty="0">
                        <a:solidFill>
                          <a:srgbClr val="00B050"/>
                        </a:solidFill>
                        <a:latin typeface="Calibri"/>
                        <a:ea typeface="Calibri"/>
                        <a:cs typeface="Arial"/>
                      </a:endParaRPr>
                    </a:p>
                    <a:p>
                      <a:pPr algn="r">
                        <a:lnSpc>
                          <a:spcPct val="115000"/>
                        </a:lnSpc>
                        <a:spcAft>
                          <a:spcPts val="0"/>
                        </a:spcAft>
                      </a:pPr>
                      <a:r>
                        <a:rPr lang="ar-SA" sz="1400" b="1" dirty="0">
                          <a:solidFill>
                            <a:srgbClr val="00B050"/>
                          </a:solidFill>
                          <a:latin typeface="Calibri"/>
                          <a:ea typeface="Calibri"/>
                          <a:cs typeface="Arial"/>
                        </a:rPr>
                        <a:t>حـ/المصروفات-الباب الثاني- بند</a:t>
                      </a:r>
                      <a:endParaRPr lang="en-US" sz="1100" b="1" dirty="0">
                        <a:solidFill>
                          <a:srgbClr val="00B050"/>
                        </a:solidFill>
                        <a:latin typeface="Calibri"/>
                        <a:ea typeface="Calibri"/>
                        <a:cs typeface="Arial"/>
                      </a:endParaRPr>
                    </a:p>
                    <a:p>
                      <a:pPr algn="r">
                        <a:lnSpc>
                          <a:spcPct val="115000"/>
                        </a:lnSpc>
                        <a:spcAft>
                          <a:spcPts val="0"/>
                        </a:spcAft>
                      </a:pPr>
                      <a:r>
                        <a:rPr lang="ar-SA" sz="1400" b="1" dirty="0">
                          <a:solidFill>
                            <a:srgbClr val="00B050"/>
                          </a:solidFill>
                          <a:latin typeface="Calibri"/>
                          <a:ea typeface="Calibri"/>
                          <a:cs typeface="Arial"/>
                        </a:rPr>
                        <a:t>حـ/العهد تحت التحصيل –طرف المتعهد الاول ابو محمد</a:t>
                      </a:r>
                      <a:endParaRPr lang="en-US" sz="1100" b="1" dirty="0">
                        <a:solidFill>
                          <a:srgbClr val="00B050"/>
                        </a:solidFill>
                        <a:latin typeface="Calibri"/>
                        <a:ea typeface="Calibri"/>
                        <a:cs typeface="Arial"/>
                      </a:endParaRPr>
                    </a:p>
                    <a:p>
                      <a:pPr algn="r">
                        <a:lnSpc>
                          <a:spcPct val="115000"/>
                        </a:lnSpc>
                        <a:spcAft>
                          <a:spcPts val="0"/>
                        </a:spcAft>
                      </a:pPr>
                      <a:r>
                        <a:rPr lang="ar-SA" sz="1400" b="1" dirty="0">
                          <a:solidFill>
                            <a:srgbClr val="00B050"/>
                          </a:solidFill>
                          <a:latin typeface="Calibri"/>
                          <a:ea typeface="Calibri"/>
                          <a:cs typeface="Arial"/>
                        </a:rPr>
                        <a:t>حـ/ أوامر دفع – باسم المتعهد ابوسلطان.</a:t>
                      </a:r>
                      <a:endParaRPr lang="en-US" sz="11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smtClean="0">
                        <a:solidFill>
                          <a:srgbClr val="00B050"/>
                        </a:solidFill>
                        <a:latin typeface="Calibri"/>
                        <a:ea typeface="Calibri"/>
                        <a:cs typeface="Arial"/>
                      </a:endParaRPr>
                    </a:p>
                    <a:p>
                      <a:pPr algn="r" rtl="1">
                        <a:lnSpc>
                          <a:spcPct val="115000"/>
                        </a:lnSpc>
                        <a:spcAft>
                          <a:spcPts val="0"/>
                        </a:spcAft>
                      </a:pPr>
                      <a:endParaRPr lang="ar-SA" sz="1400" b="1" dirty="0">
                        <a:solidFill>
                          <a:srgbClr val="00B050"/>
                        </a:solidFill>
                        <a:latin typeface="Calibri"/>
                        <a:ea typeface="Calibri"/>
                        <a:cs typeface="Arial"/>
                      </a:endParaRPr>
                    </a:p>
                    <a:p>
                      <a:pPr algn="r">
                        <a:lnSpc>
                          <a:spcPct val="115000"/>
                        </a:lnSpc>
                        <a:spcAft>
                          <a:spcPts val="0"/>
                        </a:spcAft>
                      </a:pPr>
                      <a:endParaRPr lang="ar-SA" sz="1400" b="1" dirty="0" smtClean="0">
                        <a:solidFill>
                          <a:srgbClr val="00B050"/>
                        </a:solidFill>
                        <a:latin typeface="Calibri"/>
                        <a:ea typeface="Calibri"/>
                        <a:cs typeface="Arial"/>
                      </a:endParaRPr>
                    </a:p>
                    <a:p>
                      <a:pPr algn="r">
                        <a:lnSpc>
                          <a:spcPct val="115000"/>
                        </a:lnSpc>
                        <a:spcAft>
                          <a:spcPts val="0"/>
                        </a:spcAft>
                      </a:pPr>
                      <a:r>
                        <a:rPr lang="ar-SA" sz="1400" b="1" dirty="0" smtClean="0">
                          <a:solidFill>
                            <a:srgbClr val="00B050"/>
                          </a:solidFill>
                          <a:latin typeface="Calibri"/>
                          <a:ea typeface="Calibri"/>
                          <a:cs typeface="Arial"/>
                        </a:rPr>
                        <a:t>380.000</a:t>
                      </a:r>
                    </a:p>
                    <a:p>
                      <a:pPr algn="r">
                        <a:lnSpc>
                          <a:spcPct val="115000"/>
                        </a:lnSpc>
                        <a:spcAft>
                          <a:spcPts val="0"/>
                        </a:spcAft>
                      </a:pPr>
                      <a:endParaRPr lang="en-US" sz="11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00B050"/>
                        </a:solidFill>
                        <a:latin typeface="Calibri"/>
                        <a:ea typeface="Calibri"/>
                        <a:cs typeface="Arial"/>
                      </a:endParaRPr>
                    </a:p>
                    <a:p>
                      <a:pPr algn="r">
                        <a:lnSpc>
                          <a:spcPct val="115000"/>
                        </a:lnSpc>
                        <a:spcAft>
                          <a:spcPts val="0"/>
                        </a:spcAft>
                      </a:pPr>
                      <a:r>
                        <a:rPr lang="ar-SA" sz="1400" b="1" dirty="0" smtClean="0">
                          <a:solidFill>
                            <a:srgbClr val="00B050"/>
                          </a:solidFill>
                          <a:latin typeface="Calibri"/>
                          <a:ea typeface="Calibri"/>
                          <a:cs typeface="Arial"/>
                        </a:rPr>
                        <a:t>300.000</a:t>
                      </a:r>
                      <a:endParaRPr lang="en-US" sz="1100" b="1" dirty="0">
                        <a:solidFill>
                          <a:srgbClr val="00B050"/>
                        </a:solidFill>
                        <a:latin typeface="Calibri"/>
                        <a:ea typeface="Calibri"/>
                        <a:cs typeface="Arial"/>
                      </a:endParaRPr>
                    </a:p>
                    <a:p>
                      <a:pPr algn="r">
                        <a:lnSpc>
                          <a:spcPct val="115000"/>
                        </a:lnSpc>
                        <a:spcAft>
                          <a:spcPts val="0"/>
                        </a:spcAft>
                      </a:pPr>
                      <a:r>
                        <a:rPr lang="ar-SA" sz="1400" b="1" dirty="0" smtClean="0">
                          <a:solidFill>
                            <a:srgbClr val="00B050"/>
                          </a:solidFill>
                          <a:latin typeface="Calibri"/>
                          <a:ea typeface="Calibri"/>
                          <a:cs typeface="Arial"/>
                        </a:rPr>
                        <a:t>80.000</a:t>
                      </a:r>
                      <a:endParaRPr lang="en-US" sz="11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611560" y="1052736"/>
          <a:ext cx="7200800" cy="1512168"/>
        </p:xfrm>
        <a:graphic>
          <a:graphicData uri="http://schemas.openxmlformats.org/drawingml/2006/table">
            <a:tbl>
              <a:tblPr/>
              <a:tblGrid>
                <a:gridCol w="3833104"/>
                <a:gridCol w="1642759"/>
                <a:gridCol w="1724937"/>
              </a:tblGrid>
              <a:tr h="604867">
                <a:tc>
                  <a:txBody>
                    <a:bodyPr/>
                    <a:lstStyle/>
                    <a:p>
                      <a:pPr algn="r">
                        <a:lnSpc>
                          <a:spcPct val="115000"/>
                        </a:lnSpc>
                        <a:spcAft>
                          <a:spcPts val="0"/>
                        </a:spcAft>
                      </a:pPr>
                      <a:r>
                        <a:rPr lang="ar-SA" sz="1600" b="1" dirty="0">
                          <a:solidFill>
                            <a:srgbClr val="00B050"/>
                          </a:solidFill>
                          <a:latin typeface="Calibri"/>
                          <a:ea typeface="Calibri"/>
                          <a:cs typeface="Arial"/>
                        </a:rPr>
                        <a:t>القيمة الاجمالية للعمليةحسب العقد الاول.</a:t>
                      </a:r>
                      <a:endParaRPr lang="en-US" sz="1600" b="1" dirty="0">
                        <a:solidFill>
                          <a:srgbClr val="00B050"/>
                        </a:solidFill>
                        <a:latin typeface="Calibri"/>
                        <a:ea typeface="Calibri"/>
                        <a:cs typeface="Arial"/>
                      </a:endParaRPr>
                    </a:p>
                    <a:p>
                      <a:pPr algn="r">
                        <a:lnSpc>
                          <a:spcPct val="115000"/>
                        </a:lnSpc>
                        <a:spcAft>
                          <a:spcPts val="0"/>
                        </a:spcAft>
                      </a:pPr>
                      <a:r>
                        <a:rPr lang="ar-SA" sz="1600" b="1" dirty="0">
                          <a:solidFill>
                            <a:srgbClr val="00B050"/>
                          </a:solidFill>
                          <a:latin typeface="Calibri"/>
                          <a:ea typeface="Calibri"/>
                          <a:cs typeface="Arial"/>
                        </a:rPr>
                        <a:t>يطرح ماسبق توريده بمعرفة المتعهد ابو محمد.</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ar-SA" sz="1600" b="1" dirty="0">
                          <a:solidFill>
                            <a:srgbClr val="00B050"/>
                          </a:solidFill>
                          <a:latin typeface="Calibri"/>
                          <a:ea typeface="Calibri"/>
                          <a:cs typeface="Arial"/>
                        </a:rPr>
                        <a:t>ريال</a:t>
                      </a:r>
                      <a:endParaRPr lang="en-US" sz="1600" b="1" dirty="0">
                        <a:solidFill>
                          <a:srgbClr val="00B050"/>
                        </a:solidFill>
                        <a:latin typeface="Calibri"/>
                        <a:ea typeface="Calibri"/>
                        <a:cs typeface="Arial"/>
                      </a:endParaRPr>
                    </a:p>
                    <a:p>
                      <a:pPr algn="r">
                        <a:lnSpc>
                          <a:spcPct val="115000"/>
                        </a:lnSpc>
                        <a:spcAft>
                          <a:spcPts val="0"/>
                        </a:spcAft>
                      </a:pPr>
                      <a:r>
                        <a:rPr lang="ar-SA" sz="1600" b="1" dirty="0">
                          <a:solidFill>
                            <a:srgbClr val="00B050"/>
                          </a:solidFill>
                          <a:latin typeface="Calibri"/>
                          <a:ea typeface="Calibri"/>
                          <a:cs typeface="Arial"/>
                        </a:rPr>
                        <a:t>ريال</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smtClean="0">
                          <a:solidFill>
                            <a:srgbClr val="00B050"/>
                          </a:solidFill>
                          <a:latin typeface="Calibri"/>
                          <a:ea typeface="Calibri"/>
                          <a:cs typeface="Arial"/>
                        </a:rPr>
                        <a:t>1.000.000</a:t>
                      </a:r>
                      <a:endParaRPr lang="en-US" sz="1600" b="1" dirty="0">
                        <a:solidFill>
                          <a:srgbClr val="00B050"/>
                        </a:solidFill>
                        <a:latin typeface="Calibri"/>
                        <a:ea typeface="Calibri"/>
                        <a:cs typeface="Arial"/>
                      </a:endParaRPr>
                    </a:p>
                    <a:p>
                      <a:pPr algn="r">
                        <a:lnSpc>
                          <a:spcPct val="115000"/>
                        </a:lnSpc>
                        <a:spcAft>
                          <a:spcPts val="0"/>
                        </a:spcAft>
                      </a:pPr>
                      <a:r>
                        <a:rPr lang="ar-SA" sz="1600" b="1" dirty="0" smtClean="0">
                          <a:solidFill>
                            <a:srgbClr val="00B050"/>
                          </a:solidFill>
                          <a:latin typeface="Calibri"/>
                          <a:ea typeface="Calibri"/>
                          <a:cs typeface="Arial"/>
                        </a:rPr>
                        <a:t>700.000</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4867">
                <a:tc>
                  <a:txBody>
                    <a:bodyPr/>
                    <a:lstStyle/>
                    <a:p>
                      <a:pPr algn="r">
                        <a:lnSpc>
                          <a:spcPct val="115000"/>
                        </a:lnSpc>
                        <a:spcAft>
                          <a:spcPts val="0"/>
                        </a:spcAft>
                      </a:pPr>
                      <a:r>
                        <a:rPr lang="ar-SA" sz="1600" b="1">
                          <a:solidFill>
                            <a:srgbClr val="00B050"/>
                          </a:solidFill>
                          <a:latin typeface="Calibri"/>
                          <a:ea typeface="Calibri"/>
                          <a:cs typeface="Arial"/>
                        </a:rPr>
                        <a:t>قيمة الكمية التي لم تورد من قبل التعهد ابو محمد.</a:t>
                      </a:r>
                      <a:endParaRPr lang="en-US" sz="1600" b="1">
                        <a:solidFill>
                          <a:srgbClr val="00B050"/>
                        </a:solidFill>
                        <a:latin typeface="Calibri"/>
                        <a:ea typeface="Calibri"/>
                        <a:cs typeface="Arial"/>
                      </a:endParaRPr>
                    </a:p>
                    <a:p>
                      <a:pPr algn="r">
                        <a:lnSpc>
                          <a:spcPct val="115000"/>
                        </a:lnSpc>
                        <a:spcAft>
                          <a:spcPts val="0"/>
                        </a:spcAft>
                      </a:pPr>
                      <a:r>
                        <a:rPr lang="ar-SA" sz="1600" b="1">
                          <a:solidFill>
                            <a:srgbClr val="00B050"/>
                          </a:solidFill>
                          <a:latin typeface="Calibri"/>
                          <a:ea typeface="Calibri"/>
                          <a:cs typeface="Arial"/>
                        </a:rPr>
                        <a:t>السعر الذي تم الاتفاق عليه مع المتعهد الثاني ابوسلطان.</a:t>
                      </a:r>
                      <a:endParaRPr lang="en-US" sz="1600" b="1">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ar-SA" sz="1600" b="1" dirty="0">
                          <a:solidFill>
                            <a:srgbClr val="00B050"/>
                          </a:solidFill>
                          <a:latin typeface="Calibri"/>
                          <a:ea typeface="Calibri"/>
                          <a:cs typeface="Arial"/>
                        </a:rPr>
                        <a:t>ريال</a:t>
                      </a:r>
                      <a:endParaRPr lang="en-US" sz="1600" b="1" dirty="0">
                        <a:solidFill>
                          <a:srgbClr val="00B050"/>
                        </a:solidFill>
                        <a:latin typeface="Calibri"/>
                        <a:ea typeface="Calibri"/>
                        <a:cs typeface="Arial"/>
                      </a:endParaRPr>
                    </a:p>
                    <a:p>
                      <a:pPr algn="r">
                        <a:lnSpc>
                          <a:spcPct val="115000"/>
                        </a:lnSpc>
                        <a:spcAft>
                          <a:spcPts val="0"/>
                        </a:spcAft>
                      </a:pPr>
                      <a:r>
                        <a:rPr lang="ar-SA" sz="1600" b="1" dirty="0">
                          <a:solidFill>
                            <a:srgbClr val="00B050"/>
                          </a:solidFill>
                          <a:latin typeface="Calibri"/>
                          <a:ea typeface="Calibri"/>
                          <a:cs typeface="Arial"/>
                        </a:rPr>
                        <a:t>ريال</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smtClean="0">
                          <a:solidFill>
                            <a:srgbClr val="00B050"/>
                          </a:solidFill>
                          <a:latin typeface="Calibri"/>
                          <a:ea typeface="Calibri"/>
                          <a:cs typeface="Arial"/>
                        </a:rPr>
                        <a:t>300.000</a:t>
                      </a:r>
                      <a:endParaRPr lang="en-US" sz="1600" b="1" dirty="0">
                        <a:solidFill>
                          <a:srgbClr val="00B050"/>
                        </a:solidFill>
                        <a:latin typeface="Calibri"/>
                        <a:ea typeface="Calibri"/>
                        <a:cs typeface="Arial"/>
                      </a:endParaRPr>
                    </a:p>
                    <a:p>
                      <a:pPr algn="r">
                        <a:lnSpc>
                          <a:spcPct val="115000"/>
                        </a:lnSpc>
                        <a:spcAft>
                          <a:spcPts val="0"/>
                        </a:spcAft>
                      </a:pPr>
                      <a:r>
                        <a:rPr lang="ar-SA" sz="1600" b="1" dirty="0" smtClean="0">
                          <a:solidFill>
                            <a:srgbClr val="00B050"/>
                          </a:solidFill>
                          <a:latin typeface="Calibri"/>
                          <a:ea typeface="Calibri"/>
                          <a:cs typeface="Arial"/>
                        </a:rPr>
                        <a:t>380.000</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434">
                <a:tc>
                  <a:txBody>
                    <a:bodyPr/>
                    <a:lstStyle/>
                    <a:p>
                      <a:pPr algn="r">
                        <a:lnSpc>
                          <a:spcPct val="115000"/>
                        </a:lnSpc>
                        <a:spcAft>
                          <a:spcPts val="0"/>
                        </a:spcAft>
                      </a:pPr>
                      <a:r>
                        <a:rPr lang="ar-SA" sz="1600" b="1" dirty="0">
                          <a:solidFill>
                            <a:srgbClr val="00B050"/>
                          </a:solidFill>
                          <a:latin typeface="Calibri"/>
                          <a:ea typeface="Calibri"/>
                          <a:cs typeface="Arial"/>
                        </a:rPr>
                        <a:t>الفرق في السعرالذي يحمل به المتعهد الاول ابو محمد.</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ar-SA" sz="1600" b="1" dirty="0">
                          <a:solidFill>
                            <a:srgbClr val="00B050"/>
                          </a:solidFill>
                          <a:latin typeface="Calibri"/>
                          <a:ea typeface="Calibri"/>
                          <a:cs typeface="Arial"/>
                        </a:rPr>
                        <a:t>ريال</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smtClean="0">
                          <a:solidFill>
                            <a:srgbClr val="00B050"/>
                          </a:solidFill>
                          <a:latin typeface="Calibri"/>
                          <a:ea typeface="Calibri"/>
                          <a:cs typeface="Arial"/>
                        </a:rPr>
                        <a:t>80.000</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0" y="4725144"/>
            <a:ext cx="7164288" cy="923330"/>
          </a:xfrm>
          <a:prstGeom prst="rect">
            <a:avLst/>
          </a:prstGeom>
          <a:noFill/>
        </p:spPr>
        <p:txBody>
          <a:bodyPr wrap="square" rtlCol="0">
            <a:spAutoFit/>
          </a:bodyPr>
          <a:lstStyle/>
          <a:p>
            <a:pPr algn="r"/>
            <a:r>
              <a:rPr lang="ar-SA" b="1" dirty="0" smtClean="0">
                <a:solidFill>
                  <a:srgbClr val="00B050"/>
                </a:solidFill>
              </a:rPr>
              <a:t>وعند اصدار الشيك بمعرفة وزارة المالية و ورود إشعار بذلك إلى الادارة المالية يتم تحرير إذن تسوية يكون القيد من واقعه:</a:t>
            </a:r>
            <a:endParaRPr lang="en-US" b="1" dirty="0" smtClean="0">
              <a:solidFill>
                <a:srgbClr val="00B050"/>
              </a:solidFill>
            </a:endParaRPr>
          </a:p>
          <a:p>
            <a:pPr algn="r"/>
            <a:endParaRPr lang="en-US" b="1" dirty="0">
              <a:solidFill>
                <a:srgbClr val="00B050"/>
              </a:solidFill>
            </a:endParaRPr>
          </a:p>
        </p:txBody>
      </p:sp>
      <p:graphicFrame>
        <p:nvGraphicFramePr>
          <p:cNvPr id="11" name="Table 10"/>
          <p:cNvGraphicFramePr>
            <a:graphicFrameLocks noGrp="1"/>
          </p:cNvGraphicFramePr>
          <p:nvPr/>
        </p:nvGraphicFramePr>
        <p:xfrm>
          <a:off x="1403648" y="5517232"/>
          <a:ext cx="5836285" cy="560832"/>
        </p:xfrm>
        <a:graphic>
          <a:graphicData uri="http://schemas.openxmlformats.org/drawingml/2006/table">
            <a:tbl>
              <a:tblPr/>
              <a:tblGrid>
                <a:gridCol w="1945005"/>
                <a:gridCol w="1945640"/>
                <a:gridCol w="1945640"/>
              </a:tblGrid>
              <a:tr h="0">
                <a:tc>
                  <a:txBody>
                    <a:bodyPr/>
                    <a:lstStyle/>
                    <a:p>
                      <a:pPr algn="r">
                        <a:lnSpc>
                          <a:spcPct val="115000"/>
                        </a:lnSpc>
                        <a:spcAft>
                          <a:spcPts val="0"/>
                        </a:spcAft>
                      </a:pPr>
                      <a:r>
                        <a:rPr lang="ar-SA" sz="1600" b="1" dirty="0">
                          <a:solidFill>
                            <a:srgbClr val="00B050"/>
                          </a:solidFill>
                          <a:latin typeface="Calibri"/>
                          <a:ea typeface="Calibri"/>
                          <a:cs typeface="Arial"/>
                        </a:rPr>
                        <a:t>حـ/ اوامر الدفع</a:t>
                      </a:r>
                      <a:endParaRPr lang="en-US" sz="1600" b="1" dirty="0">
                        <a:solidFill>
                          <a:srgbClr val="00B050"/>
                        </a:solidFill>
                        <a:latin typeface="Calibri"/>
                        <a:ea typeface="Calibri"/>
                        <a:cs typeface="Arial"/>
                      </a:endParaRPr>
                    </a:p>
                    <a:p>
                      <a:pPr algn="r">
                        <a:lnSpc>
                          <a:spcPct val="115000"/>
                        </a:lnSpc>
                        <a:spcAft>
                          <a:spcPts val="0"/>
                        </a:spcAft>
                      </a:pPr>
                      <a:r>
                        <a:rPr lang="ar-SA" sz="1600" b="1" dirty="0">
                          <a:solidFill>
                            <a:srgbClr val="00B050"/>
                          </a:solidFill>
                          <a:latin typeface="Calibri"/>
                          <a:ea typeface="Calibri"/>
                          <a:cs typeface="Arial"/>
                        </a:rPr>
                        <a:t>حـ/جاري وزارة المالية</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600" b="1" dirty="0">
                        <a:solidFill>
                          <a:srgbClr val="00B050"/>
                        </a:solidFill>
                        <a:latin typeface="Calibri"/>
                        <a:ea typeface="Calibri"/>
                        <a:cs typeface="Arial"/>
                      </a:endParaRPr>
                    </a:p>
                    <a:p>
                      <a:pPr algn="r">
                        <a:lnSpc>
                          <a:spcPct val="115000"/>
                        </a:lnSpc>
                        <a:spcAft>
                          <a:spcPts val="0"/>
                        </a:spcAft>
                      </a:pPr>
                      <a:r>
                        <a:rPr lang="ar-SA" sz="1600" b="1" dirty="0" smtClean="0">
                          <a:solidFill>
                            <a:srgbClr val="00B050"/>
                          </a:solidFill>
                          <a:latin typeface="Calibri"/>
                          <a:ea typeface="Calibri"/>
                          <a:cs typeface="Arial"/>
                        </a:rPr>
                        <a:t>380.000</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smtClean="0">
                          <a:solidFill>
                            <a:srgbClr val="00B050"/>
                          </a:solidFill>
                          <a:latin typeface="Calibri"/>
                          <a:ea typeface="Calibri"/>
                          <a:cs typeface="Arial"/>
                        </a:rPr>
                        <a:t>380.000</a:t>
                      </a:r>
                      <a:endParaRPr lang="en-US" sz="1600" b="1" dirty="0">
                        <a:solidFill>
                          <a:srgbClr val="00B05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360"/>
                                          </p:val>
                                        </p:tav>
                                        <p:tav tm="100000">
                                          <p:val>
                                            <p:fltVal val="0"/>
                                          </p:val>
                                        </p:tav>
                                      </p:tavLst>
                                    </p:anim>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ppt_x</p:attrName>
                                        </p:attrNameLst>
                                      </p:cBhvr>
                                      <p:tavLst>
                                        <p:tav tm="0">
                                          <p:val>
                                            <p:strVal val="#ppt_x-.2"/>
                                          </p:val>
                                        </p:tav>
                                        <p:tav tm="100000">
                                          <p:val>
                                            <p:strVal val="#ppt_x"/>
                                          </p:val>
                                        </p:tav>
                                      </p:tavLst>
                                    </p:anim>
                                    <p:anim calcmode="lin" valueType="num">
                                      <p:cBhvr>
                                        <p:cTn id="24"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5" dur="1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heel(4)">
                                      <p:cBhvr>
                                        <p:cTn id="37" dur="2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4"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heel(4)">
                                      <p:cBhvr>
                                        <p:cTn id="4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3t6vtw91.gif"/>
          <p:cNvPicPr>
            <a:picLocks noChangeAspect="1"/>
          </p:cNvPicPr>
          <p:nvPr/>
        </p:nvPicPr>
        <p:blipFill>
          <a:blip r:embed="rId2" cstate="print"/>
          <a:stretch>
            <a:fillRect/>
          </a:stretch>
        </p:blipFill>
        <p:spPr>
          <a:xfrm>
            <a:off x="291438" y="260648"/>
            <a:ext cx="8548602" cy="60573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467544" y="476672"/>
            <a:ext cx="8280920" cy="2957861"/>
          </a:xfrm>
          <a:prstGeom prst="rect">
            <a:avLst/>
          </a:prstGeom>
          <a:noFill/>
        </p:spPr>
        <p:txBody>
          <a:bodyPr wrap="square" rtlCol="0">
            <a:spAutoFit/>
          </a:bodyPr>
          <a:lstStyle/>
          <a:p>
            <a:pPr algn="r">
              <a:lnSpc>
                <a:spcPct val="150000"/>
              </a:lnSpc>
            </a:pPr>
            <a:r>
              <a:rPr lang="ar-SA" b="1" dirty="0" smtClean="0">
                <a:solidFill>
                  <a:srgbClr val="FF66CC"/>
                </a:solidFill>
              </a:rPr>
              <a:t>6- يتم تسوية حساب المتعهد الاول ابو محمد فإذا رجعنا للبنود السابقة يتضح ان المستحق على المتعهد ابو محمد مبلغين احدهما غرامات بمبلغ 3,000ريال والاخر فرق السعر بمبلغ 80,000ريال في حين ان المستحق له يتمثل في قيمة خطاب الضمان المعلى في حساب الامانات ( تأمينات نقدية) بمبلغ 50,000ريال فمجموع المستحق له هو 50,000ريال في حين ان المستحق عليه هو مبلغ 83,000ريال ومن ثم يطالب بتوريد الفرق البالغ 33,000ريال وعند توريد المبلغ إلى خزينة احد فروع مؤسسة النقد أو البنوك المحلية تقوم الادارة المالية بتسوية حساب المتعهد الاول ابو محمد وذلك بتحرير اذن تسوية يكون القيد من واقعه :</a:t>
            </a:r>
            <a:endParaRPr lang="en-US" b="1" dirty="0" smtClean="0">
              <a:solidFill>
                <a:srgbClr val="FF66CC"/>
              </a:solidFill>
            </a:endParaRPr>
          </a:p>
          <a:p>
            <a:pPr algn="r">
              <a:lnSpc>
                <a:spcPct val="150000"/>
              </a:lnSpc>
            </a:pPr>
            <a:endParaRPr lang="en-US" dirty="0">
              <a:solidFill>
                <a:srgbClr val="FF0066"/>
              </a:solidFill>
            </a:endParaRPr>
          </a:p>
        </p:txBody>
      </p:sp>
      <p:graphicFrame>
        <p:nvGraphicFramePr>
          <p:cNvPr id="4" name="Table 3"/>
          <p:cNvGraphicFramePr>
            <a:graphicFrameLocks noGrp="1"/>
          </p:cNvGraphicFramePr>
          <p:nvPr/>
        </p:nvGraphicFramePr>
        <p:xfrm>
          <a:off x="683568" y="3573016"/>
          <a:ext cx="7128791" cy="1962912"/>
        </p:xfrm>
        <a:graphic>
          <a:graphicData uri="http://schemas.openxmlformats.org/drawingml/2006/table">
            <a:tbl>
              <a:tblPr/>
              <a:tblGrid>
                <a:gridCol w="3528392"/>
                <a:gridCol w="1834452"/>
                <a:gridCol w="1765947"/>
              </a:tblGrid>
              <a:tr h="0">
                <a:tc>
                  <a:txBody>
                    <a:bodyPr/>
                    <a:lstStyle/>
                    <a:p>
                      <a:pPr algn="r">
                        <a:lnSpc>
                          <a:spcPct val="115000"/>
                        </a:lnSpc>
                        <a:spcAft>
                          <a:spcPts val="0"/>
                        </a:spcAft>
                      </a:pPr>
                      <a:r>
                        <a:rPr lang="ar-SA" sz="1600" b="1" dirty="0">
                          <a:solidFill>
                            <a:srgbClr val="FF66CC"/>
                          </a:solidFill>
                          <a:latin typeface="Calibri"/>
                          <a:ea typeface="Calibri"/>
                          <a:cs typeface="Arial"/>
                        </a:rPr>
                        <a:t>مذكورين </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حـ/الاماات-تأمينات نقدية باسم المتعهد ابو محمد</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حـ/ جاري وزارة المالية</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حـ/المطلوبات</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إلى مذكورين </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حـ/العهد تحت التحصيل – طرف المتعهد ابو محمد</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حـ/ الايرادات - غرامات</a:t>
                      </a:r>
                      <a:endParaRPr lang="en-US" sz="1600" b="1" dirty="0">
                        <a:solidFill>
                          <a:srgbClr val="FF66CC"/>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600" b="1" dirty="0" smtClean="0">
                        <a:solidFill>
                          <a:srgbClr val="FF66CC"/>
                        </a:solidFill>
                        <a:latin typeface="Calibri"/>
                        <a:ea typeface="Calibri"/>
                        <a:cs typeface="Arial"/>
                      </a:endParaRPr>
                    </a:p>
                    <a:p>
                      <a:pPr algn="r" rtl="1">
                        <a:lnSpc>
                          <a:spcPct val="115000"/>
                        </a:lnSpc>
                        <a:spcAft>
                          <a:spcPts val="0"/>
                        </a:spcAft>
                      </a:pPr>
                      <a:endParaRPr lang="ar-SA" sz="1600" b="1" dirty="0" smtClean="0">
                        <a:solidFill>
                          <a:srgbClr val="FF66CC"/>
                        </a:solidFill>
                        <a:latin typeface="Calibri"/>
                        <a:ea typeface="Calibri"/>
                        <a:cs typeface="Arial"/>
                      </a:endParaRPr>
                    </a:p>
                    <a:p>
                      <a:pPr algn="r" rtl="1">
                        <a:lnSpc>
                          <a:spcPct val="115000"/>
                        </a:lnSpc>
                        <a:spcAft>
                          <a:spcPts val="0"/>
                        </a:spcAft>
                      </a:pPr>
                      <a:endParaRPr lang="ar-SA" sz="1600" b="1" dirty="0" smtClean="0">
                        <a:solidFill>
                          <a:srgbClr val="FF66CC"/>
                        </a:solidFill>
                        <a:latin typeface="Calibri"/>
                        <a:ea typeface="Calibri"/>
                        <a:cs typeface="Arial"/>
                      </a:endParaRPr>
                    </a:p>
                    <a:p>
                      <a:pPr algn="r" rtl="1">
                        <a:lnSpc>
                          <a:spcPct val="115000"/>
                        </a:lnSpc>
                        <a:spcAft>
                          <a:spcPts val="0"/>
                        </a:spcAft>
                      </a:pPr>
                      <a:endParaRPr lang="ar-SA" sz="1600" b="1" dirty="0" smtClean="0">
                        <a:solidFill>
                          <a:srgbClr val="FF66CC"/>
                        </a:solidFill>
                        <a:latin typeface="Calibri"/>
                        <a:ea typeface="Calibri"/>
                        <a:cs typeface="Arial"/>
                      </a:endParaRPr>
                    </a:p>
                    <a:p>
                      <a:pPr algn="r" rtl="1">
                        <a:lnSpc>
                          <a:spcPct val="115000"/>
                        </a:lnSpc>
                        <a:spcAft>
                          <a:spcPts val="0"/>
                        </a:spcAft>
                      </a:pPr>
                      <a:endParaRPr lang="ar-SA" sz="1600" b="1" dirty="0">
                        <a:solidFill>
                          <a:srgbClr val="FF66CC"/>
                        </a:solidFill>
                        <a:latin typeface="Calibri"/>
                        <a:ea typeface="Calibri"/>
                        <a:cs typeface="Arial"/>
                      </a:endParaRPr>
                    </a:p>
                    <a:p>
                      <a:pPr algn="r">
                        <a:lnSpc>
                          <a:spcPct val="115000"/>
                        </a:lnSpc>
                        <a:spcAft>
                          <a:spcPts val="0"/>
                        </a:spcAft>
                      </a:pPr>
                      <a:r>
                        <a:rPr lang="ar-SA" sz="1600" b="1" dirty="0" smtClean="0">
                          <a:solidFill>
                            <a:srgbClr val="FF66CC"/>
                          </a:solidFill>
                          <a:latin typeface="Calibri"/>
                          <a:ea typeface="Calibri"/>
                          <a:cs typeface="Arial"/>
                        </a:rPr>
                        <a:t>83.000</a:t>
                      </a:r>
                      <a:endParaRPr lang="en-US" sz="1600" b="1" dirty="0">
                        <a:solidFill>
                          <a:srgbClr val="FF66CC"/>
                        </a:solidFill>
                        <a:latin typeface="Calibri"/>
                        <a:ea typeface="Calibri"/>
                        <a:cs typeface="Arial"/>
                      </a:endParaRPr>
                    </a:p>
                    <a:p>
                      <a:pPr algn="r">
                        <a:lnSpc>
                          <a:spcPct val="115000"/>
                        </a:lnSpc>
                        <a:spcAft>
                          <a:spcPts val="0"/>
                        </a:spcAft>
                      </a:pPr>
                      <a:r>
                        <a:rPr lang="ar-SA" sz="1600" b="1" dirty="0">
                          <a:solidFill>
                            <a:srgbClr val="FF66CC"/>
                          </a:solidFill>
                          <a:latin typeface="Calibri"/>
                          <a:ea typeface="Calibri"/>
                          <a:cs typeface="Arial"/>
                        </a:rPr>
                        <a:t>3000</a:t>
                      </a:r>
                      <a:endParaRPr lang="en-US" sz="1600" b="1" dirty="0">
                        <a:solidFill>
                          <a:srgbClr val="FF66CC"/>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600" b="1" dirty="0">
                        <a:solidFill>
                          <a:srgbClr val="FF66CC"/>
                        </a:solidFill>
                        <a:latin typeface="Calibri"/>
                        <a:ea typeface="Calibri"/>
                        <a:cs typeface="Arial"/>
                      </a:endParaRPr>
                    </a:p>
                    <a:p>
                      <a:pPr algn="r">
                        <a:lnSpc>
                          <a:spcPct val="115000"/>
                        </a:lnSpc>
                        <a:spcAft>
                          <a:spcPts val="0"/>
                        </a:spcAft>
                      </a:pPr>
                      <a:r>
                        <a:rPr lang="ar-SA" sz="1600" b="1" dirty="0" smtClean="0">
                          <a:solidFill>
                            <a:srgbClr val="FF66CC"/>
                          </a:solidFill>
                          <a:latin typeface="Calibri"/>
                          <a:ea typeface="Calibri"/>
                          <a:cs typeface="Arial"/>
                        </a:rPr>
                        <a:t>50.000</a:t>
                      </a:r>
                      <a:endParaRPr lang="en-US" sz="1600" b="1" dirty="0">
                        <a:solidFill>
                          <a:srgbClr val="FF66CC"/>
                        </a:solidFill>
                        <a:latin typeface="Calibri"/>
                        <a:ea typeface="Calibri"/>
                        <a:cs typeface="Arial"/>
                      </a:endParaRPr>
                    </a:p>
                    <a:p>
                      <a:pPr algn="r">
                        <a:lnSpc>
                          <a:spcPct val="115000"/>
                        </a:lnSpc>
                        <a:spcAft>
                          <a:spcPts val="0"/>
                        </a:spcAft>
                      </a:pPr>
                      <a:r>
                        <a:rPr lang="ar-SA" sz="1600" b="1" dirty="0" smtClean="0">
                          <a:solidFill>
                            <a:srgbClr val="FF66CC"/>
                          </a:solidFill>
                          <a:latin typeface="Calibri"/>
                          <a:ea typeface="Calibri"/>
                          <a:cs typeface="Arial"/>
                        </a:rPr>
                        <a:t>33.000</a:t>
                      </a:r>
                      <a:endParaRPr lang="en-US" sz="1600" b="1" dirty="0">
                        <a:solidFill>
                          <a:srgbClr val="FF66CC"/>
                        </a:solidFill>
                        <a:latin typeface="Calibri"/>
                        <a:ea typeface="Calibri"/>
                        <a:cs typeface="Arial"/>
                      </a:endParaRPr>
                    </a:p>
                    <a:p>
                      <a:pPr algn="r">
                        <a:lnSpc>
                          <a:spcPct val="115000"/>
                        </a:lnSpc>
                        <a:spcAft>
                          <a:spcPts val="0"/>
                        </a:spcAft>
                      </a:pPr>
                      <a:r>
                        <a:rPr lang="ar-SA" sz="1600" b="1" dirty="0" smtClean="0">
                          <a:solidFill>
                            <a:srgbClr val="FF66CC"/>
                          </a:solidFill>
                          <a:latin typeface="Calibri"/>
                          <a:ea typeface="Calibri"/>
                          <a:cs typeface="Arial"/>
                        </a:rPr>
                        <a:t>3.000</a:t>
                      </a:r>
                      <a:endParaRPr lang="en-US" sz="1600" b="1" dirty="0">
                        <a:solidFill>
                          <a:srgbClr val="FF66CC"/>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ni0dc2zs.gif"/>
          <p:cNvPicPr>
            <a:picLocks noChangeAspect="1"/>
          </p:cNvPicPr>
          <p:nvPr/>
        </p:nvPicPr>
        <p:blipFill>
          <a:blip r:embed="rId3" cstate="print"/>
          <a:stretch>
            <a:fillRect/>
          </a:stretch>
        </p:blipFill>
        <p:spPr>
          <a:xfrm>
            <a:off x="179512" y="188640"/>
            <a:ext cx="8892479" cy="62646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p:cNvSpPr txBox="1"/>
          <p:nvPr/>
        </p:nvSpPr>
        <p:spPr>
          <a:xfrm>
            <a:off x="179512" y="260648"/>
            <a:ext cx="6840760" cy="3139321"/>
          </a:xfrm>
          <a:prstGeom prst="rect">
            <a:avLst/>
          </a:prstGeom>
          <a:noFill/>
        </p:spPr>
        <p:txBody>
          <a:bodyPr wrap="square" rtlCol="0">
            <a:spAutoFit/>
          </a:bodyPr>
          <a:lstStyle/>
          <a:p>
            <a:pPr algn="r"/>
            <a:r>
              <a:rPr lang="ar-SA" b="1" dirty="0" smtClean="0">
                <a:solidFill>
                  <a:srgbClr val="FF0066"/>
                </a:solidFill>
                <a:cs typeface="PT Bold Heading" pitchFamily="2" charset="-78"/>
              </a:rPr>
              <a:t>(3) التعاقد مع مقاول أجنبي :</a:t>
            </a:r>
            <a:endParaRPr lang="en-US" dirty="0" smtClean="0">
              <a:solidFill>
                <a:srgbClr val="FF0066"/>
              </a:solidFill>
              <a:cs typeface="PT Bold Heading" pitchFamily="2" charset="-78"/>
            </a:endParaRPr>
          </a:p>
          <a:p>
            <a:pPr algn="r"/>
            <a:r>
              <a:rPr lang="ar-SA" b="1" dirty="0" smtClean="0">
                <a:solidFill>
                  <a:srgbClr val="FF7C80"/>
                </a:solidFill>
              </a:rPr>
              <a:t>إن الاجراءات التي تتبع عند التعاقد مع مقاول اجنبي ( شركة اجنبية ) سواء لشراء معدات او بناء إنشاءات لاتختلف عما سبق سوى في عملية فتح اعتماد مستندي في الخارج عن طريق مؤسسة النقد العربي السعودي وتظهر المشكله في هذع العملية ن الجهة الحكومية تضطر لإصدار امر بفتح الاعتماد المستندي وتحويل الاموال الى الخارج قبل ورود المستندات المؤيدة للصرف وذلك وفق المعالجة التالية:</a:t>
            </a:r>
            <a:endParaRPr lang="en-US" b="1" dirty="0" smtClean="0">
              <a:solidFill>
                <a:srgbClr val="FF7C80"/>
              </a:solidFill>
            </a:endParaRPr>
          </a:p>
          <a:p>
            <a:pPr algn="r"/>
            <a:r>
              <a:rPr lang="ar-SA" b="1" dirty="0" smtClean="0">
                <a:solidFill>
                  <a:srgbClr val="FF0066"/>
                </a:solidFill>
              </a:rPr>
              <a:t>أ-عند توفر المبررات النظامية لفتح اعتماد مستندي خارجي لا يمكن تسديد قيمته مباشرة تقوم الجهة المعنية بتعبئة طلب فتح اعتماد واتباع الاجراءات التالية:</a:t>
            </a:r>
            <a:endParaRPr lang="en-US" b="1" dirty="0" smtClean="0">
              <a:solidFill>
                <a:srgbClr val="FF0066"/>
              </a:solidFill>
            </a:endParaRPr>
          </a:p>
          <a:p>
            <a:pPr algn="r"/>
            <a:r>
              <a:rPr lang="ar-SA" b="1" dirty="0" smtClean="0">
                <a:solidFill>
                  <a:srgbClr val="FF7C80"/>
                </a:solidFill>
              </a:rPr>
              <a:t>1-تقوم الجهة بتحرير امر اعتماد صرف تخصم بموجبه قيمة اعتماد المستندي على حساب العهد – اعتمادات مستندية وذلك بعد الارتبا ط على البند المختص بكامل قيمة الاعتماد ويحرر مقابلة امر دفع على وزارة المالية ويكون القيد من واقعه </a:t>
            </a:r>
            <a:r>
              <a:rPr lang="ar-SA" dirty="0" smtClean="0">
                <a:solidFill>
                  <a:srgbClr val="FF0066"/>
                </a:solidFill>
              </a:rPr>
              <a:t>: </a:t>
            </a:r>
            <a:endParaRPr lang="en-US" dirty="0">
              <a:solidFill>
                <a:srgbClr val="FF0066"/>
              </a:solidFill>
            </a:endParaRPr>
          </a:p>
        </p:txBody>
      </p:sp>
      <p:graphicFrame>
        <p:nvGraphicFramePr>
          <p:cNvPr id="4" name="Table 3"/>
          <p:cNvGraphicFramePr>
            <a:graphicFrameLocks noGrp="1"/>
          </p:cNvGraphicFramePr>
          <p:nvPr/>
        </p:nvGraphicFramePr>
        <p:xfrm>
          <a:off x="539552" y="3602155"/>
          <a:ext cx="6268334" cy="490728"/>
        </p:xfrm>
        <a:graphic>
          <a:graphicData uri="http://schemas.openxmlformats.org/drawingml/2006/table">
            <a:tbl>
              <a:tblPr/>
              <a:tblGrid>
                <a:gridCol w="2520281"/>
                <a:gridCol w="1658381"/>
                <a:gridCol w="2089672"/>
              </a:tblGrid>
              <a:tr h="0">
                <a:tc>
                  <a:txBody>
                    <a:bodyPr/>
                    <a:lstStyle/>
                    <a:p>
                      <a:pPr algn="r">
                        <a:lnSpc>
                          <a:spcPct val="115000"/>
                        </a:lnSpc>
                        <a:spcAft>
                          <a:spcPts val="0"/>
                        </a:spcAft>
                      </a:pPr>
                      <a:r>
                        <a:rPr lang="ar-SA" sz="1400" b="1" dirty="0">
                          <a:solidFill>
                            <a:srgbClr val="FF0066"/>
                          </a:solidFill>
                          <a:latin typeface="Calibri"/>
                          <a:ea typeface="Calibri"/>
                          <a:cs typeface="Arial"/>
                        </a:rPr>
                        <a:t>حـ/ العهد- اعتمادات مستندية بالخارج</a:t>
                      </a:r>
                      <a:endParaRPr lang="en-US" sz="11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حـ/اوامر الدفع</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08520" y="4149080"/>
            <a:ext cx="7128792" cy="1754326"/>
          </a:xfrm>
          <a:prstGeom prst="rect">
            <a:avLst/>
          </a:prstGeom>
          <a:noFill/>
        </p:spPr>
        <p:txBody>
          <a:bodyPr wrap="square" rtlCol="0">
            <a:spAutoFit/>
          </a:bodyPr>
          <a:lstStyle/>
          <a:p>
            <a:pPr algn="r" rtl="1"/>
            <a:r>
              <a:rPr lang="ar-SA" b="1" dirty="0" smtClean="0">
                <a:solidFill>
                  <a:srgbClr val="FF7C80"/>
                </a:solidFill>
              </a:rPr>
              <a:t>2- يرسل امر الدفع الى وزارة المالية ( الادارة العامه للحسابات) مرفقا بنموذج طلب فتح الاعتماد بعد استكمال المعلومات الواردة به وتوقيعه من المختصين.</a:t>
            </a:r>
            <a:endParaRPr lang="en-US" b="1" dirty="0" smtClean="0">
              <a:solidFill>
                <a:srgbClr val="FF7C80"/>
              </a:solidFill>
            </a:endParaRPr>
          </a:p>
          <a:p>
            <a:pPr algn="r"/>
            <a:r>
              <a:rPr lang="ar-SA" b="1" dirty="0" smtClean="0">
                <a:solidFill>
                  <a:srgbClr val="FF7C80"/>
                </a:solidFill>
              </a:rPr>
              <a:t>3-عندما يصل إشعار وزارة المالية إلى الجهة المعنية التي طلبت فتح الاعتماد المستندي بما </a:t>
            </a:r>
          </a:p>
          <a:p>
            <a:pPr algn="r"/>
            <a:r>
              <a:rPr lang="ar-SA" b="1" dirty="0" smtClean="0">
                <a:solidFill>
                  <a:srgbClr val="FF7C80"/>
                </a:solidFill>
              </a:rPr>
              <a:t>يفيد فتح الاعتماد يتعين اعداد اذن تسوية لإزالة المبلغ من حساب اوامر الدفع مقابل سداده </a:t>
            </a:r>
          </a:p>
          <a:p>
            <a:pPr algn="r"/>
            <a:r>
              <a:rPr lang="ar-SA" b="1" dirty="0" smtClean="0">
                <a:solidFill>
                  <a:srgbClr val="FF7C80"/>
                </a:solidFill>
              </a:rPr>
              <a:t>لحساب جاري وزارة المالية يكون القيد من واقعه :</a:t>
            </a:r>
            <a:endParaRPr lang="en-US" b="1" dirty="0" smtClean="0">
              <a:solidFill>
                <a:srgbClr val="FF7C80"/>
              </a:solidFill>
            </a:endParaRPr>
          </a:p>
          <a:p>
            <a:pPr algn="r"/>
            <a:endParaRPr lang="en-US" b="1" dirty="0">
              <a:solidFill>
                <a:srgbClr val="FF7C80"/>
              </a:solidFill>
            </a:endParaRPr>
          </a:p>
        </p:txBody>
      </p:sp>
      <p:graphicFrame>
        <p:nvGraphicFramePr>
          <p:cNvPr id="6" name="Table 5"/>
          <p:cNvGraphicFramePr>
            <a:graphicFrameLocks noGrp="1"/>
          </p:cNvGraphicFramePr>
          <p:nvPr/>
        </p:nvGraphicFramePr>
        <p:xfrm>
          <a:off x="823947" y="5746584"/>
          <a:ext cx="5836285" cy="490728"/>
        </p:xfrm>
        <a:graphic>
          <a:graphicData uri="http://schemas.openxmlformats.org/drawingml/2006/table">
            <a:tbl>
              <a:tblPr/>
              <a:tblGrid>
                <a:gridCol w="1945005"/>
                <a:gridCol w="1945640"/>
                <a:gridCol w="1945640"/>
              </a:tblGrid>
              <a:tr h="0">
                <a:tc>
                  <a:txBody>
                    <a:bodyPr/>
                    <a:lstStyle/>
                    <a:p>
                      <a:pPr algn="r">
                        <a:lnSpc>
                          <a:spcPct val="115000"/>
                        </a:lnSpc>
                        <a:spcAft>
                          <a:spcPts val="0"/>
                        </a:spcAft>
                      </a:pPr>
                      <a:r>
                        <a:rPr lang="ar-SA" sz="1400" b="1" dirty="0">
                          <a:solidFill>
                            <a:srgbClr val="FF0066"/>
                          </a:solidFill>
                          <a:latin typeface="Calibri"/>
                          <a:ea typeface="Calibri"/>
                          <a:cs typeface="Arial"/>
                        </a:rPr>
                        <a:t>حـ/ اوامر الدفع</a:t>
                      </a:r>
                      <a:endParaRPr lang="en-US" sz="11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حـ/ جاري وزارة المالية</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0" fill="hold"/>
                                        <p:tgtEl>
                                          <p:spTgt spid="5"/>
                                        </p:tgtEl>
                                        <p:attrNameLst>
                                          <p:attrName>ppt_x</p:attrName>
                                        </p:attrNameLst>
                                      </p:cBhvr>
                                      <p:tavLst>
                                        <p:tav tm="0">
                                          <p:val>
                                            <p:strVal val="#ppt_x"/>
                                          </p:val>
                                        </p:tav>
                                        <p:tav tm="100000">
                                          <p:val>
                                            <p:strVal val="#ppt_x"/>
                                          </p:val>
                                        </p:tav>
                                      </p:tavLst>
                                    </p:anim>
                                    <p:anim calcmode="lin" valueType="num">
                                      <p:cBhvr additive="base">
                                        <p:cTn id="20"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0" fill="hold"/>
                                        <p:tgtEl>
                                          <p:spTgt spid="6"/>
                                        </p:tgtEl>
                                        <p:attrNameLst>
                                          <p:attrName>ppt_x</p:attrName>
                                        </p:attrNameLst>
                                      </p:cBhvr>
                                      <p:tavLst>
                                        <p:tav tm="0">
                                          <p:val>
                                            <p:strVal val="#ppt_x"/>
                                          </p:val>
                                        </p:tav>
                                        <p:tav tm="100000">
                                          <p:val>
                                            <p:strVal val="#ppt_x"/>
                                          </p:val>
                                        </p:tav>
                                      </p:tavLst>
                                    </p:anim>
                                    <p:anim calcmode="lin" valueType="num">
                                      <p:cBhvr additive="base">
                                        <p:cTn id="26"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et-6-2008-ni0dc2zs.gif"/>
          <p:cNvPicPr>
            <a:picLocks noChangeAspect="1"/>
          </p:cNvPicPr>
          <p:nvPr/>
        </p:nvPicPr>
        <p:blipFill>
          <a:blip r:embed="rId2" cstate="print"/>
          <a:stretch>
            <a:fillRect/>
          </a:stretch>
        </p:blipFill>
        <p:spPr>
          <a:xfrm>
            <a:off x="179513" y="266414"/>
            <a:ext cx="8784976" cy="6151188"/>
          </a:xfrm>
          <a:prstGeom prst="rect">
            <a:avLst/>
          </a:prstGeom>
          <a:ln w="88900" cap="sq" cmpd="thickThin">
            <a:solidFill>
              <a:srgbClr val="000000"/>
            </a:solidFill>
            <a:prstDash val="solid"/>
            <a:miter lim="800000"/>
          </a:ln>
          <a:effectLst>
            <a:innerShdw blurRad="76200">
              <a:srgbClr val="000000"/>
            </a:innerShdw>
          </a:effectLst>
        </p:spPr>
      </p:pic>
      <p:sp>
        <p:nvSpPr>
          <p:cNvPr id="4" name="TextBox 3"/>
          <p:cNvSpPr txBox="1"/>
          <p:nvPr/>
        </p:nvSpPr>
        <p:spPr>
          <a:xfrm>
            <a:off x="539552" y="332656"/>
            <a:ext cx="6480720" cy="1200329"/>
          </a:xfrm>
          <a:prstGeom prst="rect">
            <a:avLst/>
          </a:prstGeom>
          <a:noFill/>
        </p:spPr>
        <p:txBody>
          <a:bodyPr wrap="square" rtlCol="0">
            <a:spAutoFit/>
          </a:bodyPr>
          <a:lstStyle/>
          <a:p>
            <a:pPr algn="r"/>
            <a:r>
              <a:rPr lang="ar-SA" b="1" dirty="0" smtClean="0">
                <a:solidFill>
                  <a:srgbClr val="FF7C80"/>
                </a:solidFill>
              </a:rPr>
              <a:t>4- عند ورود المستندات المؤيدة لتسديد قيمة الاعتماد او جزاء منها يحرر إذن تسوية بقيمة تلك المستندات تخصم بموجبه القيمة على مصروفات الميزانية (البند المختص) مقابل تسديد حساب العهد – اعتمادات مستندية بالخارج وذلك وفقا لما يلي :</a:t>
            </a:r>
            <a:endParaRPr lang="en-US" b="1" dirty="0" smtClean="0">
              <a:solidFill>
                <a:srgbClr val="FF7C80"/>
              </a:solidFill>
            </a:endParaRPr>
          </a:p>
          <a:p>
            <a:pPr algn="r"/>
            <a:endParaRPr lang="en-US" b="1" dirty="0">
              <a:solidFill>
                <a:srgbClr val="FF7C80"/>
              </a:solidFill>
            </a:endParaRPr>
          </a:p>
        </p:txBody>
      </p:sp>
      <p:graphicFrame>
        <p:nvGraphicFramePr>
          <p:cNvPr id="5" name="Table 4"/>
          <p:cNvGraphicFramePr>
            <a:graphicFrameLocks noGrp="1"/>
          </p:cNvGraphicFramePr>
          <p:nvPr/>
        </p:nvGraphicFramePr>
        <p:xfrm>
          <a:off x="467544" y="1340768"/>
          <a:ext cx="6196324" cy="648072"/>
        </p:xfrm>
        <a:graphic>
          <a:graphicData uri="http://schemas.openxmlformats.org/drawingml/2006/table">
            <a:tbl>
              <a:tblPr/>
              <a:tblGrid>
                <a:gridCol w="2664295"/>
                <a:gridCol w="1728192"/>
                <a:gridCol w="1803837"/>
              </a:tblGrid>
              <a:tr h="648072">
                <a:tc>
                  <a:txBody>
                    <a:bodyPr/>
                    <a:lstStyle/>
                    <a:p>
                      <a:pPr algn="r">
                        <a:lnSpc>
                          <a:spcPct val="115000"/>
                        </a:lnSpc>
                        <a:spcAft>
                          <a:spcPts val="0"/>
                        </a:spcAft>
                      </a:pPr>
                      <a:r>
                        <a:rPr lang="ar-SA" sz="1400" b="1" dirty="0">
                          <a:solidFill>
                            <a:srgbClr val="FF0066"/>
                          </a:solidFill>
                          <a:latin typeface="Calibri"/>
                          <a:ea typeface="Calibri"/>
                          <a:cs typeface="Arial"/>
                        </a:rPr>
                        <a:t>حـ/المصروفات- الباب- البند..</a:t>
                      </a:r>
                      <a:endParaRPr lang="en-US" sz="11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حـ/العهد – اعتمادات مستندية بالخارج.</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323528" y="2132856"/>
            <a:ext cx="6696744" cy="1754326"/>
          </a:xfrm>
          <a:prstGeom prst="rect">
            <a:avLst/>
          </a:prstGeom>
          <a:noFill/>
        </p:spPr>
        <p:txBody>
          <a:bodyPr wrap="square" rtlCol="0">
            <a:spAutoFit/>
          </a:bodyPr>
          <a:lstStyle/>
          <a:p>
            <a:pPr algn="r"/>
            <a:r>
              <a:rPr lang="ar-SA" b="1" dirty="0" smtClean="0">
                <a:solidFill>
                  <a:srgbClr val="FF0066"/>
                </a:solidFill>
              </a:rPr>
              <a:t>(ب)</a:t>
            </a:r>
            <a:r>
              <a:rPr lang="ar-SA" b="1" dirty="0" smtClean="0">
                <a:solidFill>
                  <a:srgbClr val="FF7C80"/>
                </a:solidFill>
              </a:rPr>
              <a:t>إذا رغبت إحدى الجهات في إجراء تعديل في الاعتمادات المستندية التي سبق فتحها بناء على طلبها سواء كان ذلك قيمة الاعتماد او مدى صلاحية الصرف منه او تعديل شروطه تقوم بالكتابة إلى وزارة المالية لإبلاغ مؤسسة النقد العربي السعودي بذلك على ان يراعي في حالة زيادة الاعتماد تحرير امر دفع بقيمه الزيادة بموجب امر اعتماد صرف يخصم بقيمته على حساب العهد اعتمادات مستندية وذلك وفقا لما يلي :</a:t>
            </a:r>
            <a:endParaRPr lang="en-US" b="1" dirty="0" smtClean="0">
              <a:solidFill>
                <a:srgbClr val="FF7C80"/>
              </a:solidFill>
            </a:endParaRPr>
          </a:p>
          <a:p>
            <a:pPr algn="r"/>
            <a:endParaRPr lang="en-US" b="1" dirty="0">
              <a:solidFill>
                <a:srgbClr val="FF7C80"/>
              </a:solidFill>
            </a:endParaRPr>
          </a:p>
        </p:txBody>
      </p:sp>
      <p:graphicFrame>
        <p:nvGraphicFramePr>
          <p:cNvPr id="7" name="Table 6"/>
          <p:cNvGraphicFramePr>
            <a:graphicFrameLocks noGrp="1"/>
          </p:cNvGraphicFramePr>
          <p:nvPr/>
        </p:nvGraphicFramePr>
        <p:xfrm>
          <a:off x="539552" y="3789040"/>
          <a:ext cx="6124317" cy="490728"/>
        </p:xfrm>
        <a:graphic>
          <a:graphicData uri="http://schemas.openxmlformats.org/drawingml/2006/table">
            <a:tbl>
              <a:tblPr/>
              <a:tblGrid>
                <a:gridCol w="2520280"/>
                <a:gridCol w="1800200"/>
                <a:gridCol w="1803837"/>
              </a:tblGrid>
              <a:tr h="0">
                <a:tc>
                  <a:txBody>
                    <a:bodyPr/>
                    <a:lstStyle/>
                    <a:p>
                      <a:pPr algn="r">
                        <a:lnSpc>
                          <a:spcPct val="115000"/>
                        </a:lnSpc>
                        <a:spcAft>
                          <a:spcPts val="0"/>
                        </a:spcAft>
                      </a:pPr>
                      <a:r>
                        <a:rPr lang="ar-SA" sz="1400" b="1" dirty="0">
                          <a:solidFill>
                            <a:srgbClr val="FF0066"/>
                          </a:solidFill>
                          <a:latin typeface="Calibri"/>
                          <a:ea typeface="Calibri"/>
                          <a:cs typeface="Arial"/>
                        </a:rPr>
                        <a:t>حـ/ العهد- اعتمادات مستندية بالخارج</a:t>
                      </a:r>
                      <a:endParaRPr lang="en-US" sz="11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حـ/اوامر الدفع</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395536" y="4509120"/>
            <a:ext cx="6516216" cy="1200329"/>
          </a:xfrm>
          <a:prstGeom prst="rect">
            <a:avLst/>
          </a:prstGeom>
          <a:noFill/>
        </p:spPr>
        <p:txBody>
          <a:bodyPr wrap="square" rtlCol="0">
            <a:spAutoFit/>
          </a:bodyPr>
          <a:lstStyle/>
          <a:p>
            <a:pPr algn="r"/>
            <a:r>
              <a:rPr lang="ar-SA" b="1" dirty="0" smtClean="0">
                <a:solidFill>
                  <a:srgbClr val="FF7C80"/>
                </a:solidFill>
              </a:rPr>
              <a:t>أما اذا تقرر تخفيض أو إلغاء الاعتماد فيراعى عند ورود إشعار وزارة المالية بتنفيذ ذلك إعداد تسوية تخصم بموجبة القيمة المخفضة او الملغاة على حساب جاري وزارة المالية مقابل تسديد العهد اعتمادات مستندية بالخارج وذلك بالقيد التالي:</a:t>
            </a:r>
            <a:endParaRPr lang="en-US" b="1" dirty="0" smtClean="0">
              <a:solidFill>
                <a:srgbClr val="FF7C80"/>
              </a:solidFill>
            </a:endParaRPr>
          </a:p>
          <a:p>
            <a:pPr algn="r"/>
            <a:endParaRPr lang="en-US" b="1" dirty="0">
              <a:solidFill>
                <a:srgbClr val="FF7C80"/>
              </a:solidFill>
            </a:endParaRPr>
          </a:p>
        </p:txBody>
      </p:sp>
      <p:graphicFrame>
        <p:nvGraphicFramePr>
          <p:cNvPr id="9" name="Table 8"/>
          <p:cNvGraphicFramePr>
            <a:graphicFrameLocks noGrp="1"/>
          </p:cNvGraphicFramePr>
          <p:nvPr/>
        </p:nvGraphicFramePr>
        <p:xfrm>
          <a:off x="395536" y="5589240"/>
          <a:ext cx="6264696" cy="490728"/>
        </p:xfrm>
        <a:graphic>
          <a:graphicData uri="http://schemas.openxmlformats.org/drawingml/2006/table">
            <a:tbl>
              <a:tblPr/>
              <a:tblGrid>
                <a:gridCol w="2520279"/>
                <a:gridCol w="1872208"/>
                <a:gridCol w="1872209"/>
              </a:tblGrid>
              <a:tr h="0">
                <a:tc>
                  <a:txBody>
                    <a:bodyPr/>
                    <a:lstStyle/>
                    <a:p>
                      <a:pPr algn="r">
                        <a:lnSpc>
                          <a:spcPct val="115000"/>
                        </a:lnSpc>
                        <a:spcAft>
                          <a:spcPts val="0"/>
                        </a:spcAft>
                      </a:pPr>
                      <a:r>
                        <a:rPr lang="ar-SA" sz="1400" b="1" dirty="0">
                          <a:solidFill>
                            <a:srgbClr val="FF0066"/>
                          </a:solidFill>
                          <a:latin typeface="Calibri"/>
                          <a:ea typeface="Calibri"/>
                          <a:cs typeface="Arial"/>
                        </a:rPr>
                        <a:t>حـ/جاري وزارة المالية</a:t>
                      </a:r>
                      <a:endParaRPr lang="en-US" sz="11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حـ/ العهد- اعتمادات مستنديه بالخارج.</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400" b="1" dirty="0">
                        <a:solidFill>
                          <a:srgbClr val="FF0066"/>
                        </a:solidFill>
                        <a:latin typeface="Calibri"/>
                        <a:ea typeface="Calibri"/>
                        <a:cs typeface="Arial"/>
                      </a:endParaRPr>
                    </a:p>
                    <a:p>
                      <a:pPr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ni0dc2zs.gif"/>
          <p:cNvPicPr>
            <a:picLocks noChangeAspect="1"/>
          </p:cNvPicPr>
          <p:nvPr/>
        </p:nvPicPr>
        <p:blipFill>
          <a:blip r:embed="rId2" cstate="print"/>
          <a:stretch>
            <a:fillRect/>
          </a:stretch>
        </p:blipFill>
        <p:spPr>
          <a:xfrm>
            <a:off x="179512" y="266414"/>
            <a:ext cx="8892479" cy="61511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467544" y="332656"/>
            <a:ext cx="6624736" cy="1477328"/>
          </a:xfrm>
          <a:prstGeom prst="rect">
            <a:avLst/>
          </a:prstGeom>
          <a:noFill/>
        </p:spPr>
        <p:txBody>
          <a:bodyPr wrap="square" rtlCol="0">
            <a:spAutoFit/>
          </a:bodyPr>
          <a:lstStyle/>
          <a:p>
            <a:pPr algn="r"/>
            <a:r>
              <a:rPr lang="ar-SA" dirty="0" smtClean="0">
                <a:solidFill>
                  <a:srgbClr val="FF0066"/>
                </a:solidFill>
              </a:rPr>
              <a:t>(ج)</a:t>
            </a:r>
            <a:r>
              <a:rPr lang="ar-SA" dirty="0" smtClean="0">
                <a:solidFill>
                  <a:srgbClr val="FF7C80"/>
                </a:solidFill>
              </a:rPr>
              <a:t>عند انتهاء السنة المالية ووجود ارصدة في حساب العهد (اعتمادات مستندية) لم تسدد يتم تدوير هذا الارصدة الى السنة المالية الجديدة كما يتم خصم رصيدها على حساب مصروفات الميزانية وتعليتها في حساب الامانات – مقابل اعتمادات مستندية قائمة وذلك بالقيد التالي:</a:t>
            </a:r>
            <a:endParaRPr lang="en-US" dirty="0" smtClean="0">
              <a:solidFill>
                <a:srgbClr val="FF7C80"/>
              </a:solidFill>
            </a:endParaRPr>
          </a:p>
          <a:p>
            <a:pPr algn="r"/>
            <a:endParaRPr lang="en-US" dirty="0">
              <a:solidFill>
                <a:srgbClr val="FF7C80"/>
              </a:solidFill>
            </a:endParaRPr>
          </a:p>
        </p:txBody>
      </p:sp>
      <p:graphicFrame>
        <p:nvGraphicFramePr>
          <p:cNvPr id="4" name="Table 3"/>
          <p:cNvGraphicFramePr>
            <a:graphicFrameLocks noGrp="1"/>
          </p:cNvGraphicFramePr>
          <p:nvPr/>
        </p:nvGraphicFramePr>
        <p:xfrm>
          <a:off x="467545" y="1484784"/>
          <a:ext cx="6196324" cy="560832"/>
        </p:xfrm>
        <a:graphic>
          <a:graphicData uri="http://schemas.openxmlformats.org/drawingml/2006/table">
            <a:tbl>
              <a:tblPr/>
              <a:tblGrid>
                <a:gridCol w="3133583"/>
                <a:gridCol w="1566791"/>
                <a:gridCol w="1495950"/>
              </a:tblGrid>
              <a:tr h="0">
                <a:tc>
                  <a:txBody>
                    <a:bodyPr/>
                    <a:lstStyle/>
                    <a:p>
                      <a:pPr algn="r">
                        <a:lnSpc>
                          <a:spcPct val="115000"/>
                        </a:lnSpc>
                        <a:spcAft>
                          <a:spcPts val="0"/>
                        </a:spcAft>
                      </a:pPr>
                      <a:r>
                        <a:rPr lang="ar-SA" sz="1600" b="1" dirty="0">
                          <a:solidFill>
                            <a:srgbClr val="FF0066"/>
                          </a:solidFill>
                          <a:latin typeface="Calibri"/>
                          <a:ea typeface="Calibri"/>
                          <a:cs typeface="Arial"/>
                        </a:rPr>
                        <a:t>حـ/ المصروفات –الباب- بند..</a:t>
                      </a:r>
                      <a:endParaRPr lang="en-US" sz="1600" b="1" dirty="0">
                        <a:solidFill>
                          <a:srgbClr val="FF0066"/>
                        </a:solidFill>
                        <a:latin typeface="Calibri"/>
                        <a:ea typeface="Calibri"/>
                        <a:cs typeface="Arial"/>
                      </a:endParaRPr>
                    </a:p>
                    <a:p>
                      <a:pPr algn="r">
                        <a:lnSpc>
                          <a:spcPct val="115000"/>
                        </a:lnSpc>
                        <a:spcAft>
                          <a:spcPts val="0"/>
                        </a:spcAft>
                      </a:pPr>
                      <a:r>
                        <a:rPr lang="ar-SA" sz="1600" b="1" dirty="0">
                          <a:solidFill>
                            <a:srgbClr val="FF0066"/>
                          </a:solidFill>
                          <a:latin typeface="Calibri"/>
                          <a:ea typeface="Calibri"/>
                          <a:cs typeface="Arial"/>
                        </a:rPr>
                        <a:t>حـ/ الامانات- مقابل اعتمادات مستندية قائمة.</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600" b="1" dirty="0">
                        <a:solidFill>
                          <a:srgbClr val="FF0066"/>
                        </a:solidFill>
                        <a:latin typeface="Calibri"/>
                        <a:ea typeface="Calibri"/>
                        <a:cs typeface="Arial"/>
                      </a:endParaRPr>
                    </a:p>
                    <a:p>
                      <a:pPr algn="r">
                        <a:lnSpc>
                          <a:spcPct val="115000"/>
                        </a:lnSpc>
                        <a:spcAft>
                          <a:spcPts val="0"/>
                        </a:spcAft>
                      </a:pPr>
                      <a:r>
                        <a:rPr lang="ar-SA" sz="1600" b="1" dirty="0">
                          <a:solidFill>
                            <a:srgbClr val="FF0066"/>
                          </a:solidFill>
                          <a:latin typeface="Calibri"/>
                          <a:ea typeface="Calibri"/>
                          <a:cs typeface="Arial"/>
                        </a:rPr>
                        <a:t>×××</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a:solidFill>
                            <a:srgbClr val="FF0066"/>
                          </a:solidFill>
                          <a:latin typeface="Calibri"/>
                          <a:ea typeface="Calibri"/>
                          <a:cs typeface="Arial"/>
                        </a:rPr>
                        <a:t>×××</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251520" y="2060848"/>
            <a:ext cx="6696744" cy="923330"/>
          </a:xfrm>
          <a:prstGeom prst="rect">
            <a:avLst/>
          </a:prstGeom>
          <a:noFill/>
        </p:spPr>
        <p:txBody>
          <a:bodyPr wrap="square" rtlCol="0">
            <a:spAutoFit/>
          </a:bodyPr>
          <a:lstStyle/>
          <a:p>
            <a:pPr algn="r"/>
            <a:r>
              <a:rPr lang="en-US" dirty="0" smtClean="0">
                <a:solidFill>
                  <a:srgbClr val="FF7C80"/>
                </a:solidFill>
              </a:rPr>
              <a:t> </a:t>
            </a:r>
            <a:r>
              <a:rPr lang="ar-SA" dirty="0" smtClean="0">
                <a:solidFill>
                  <a:srgbClr val="FF7C80"/>
                </a:solidFill>
              </a:rPr>
              <a:t>وعند ورود مستندات هذه الاعتمادات التي تم تدويرها في السنة المالية الجديده يتم تسديدها خصما من حساب الامانات – مقابل اعتمادات مستندية قائمة وذلك بالقيد التالي:</a:t>
            </a:r>
            <a:endParaRPr lang="en-US" dirty="0" smtClean="0">
              <a:solidFill>
                <a:srgbClr val="FF7C80"/>
              </a:solidFill>
            </a:endParaRPr>
          </a:p>
          <a:p>
            <a:pPr algn="r"/>
            <a:endParaRPr lang="en-US" dirty="0">
              <a:solidFill>
                <a:srgbClr val="FF7C80"/>
              </a:solidFill>
            </a:endParaRPr>
          </a:p>
        </p:txBody>
      </p:sp>
      <p:graphicFrame>
        <p:nvGraphicFramePr>
          <p:cNvPr id="6" name="Table 5"/>
          <p:cNvGraphicFramePr>
            <a:graphicFrameLocks noGrp="1"/>
          </p:cNvGraphicFramePr>
          <p:nvPr/>
        </p:nvGraphicFramePr>
        <p:xfrm>
          <a:off x="535915" y="2670241"/>
          <a:ext cx="6412349" cy="560832"/>
        </p:xfrm>
        <a:graphic>
          <a:graphicData uri="http://schemas.openxmlformats.org/drawingml/2006/table">
            <a:tbl>
              <a:tblPr/>
              <a:tblGrid>
                <a:gridCol w="3096344"/>
                <a:gridCol w="1584176"/>
                <a:gridCol w="1731829"/>
              </a:tblGrid>
              <a:tr h="0">
                <a:tc>
                  <a:txBody>
                    <a:bodyPr/>
                    <a:lstStyle/>
                    <a:p>
                      <a:pPr algn="r">
                        <a:lnSpc>
                          <a:spcPct val="115000"/>
                        </a:lnSpc>
                        <a:spcAft>
                          <a:spcPts val="0"/>
                        </a:spcAft>
                      </a:pPr>
                      <a:r>
                        <a:rPr lang="ar-SA" sz="1600" b="1" dirty="0">
                          <a:solidFill>
                            <a:srgbClr val="FF0066"/>
                          </a:solidFill>
                          <a:latin typeface="Calibri"/>
                          <a:ea typeface="Calibri"/>
                          <a:cs typeface="Arial"/>
                        </a:rPr>
                        <a:t>حـ/الامانات – مقابل اعتمادات مستندية قائمة</a:t>
                      </a:r>
                      <a:endParaRPr lang="en-US" sz="1600" b="1" dirty="0">
                        <a:solidFill>
                          <a:srgbClr val="FF0066"/>
                        </a:solidFill>
                        <a:latin typeface="Calibri"/>
                        <a:ea typeface="Calibri"/>
                        <a:cs typeface="Arial"/>
                      </a:endParaRPr>
                    </a:p>
                    <a:p>
                      <a:pPr algn="r">
                        <a:lnSpc>
                          <a:spcPct val="115000"/>
                        </a:lnSpc>
                        <a:spcAft>
                          <a:spcPts val="0"/>
                        </a:spcAft>
                      </a:pPr>
                      <a:r>
                        <a:rPr lang="ar-SA" sz="1600" b="1" dirty="0">
                          <a:solidFill>
                            <a:srgbClr val="FF0066"/>
                          </a:solidFill>
                          <a:latin typeface="Calibri"/>
                          <a:ea typeface="Calibri"/>
                          <a:cs typeface="Arial"/>
                        </a:rPr>
                        <a:t>حـ/العهد- اعتمادات مستندية بالخارج</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endParaRPr lang="ar-SA" sz="1600" b="1" dirty="0">
                        <a:solidFill>
                          <a:srgbClr val="FF0066"/>
                        </a:solidFill>
                        <a:latin typeface="Calibri"/>
                        <a:ea typeface="Calibri"/>
                        <a:cs typeface="Arial"/>
                      </a:endParaRPr>
                    </a:p>
                    <a:p>
                      <a:pPr algn="r">
                        <a:lnSpc>
                          <a:spcPct val="115000"/>
                        </a:lnSpc>
                        <a:spcAft>
                          <a:spcPts val="0"/>
                        </a:spcAft>
                      </a:pPr>
                      <a:r>
                        <a:rPr lang="ar-SA" sz="1600" b="1" dirty="0">
                          <a:solidFill>
                            <a:srgbClr val="FF0066"/>
                          </a:solidFill>
                          <a:latin typeface="Calibri"/>
                          <a:ea typeface="Calibri"/>
                          <a:cs typeface="Arial"/>
                        </a:rPr>
                        <a:t>×××</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600" b="1" dirty="0">
                          <a:solidFill>
                            <a:srgbClr val="FF0066"/>
                          </a:solidFill>
                          <a:latin typeface="Calibri"/>
                          <a:ea typeface="Calibri"/>
                          <a:cs typeface="Arial"/>
                        </a:rPr>
                        <a:t>×××</a:t>
                      </a:r>
                      <a:endParaRPr lang="en-US" sz="16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0" y="3284984"/>
            <a:ext cx="6948264" cy="1754326"/>
          </a:xfrm>
          <a:prstGeom prst="rect">
            <a:avLst/>
          </a:prstGeom>
          <a:noFill/>
        </p:spPr>
        <p:txBody>
          <a:bodyPr wrap="square" rtlCol="0">
            <a:spAutoFit/>
          </a:bodyPr>
          <a:lstStyle/>
          <a:p>
            <a:pPr algn="r"/>
            <a:r>
              <a:rPr lang="ar-SA" dirty="0" smtClean="0">
                <a:solidFill>
                  <a:srgbClr val="FF7C80"/>
                </a:solidFill>
              </a:rPr>
              <a:t>اما اذا تقرر تخفيض أو إلغاء الاعتماد في السنة المالية الجديدة فيراعى عند ورود إشعار من وزارة المالية بتنفيذ ذلك إعداد إذن تسوية تخصم بموجبة القيمة المخفضة او الملغاة على كل من حساب جاري وزارة المالية وحساب الامانات مقابل اعتمادات مستندية قائمة مقابل إضافة قيمة الاعتمادات المستندية للايراد المتنوعة وتسديد العهد – اعتماجات مستندية باخارج وذلك بالقيد التالي:</a:t>
            </a:r>
            <a:endParaRPr lang="en-US" dirty="0" smtClean="0">
              <a:solidFill>
                <a:srgbClr val="FF7C80"/>
              </a:solidFill>
            </a:endParaRPr>
          </a:p>
          <a:p>
            <a:pPr algn="r"/>
            <a:endParaRPr lang="en-US" dirty="0">
              <a:solidFill>
                <a:srgbClr val="FF7C80"/>
              </a:solidFill>
            </a:endParaRPr>
          </a:p>
        </p:txBody>
      </p:sp>
      <p:graphicFrame>
        <p:nvGraphicFramePr>
          <p:cNvPr id="8" name="Table 7"/>
          <p:cNvGraphicFramePr>
            <a:graphicFrameLocks noGrp="1"/>
          </p:cNvGraphicFramePr>
          <p:nvPr/>
        </p:nvGraphicFramePr>
        <p:xfrm>
          <a:off x="323528" y="4765128"/>
          <a:ext cx="6484358" cy="1472184"/>
        </p:xfrm>
        <a:graphic>
          <a:graphicData uri="http://schemas.openxmlformats.org/drawingml/2006/table">
            <a:tbl>
              <a:tblPr/>
              <a:tblGrid>
                <a:gridCol w="3164920"/>
                <a:gridCol w="2115338"/>
                <a:gridCol w="1204100"/>
              </a:tblGrid>
              <a:tr h="0">
                <a:tc>
                  <a:txBody>
                    <a:bodyPr/>
                    <a:lstStyle/>
                    <a:p>
                      <a:pPr marL="457200" algn="r">
                        <a:lnSpc>
                          <a:spcPct val="115000"/>
                        </a:lnSpc>
                        <a:spcAft>
                          <a:spcPts val="0"/>
                        </a:spcAft>
                      </a:pPr>
                      <a:r>
                        <a:rPr lang="ar-SA" sz="1400" b="1" dirty="0">
                          <a:solidFill>
                            <a:srgbClr val="FF0066"/>
                          </a:solidFill>
                          <a:latin typeface="Calibri"/>
                          <a:ea typeface="Calibri"/>
                          <a:cs typeface="Arial"/>
                        </a:rPr>
                        <a:t>مذكورين </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حـ/جاري وزارة المالية</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حـ/الامانات مقابل اعتمادات مستندية قائمة</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مذكورين</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حـ/ الايرادات المتنوعة</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حـ/العهد- اعتمادات مستندية بالخارج</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endParaRPr lang="ar-SA" sz="1400" b="1" dirty="0">
                        <a:solidFill>
                          <a:srgbClr val="FF0066"/>
                        </a:solidFill>
                        <a:latin typeface="Calibri"/>
                        <a:ea typeface="Calibri"/>
                        <a:cs typeface="Arial"/>
                      </a:endParaRPr>
                    </a:p>
                    <a:p>
                      <a:pPr marL="457200" algn="r">
                        <a:lnSpc>
                          <a:spcPct val="115000"/>
                        </a:lnSpc>
                        <a:spcAft>
                          <a:spcPts val="0"/>
                        </a:spcAft>
                      </a:pPr>
                      <a:endParaRPr lang="ar-SA" sz="1400" b="1" dirty="0" smtClean="0">
                        <a:solidFill>
                          <a:srgbClr val="FF0066"/>
                        </a:solidFill>
                        <a:latin typeface="Calibri"/>
                        <a:ea typeface="Calibri"/>
                        <a:cs typeface="Arial"/>
                      </a:endParaRPr>
                    </a:p>
                    <a:p>
                      <a:pPr marL="457200" algn="r">
                        <a:lnSpc>
                          <a:spcPct val="115000"/>
                        </a:lnSpc>
                        <a:spcAft>
                          <a:spcPts val="0"/>
                        </a:spcAft>
                      </a:pPr>
                      <a:endParaRPr lang="ar-SA" sz="1400" b="1" dirty="0" smtClean="0">
                        <a:solidFill>
                          <a:srgbClr val="FF0066"/>
                        </a:solidFill>
                        <a:latin typeface="Calibri"/>
                        <a:ea typeface="Calibri"/>
                        <a:cs typeface="Arial"/>
                      </a:endParaRPr>
                    </a:p>
                    <a:p>
                      <a:pPr marL="457200" algn="r">
                        <a:lnSpc>
                          <a:spcPct val="115000"/>
                        </a:lnSpc>
                        <a:spcAft>
                          <a:spcPts val="0"/>
                        </a:spcAft>
                      </a:pPr>
                      <a:endParaRPr lang="ar-SA" sz="1400" b="1" dirty="0" smtClean="0">
                        <a:solidFill>
                          <a:srgbClr val="FF0066"/>
                        </a:solidFill>
                        <a:latin typeface="Calibri"/>
                        <a:ea typeface="Calibri"/>
                        <a:cs typeface="Arial"/>
                      </a:endParaRPr>
                    </a:p>
                    <a:p>
                      <a:pPr marL="457200" algn="r">
                        <a:lnSpc>
                          <a:spcPct val="115000"/>
                        </a:lnSpc>
                        <a:spcAft>
                          <a:spcPts val="0"/>
                        </a:spcAft>
                      </a:pPr>
                      <a:r>
                        <a:rPr lang="ar-SA" sz="1400" b="1" dirty="0" smtClean="0">
                          <a:solidFill>
                            <a:srgbClr val="FF0066"/>
                          </a:solidFill>
                          <a:latin typeface="Calibri"/>
                          <a:ea typeface="Calibri"/>
                          <a:cs typeface="Arial"/>
                        </a:rPr>
                        <a:t>×××</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endParaRPr lang="ar-SA" sz="14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p>
                      <a:pPr marL="457200" algn="r">
                        <a:lnSpc>
                          <a:spcPct val="115000"/>
                        </a:lnSpc>
                        <a:spcAft>
                          <a:spcPts val="0"/>
                        </a:spcAft>
                      </a:pPr>
                      <a:r>
                        <a:rPr lang="ar-SA" sz="1400" b="1" dirty="0">
                          <a:solidFill>
                            <a:srgbClr val="FF0066"/>
                          </a:solidFill>
                          <a:latin typeface="Calibri"/>
                          <a:ea typeface="Calibri"/>
                          <a:cs typeface="Arial"/>
                        </a:rPr>
                        <a:t>×××</a:t>
                      </a:r>
                      <a:endParaRPr lang="en-US" sz="1100" b="1" dirty="0">
                        <a:solidFill>
                          <a:srgbClr val="FF0066"/>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sxlb4flm.gif"/>
          <p:cNvPicPr>
            <a:picLocks noChangeAspect="1"/>
          </p:cNvPicPr>
          <p:nvPr/>
        </p:nvPicPr>
        <p:blipFill>
          <a:blip r:embed="rId2" cstate="print"/>
          <a:stretch>
            <a:fillRect/>
          </a:stretch>
        </p:blipFill>
        <p:spPr>
          <a:xfrm>
            <a:off x="187930" y="260648"/>
            <a:ext cx="8704550" cy="62646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179512" y="267613"/>
            <a:ext cx="8784976" cy="2862322"/>
          </a:xfrm>
          <a:prstGeom prst="rect">
            <a:avLst/>
          </a:prstGeom>
          <a:noFill/>
        </p:spPr>
        <p:txBody>
          <a:bodyPr wrap="square" rtlCol="0">
            <a:spAutoFit/>
          </a:bodyPr>
          <a:lstStyle/>
          <a:p>
            <a:pPr algn="r"/>
            <a:r>
              <a:rPr lang="ar-SA" sz="2000" dirty="0" smtClean="0">
                <a:solidFill>
                  <a:schemeClr val="accent2">
                    <a:lumMod val="60000"/>
                    <a:lumOff val="40000"/>
                  </a:schemeClr>
                </a:solidFill>
                <a:cs typeface="PT Bold Heading" pitchFamily="2" charset="-78"/>
              </a:rPr>
              <a:t>ا</a:t>
            </a:r>
            <a:r>
              <a:rPr lang="ar-SA" sz="2000" b="1" dirty="0" smtClean="0">
                <a:solidFill>
                  <a:schemeClr val="accent2">
                    <a:lumMod val="60000"/>
                    <a:lumOff val="40000"/>
                  </a:schemeClr>
                </a:solidFill>
                <a:cs typeface="PT Bold Heading" pitchFamily="2" charset="-78"/>
              </a:rPr>
              <a:t>لاستبعاد من الايرادات:</a:t>
            </a:r>
            <a:endParaRPr lang="en-US" sz="2000" dirty="0" smtClean="0">
              <a:solidFill>
                <a:schemeClr val="accent2">
                  <a:lumMod val="60000"/>
                  <a:lumOff val="40000"/>
                </a:schemeClr>
              </a:solidFill>
              <a:cs typeface="PT Bold Heading" pitchFamily="2" charset="-78"/>
            </a:endParaRPr>
          </a:p>
          <a:p>
            <a:pPr algn="r"/>
            <a:r>
              <a:rPr lang="ar-SA" sz="2000" dirty="0" smtClean="0">
                <a:solidFill>
                  <a:schemeClr val="accent2">
                    <a:lumMod val="20000"/>
                    <a:lumOff val="80000"/>
                  </a:schemeClr>
                </a:solidFill>
                <a:cs typeface="DecoType Naskh" pitchFamily="2" charset="-78"/>
              </a:rPr>
              <a:t>اذا اريد صرف مبالغ سبق ان اضيفت للايرادات فإنه يجب استبعادها من مادة الايرادات المختلفة , سواء كانت هذه المبالغ قد اضيفت للايرادات في السنة المالية الجارية او في سنة او سنوات مالية سابقة . ويجوز للجهات الحكومية الاستبعاد من بنود الايرادات حسب الاحوال وفقا لما يلي :</a:t>
            </a:r>
            <a:endParaRPr lang="en-US" sz="2000" dirty="0" smtClean="0">
              <a:solidFill>
                <a:schemeClr val="accent2">
                  <a:lumMod val="20000"/>
                  <a:lumOff val="80000"/>
                </a:schemeClr>
              </a:solidFill>
              <a:cs typeface="DecoType Naskh" pitchFamily="2" charset="-78"/>
            </a:endParaRPr>
          </a:p>
          <a:p>
            <a:pPr algn="r"/>
            <a:r>
              <a:rPr lang="ar-SA" sz="2000" dirty="0" smtClean="0">
                <a:solidFill>
                  <a:schemeClr val="accent2">
                    <a:lumMod val="20000"/>
                    <a:lumOff val="80000"/>
                  </a:schemeClr>
                </a:solidFill>
                <a:cs typeface="DecoType Naskh" pitchFamily="2" charset="-78"/>
              </a:rPr>
              <a:t>1-المرتبات والمكافآت والبدلات التي يتم تعليتها في حساب الامانات – (مرتجع رواتب) التي لم يتقدم اصحابها لاستلامها قبل نهاية السنة المالية وتم إضافتها لحساب الايرادات المتنوعة فإذا ما تقدم صاحب الاستخقاق في السنة المالية التالية بطلب صرف رواتبه فيتم استبعادها من الايرادات المتنوعة للسنة المالية التي يتم فيها الصرف وذلك بعد اخذ موافقة المراقب المالي بالجهة الحكومية ويتم تحرير امر اعتماد صرف يكون القيد من واقعه :</a:t>
            </a:r>
            <a:endParaRPr lang="en-US" sz="2000" dirty="0" smtClean="0">
              <a:solidFill>
                <a:schemeClr val="accent2">
                  <a:lumMod val="20000"/>
                  <a:lumOff val="80000"/>
                </a:schemeClr>
              </a:solidFill>
              <a:cs typeface="DecoType Naskh" pitchFamily="2" charset="-78"/>
            </a:endParaRPr>
          </a:p>
          <a:p>
            <a:pPr algn="r"/>
            <a:endParaRPr lang="en-US" sz="2000" dirty="0">
              <a:cs typeface="DecoType Naskh" pitchFamily="2" charset="-78"/>
            </a:endParaRPr>
          </a:p>
        </p:txBody>
      </p:sp>
      <p:graphicFrame>
        <p:nvGraphicFramePr>
          <p:cNvPr id="4" name="Table 3"/>
          <p:cNvGraphicFramePr>
            <a:graphicFrameLocks noGrp="1"/>
          </p:cNvGraphicFramePr>
          <p:nvPr/>
        </p:nvGraphicFramePr>
        <p:xfrm>
          <a:off x="467544" y="2780928"/>
          <a:ext cx="6052310" cy="490728"/>
        </p:xfrm>
        <a:graphic>
          <a:graphicData uri="http://schemas.openxmlformats.org/drawingml/2006/table">
            <a:tbl>
              <a:tblPr/>
              <a:tblGrid>
                <a:gridCol w="3226089"/>
                <a:gridCol w="1344203"/>
                <a:gridCol w="1482018"/>
              </a:tblGrid>
              <a:tr h="0">
                <a:tc>
                  <a:txBody>
                    <a:bodyPr/>
                    <a:lstStyle/>
                    <a:p>
                      <a:pPr marL="457200" algn="r">
                        <a:lnSpc>
                          <a:spcPct val="115000"/>
                        </a:lnSpc>
                        <a:spcAft>
                          <a:spcPts val="0"/>
                        </a:spcAft>
                      </a:pPr>
                      <a:r>
                        <a:rPr lang="ar-SA" sz="1400" b="1" dirty="0">
                          <a:solidFill>
                            <a:schemeClr val="accent2">
                              <a:lumMod val="60000"/>
                              <a:lumOff val="40000"/>
                            </a:schemeClr>
                          </a:solidFill>
                          <a:latin typeface="Calibri"/>
                          <a:ea typeface="Calibri"/>
                          <a:cs typeface="Arial"/>
                        </a:rPr>
                        <a:t>حـ/ الايرادات المتنوعة- بالاستبعاد</a:t>
                      </a:r>
                      <a:endParaRPr lang="en-US" sz="11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400" b="1" dirty="0">
                          <a:solidFill>
                            <a:schemeClr val="accent2">
                              <a:lumMod val="60000"/>
                              <a:lumOff val="40000"/>
                            </a:schemeClr>
                          </a:solidFill>
                          <a:latin typeface="Calibri"/>
                          <a:ea typeface="Calibri"/>
                          <a:cs typeface="Arial"/>
                        </a:rPr>
                        <a:t>حـ/ الحوالات او اوامر الدفع(حسب الاحوال)</a:t>
                      </a:r>
                      <a:endParaRPr lang="en-US" sz="11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endParaRPr lang="ar-SA" sz="14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400" b="1" dirty="0">
                          <a:solidFill>
                            <a:schemeClr val="accent2">
                              <a:lumMod val="60000"/>
                              <a:lumOff val="40000"/>
                            </a:schemeClr>
                          </a:solidFill>
                          <a:latin typeface="Calibri"/>
                          <a:ea typeface="Calibri"/>
                          <a:cs typeface="Arial"/>
                        </a:rPr>
                        <a:t>×××</a:t>
                      </a:r>
                      <a:endParaRPr lang="en-US" sz="11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400" b="1" dirty="0">
                          <a:solidFill>
                            <a:schemeClr val="accent2">
                              <a:lumMod val="60000"/>
                              <a:lumOff val="40000"/>
                            </a:schemeClr>
                          </a:solidFill>
                          <a:latin typeface="Calibri"/>
                          <a:ea typeface="Calibri"/>
                          <a:cs typeface="Arial"/>
                        </a:rPr>
                        <a:t>×××</a:t>
                      </a:r>
                      <a:endParaRPr lang="en-US" sz="11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07504" y="3380125"/>
            <a:ext cx="6912768" cy="3477875"/>
          </a:xfrm>
          <a:prstGeom prst="rect">
            <a:avLst/>
          </a:prstGeom>
          <a:noFill/>
        </p:spPr>
        <p:txBody>
          <a:bodyPr wrap="square" rtlCol="0">
            <a:spAutoFit/>
          </a:bodyPr>
          <a:lstStyle/>
          <a:p>
            <a:pPr algn="r" rtl="1"/>
            <a:r>
              <a:rPr lang="ar-SA" sz="2000" dirty="0" smtClean="0">
                <a:solidFill>
                  <a:schemeClr val="accent2">
                    <a:lumMod val="20000"/>
                    <a:lumOff val="80000"/>
                  </a:schemeClr>
                </a:solidFill>
                <a:cs typeface="DecoType Naskh" pitchFamily="2" charset="-78"/>
              </a:rPr>
              <a:t>2-صرف مبالغ سبق إضافتها لحساب الايرادات فعند إضافة مبالغ لأحد حسابات الايرادات دون وجه حق أو زيادة عما هو مستحق وعند اكتشاف الخطا – سواء كانت هذه المبالغ قد اضيفت للايرادات في السنة المالية الحالية او في سنة مالية سابقة – فمن اجل استكمال المؤيدات الازمة للاستبعاد تستأذن وزارة المالية على صرف المبلغ بالاستبعاد – حساب الايرادات المختص في السنة التي اكتشف فيها الخطأ ويجب إرفاق صور من مستندات الإزالة أو الإيداع والقيد بحساب الايرادات العامه مع صورة من إشعار مؤسسة النقد العربي السعودي الدال على إضافة المبلغ للإيرادات العامه ( حساب جاري وزارة المالية) مع بيان تفصيلي لمفرداتها يتضح منه اسم صاحب الاستحقاق ومبلغ المطالبة ومن هذه الطلبات :</a:t>
            </a:r>
            <a:endParaRPr lang="en-US" sz="2000" dirty="0" smtClean="0">
              <a:solidFill>
                <a:schemeClr val="accent2">
                  <a:lumMod val="20000"/>
                  <a:lumOff val="80000"/>
                </a:schemeClr>
              </a:solidFill>
              <a:cs typeface="DecoType Naskh" pitchFamily="2" charset="-78"/>
            </a:endParaRPr>
          </a:p>
          <a:p>
            <a:pPr algn="r"/>
            <a:r>
              <a:rPr lang="ar-SA" sz="2000" dirty="0" smtClean="0">
                <a:solidFill>
                  <a:schemeClr val="accent2">
                    <a:lumMod val="20000"/>
                    <a:lumOff val="80000"/>
                  </a:schemeClr>
                </a:solidFill>
                <a:cs typeface="DecoType Naskh" pitchFamily="2" charset="-78"/>
              </a:rPr>
              <a:t>طلبات الاستبعاد التي تتعلق بالغرامات التي قد تفرض على المتعهدين او المقاولين وكذلك التي تتعلق بتعويضات نزع الملكية للعقارات او تلك التي تتعلق بالحسم على الموظفين نظير حالات الغياب او الجزاء او اقساط المساكن ... الخ.</a:t>
            </a:r>
            <a:endParaRPr lang="en-US" sz="2000" dirty="0" smtClean="0">
              <a:solidFill>
                <a:schemeClr val="accent2">
                  <a:lumMod val="20000"/>
                  <a:lumOff val="80000"/>
                </a:schemeClr>
              </a:solidFill>
              <a:cs typeface="DecoType Naskh" pitchFamily="2" charset="-78"/>
            </a:endParaRPr>
          </a:p>
          <a:p>
            <a:pPr algn="r"/>
            <a:endParaRPr lang="en-US" sz="2000" dirty="0">
              <a:solidFill>
                <a:schemeClr val="accent2">
                  <a:lumMod val="20000"/>
                  <a:lumOff val="80000"/>
                </a:schemeClr>
              </a:solidFill>
              <a:cs typeface="DecoType Naskh"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t-6-2008-sxlb4flm.gif"/>
          <p:cNvPicPr>
            <a:picLocks noChangeAspect="1"/>
          </p:cNvPicPr>
          <p:nvPr/>
        </p:nvPicPr>
        <p:blipFill>
          <a:blip r:embed="rId2" cstate="print"/>
          <a:stretch>
            <a:fillRect/>
          </a:stretch>
        </p:blipFill>
        <p:spPr>
          <a:xfrm>
            <a:off x="259938" y="260648"/>
            <a:ext cx="8704550" cy="626469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TextBox 2"/>
          <p:cNvSpPr txBox="1"/>
          <p:nvPr/>
        </p:nvSpPr>
        <p:spPr>
          <a:xfrm>
            <a:off x="683568" y="764704"/>
            <a:ext cx="7776864" cy="1569660"/>
          </a:xfrm>
          <a:prstGeom prst="rect">
            <a:avLst/>
          </a:prstGeom>
          <a:noFill/>
        </p:spPr>
        <p:txBody>
          <a:bodyPr wrap="square" rtlCol="0">
            <a:spAutoFit/>
          </a:bodyPr>
          <a:lstStyle/>
          <a:p>
            <a:pPr algn="r"/>
            <a:r>
              <a:rPr lang="ar-SA" sz="2400" b="1" dirty="0" smtClean="0">
                <a:solidFill>
                  <a:schemeClr val="accent2">
                    <a:lumMod val="40000"/>
                    <a:lumOff val="60000"/>
                  </a:schemeClr>
                </a:solidFill>
                <a:cs typeface="DecoType Naskh" pitchFamily="2" charset="-78"/>
              </a:rPr>
              <a:t>وفي حالة اكتشاف الخطأ في سنة مالية تالية لوقوعه وتبين ان حساب الايرادات المختص قد ألغي تستأذن وزارة المالية بصرف المبلغ من حساب الايرادات المتنوعة بالاستبعاد في السنة التي اكتشف فيها الخطأ وعليه يتم تحرير امر اعتماد صرف يكن القيد من واقعه :</a:t>
            </a:r>
            <a:endParaRPr lang="en-US" sz="2400" b="1" dirty="0" smtClean="0">
              <a:solidFill>
                <a:schemeClr val="accent2">
                  <a:lumMod val="40000"/>
                  <a:lumOff val="60000"/>
                </a:schemeClr>
              </a:solidFill>
              <a:cs typeface="DecoType Naskh" pitchFamily="2" charset="-78"/>
            </a:endParaRPr>
          </a:p>
          <a:p>
            <a:pPr algn="r"/>
            <a:endParaRPr lang="en-US" sz="2400" b="1" dirty="0">
              <a:solidFill>
                <a:schemeClr val="accent2">
                  <a:lumMod val="40000"/>
                  <a:lumOff val="60000"/>
                </a:schemeClr>
              </a:solidFill>
              <a:cs typeface="DecoType Naskh" pitchFamily="2" charset="-78"/>
            </a:endParaRPr>
          </a:p>
        </p:txBody>
      </p:sp>
      <p:graphicFrame>
        <p:nvGraphicFramePr>
          <p:cNvPr id="4" name="Table 3"/>
          <p:cNvGraphicFramePr>
            <a:graphicFrameLocks noGrp="1"/>
          </p:cNvGraphicFramePr>
          <p:nvPr/>
        </p:nvGraphicFramePr>
        <p:xfrm>
          <a:off x="755576" y="2204864"/>
          <a:ext cx="6696744" cy="560832"/>
        </p:xfrm>
        <a:graphic>
          <a:graphicData uri="http://schemas.openxmlformats.org/drawingml/2006/table">
            <a:tbl>
              <a:tblPr/>
              <a:tblGrid>
                <a:gridCol w="3446649"/>
                <a:gridCol w="1585459"/>
                <a:gridCol w="1664636"/>
              </a:tblGrid>
              <a:tr h="0">
                <a:tc>
                  <a:txBody>
                    <a:bodyPr/>
                    <a:lstStyle/>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حـ/الايرادات بالاستبعاد(البند المختص)</a:t>
                      </a:r>
                      <a:endParaRPr lang="en-US" sz="16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حـ/الحوالات او اوامر الدفع (حسب الاحوال)</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endParaRPr lang="ar-SA" sz="16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600" b="1" dirty="0">
                          <a:solidFill>
                            <a:schemeClr val="accent2">
                              <a:lumMod val="60000"/>
                              <a:lumOff val="40000"/>
                            </a:schemeClr>
                          </a:solidFill>
                          <a:latin typeface="Calibri"/>
                          <a:ea typeface="Calibri"/>
                          <a:cs typeface="Arial"/>
                        </a:rPr>
                        <a:t>××</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323528" y="3429000"/>
            <a:ext cx="6696744" cy="1569660"/>
          </a:xfrm>
          <a:prstGeom prst="rect">
            <a:avLst/>
          </a:prstGeom>
          <a:noFill/>
        </p:spPr>
        <p:txBody>
          <a:bodyPr wrap="square" rtlCol="0">
            <a:spAutoFit/>
          </a:bodyPr>
          <a:lstStyle/>
          <a:p>
            <a:pPr algn="r"/>
            <a:r>
              <a:rPr lang="ar-SA" sz="2400" b="1" dirty="0" smtClean="0">
                <a:solidFill>
                  <a:schemeClr val="accent2">
                    <a:lumMod val="40000"/>
                    <a:lumOff val="60000"/>
                  </a:schemeClr>
                </a:solidFill>
                <a:cs typeface="DecoType Naskh" pitchFamily="2" charset="-78"/>
              </a:rPr>
              <a:t>3- المبالغ التي يتم اضافتها الى نوع من الايرادات غير النوع الواجب الاضافة إيه فهذا يتطلب تصحيح الخطأ بالاستبعاد من نوع الايرادات غير الصحيح وإضافتها إلى حساب الصحيح وذلك بتحرير إذن تسوية يكون القيد من واقعه :</a:t>
            </a:r>
            <a:endParaRPr lang="en-US" sz="2400" b="1" dirty="0" smtClean="0">
              <a:solidFill>
                <a:schemeClr val="accent2">
                  <a:lumMod val="40000"/>
                  <a:lumOff val="60000"/>
                </a:schemeClr>
              </a:solidFill>
              <a:cs typeface="DecoType Naskh" pitchFamily="2" charset="-78"/>
            </a:endParaRPr>
          </a:p>
          <a:p>
            <a:pPr algn="r"/>
            <a:endParaRPr lang="en-US" sz="2400" b="1" dirty="0">
              <a:solidFill>
                <a:schemeClr val="accent2">
                  <a:lumMod val="40000"/>
                  <a:lumOff val="60000"/>
                </a:schemeClr>
              </a:solidFill>
            </a:endParaRPr>
          </a:p>
        </p:txBody>
      </p:sp>
      <p:graphicFrame>
        <p:nvGraphicFramePr>
          <p:cNvPr id="6" name="Table 5"/>
          <p:cNvGraphicFramePr>
            <a:graphicFrameLocks noGrp="1"/>
          </p:cNvGraphicFramePr>
          <p:nvPr/>
        </p:nvGraphicFramePr>
        <p:xfrm>
          <a:off x="611560" y="5085184"/>
          <a:ext cx="6124316" cy="560832"/>
        </p:xfrm>
        <a:graphic>
          <a:graphicData uri="http://schemas.openxmlformats.org/drawingml/2006/table">
            <a:tbl>
              <a:tblPr/>
              <a:tblGrid>
                <a:gridCol w="3312368"/>
                <a:gridCol w="1296897"/>
                <a:gridCol w="1515051"/>
              </a:tblGrid>
              <a:tr h="0">
                <a:tc>
                  <a:txBody>
                    <a:bodyPr/>
                    <a:lstStyle/>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حـ/الايرادات – نوع الحساب- بالاستبعاد</a:t>
                      </a:r>
                      <a:endParaRPr lang="en-US" sz="16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حـ/الايرادات – النوع الواجب الاضافة إليه</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endParaRPr lang="ar-SA" sz="1600" b="1" dirty="0">
                        <a:solidFill>
                          <a:schemeClr val="accent2">
                            <a:lumMod val="60000"/>
                            <a:lumOff val="40000"/>
                          </a:schemeClr>
                        </a:solidFill>
                        <a:latin typeface="Calibri"/>
                        <a:ea typeface="Calibri"/>
                        <a:cs typeface="Arial"/>
                      </a:endParaRPr>
                    </a:p>
                    <a:p>
                      <a:pPr marL="457200" algn="r">
                        <a:lnSpc>
                          <a:spcPct val="115000"/>
                        </a:lnSpc>
                        <a:spcAft>
                          <a:spcPts val="0"/>
                        </a:spcAft>
                      </a:pPr>
                      <a:r>
                        <a:rPr lang="ar-SA" sz="1600" b="1" dirty="0">
                          <a:solidFill>
                            <a:schemeClr val="accent2">
                              <a:lumMod val="60000"/>
                              <a:lumOff val="40000"/>
                            </a:schemeClr>
                          </a:solidFill>
                          <a:latin typeface="Calibri"/>
                          <a:ea typeface="Calibri"/>
                          <a:cs typeface="Arial"/>
                        </a:rPr>
                        <a:t>××</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15000"/>
                        </a:lnSpc>
                        <a:spcAft>
                          <a:spcPts val="0"/>
                        </a:spcAft>
                      </a:pPr>
                      <a:r>
                        <a:rPr lang="ar-SA" sz="1600" b="1" dirty="0">
                          <a:solidFill>
                            <a:schemeClr val="accent2">
                              <a:lumMod val="60000"/>
                              <a:lumOff val="40000"/>
                            </a:schemeClr>
                          </a:solidFill>
                          <a:latin typeface="Calibri"/>
                          <a:ea typeface="Calibri"/>
                          <a:cs typeface="Arial"/>
                        </a:rPr>
                        <a:t>××</a:t>
                      </a:r>
                      <a:endParaRPr lang="en-US" sz="1600" b="1" dirty="0">
                        <a:solidFill>
                          <a:schemeClr val="accent2">
                            <a:lumMod val="60000"/>
                            <a:lumOff val="40000"/>
                          </a:schemeClr>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5.jpg"/>
          <p:cNvPicPr>
            <a:picLocks noChangeAspect="1"/>
          </p:cNvPicPr>
          <p:nvPr/>
        </p:nvPicPr>
        <p:blipFill>
          <a:blip r:embed="rId2" cstate="print"/>
          <a:stretch>
            <a:fillRect/>
          </a:stretch>
        </p:blipFill>
        <p:spPr>
          <a:xfrm>
            <a:off x="539552" y="188640"/>
            <a:ext cx="8352928" cy="6264696"/>
          </a:xfrm>
          <a:prstGeom prst="roundRect">
            <a:avLst>
              <a:gd name="adj" fmla="val 8594"/>
            </a:avLst>
          </a:prstGeom>
          <a:solidFill>
            <a:srgbClr val="FFFFFF">
              <a:shade val="85000"/>
            </a:srgbClr>
          </a:solidFill>
          <a:ln w="57150">
            <a:solidFill>
              <a:schemeClr val="tx1">
                <a:lumMod val="95000"/>
                <a:lumOff val="5000"/>
              </a:schemeClr>
            </a:solidFill>
          </a:ln>
          <a:effectLst>
            <a:reflection blurRad="12700" stA="38000" endPos="28000" dist="5000" dir="5400000" sy="-100000" algn="bl" rotWithShape="0"/>
          </a:effectLst>
        </p:spPr>
      </p:pic>
      <p:sp>
        <p:nvSpPr>
          <p:cNvPr id="3" name="TextBox 2"/>
          <p:cNvSpPr txBox="1"/>
          <p:nvPr/>
        </p:nvSpPr>
        <p:spPr>
          <a:xfrm>
            <a:off x="1331640" y="1268760"/>
            <a:ext cx="3312368" cy="3785652"/>
          </a:xfrm>
          <a:prstGeom prst="rect">
            <a:avLst/>
          </a:prstGeom>
          <a:noFill/>
        </p:spPr>
        <p:txBody>
          <a:bodyPr wrap="squar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nSpc>
                <a:spcPct val="150000"/>
              </a:lnSpc>
            </a:pPr>
            <a:r>
              <a:rPr lang="ar-SA" sz="4000" b="1" dirty="0" smtClean="0">
                <a:ln>
                  <a:solidFill>
                    <a:schemeClr val="accent2">
                      <a:lumMod val="75000"/>
                    </a:schemeClr>
                  </a:solidFill>
                  <a:prstDash val="solid"/>
                </a:ln>
                <a:solidFill>
                  <a:schemeClr val="accent2">
                    <a:lumMod val="60000"/>
                    <a:lumOff val="40000"/>
                  </a:schemeClr>
                </a:solidFill>
                <a:effectLst>
                  <a:outerShdw blurRad="88000" dist="50800" dir="5040000" algn="tl">
                    <a:schemeClr val="accent4">
                      <a:tint val="80000"/>
                      <a:satMod val="250000"/>
                      <a:alpha val="45000"/>
                    </a:schemeClr>
                  </a:outerShdw>
                </a:effectLst>
                <a:cs typeface="DecoType Thuluth" pitchFamily="2" charset="-78"/>
              </a:rPr>
              <a:t>عمل الطالبات:</a:t>
            </a:r>
          </a:p>
          <a:p>
            <a:pPr>
              <a:lnSpc>
                <a:spcPct val="150000"/>
              </a:lnSpc>
            </a:pPr>
            <a:r>
              <a:rPr lang="ar-SA" sz="4000" b="1" dirty="0" smtClean="0">
                <a:ln>
                  <a:solidFill>
                    <a:schemeClr val="accent2">
                      <a:lumMod val="75000"/>
                    </a:schemeClr>
                  </a:solidFill>
                  <a:prstDash val="solid"/>
                </a:ln>
                <a:solidFill>
                  <a:schemeClr val="accent2">
                    <a:lumMod val="60000"/>
                    <a:lumOff val="40000"/>
                  </a:schemeClr>
                </a:solidFill>
                <a:effectLst>
                  <a:outerShdw blurRad="88000" dist="50800" dir="5040000" algn="tl">
                    <a:schemeClr val="accent4">
                      <a:tint val="80000"/>
                      <a:satMod val="250000"/>
                      <a:alpha val="45000"/>
                    </a:schemeClr>
                  </a:outerShdw>
                </a:effectLst>
                <a:cs typeface="DecoType Thuluth" pitchFamily="2" charset="-78"/>
              </a:rPr>
              <a:t>رهام العبد السلام</a:t>
            </a:r>
          </a:p>
          <a:p>
            <a:pPr>
              <a:lnSpc>
                <a:spcPct val="150000"/>
              </a:lnSpc>
            </a:pPr>
            <a:r>
              <a:rPr lang="ar-SA" sz="4000" b="1" dirty="0" smtClean="0">
                <a:ln>
                  <a:solidFill>
                    <a:schemeClr val="accent2">
                      <a:lumMod val="75000"/>
                    </a:schemeClr>
                  </a:solidFill>
                  <a:prstDash val="solid"/>
                </a:ln>
                <a:solidFill>
                  <a:schemeClr val="accent2">
                    <a:lumMod val="60000"/>
                    <a:lumOff val="40000"/>
                  </a:schemeClr>
                </a:solidFill>
                <a:effectLst>
                  <a:outerShdw blurRad="88000" dist="50800" dir="5040000" algn="tl">
                    <a:schemeClr val="accent4">
                      <a:tint val="80000"/>
                      <a:satMod val="250000"/>
                      <a:alpha val="45000"/>
                    </a:schemeClr>
                  </a:outerShdw>
                </a:effectLst>
                <a:cs typeface="DecoType Thuluth" pitchFamily="2" charset="-78"/>
              </a:rPr>
              <a:t>غالية العقيل</a:t>
            </a:r>
          </a:p>
          <a:p>
            <a:pPr>
              <a:lnSpc>
                <a:spcPct val="150000"/>
              </a:lnSpc>
            </a:pPr>
            <a:r>
              <a:rPr lang="ar-SA" sz="4000" b="1" dirty="0" smtClean="0">
                <a:ln>
                  <a:solidFill>
                    <a:schemeClr val="accent2">
                      <a:lumMod val="75000"/>
                    </a:schemeClr>
                  </a:solidFill>
                  <a:prstDash val="solid"/>
                </a:ln>
                <a:solidFill>
                  <a:schemeClr val="accent2">
                    <a:lumMod val="60000"/>
                    <a:lumOff val="40000"/>
                  </a:schemeClr>
                </a:solidFill>
                <a:effectLst>
                  <a:outerShdw blurRad="88000" dist="50800" dir="5040000" algn="tl">
                    <a:schemeClr val="accent4">
                      <a:tint val="80000"/>
                      <a:satMod val="250000"/>
                      <a:alpha val="45000"/>
                    </a:schemeClr>
                  </a:outerShdw>
                </a:effectLst>
                <a:cs typeface="DecoType Thuluth" pitchFamily="2" charset="-78"/>
              </a:rPr>
              <a:t>منيرة بن صويلح </a:t>
            </a:r>
            <a:endParaRPr lang="en-US" sz="4000" b="1" dirty="0">
              <a:ln>
                <a:solidFill>
                  <a:schemeClr val="accent2">
                    <a:lumMod val="75000"/>
                  </a:schemeClr>
                </a:solidFill>
                <a:prstDash val="solid"/>
              </a:ln>
              <a:solidFill>
                <a:schemeClr val="accent2">
                  <a:lumMod val="60000"/>
                  <a:lumOff val="40000"/>
                </a:schemeClr>
              </a:solidFill>
              <a:effectLst>
                <a:outerShdw blurRad="88000" dist="50800" dir="5040000" algn="tl">
                  <a:schemeClr val="accent4">
                    <a:tint val="80000"/>
                    <a:satMod val="250000"/>
                    <a:alpha val="45000"/>
                  </a:schemeClr>
                </a:outerShdw>
              </a:effectLst>
              <a:cs typeface="DecoType Thuluth"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331640" y="428604"/>
            <a:ext cx="745520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accent6">
                    <a:lumMod val="50000"/>
                  </a:schemeClr>
                </a:solidFill>
                <a:latin typeface="Monotype Koufi" pitchFamily="2" charset="-78"/>
                <a:ea typeface="Monotype Koufi" pitchFamily="2" charset="-78"/>
                <a:cs typeface="Monotype Koufi" pitchFamily="2" charset="-78"/>
              </a:rPr>
              <a:t>ثانياً: طرق تقدير المصروفات : </a:t>
            </a:r>
          </a:p>
          <a:p>
            <a:pPr lvl="0"/>
            <a:r>
              <a:rPr lang="ar-SA" sz="2600" b="1" dirty="0" smtClean="0">
                <a:solidFill>
                  <a:schemeClr val="bg2">
                    <a:lumMod val="10000"/>
                  </a:schemeClr>
                </a:solidFill>
              </a:rPr>
              <a:t>سبق أن عرفنا في الفصل الثالث أن من بين أساليب تقدير النفقات التقدير على ضوء بيانات السنوات الثلاث السابقة, وذلك بأخذ </a:t>
            </a:r>
            <a:r>
              <a:rPr lang="ar-SA" sz="2600" b="1" dirty="0" smtClean="0">
                <a:solidFill>
                  <a:srgbClr val="FF0000"/>
                </a:solidFill>
              </a:rPr>
              <a:t>متوسط نفقات</a:t>
            </a:r>
            <a:r>
              <a:rPr lang="ar-SA" sz="2600" b="1" dirty="0" smtClean="0">
                <a:solidFill>
                  <a:schemeClr val="bg2">
                    <a:lumMod val="10000"/>
                  </a:schemeClr>
                </a:solidFill>
              </a:rPr>
              <a:t> السنوات الثلاث مع تعديل هذا المتوسط زيادة أو نقصاً استناداً للمتغيرات المتوقع أن تسود في السنة التالية مثل زيادة حجم العمل, أو الارتفاع في مستوى الأسعار, كما يتم التقدير على </a:t>
            </a:r>
            <a:r>
              <a:rPr lang="ar-SA" sz="2600" b="1" dirty="0" smtClean="0">
                <a:solidFill>
                  <a:srgbClr val="FF0000"/>
                </a:solidFill>
              </a:rPr>
              <a:t>ضوء المنافع المتوقعة </a:t>
            </a:r>
            <a:r>
              <a:rPr lang="ar-SA" sz="2600" b="1" dirty="0" smtClean="0">
                <a:solidFill>
                  <a:schemeClr val="bg2">
                    <a:lumMod val="10000"/>
                  </a:schemeClr>
                </a:solidFill>
              </a:rPr>
              <a:t>ونتيجة ذلك أن الميزانية تعتبر محصلة لدراسات اقتصادية سابقة يتم بموجبها إقرار خطة طويلة الأجل على ضوء الأهداف التنموية المطلوب إنجازها بواسطة الأجهزة الحكومية, وكذلك يتم التقدير على </a:t>
            </a:r>
            <a:r>
              <a:rPr lang="ar-SA" sz="2600" b="1" dirty="0" smtClean="0">
                <a:solidFill>
                  <a:srgbClr val="FF0000"/>
                </a:solidFill>
              </a:rPr>
              <a:t>الأساس الصفري </a:t>
            </a:r>
            <a:r>
              <a:rPr lang="ar-SA" sz="2600" b="1" dirty="0" smtClean="0">
                <a:solidFill>
                  <a:schemeClr val="bg2">
                    <a:lumMod val="10000"/>
                  </a:schemeClr>
                </a:solidFill>
              </a:rPr>
              <a:t>وهو بذلك يهيئ الفرصة لإعادة تقويم البرامج والأنشطة الموجودة وتبرير وجود واستمرار كل نشاط لسنة مالية تالية, وكذلك تبرير حجم الموارد المطلوب تخصيصها له.</a:t>
            </a:r>
          </a:p>
          <a:p>
            <a:pPr lvl="0"/>
            <a:r>
              <a:rPr lang="ar-SA" sz="2600" b="1" dirty="0" smtClean="0">
                <a:solidFill>
                  <a:schemeClr val="bg2">
                    <a:lumMod val="10000"/>
                  </a:schemeClr>
                </a:solidFill>
              </a:rPr>
              <a:t>وفي المملكة العربية السعودية تختلف طرق تقدير المصروفات من باب إلى آخر , ففي ضوء التعليمات المالية للميزانية والحسابات وما يصدر عن وزارة المالية من تعليمات وما يتضمنه مرسوم الميزانية سنوياً من تعليمات, فإن الطريقة المستخدمة في تقدير مصروفات الأبواب المختلفة, هي: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03648" y="500042"/>
            <a:ext cx="745463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14350" lvl="0" indent="-514350" algn="justLow">
              <a:buAutoNum type="arabicParenR"/>
            </a:pPr>
            <a:r>
              <a:rPr lang="ar-SA" sz="2500" b="1" dirty="0" smtClean="0">
                <a:solidFill>
                  <a:schemeClr val="bg2">
                    <a:lumMod val="10000"/>
                  </a:schemeClr>
                </a:solidFill>
              </a:rPr>
              <a:t>يتم تقدير مصروفات الباب الأول بصورة عامة وفقاً للطريقة المباشرة التي تأخذ في الاعتبار أولويات الميزانية ومعدلات النمو السكاني والظروف الاقتصادية والاجتماعية المختلفة حيث يكون اعتماد الرواتب على أساس تشكيلات الوزارات والمصالح المعتمدة, مضافاً إليه ما أدخل على هذه التشكيلات من زيادات أو مخفضاً منه ما تقرر تخفيضه. </a:t>
            </a:r>
          </a:p>
          <a:p>
            <a:pPr marL="514350" lvl="0" indent="-514350" algn="justLow">
              <a:buAutoNum type="arabicParenR"/>
            </a:pPr>
            <a:r>
              <a:rPr lang="ar-SA" sz="2500" b="1" dirty="0" smtClean="0">
                <a:solidFill>
                  <a:schemeClr val="bg2">
                    <a:lumMod val="10000"/>
                  </a:schemeClr>
                </a:solidFill>
              </a:rPr>
              <a:t>يتم تقدير مصروفات البابين الثاني والثالث على أساس متوسط الإنفاق الفعلي في السنوات الثلاث السابقة للسنة الجاري العمل فيها مع إيضاح مبررات كل زيادة تطلب عن هذا المتوسط . </a:t>
            </a:r>
          </a:p>
          <a:p>
            <a:pPr marL="514350" lvl="0" indent="-514350" algn="justLow">
              <a:buAutoNum type="arabicParenR"/>
            </a:pPr>
            <a:r>
              <a:rPr lang="ar-SA" sz="2500" b="1" dirty="0" smtClean="0">
                <a:solidFill>
                  <a:schemeClr val="bg2">
                    <a:lumMod val="10000"/>
                  </a:schemeClr>
                </a:solidFill>
              </a:rPr>
              <a:t>يتم تقدير مصروفات الباب الرابع بالاستناد إلى مقايسات تفصيلية تبين التكاليف المقدرة للمشروعات الجديدة والمدة المقررة للتنفيذ والمبالغ المقترح اعتمادها في الميزانية,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214290"/>
            <a:ext cx="7454062"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bg2">
                    <a:lumMod val="10000"/>
                  </a:schemeClr>
                </a:solidFill>
              </a:rPr>
              <a:t>ويلاحظ مما تقدم أن طرق تقدير المصروفات تستند على طريقة التبويب وفقاً </a:t>
            </a:r>
            <a:r>
              <a:rPr lang="ar-SA" sz="3200" b="1" dirty="0" smtClean="0">
                <a:solidFill>
                  <a:srgbClr val="FF0000"/>
                </a:solidFill>
              </a:rPr>
              <a:t>لنوع النفقة </a:t>
            </a:r>
            <a:r>
              <a:rPr lang="ar-SA" sz="3200" b="1" dirty="0" smtClean="0">
                <a:solidFill>
                  <a:schemeClr val="bg2">
                    <a:lumMod val="10000"/>
                  </a:schemeClr>
                </a:solidFill>
              </a:rPr>
              <a:t>(المصروف) كمحور للتقدير خصوصاً في الأبواب الثلاثة الأولى . لأن تقدير مصروفات الباب الرابع يرتبط بحجم المشروع وتكاليفه الإجمالية وما يتوقع إنجازه من أعمال في السنة التالية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
                                        </p:tgtEl>
                                        <p:attrNameLst>
                                          <p:attrName>ppt_x</p:attrName>
                                          <p:attrName>ppt_y</p:attrName>
                                        </p:attrNameLst>
                                      </p:cBhvr>
                                    </p:animMotion>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187624" y="214290"/>
            <a:ext cx="7742094" cy="5929354"/>
          </a:xfrm>
          <a:prstGeom prst="roundRect">
            <a:avLst>
              <a:gd name="adj" fmla="val 253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bg2">
                    <a:lumMod val="10000"/>
                  </a:schemeClr>
                </a:solidFill>
              </a:rPr>
              <a:t>- ونتيجة لعدم وجود أساليب محاسبية موضوعية تمكن من الحكم على كفاءة استغلال الموارد في الوحدات الحكومية كثيراً ما تلجأ السلطة التنفيذية العليا إلى إصدار تعليمات وتوجيهات إلى الوحدات التنفيذية تناشدها مراعاة الدقة في تقدير نفقاتها, وعدم الإسراف في استغلال </a:t>
            </a:r>
            <a:r>
              <a:rPr lang="ar-SA" sz="2800" b="1" dirty="0" err="1" smtClean="0">
                <a:solidFill>
                  <a:schemeClr val="bg2">
                    <a:lumMod val="10000"/>
                  </a:schemeClr>
                </a:solidFill>
              </a:rPr>
              <a:t>اعتماداتها</a:t>
            </a:r>
            <a:r>
              <a:rPr lang="ar-SA" sz="2800" b="1" dirty="0" smtClean="0">
                <a:solidFill>
                  <a:schemeClr val="bg2">
                    <a:lumMod val="10000"/>
                  </a:schemeClr>
                </a:solidFill>
              </a:rPr>
              <a:t> المخصصة . ومن البديهي أن مثل هذه التعليمات تفتقر إلى المعايير التي تمكن من الحكم والتقويم, فضلاً عن ذلك قد تلجأ السلطة التنفيذية العليا إلى إصدار قرارات بتخفيض بعض </a:t>
            </a:r>
            <a:r>
              <a:rPr lang="ar-SA" sz="2800" b="1" dirty="0" err="1" smtClean="0">
                <a:solidFill>
                  <a:schemeClr val="bg2">
                    <a:lumMod val="10000"/>
                  </a:schemeClr>
                </a:solidFill>
              </a:rPr>
              <a:t>الاعتمادات</a:t>
            </a:r>
            <a:r>
              <a:rPr lang="ar-SA" sz="2800" b="1" dirty="0" smtClean="0">
                <a:solidFill>
                  <a:schemeClr val="bg2">
                    <a:lumMod val="10000"/>
                  </a:schemeClr>
                </a:solidFill>
              </a:rPr>
              <a:t> السنوية بنسبة مئوية معينة وذلك بقصد ترشيد الإنفاق الحكومي, ومع ذلك فإننا نعتقد أن مثل هذه القرارات قد يكون لها آثار عكسية , فقد يترتب على خفض اعتمادات بنود معينة توقبف برنامج أو نشاط معين كلياً أو جزئياً ويعني ذلك إسراف في الموارد لأن البنود الأخرى سوف تصرف دون أن تحقق أهدافها,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ورق">
  <a:themeElements>
    <a:clrScheme name="مخصص 2">
      <a:dk1>
        <a:sysClr val="windowText" lastClr="000000"/>
      </a:dk1>
      <a:lt1>
        <a:sysClr val="window" lastClr="FFFFFF"/>
      </a:lt1>
      <a:dk2>
        <a:srgbClr val="E5F5D7"/>
      </a:dk2>
      <a:lt2>
        <a:srgbClr val="E5F5D7"/>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D96B7D3AA104F813A074DB2CAE9CA" ma:contentTypeVersion="1" ma:contentTypeDescription="Create a new document." ma:contentTypeScope="" ma:versionID="dd4224f469c21890b51a2bd4ef5045a1">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636E9A8-AA2F-49B8-BD2A-6AAC2D45A20D}"/>
</file>

<file path=customXml/itemProps2.xml><?xml version="1.0" encoding="utf-8"?>
<ds:datastoreItem xmlns:ds="http://schemas.openxmlformats.org/officeDocument/2006/customXml" ds:itemID="{0C9AAD4B-B4DD-49B9-9056-5A43BA72CC5B}"/>
</file>

<file path=customXml/itemProps3.xml><?xml version="1.0" encoding="utf-8"?>
<ds:datastoreItem xmlns:ds="http://schemas.openxmlformats.org/officeDocument/2006/customXml" ds:itemID="{29B66627-5C3B-4D0F-9C0A-D800F10BC2DE}"/>
</file>

<file path=docProps/app.xml><?xml version="1.0" encoding="utf-8"?>
<Properties xmlns="http://schemas.openxmlformats.org/officeDocument/2006/extended-properties" xmlns:vt="http://schemas.openxmlformats.org/officeDocument/2006/docPropsVTypes">
  <Template/>
  <TotalTime>834</TotalTime>
  <Words>7739</Words>
  <Application>Microsoft Office PowerPoint</Application>
  <PresentationFormat>On-screen Show (4:3)</PresentationFormat>
  <Paragraphs>507</Paragraphs>
  <Slides>59</Slides>
  <Notes>1</Notes>
  <HiddenSlides>0</HiddenSlides>
  <MMClips>0</MMClips>
  <ScaleCrop>false</ScaleCrop>
  <HeadingPairs>
    <vt:vector size="4" baseType="variant">
      <vt:variant>
        <vt:lpstr>Theme</vt:lpstr>
      </vt:variant>
      <vt:variant>
        <vt:i4>3</vt:i4>
      </vt:variant>
      <vt:variant>
        <vt:lpstr>Slide Titles</vt:lpstr>
      </vt:variant>
      <vt:variant>
        <vt:i4>59</vt:i4>
      </vt:variant>
    </vt:vector>
  </HeadingPairs>
  <TitlesOfParts>
    <vt:vector size="62" baseType="lpstr">
      <vt:lpstr>ورق</vt:lpstr>
      <vt:lpstr>Verve</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رابعا : المعالجة المحاسبية لمصروفات الميزانية : </vt:lpstr>
      <vt:lpstr>Slide 27</vt:lpstr>
      <vt:lpstr>ونتناول المعالجة المحاسبية لمصروفات أبواب الميزانية على النحو الآتي : </vt:lpstr>
      <vt:lpstr>وصرف الرواتب وما في حكمها يتم على النحو التالي :</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ABUMADA</dc:creator>
  <cp:lastModifiedBy>RA10-16-10</cp:lastModifiedBy>
  <cp:revision>41</cp:revision>
  <dcterms:created xsi:type="dcterms:W3CDTF">2012-03-23T17:27:55Z</dcterms:created>
  <dcterms:modified xsi:type="dcterms:W3CDTF">2012-04-02T18:17:08Z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0x0101006E9D96B7D3AA104F813A074DB2CAE9CA</vt:lpwstr>
  </property>
</Properties>
</file>