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2" r:id="rId7"/>
    <p:sldId id="263" r:id="rId8"/>
    <p:sldId id="264" r:id="rId9"/>
    <p:sldId id="266" r:id="rId10"/>
    <p:sldId id="265"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4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406355-04D9-4EFB-A330-EF64837694D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C2A68F93-94FF-475D-8192-52CC82625AFD}">
      <dgm:prSet phldrT="[نص]"/>
      <dgm:spPr/>
      <dgm:t>
        <a:bodyPr/>
        <a:lstStyle/>
        <a:p>
          <a:pPr rtl="1"/>
          <a:r>
            <a:rPr lang="ar-SA" dirty="0" smtClean="0"/>
            <a:t>القانون العام </a:t>
          </a:r>
          <a:endParaRPr lang="ar-SA" dirty="0"/>
        </a:p>
      </dgm:t>
    </dgm:pt>
    <dgm:pt modelId="{E142CAB4-8535-40B4-BE65-4293D96211EF}" type="parTrans" cxnId="{90939E8B-B8A7-43B5-8766-EABEC71FED86}">
      <dgm:prSet/>
      <dgm:spPr/>
      <dgm:t>
        <a:bodyPr/>
        <a:lstStyle/>
        <a:p>
          <a:pPr rtl="1"/>
          <a:endParaRPr lang="ar-SA"/>
        </a:p>
      </dgm:t>
    </dgm:pt>
    <dgm:pt modelId="{582A5E9D-C616-47F8-A123-DAC6B57A799E}" type="sibTrans" cxnId="{90939E8B-B8A7-43B5-8766-EABEC71FED86}">
      <dgm:prSet/>
      <dgm:spPr/>
      <dgm:t>
        <a:bodyPr/>
        <a:lstStyle/>
        <a:p>
          <a:pPr rtl="1"/>
          <a:endParaRPr lang="ar-SA"/>
        </a:p>
      </dgm:t>
    </dgm:pt>
    <dgm:pt modelId="{F881E5DF-75EA-464F-B79C-23E8AE133018}">
      <dgm:prSet phldrT="[نص]"/>
      <dgm:spPr/>
      <dgm:t>
        <a:bodyPr/>
        <a:lstStyle/>
        <a:p>
          <a:pPr rtl="1"/>
          <a:r>
            <a:rPr lang="ar-SA" dirty="0" smtClean="0"/>
            <a:t>القانون العام الداخلي </a:t>
          </a:r>
          <a:endParaRPr lang="ar-SA" dirty="0"/>
        </a:p>
      </dgm:t>
    </dgm:pt>
    <dgm:pt modelId="{2416785D-B41B-4B6D-9EC5-8B11ADD71D77}" type="parTrans" cxnId="{2FC115D2-85CB-42A3-9F20-0928317E9057}">
      <dgm:prSet/>
      <dgm:spPr/>
      <dgm:t>
        <a:bodyPr/>
        <a:lstStyle/>
        <a:p>
          <a:pPr rtl="1"/>
          <a:endParaRPr lang="ar-SA"/>
        </a:p>
      </dgm:t>
    </dgm:pt>
    <dgm:pt modelId="{CB1B2306-8B24-4F53-AA36-6F93437E8BE4}" type="sibTrans" cxnId="{2FC115D2-85CB-42A3-9F20-0928317E9057}">
      <dgm:prSet/>
      <dgm:spPr/>
      <dgm:t>
        <a:bodyPr/>
        <a:lstStyle/>
        <a:p>
          <a:pPr rtl="1"/>
          <a:endParaRPr lang="ar-SA"/>
        </a:p>
      </dgm:t>
    </dgm:pt>
    <dgm:pt modelId="{13B979DD-BF6E-4445-92E5-419BD6C1CB4D}">
      <dgm:prSet phldrT="[نص]"/>
      <dgm:spPr/>
      <dgm:t>
        <a:bodyPr/>
        <a:lstStyle/>
        <a:p>
          <a:pPr rtl="1"/>
          <a:r>
            <a:rPr lang="ar-SA" dirty="0" smtClean="0"/>
            <a:t>القانون العام الخارجي </a:t>
          </a:r>
          <a:endParaRPr lang="ar-SA" dirty="0"/>
        </a:p>
      </dgm:t>
    </dgm:pt>
    <dgm:pt modelId="{4ADDE757-864D-45B4-BF04-D48A59A6646A}" type="parTrans" cxnId="{D2CDEF3D-5020-4CFE-9C30-0DBBC9396D72}">
      <dgm:prSet/>
      <dgm:spPr/>
      <dgm:t>
        <a:bodyPr/>
        <a:lstStyle/>
        <a:p>
          <a:pPr rtl="1"/>
          <a:endParaRPr lang="ar-SA"/>
        </a:p>
      </dgm:t>
    </dgm:pt>
    <dgm:pt modelId="{7A992F79-5402-416D-8CA8-8E9F1F720C96}" type="sibTrans" cxnId="{D2CDEF3D-5020-4CFE-9C30-0DBBC9396D72}">
      <dgm:prSet/>
      <dgm:spPr/>
      <dgm:t>
        <a:bodyPr/>
        <a:lstStyle/>
        <a:p>
          <a:pPr rtl="1"/>
          <a:endParaRPr lang="ar-SA"/>
        </a:p>
      </dgm:t>
    </dgm:pt>
    <dgm:pt modelId="{17793255-810F-49C4-A095-38EA755F8FB3}" type="pres">
      <dgm:prSet presAssocID="{88406355-04D9-4EFB-A330-EF64837694DF}" presName="hierChild1" presStyleCnt="0">
        <dgm:presLayoutVars>
          <dgm:orgChart val="1"/>
          <dgm:chPref val="1"/>
          <dgm:dir/>
          <dgm:animOne val="branch"/>
          <dgm:animLvl val="lvl"/>
          <dgm:resizeHandles/>
        </dgm:presLayoutVars>
      </dgm:prSet>
      <dgm:spPr/>
    </dgm:pt>
    <dgm:pt modelId="{F5C69B5D-9122-4B77-8CC9-91F4E19EC500}" type="pres">
      <dgm:prSet presAssocID="{C2A68F93-94FF-475D-8192-52CC82625AFD}" presName="hierRoot1" presStyleCnt="0">
        <dgm:presLayoutVars>
          <dgm:hierBranch val="init"/>
        </dgm:presLayoutVars>
      </dgm:prSet>
      <dgm:spPr/>
    </dgm:pt>
    <dgm:pt modelId="{04E6EED8-0E8B-4B57-A422-1F9522139EAE}" type="pres">
      <dgm:prSet presAssocID="{C2A68F93-94FF-475D-8192-52CC82625AFD}" presName="rootComposite1" presStyleCnt="0"/>
      <dgm:spPr/>
    </dgm:pt>
    <dgm:pt modelId="{D9E6F9D7-669B-499D-B6C3-0367D06CDF2B}" type="pres">
      <dgm:prSet presAssocID="{C2A68F93-94FF-475D-8192-52CC82625AFD}" presName="rootText1" presStyleLbl="node0" presStyleIdx="0" presStyleCnt="1" custScaleY="57484">
        <dgm:presLayoutVars>
          <dgm:chPref val="3"/>
        </dgm:presLayoutVars>
      </dgm:prSet>
      <dgm:spPr/>
    </dgm:pt>
    <dgm:pt modelId="{F15EF8F7-7C18-4655-A543-098061B1D775}" type="pres">
      <dgm:prSet presAssocID="{C2A68F93-94FF-475D-8192-52CC82625AFD}" presName="rootConnector1" presStyleLbl="node1" presStyleIdx="0" presStyleCnt="0"/>
      <dgm:spPr/>
    </dgm:pt>
    <dgm:pt modelId="{7F165BE5-237A-4FEC-BF17-58D7A24E1B51}" type="pres">
      <dgm:prSet presAssocID="{C2A68F93-94FF-475D-8192-52CC82625AFD}" presName="hierChild2" presStyleCnt="0"/>
      <dgm:spPr/>
    </dgm:pt>
    <dgm:pt modelId="{25F206A4-771E-46AE-B75A-50A110310A7F}" type="pres">
      <dgm:prSet presAssocID="{2416785D-B41B-4B6D-9EC5-8B11ADD71D77}" presName="Name37" presStyleLbl="parChTrans1D2" presStyleIdx="0" presStyleCnt="2"/>
      <dgm:spPr/>
    </dgm:pt>
    <dgm:pt modelId="{EE5F82DD-C858-42AF-8313-CDC43A6E223D}" type="pres">
      <dgm:prSet presAssocID="{F881E5DF-75EA-464F-B79C-23E8AE133018}" presName="hierRoot2" presStyleCnt="0">
        <dgm:presLayoutVars>
          <dgm:hierBranch val="init"/>
        </dgm:presLayoutVars>
      </dgm:prSet>
      <dgm:spPr/>
    </dgm:pt>
    <dgm:pt modelId="{1974449A-2AF7-4BDF-B9F6-C1E0EC8103F1}" type="pres">
      <dgm:prSet presAssocID="{F881E5DF-75EA-464F-B79C-23E8AE133018}" presName="rootComposite" presStyleCnt="0"/>
      <dgm:spPr/>
    </dgm:pt>
    <dgm:pt modelId="{4195E27D-3407-458D-92D4-8EC9DE4CA0B2}" type="pres">
      <dgm:prSet presAssocID="{F881E5DF-75EA-464F-B79C-23E8AE133018}" presName="rootText" presStyleLbl="node2" presStyleIdx="0" presStyleCnt="2">
        <dgm:presLayoutVars>
          <dgm:chPref val="3"/>
        </dgm:presLayoutVars>
      </dgm:prSet>
      <dgm:spPr/>
    </dgm:pt>
    <dgm:pt modelId="{934A88F3-AD9F-4740-AE3E-FD13E6B0F0EE}" type="pres">
      <dgm:prSet presAssocID="{F881E5DF-75EA-464F-B79C-23E8AE133018}" presName="rootConnector" presStyleLbl="node2" presStyleIdx="0" presStyleCnt="2"/>
      <dgm:spPr/>
    </dgm:pt>
    <dgm:pt modelId="{F85C2751-7CF6-4262-A240-CBC4C168CB04}" type="pres">
      <dgm:prSet presAssocID="{F881E5DF-75EA-464F-B79C-23E8AE133018}" presName="hierChild4" presStyleCnt="0"/>
      <dgm:spPr/>
    </dgm:pt>
    <dgm:pt modelId="{43831C91-A150-4F5B-A3F9-D189B1568F9F}" type="pres">
      <dgm:prSet presAssocID="{F881E5DF-75EA-464F-B79C-23E8AE133018}" presName="hierChild5" presStyleCnt="0"/>
      <dgm:spPr/>
    </dgm:pt>
    <dgm:pt modelId="{4BAFA08B-FC78-4142-AC16-6A013D67C3D7}" type="pres">
      <dgm:prSet presAssocID="{4ADDE757-864D-45B4-BF04-D48A59A6646A}" presName="Name37" presStyleLbl="parChTrans1D2" presStyleIdx="1" presStyleCnt="2"/>
      <dgm:spPr/>
    </dgm:pt>
    <dgm:pt modelId="{A9F04C41-29AB-4629-8E9B-D6D83685A6F7}" type="pres">
      <dgm:prSet presAssocID="{13B979DD-BF6E-4445-92E5-419BD6C1CB4D}" presName="hierRoot2" presStyleCnt="0">
        <dgm:presLayoutVars>
          <dgm:hierBranch val="init"/>
        </dgm:presLayoutVars>
      </dgm:prSet>
      <dgm:spPr/>
    </dgm:pt>
    <dgm:pt modelId="{D8CCDAE7-BCE6-40CE-BE99-5D51300014DD}" type="pres">
      <dgm:prSet presAssocID="{13B979DD-BF6E-4445-92E5-419BD6C1CB4D}" presName="rootComposite" presStyleCnt="0"/>
      <dgm:spPr/>
    </dgm:pt>
    <dgm:pt modelId="{2BC83127-20DB-4B69-93BB-737555A5D345}" type="pres">
      <dgm:prSet presAssocID="{13B979DD-BF6E-4445-92E5-419BD6C1CB4D}" presName="rootText" presStyleLbl="node2" presStyleIdx="1" presStyleCnt="2">
        <dgm:presLayoutVars>
          <dgm:chPref val="3"/>
        </dgm:presLayoutVars>
      </dgm:prSet>
      <dgm:spPr/>
    </dgm:pt>
    <dgm:pt modelId="{3D7D391E-602E-4C9C-AC8A-589EEDDB5F03}" type="pres">
      <dgm:prSet presAssocID="{13B979DD-BF6E-4445-92E5-419BD6C1CB4D}" presName="rootConnector" presStyleLbl="node2" presStyleIdx="1" presStyleCnt="2"/>
      <dgm:spPr/>
    </dgm:pt>
    <dgm:pt modelId="{9B3C417E-EB4F-4A0B-B73D-BA05B4AF7A9C}" type="pres">
      <dgm:prSet presAssocID="{13B979DD-BF6E-4445-92E5-419BD6C1CB4D}" presName="hierChild4" presStyleCnt="0"/>
      <dgm:spPr/>
    </dgm:pt>
    <dgm:pt modelId="{2238A209-98E7-423D-AE51-55D7F88E42FA}" type="pres">
      <dgm:prSet presAssocID="{13B979DD-BF6E-4445-92E5-419BD6C1CB4D}" presName="hierChild5" presStyleCnt="0"/>
      <dgm:spPr/>
    </dgm:pt>
    <dgm:pt modelId="{5C8F40C8-0FA5-47C2-B369-82DD505AA467}" type="pres">
      <dgm:prSet presAssocID="{C2A68F93-94FF-475D-8192-52CC82625AFD}" presName="hierChild3" presStyleCnt="0"/>
      <dgm:spPr/>
    </dgm:pt>
  </dgm:ptLst>
  <dgm:cxnLst>
    <dgm:cxn modelId="{6F89D4DA-6663-4E7A-8C91-D402C5C6AF01}" type="presOf" srcId="{F881E5DF-75EA-464F-B79C-23E8AE133018}" destId="{934A88F3-AD9F-4740-AE3E-FD13E6B0F0EE}" srcOrd="1" destOrd="0" presId="urn:microsoft.com/office/officeart/2005/8/layout/orgChart1"/>
    <dgm:cxn modelId="{5F24F30B-B949-4B0E-9F82-B958D83193D5}" type="presOf" srcId="{88406355-04D9-4EFB-A330-EF64837694DF}" destId="{17793255-810F-49C4-A095-38EA755F8FB3}" srcOrd="0" destOrd="0" presId="urn:microsoft.com/office/officeart/2005/8/layout/orgChart1"/>
    <dgm:cxn modelId="{92D39E7B-6329-4B86-87CE-FC414764B68D}" type="presOf" srcId="{C2A68F93-94FF-475D-8192-52CC82625AFD}" destId="{D9E6F9D7-669B-499D-B6C3-0367D06CDF2B}" srcOrd="0" destOrd="0" presId="urn:microsoft.com/office/officeart/2005/8/layout/orgChart1"/>
    <dgm:cxn modelId="{5EA2F0BC-9B59-4E23-90C4-C4D093D3B065}" type="presOf" srcId="{13B979DD-BF6E-4445-92E5-419BD6C1CB4D}" destId="{3D7D391E-602E-4C9C-AC8A-589EEDDB5F03}" srcOrd="1" destOrd="0" presId="urn:microsoft.com/office/officeart/2005/8/layout/orgChart1"/>
    <dgm:cxn modelId="{D8BE9C82-6770-4500-821E-208886D9656C}" type="presOf" srcId="{2416785D-B41B-4B6D-9EC5-8B11ADD71D77}" destId="{25F206A4-771E-46AE-B75A-50A110310A7F}" srcOrd="0" destOrd="0" presId="urn:microsoft.com/office/officeart/2005/8/layout/orgChart1"/>
    <dgm:cxn modelId="{7947C3A0-1293-43E4-A296-1FCE61B37AB3}" type="presOf" srcId="{4ADDE757-864D-45B4-BF04-D48A59A6646A}" destId="{4BAFA08B-FC78-4142-AC16-6A013D67C3D7}" srcOrd="0" destOrd="0" presId="urn:microsoft.com/office/officeart/2005/8/layout/orgChart1"/>
    <dgm:cxn modelId="{5062D8A9-8745-4598-972E-2D6CB0ED6D8B}" type="presOf" srcId="{13B979DD-BF6E-4445-92E5-419BD6C1CB4D}" destId="{2BC83127-20DB-4B69-93BB-737555A5D345}" srcOrd="0" destOrd="0" presId="urn:microsoft.com/office/officeart/2005/8/layout/orgChart1"/>
    <dgm:cxn modelId="{2FC115D2-85CB-42A3-9F20-0928317E9057}" srcId="{C2A68F93-94FF-475D-8192-52CC82625AFD}" destId="{F881E5DF-75EA-464F-B79C-23E8AE133018}" srcOrd="0" destOrd="0" parTransId="{2416785D-B41B-4B6D-9EC5-8B11ADD71D77}" sibTransId="{CB1B2306-8B24-4F53-AA36-6F93437E8BE4}"/>
    <dgm:cxn modelId="{90939E8B-B8A7-43B5-8766-EABEC71FED86}" srcId="{88406355-04D9-4EFB-A330-EF64837694DF}" destId="{C2A68F93-94FF-475D-8192-52CC82625AFD}" srcOrd="0" destOrd="0" parTransId="{E142CAB4-8535-40B4-BE65-4293D96211EF}" sibTransId="{582A5E9D-C616-47F8-A123-DAC6B57A799E}"/>
    <dgm:cxn modelId="{89448597-7E34-4C8E-A5A5-0134176ABC56}" type="presOf" srcId="{C2A68F93-94FF-475D-8192-52CC82625AFD}" destId="{F15EF8F7-7C18-4655-A543-098061B1D775}" srcOrd="1" destOrd="0" presId="urn:microsoft.com/office/officeart/2005/8/layout/orgChart1"/>
    <dgm:cxn modelId="{D2CDEF3D-5020-4CFE-9C30-0DBBC9396D72}" srcId="{C2A68F93-94FF-475D-8192-52CC82625AFD}" destId="{13B979DD-BF6E-4445-92E5-419BD6C1CB4D}" srcOrd="1" destOrd="0" parTransId="{4ADDE757-864D-45B4-BF04-D48A59A6646A}" sibTransId="{7A992F79-5402-416D-8CA8-8E9F1F720C96}"/>
    <dgm:cxn modelId="{4C4AD055-C0F6-4BD5-8F28-E7FD8640EB55}" type="presOf" srcId="{F881E5DF-75EA-464F-B79C-23E8AE133018}" destId="{4195E27D-3407-458D-92D4-8EC9DE4CA0B2}" srcOrd="0" destOrd="0" presId="urn:microsoft.com/office/officeart/2005/8/layout/orgChart1"/>
    <dgm:cxn modelId="{EDD914C3-1CD9-42A4-A761-136C8EEB6807}" type="presParOf" srcId="{17793255-810F-49C4-A095-38EA755F8FB3}" destId="{F5C69B5D-9122-4B77-8CC9-91F4E19EC500}" srcOrd="0" destOrd="0" presId="urn:microsoft.com/office/officeart/2005/8/layout/orgChart1"/>
    <dgm:cxn modelId="{5FA11AFA-8B8F-434C-8CFC-D2F404C354AD}" type="presParOf" srcId="{F5C69B5D-9122-4B77-8CC9-91F4E19EC500}" destId="{04E6EED8-0E8B-4B57-A422-1F9522139EAE}" srcOrd="0" destOrd="0" presId="urn:microsoft.com/office/officeart/2005/8/layout/orgChart1"/>
    <dgm:cxn modelId="{D8ABDA05-79C5-4D45-87F1-2DC79F468C62}" type="presParOf" srcId="{04E6EED8-0E8B-4B57-A422-1F9522139EAE}" destId="{D9E6F9D7-669B-499D-B6C3-0367D06CDF2B}" srcOrd="0" destOrd="0" presId="urn:microsoft.com/office/officeart/2005/8/layout/orgChart1"/>
    <dgm:cxn modelId="{816AD31E-A5D0-41D6-A346-099EE1CC3811}" type="presParOf" srcId="{04E6EED8-0E8B-4B57-A422-1F9522139EAE}" destId="{F15EF8F7-7C18-4655-A543-098061B1D775}" srcOrd="1" destOrd="0" presId="urn:microsoft.com/office/officeart/2005/8/layout/orgChart1"/>
    <dgm:cxn modelId="{7976F2D0-8A23-4634-BCE5-FF1F2E2C14AA}" type="presParOf" srcId="{F5C69B5D-9122-4B77-8CC9-91F4E19EC500}" destId="{7F165BE5-237A-4FEC-BF17-58D7A24E1B51}" srcOrd="1" destOrd="0" presId="urn:microsoft.com/office/officeart/2005/8/layout/orgChart1"/>
    <dgm:cxn modelId="{84652470-C66A-4EC5-B1D3-1E32B7C62110}" type="presParOf" srcId="{7F165BE5-237A-4FEC-BF17-58D7A24E1B51}" destId="{25F206A4-771E-46AE-B75A-50A110310A7F}" srcOrd="0" destOrd="0" presId="urn:microsoft.com/office/officeart/2005/8/layout/orgChart1"/>
    <dgm:cxn modelId="{767DC8D4-D526-4313-BF11-657C034DE6EC}" type="presParOf" srcId="{7F165BE5-237A-4FEC-BF17-58D7A24E1B51}" destId="{EE5F82DD-C858-42AF-8313-CDC43A6E223D}" srcOrd="1" destOrd="0" presId="urn:microsoft.com/office/officeart/2005/8/layout/orgChart1"/>
    <dgm:cxn modelId="{64E4A056-9F5D-4BC5-92B8-6485C06E7226}" type="presParOf" srcId="{EE5F82DD-C858-42AF-8313-CDC43A6E223D}" destId="{1974449A-2AF7-4BDF-B9F6-C1E0EC8103F1}" srcOrd="0" destOrd="0" presId="urn:microsoft.com/office/officeart/2005/8/layout/orgChart1"/>
    <dgm:cxn modelId="{9496A6B1-2CC0-4DD2-A849-2F532329DF53}" type="presParOf" srcId="{1974449A-2AF7-4BDF-B9F6-C1E0EC8103F1}" destId="{4195E27D-3407-458D-92D4-8EC9DE4CA0B2}" srcOrd="0" destOrd="0" presId="urn:microsoft.com/office/officeart/2005/8/layout/orgChart1"/>
    <dgm:cxn modelId="{CA0E7E12-99D3-4892-945C-F4683E0FAFD6}" type="presParOf" srcId="{1974449A-2AF7-4BDF-B9F6-C1E0EC8103F1}" destId="{934A88F3-AD9F-4740-AE3E-FD13E6B0F0EE}" srcOrd="1" destOrd="0" presId="urn:microsoft.com/office/officeart/2005/8/layout/orgChart1"/>
    <dgm:cxn modelId="{94F415C9-23B0-4830-B3CC-E552A0AA065C}" type="presParOf" srcId="{EE5F82DD-C858-42AF-8313-CDC43A6E223D}" destId="{F85C2751-7CF6-4262-A240-CBC4C168CB04}" srcOrd="1" destOrd="0" presId="urn:microsoft.com/office/officeart/2005/8/layout/orgChart1"/>
    <dgm:cxn modelId="{C0B93B2F-BB83-4368-8B47-35C76C3A3858}" type="presParOf" srcId="{EE5F82DD-C858-42AF-8313-CDC43A6E223D}" destId="{43831C91-A150-4F5B-A3F9-D189B1568F9F}" srcOrd="2" destOrd="0" presId="urn:microsoft.com/office/officeart/2005/8/layout/orgChart1"/>
    <dgm:cxn modelId="{535FD6D2-519C-4B6B-A0D4-A8F2601A4BA0}" type="presParOf" srcId="{7F165BE5-237A-4FEC-BF17-58D7A24E1B51}" destId="{4BAFA08B-FC78-4142-AC16-6A013D67C3D7}" srcOrd="2" destOrd="0" presId="urn:microsoft.com/office/officeart/2005/8/layout/orgChart1"/>
    <dgm:cxn modelId="{1AF9DA3E-C780-4A17-9F24-290C644427C7}" type="presParOf" srcId="{7F165BE5-237A-4FEC-BF17-58D7A24E1B51}" destId="{A9F04C41-29AB-4629-8E9B-D6D83685A6F7}" srcOrd="3" destOrd="0" presId="urn:microsoft.com/office/officeart/2005/8/layout/orgChart1"/>
    <dgm:cxn modelId="{7AE78C8D-EF16-4C7F-BF29-44058E9EEF77}" type="presParOf" srcId="{A9F04C41-29AB-4629-8E9B-D6D83685A6F7}" destId="{D8CCDAE7-BCE6-40CE-BE99-5D51300014DD}" srcOrd="0" destOrd="0" presId="urn:microsoft.com/office/officeart/2005/8/layout/orgChart1"/>
    <dgm:cxn modelId="{12F40CEE-9173-4271-88C3-2054FF7044D1}" type="presParOf" srcId="{D8CCDAE7-BCE6-40CE-BE99-5D51300014DD}" destId="{2BC83127-20DB-4B69-93BB-737555A5D345}" srcOrd="0" destOrd="0" presId="urn:microsoft.com/office/officeart/2005/8/layout/orgChart1"/>
    <dgm:cxn modelId="{2329C02F-FB94-444A-9B5B-32D260EB6042}" type="presParOf" srcId="{D8CCDAE7-BCE6-40CE-BE99-5D51300014DD}" destId="{3D7D391E-602E-4C9C-AC8A-589EEDDB5F03}" srcOrd="1" destOrd="0" presId="urn:microsoft.com/office/officeart/2005/8/layout/orgChart1"/>
    <dgm:cxn modelId="{DA4B6B57-724F-4360-9173-C28520018FDD}" type="presParOf" srcId="{A9F04C41-29AB-4629-8E9B-D6D83685A6F7}" destId="{9B3C417E-EB4F-4A0B-B73D-BA05B4AF7A9C}" srcOrd="1" destOrd="0" presId="urn:microsoft.com/office/officeart/2005/8/layout/orgChart1"/>
    <dgm:cxn modelId="{9B29FA27-4D01-4A05-91C1-E8CD87A5A7CD}" type="presParOf" srcId="{A9F04C41-29AB-4629-8E9B-D6D83685A6F7}" destId="{2238A209-98E7-423D-AE51-55D7F88E42FA}" srcOrd="2" destOrd="0" presId="urn:microsoft.com/office/officeart/2005/8/layout/orgChart1"/>
    <dgm:cxn modelId="{1897B3B3-2B82-48E1-B2AD-CC2CA3588439}" type="presParOf" srcId="{F5C69B5D-9122-4B77-8CC9-91F4E19EC500}" destId="{5C8F40C8-0FA5-47C2-B369-82DD505AA467}"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AFA08B-FC78-4142-AC16-6A013D67C3D7}">
      <dsp:nvSpPr>
        <dsp:cNvPr id="0" name=""/>
        <dsp:cNvSpPr/>
      </dsp:nvSpPr>
      <dsp:spPr>
        <a:xfrm>
          <a:off x="4076700" y="1468759"/>
          <a:ext cx="2230963" cy="774383"/>
        </a:xfrm>
        <a:custGeom>
          <a:avLst/>
          <a:gdLst/>
          <a:ahLst/>
          <a:cxnLst/>
          <a:rect l="0" t="0" r="0" b="0"/>
          <a:pathLst>
            <a:path>
              <a:moveTo>
                <a:pt x="0" y="0"/>
              </a:moveTo>
              <a:lnTo>
                <a:pt x="0" y="387191"/>
              </a:lnTo>
              <a:lnTo>
                <a:pt x="2230963" y="387191"/>
              </a:lnTo>
              <a:lnTo>
                <a:pt x="2230963" y="77438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F206A4-771E-46AE-B75A-50A110310A7F}">
      <dsp:nvSpPr>
        <dsp:cNvPr id="0" name=""/>
        <dsp:cNvSpPr/>
      </dsp:nvSpPr>
      <dsp:spPr>
        <a:xfrm>
          <a:off x="1845736" y="1468759"/>
          <a:ext cx="2230963" cy="774383"/>
        </a:xfrm>
        <a:custGeom>
          <a:avLst/>
          <a:gdLst/>
          <a:ahLst/>
          <a:cxnLst/>
          <a:rect l="0" t="0" r="0" b="0"/>
          <a:pathLst>
            <a:path>
              <a:moveTo>
                <a:pt x="2230963" y="0"/>
              </a:moveTo>
              <a:lnTo>
                <a:pt x="2230963" y="387191"/>
              </a:lnTo>
              <a:lnTo>
                <a:pt x="0" y="387191"/>
              </a:lnTo>
              <a:lnTo>
                <a:pt x="0" y="77438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E6F9D7-669B-499D-B6C3-0367D06CDF2B}">
      <dsp:nvSpPr>
        <dsp:cNvPr id="0" name=""/>
        <dsp:cNvSpPr/>
      </dsp:nvSpPr>
      <dsp:spPr>
        <a:xfrm>
          <a:off x="2232928" y="408885"/>
          <a:ext cx="3687542" cy="10598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SA" sz="6500" kern="1200" dirty="0" smtClean="0"/>
            <a:t>القانون العام </a:t>
          </a:r>
          <a:endParaRPr lang="ar-SA" sz="6500" kern="1200" dirty="0"/>
        </a:p>
      </dsp:txBody>
      <dsp:txXfrm>
        <a:off x="2232928" y="408885"/>
        <a:ext cx="3687542" cy="1059873"/>
      </dsp:txXfrm>
    </dsp:sp>
    <dsp:sp modelId="{4195E27D-3407-458D-92D4-8EC9DE4CA0B2}">
      <dsp:nvSpPr>
        <dsp:cNvPr id="0" name=""/>
        <dsp:cNvSpPr/>
      </dsp:nvSpPr>
      <dsp:spPr>
        <a:xfrm>
          <a:off x="1965" y="2243143"/>
          <a:ext cx="3687542" cy="18437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SA" sz="6500" kern="1200" dirty="0" smtClean="0"/>
            <a:t>القانون العام الداخلي </a:t>
          </a:r>
          <a:endParaRPr lang="ar-SA" sz="6500" kern="1200" dirty="0"/>
        </a:p>
      </dsp:txBody>
      <dsp:txXfrm>
        <a:off x="1965" y="2243143"/>
        <a:ext cx="3687542" cy="1843771"/>
      </dsp:txXfrm>
    </dsp:sp>
    <dsp:sp modelId="{2BC83127-20DB-4B69-93BB-737555A5D345}">
      <dsp:nvSpPr>
        <dsp:cNvPr id="0" name=""/>
        <dsp:cNvSpPr/>
      </dsp:nvSpPr>
      <dsp:spPr>
        <a:xfrm>
          <a:off x="4463891" y="2243143"/>
          <a:ext cx="3687542" cy="18437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SA" sz="6500" kern="1200" dirty="0" smtClean="0"/>
            <a:t>القانون العام الخارجي </a:t>
          </a:r>
          <a:endParaRPr lang="ar-SA" sz="6500" kern="1200" dirty="0"/>
        </a:p>
      </dsp:txBody>
      <dsp:txXfrm>
        <a:off x="4463891" y="2243143"/>
        <a:ext cx="3687542" cy="184377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451848-A662-4677-B603-81CE34FA9DE0}" type="datetimeFigureOut">
              <a:rPr lang="ar-SA" smtClean="0"/>
              <a:t>02/04/32</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48E61337-75FF-47FD-B9AA-B30E0CFF5FD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451848-A662-4677-B603-81CE34FA9DE0}" type="datetimeFigureOut">
              <a:rPr lang="ar-SA" smtClean="0"/>
              <a:t>02/04/32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8E61337-75FF-47FD-B9AA-B30E0CFF5FD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F4451848-A662-4677-B603-81CE34FA9DE0}" type="datetimeFigureOut">
              <a:rPr lang="ar-SA" smtClean="0"/>
              <a:t>02/04/32</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48E61337-75FF-47FD-B9AA-B30E0CFF5FD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F4451848-A662-4677-B603-81CE34FA9DE0}" type="datetimeFigureOut">
              <a:rPr lang="ar-SA" smtClean="0"/>
              <a:t>02/04/32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48E61337-75FF-47FD-B9AA-B30E0CFF5FDB}"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F4451848-A662-4677-B603-81CE34FA9DE0}" type="datetimeFigureOut">
              <a:rPr lang="ar-SA" smtClean="0"/>
              <a:t>02/04/32</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8E61337-75FF-47FD-B9AA-B30E0CFF5FDB}"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F4451848-A662-4677-B603-81CE34FA9DE0}" type="datetimeFigureOut">
              <a:rPr lang="ar-SA" smtClean="0"/>
              <a:t>02/04/32</a:t>
            </a:fld>
            <a:endParaRPr lang="ar-SA"/>
          </a:p>
        </p:txBody>
      </p:sp>
      <p:sp>
        <p:nvSpPr>
          <p:cNvPr id="10" name="عنصر نائب لرقم الشريحة 9"/>
          <p:cNvSpPr>
            <a:spLocks noGrp="1"/>
          </p:cNvSpPr>
          <p:nvPr>
            <p:ph type="sldNum" sz="quarter" idx="16"/>
          </p:nvPr>
        </p:nvSpPr>
        <p:spPr/>
        <p:txBody>
          <a:bodyPr rtlCol="0"/>
          <a:lstStyle/>
          <a:p>
            <a:fld id="{48E61337-75FF-47FD-B9AA-B30E0CFF5FDB}"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F4451848-A662-4677-B603-81CE34FA9DE0}" type="datetimeFigureOut">
              <a:rPr lang="ar-SA" smtClean="0"/>
              <a:t>02/04/32</a:t>
            </a:fld>
            <a:endParaRPr lang="ar-SA"/>
          </a:p>
        </p:txBody>
      </p:sp>
      <p:sp>
        <p:nvSpPr>
          <p:cNvPr id="12" name="عنصر نائب لرقم الشريحة 11"/>
          <p:cNvSpPr>
            <a:spLocks noGrp="1"/>
          </p:cNvSpPr>
          <p:nvPr>
            <p:ph type="sldNum" sz="quarter" idx="16"/>
          </p:nvPr>
        </p:nvSpPr>
        <p:spPr/>
        <p:txBody>
          <a:bodyPr rtlCol="0"/>
          <a:lstStyle/>
          <a:p>
            <a:fld id="{48E61337-75FF-47FD-B9AA-B30E0CFF5FDB}"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4451848-A662-4677-B603-81CE34FA9DE0}" type="datetimeFigureOut">
              <a:rPr lang="ar-SA" smtClean="0"/>
              <a:t>02/04/32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48E61337-75FF-47FD-B9AA-B30E0CFF5FD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451848-A662-4677-B603-81CE34FA9DE0}" type="datetimeFigureOut">
              <a:rPr lang="ar-SA" smtClean="0"/>
              <a:t>02/04/32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48E61337-75FF-47FD-B9AA-B30E0CFF5FD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F4451848-A662-4677-B603-81CE34FA9DE0}" type="datetimeFigureOut">
              <a:rPr lang="ar-SA" smtClean="0"/>
              <a:t>02/04/32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48E61337-75FF-47FD-B9AA-B30E0CFF5FDB}"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F4451848-A662-4677-B603-81CE34FA9DE0}" type="datetimeFigureOut">
              <a:rPr lang="ar-SA" smtClean="0"/>
              <a:t>02/04/32</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48E61337-75FF-47FD-B9AA-B30E0CFF5FDB}"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4451848-A662-4677-B603-81CE34FA9DE0}" type="datetimeFigureOut">
              <a:rPr lang="ar-SA" smtClean="0"/>
              <a:t>02/04/32</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8E61337-75FF-47FD-B9AA-B30E0CFF5FD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9600" dirty="0" smtClean="0"/>
              <a:t>نظرية القانون </a:t>
            </a:r>
            <a:endParaRPr lang="ar-SA" sz="9600" dirty="0"/>
          </a:p>
        </p:txBody>
      </p:sp>
      <p:sp>
        <p:nvSpPr>
          <p:cNvPr id="3" name="عنوان فرعي 2"/>
          <p:cNvSpPr>
            <a:spLocks noGrp="1"/>
          </p:cNvSpPr>
          <p:nvPr>
            <p:ph type="subTitle" idx="1"/>
          </p:nvPr>
        </p:nvSpPr>
        <p:spPr/>
        <p:txBody>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القانون الخاص</a:t>
            </a:r>
            <a:endParaRPr lang="ar-SA" dirty="0"/>
          </a:p>
        </p:txBody>
      </p:sp>
      <p:sp>
        <p:nvSpPr>
          <p:cNvPr id="3" name="عنصر نائب للمحتوى 2"/>
          <p:cNvSpPr>
            <a:spLocks noGrp="1"/>
          </p:cNvSpPr>
          <p:nvPr>
            <p:ph sz="quarter" idx="1"/>
          </p:nvPr>
        </p:nvSpPr>
        <p:spPr/>
        <p:txBody>
          <a:bodyPr/>
          <a:lstStyle/>
          <a:p>
            <a:r>
              <a:rPr lang="ar-SA" dirty="0" smtClean="0"/>
              <a:t>.  </a:t>
            </a:r>
            <a:r>
              <a:rPr lang="ar-SA" dirty="0" smtClean="0">
                <a:solidFill>
                  <a:srgbClr val="FF0000"/>
                </a:solidFill>
              </a:rPr>
              <a:t>2 </a:t>
            </a:r>
            <a:r>
              <a:rPr lang="ar-SA" dirty="0" smtClean="0">
                <a:solidFill>
                  <a:srgbClr val="FF0000"/>
                </a:solidFill>
              </a:rPr>
              <a:t>القانون التجاري </a:t>
            </a:r>
            <a:r>
              <a:rPr lang="ar-SA" dirty="0" smtClean="0"/>
              <a:t>: يشمل تنظيم الروابط الناشئة عن المعاملات التجارية بين الأفراد بسبب احترافهم التجارة. </a:t>
            </a:r>
            <a:endParaRPr lang="en-US" dirty="0" smtClean="0"/>
          </a:p>
          <a:p>
            <a:r>
              <a:rPr lang="ar-SA" dirty="0" smtClean="0">
                <a:solidFill>
                  <a:srgbClr val="FF0000"/>
                </a:solidFill>
              </a:rPr>
              <a:t>.      القانون البحري</a:t>
            </a:r>
            <a:r>
              <a:rPr lang="ar-SA" dirty="0" smtClean="0"/>
              <a:t>: ويسمى قانون التجارة البحرية. ويتضمن مجموعة القواعد القانونية التي تنظم العلاقات التجارية الناشئة عن الملاحة البحرية كالنقل على السفن والتأمين.</a:t>
            </a:r>
            <a:endParaRPr lang="en-US" dirty="0" smtClean="0"/>
          </a:p>
          <a:p>
            <a:pPr lvl="0"/>
            <a:r>
              <a:rPr lang="ar-SA" dirty="0" smtClean="0">
                <a:solidFill>
                  <a:srgbClr val="FF0000"/>
                </a:solidFill>
              </a:rPr>
              <a:t>القانون الجوي </a:t>
            </a:r>
            <a:r>
              <a:rPr lang="ar-SA" dirty="0" smtClean="0"/>
              <a:t>: يتكون من مجموعة القواعد والمبادئ التي تنظم الملاحة الجوية وما ينشأ عنها من علاقات قانونية تتناول الطائرة كوسيلة لهذه العلاقة من حيث ملكيتها وتجهيزها واستغلالها ورهنها.</a:t>
            </a:r>
            <a:endParaRPr lang="en-US" dirty="0" smtClean="0"/>
          </a:p>
          <a:p>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القانون الخاص </a:t>
            </a:r>
            <a:endParaRPr lang="ar-SA" dirty="0"/>
          </a:p>
        </p:txBody>
      </p:sp>
      <p:sp>
        <p:nvSpPr>
          <p:cNvPr id="3" name="عنصر نائب للمحتوى 2"/>
          <p:cNvSpPr>
            <a:spLocks noGrp="1"/>
          </p:cNvSpPr>
          <p:nvPr>
            <p:ph sz="quarter" idx="1"/>
          </p:nvPr>
        </p:nvSpPr>
        <p:spPr/>
        <p:txBody>
          <a:bodyPr/>
          <a:lstStyle/>
          <a:p>
            <a:r>
              <a:rPr lang="ar-SA" dirty="0" smtClean="0"/>
              <a:t>.     </a:t>
            </a:r>
            <a:r>
              <a:rPr lang="ar-SA" dirty="0" smtClean="0">
                <a:solidFill>
                  <a:srgbClr val="FF0000"/>
                </a:solidFill>
              </a:rPr>
              <a:t>القانون الدولي الخاص</a:t>
            </a:r>
            <a:r>
              <a:rPr lang="ar-SA" dirty="0" smtClean="0"/>
              <a:t>: ويتناول تنظيم العلاقات الخاصة التي تحتوي على عنصر أجنبي في شأن تحديد الاختصاص القضائي لمحاكم الدولة تحديد القانون الواجب التطبيق وبيان القواعد المحددة لتنفيذ الأحكام. أي أن تكون مشتملة في بعض جوانبها على عنصر أجنبي أو تلك العلاقة التي قامت في بلد أجنبي </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القانون </a:t>
            </a:r>
            <a:endParaRPr lang="ar-SA" dirty="0"/>
          </a:p>
        </p:txBody>
      </p:sp>
      <p:sp>
        <p:nvSpPr>
          <p:cNvPr id="3" name="عنصر نائب للمحتوى 2"/>
          <p:cNvSpPr>
            <a:spLocks noGrp="1"/>
          </p:cNvSpPr>
          <p:nvPr>
            <p:ph sz="quarter" idx="1"/>
          </p:nvPr>
        </p:nvSpPr>
        <p:spPr/>
        <p:txBody>
          <a:bodyPr/>
          <a:lstStyle/>
          <a:p>
            <a:r>
              <a:rPr lang="ar-SA" i="1" dirty="0" smtClean="0">
                <a:solidFill>
                  <a:srgbClr val="FF0000"/>
                </a:solidFill>
              </a:rPr>
              <a:t>تعريف القانون : </a:t>
            </a:r>
            <a:r>
              <a:rPr lang="ar-SA" i="1" dirty="0" smtClean="0"/>
              <a:t>مجموعة القواعد التي تستهدف تنظيم العيش والحياة في مجتمع معين يلتزم أفراده بمراعاة تلك القواعد في العلاقة التي تجمع فيما بينهم من جهة،وفيما بينهم وبين السلطة العامة من جهة أخرى بحيث تأخذ السلطة العامة على عاتقها قسر الناس على احترام تلك القواعد وذلك بإيقاع الجزاء على المخالف لها عند عدم الانقياد لحكمها طواعية</a:t>
            </a:r>
            <a:endParaRPr lang="ar-SA" i="1"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خصائص القاعدة القانونية (3 خصائص )</a:t>
            </a:r>
            <a:r>
              <a:rPr lang="en-US" dirty="0" smtClean="0"/>
              <a:t/>
            </a:r>
            <a:br>
              <a:rPr lang="en-US" dirty="0" smtClean="0"/>
            </a:b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dirty="0" smtClean="0">
                <a:solidFill>
                  <a:srgbClr val="00B050"/>
                </a:solidFill>
              </a:rPr>
              <a:t>1_القاعدة </a:t>
            </a:r>
            <a:r>
              <a:rPr lang="ar-SA" dirty="0" smtClean="0">
                <a:solidFill>
                  <a:srgbClr val="00B050"/>
                </a:solidFill>
              </a:rPr>
              <a:t>القانونية قاعدة سلوك </a:t>
            </a:r>
            <a:r>
              <a:rPr lang="ar-SA" dirty="0" smtClean="0">
                <a:solidFill>
                  <a:srgbClr val="00B050"/>
                </a:solidFill>
              </a:rPr>
              <a:t>اجتماعي</a:t>
            </a:r>
          </a:p>
          <a:p>
            <a:endParaRPr lang="en-US" dirty="0" smtClean="0">
              <a:solidFill>
                <a:srgbClr val="00B050"/>
              </a:solidFill>
            </a:endParaRPr>
          </a:p>
          <a:p>
            <a:r>
              <a:rPr lang="ar-SA" dirty="0" smtClean="0">
                <a:solidFill>
                  <a:srgbClr val="00B050"/>
                </a:solidFill>
              </a:rPr>
              <a:t>2_القاعدة القانونية قاعدة عامة </a:t>
            </a:r>
            <a:r>
              <a:rPr lang="ar-SA" dirty="0" smtClean="0">
                <a:solidFill>
                  <a:srgbClr val="00B050"/>
                </a:solidFill>
              </a:rPr>
              <a:t>مجردة</a:t>
            </a:r>
          </a:p>
          <a:p>
            <a:endParaRPr lang="en-US" dirty="0" smtClean="0"/>
          </a:p>
          <a:p>
            <a:r>
              <a:rPr lang="ar-SA" dirty="0" smtClean="0">
                <a:solidFill>
                  <a:srgbClr val="FF0000"/>
                </a:solidFill>
              </a:rPr>
              <a:t>العمومية</a:t>
            </a:r>
            <a:r>
              <a:rPr lang="ar-SA" dirty="0" smtClean="0"/>
              <a:t>: لا تختص عند تطبيقها لشخصا بذاته ولا تنحصر على واقعة بعينها لكي  تستوعب ما تواجهه </a:t>
            </a:r>
            <a:endParaRPr lang="en-US" dirty="0" smtClean="0"/>
          </a:p>
          <a:p>
            <a:r>
              <a:rPr lang="ar-SA" dirty="0" smtClean="0">
                <a:solidFill>
                  <a:srgbClr val="FF0000"/>
                </a:solidFill>
              </a:rPr>
              <a:t>التجريد : </a:t>
            </a:r>
            <a:r>
              <a:rPr lang="ar-SA" dirty="0" smtClean="0"/>
              <a:t>تسمو بحكمها عن التفضيلات والفروق الثانوية بحيث لا تعتد إلا بالظروف والاعتبارات الرئيسية المشتركة حتى تطبق على جميع الوقائع أو الأشخاص المقصودين بها </a:t>
            </a:r>
            <a:endParaRPr lang="en-US" dirty="0" smtClean="0"/>
          </a:p>
          <a:p>
            <a:r>
              <a:rPr lang="ar-SA" dirty="0" smtClean="0"/>
              <a:t> </a:t>
            </a:r>
            <a:endParaRPr lang="en-US" dirty="0" smtClean="0"/>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خصائص القاعدة القانونية </a:t>
            </a:r>
            <a:endParaRPr lang="ar-SA" dirty="0"/>
          </a:p>
        </p:txBody>
      </p:sp>
      <p:sp>
        <p:nvSpPr>
          <p:cNvPr id="3" name="عنصر نائب للمحتوى 2"/>
          <p:cNvSpPr>
            <a:spLocks noGrp="1"/>
          </p:cNvSpPr>
          <p:nvPr>
            <p:ph sz="quarter" idx="1"/>
          </p:nvPr>
        </p:nvSpPr>
        <p:spPr/>
        <p:txBody>
          <a:bodyPr/>
          <a:lstStyle/>
          <a:p>
            <a:r>
              <a:rPr lang="ar-SA" dirty="0" smtClean="0">
                <a:solidFill>
                  <a:srgbClr val="00B050"/>
                </a:solidFill>
              </a:rPr>
              <a:t>3-القاعدة </a:t>
            </a:r>
            <a:r>
              <a:rPr lang="ar-SA" dirty="0" smtClean="0">
                <a:solidFill>
                  <a:srgbClr val="00B050"/>
                </a:solidFill>
              </a:rPr>
              <a:t>القانونية قاعدة ملزمة مقترنة </a:t>
            </a:r>
            <a:r>
              <a:rPr lang="ar-SA" dirty="0" smtClean="0">
                <a:solidFill>
                  <a:srgbClr val="00B050"/>
                </a:solidFill>
              </a:rPr>
              <a:t>بالجزاء</a:t>
            </a:r>
          </a:p>
          <a:p>
            <a:pPr>
              <a:buNone/>
            </a:pPr>
            <a:endParaRPr lang="en-US" dirty="0" smtClean="0">
              <a:solidFill>
                <a:srgbClr val="00B050"/>
              </a:solidFill>
            </a:endParaRPr>
          </a:p>
          <a:p>
            <a:r>
              <a:rPr lang="ar-SA" i="1" dirty="0" smtClean="0">
                <a:solidFill>
                  <a:srgbClr val="FF0000"/>
                </a:solidFill>
              </a:rPr>
              <a:t>     الجزاء في القاعدة القانونية فيتمثل في الأثر الذي يترتب وفقا للقانون عند مخالفة حكمها</a:t>
            </a:r>
            <a:r>
              <a:rPr lang="ar-SA" i="1" dirty="0" smtClean="0">
                <a:solidFill>
                  <a:srgbClr val="FF0000"/>
                </a:solidFill>
              </a:rPr>
              <a:t>.</a:t>
            </a:r>
          </a:p>
          <a:p>
            <a:endParaRPr lang="en-US" dirty="0" smtClean="0"/>
          </a:p>
          <a:p>
            <a:pPr lvl="0"/>
            <a:r>
              <a:rPr lang="ar-SA" dirty="0" smtClean="0"/>
              <a:t>طبيعة الجزاء يلزم أن يكون موقعا عن طريق السلطة العامة.</a:t>
            </a:r>
            <a:endParaRPr lang="en-US" dirty="0" smtClean="0"/>
          </a:p>
          <a:p>
            <a:r>
              <a:rPr lang="ar-SA" dirty="0" smtClean="0"/>
              <a:t>صورة الجزاء يتخذ أشكالا متعددة حيث أن لكل فرع من القانون نوع من الجزاء </a:t>
            </a:r>
            <a:endParaRPr lang="ar-SA" dirty="0"/>
          </a:p>
        </p:txBody>
      </p:sp>
    </p:spTree>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تقسيم القانون </a:t>
            </a:r>
            <a:endParaRPr lang="ar-SA" dirty="0"/>
          </a:p>
        </p:txBody>
      </p:sp>
      <p:sp>
        <p:nvSpPr>
          <p:cNvPr id="3" name="عنصر نائب للمحتوى 2"/>
          <p:cNvSpPr>
            <a:spLocks noGrp="1"/>
          </p:cNvSpPr>
          <p:nvPr>
            <p:ph sz="quarter" idx="1"/>
          </p:nvPr>
        </p:nvSpPr>
        <p:spPr/>
        <p:txBody>
          <a:bodyPr/>
          <a:lstStyle/>
          <a:p>
            <a:r>
              <a:rPr lang="ar-SA" dirty="0" smtClean="0"/>
              <a:t>من أقدم </a:t>
            </a:r>
            <a:r>
              <a:rPr lang="ar-SA" dirty="0" smtClean="0"/>
              <a:t>التقسيمات </a:t>
            </a:r>
            <a:r>
              <a:rPr lang="ar-SA" dirty="0" smtClean="0"/>
              <a:t>حيث يعود تاريخه إلى القانون </a:t>
            </a:r>
            <a:r>
              <a:rPr lang="ar-SA" dirty="0" smtClean="0"/>
              <a:t>الروماني</a:t>
            </a:r>
          </a:p>
          <a:p>
            <a:endParaRPr lang="ar-SA" dirty="0" smtClean="0"/>
          </a:p>
          <a:p>
            <a:r>
              <a:rPr lang="ar-SA" dirty="0" smtClean="0">
                <a:solidFill>
                  <a:srgbClr val="FF0000"/>
                </a:solidFill>
              </a:rPr>
              <a:t>القانون العام </a:t>
            </a:r>
            <a:r>
              <a:rPr lang="ar-SA" dirty="0" smtClean="0"/>
              <a:t>يتمثل في مجموعة القواعد التي تنظم العلاقة التي يكون أحد الأطراف فيها على الأقل متمتعا بالسيادة أو السلطة ( الدولة، الأشخاص المعنويين التابعين لها ).</a:t>
            </a:r>
            <a:endParaRPr lang="en-US" dirty="0" smtClean="0"/>
          </a:p>
          <a:p>
            <a:r>
              <a:rPr lang="ar-SA" dirty="0" smtClean="0"/>
              <a:t>   </a:t>
            </a:r>
            <a:r>
              <a:rPr lang="ar-SA" dirty="0" smtClean="0">
                <a:solidFill>
                  <a:srgbClr val="FF0000"/>
                </a:solidFill>
              </a:rPr>
              <a:t>القانون الخاص: </a:t>
            </a:r>
            <a:r>
              <a:rPr lang="ar-SA" dirty="0" smtClean="0"/>
              <a:t>تلك القواعد المنظمة للعلاقات التي تنشأ بين الأشخاص الذين لا يتمتعون بالسلطة السيادية كما هو الحال في الأشخاص العاديين.</a:t>
            </a:r>
            <a:endParaRPr lang="en-US" dirty="0" smtClean="0"/>
          </a:p>
          <a:p>
            <a:endParaRPr lang="ar-SA" dirty="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القانون العام </a:t>
            </a:r>
            <a:endParaRPr lang="ar-SA" dirty="0"/>
          </a:p>
        </p:txBody>
      </p:sp>
      <p:graphicFrame>
        <p:nvGraphicFramePr>
          <p:cNvPr id="4" name="عنصر نائب للمحتوى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القانون الخاص </a:t>
            </a:r>
            <a:endParaRPr lang="ar-SA" dirty="0"/>
          </a:p>
        </p:txBody>
      </p:sp>
      <p:sp>
        <p:nvSpPr>
          <p:cNvPr id="3" name="عنصر نائب للمحتوى 2"/>
          <p:cNvSpPr>
            <a:spLocks noGrp="1"/>
          </p:cNvSpPr>
          <p:nvPr>
            <p:ph sz="quarter" idx="1"/>
          </p:nvPr>
        </p:nvSpPr>
        <p:spPr/>
        <p:txBody>
          <a:bodyPr/>
          <a:lstStyle/>
          <a:p>
            <a:endParaRPr lang="ar-SA" sz="3600" i="1" dirty="0" smtClean="0">
              <a:solidFill>
                <a:srgbClr val="0070C0"/>
              </a:solidFill>
            </a:endParaRPr>
          </a:p>
          <a:p>
            <a:r>
              <a:rPr lang="ar-SA" sz="3600" i="1" dirty="0" smtClean="0">
                <a:solidFill>
                  <a:srgbClr val="0070C0"/>
                </a:solidFill>
              </a:rPr>
              <a:t>العلاقات </a:t>
            </a:r>
            <a:r>
              <a:rPr lang="ar-SA" sz="3600" i="1" dirty="0" smtClean="0">
                <a:solidFill>
                  <a:srgbClr val="0070C0"/>
                </a:solidFill>
              </a:rPr>
              <a:t>التي تربط الأفراد بعضهم </a:t>
            </a:r>
            <a:r>
              <a:rPr lang="ar-SA" sz="3600" i="1" dirty="0" smtClean="0">
                <a:solidFill>
                  <a:srgbClr val="0070C0"/>
                </a:solidFill>
              </a:rPr>
              <a:t>ببعض أو تربطهم مع الدولة دون دخلها بالعلاقة بوصفها صاحبة سلطة وسيادة .</a:t>
            </a:r>
            <a:endParaRPr lang="ar-SA" sz="3600" i="1" dirty="0" smtClean="0">
              <a:solidFill>
                <a:srgbClr val="0070C0"/>
              </a:solidFill>
            </a:endParaRPr>
          </a:p>
          <a:p>
            <a:pPr>
              <a:buNone/>
            </a:pPr>
            <a:endParaRPr lang="ar-SA" dirty="0" smtClean="0"/>
          </a:p>
          <a:p>
            <a:pPr>
              <a:buNone/>
            </a:pPr>
            <a:endParaRPr lang="ar-SA" dirty="0"/>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فروع القانون الخاص </a:t>
            </a:r>
            <a:endParaRPr lang="ar-SA" dirty="0"/>
          </a:p>
        </p:txBody>
      </p:sp>
      <p:sp>
        <p:nvSpPr>
          <p:cNvPr id="3" name="عنصر نائب للمحتوى 2"/>
          <p:cNvSpPr>
            <a:spLocks noGrp="1"/>
          </p:cNvSpPr>
          <p:nvPr>
            <p:ph sz="quarter" idx="1"/>
          </p:nvPr>
        </p:nvSpPr>
        <p:spPr/>
        <p:txBody>
          <a:bodyPr>
            <a:normAutofit/>
          </a:bodyPr>
          <a:lstStyle/>
          <a:p>
            <a:pPr lvl="0"/>
            <a:r>
              <a:rPr lang="ar-SA" dirty="0" smtClean="0">
                <a:solidFill>
                  <a:srgbClr val="FF0000"/>
                </a:solidFill>
              </a:rPr>
              <a:t>القانون المدني </a:t>
            </a:r>
            <a:r>
              <a:rPr lang="ar-SA" dirty="0" smtClean="0"/>
              <a:t>: وهو أصل القوانين وهو مجموعة القواعد التي تحكم العلاقات التي تكون بين أفراد المجتمع في المسائل التي لا تدخل في نفوذ قانون آخر ويشمل:   </a:t>
            </a:r>
            <a:endParaRPr lang="en-US" dirty="0" smtClean="0"/>
          </a:p>
          <a:p>
            <a:r>
              <a:rPr lang="ar-SA" dirty="0" smtClean="0"/>
              <a:t>    أ.  يشمل علاقة الفرد بأسرته ويسمى قانون الأحوال الشخصية كالزواج والطلاق والميراث.</a:t>
            </a:r>
            <a:endParaRPr lang="en-US" dirty="0" smtClean="0"/>
          </a:p>
          <a:p>
            <a:r>
              <a:rPr lang="ar-SA" dirty="0" smtClean="0"/>
              <a:t>    ب. يشمل علاقات المالية وذلك كتحديد الالتزامات ومصادرها ولآثارها وانتقالها كالملكية والارتفاق والرهن</a:t>
            </a:r>
            <a:r>
              <a:rPr lang="ar-SA" dirty="0" smtClean="0"/>
              <a:t>.</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القانون الخاص</a:t>
            </a:r>
            <a:endParaRPr lang="ar-SA" dirty="0"/>
          </a:p>
        </p:txBody>
      </p:sp>
      <p:sp>
        <p:nvSpPr>
          <p:cNvPr id="3" name="عنصر نائب للمحتوى 2"/>
          <p:cNvSpPr>
            <a:spLocks noGrp="1"/>
          </p:cNvSpPr>
          <p:nvPr>
            <p:ph sz="quarter" idx="1"/>
          </p:nvPr>
        </p:nvSpPr>
        <p:spPr/>
        <p:txBody>
          <a:bodyPr/>
          <a:lstStyle/>
          <a:p>
            <a:r>
              <a:rPr lang="ar-SA" dirty="0" smtClean="0"/>
              <a:t>.      </a:t>
            </a:r>
            <a:r>
              <a:rPr lang="ar-SA" dirty="0" smtClean="0">
                <a:solidFill>
                  <a:srgbClr val="FF0000"/>
                </a:solidFill>
              </a:rPr>
              <a:t>قانون العمل</a:t>
            </a:r>
            <a:r>
              <a:rPr lang="ar-SA" dirty="0" smtClean="0"/>
              <a:t>: ويتألف من مجموعة القواعد التي تنظم العلاقات التي تنشأ بين العمال وأرباب العمل وذلك في نطاق العمل المأجور.</a:t>
            </a:r>
            <a:endParaRPr lang="en-US" dirty="0" smtClean="0"/>
          </a:p>
          <a:p>
            <a:r>
              <a:rPr lang="ar-SA" dirty="0" smtClean="0"/>
              <a:t>6</a:t>
            </a:r>
            <a:r>
              <a:rPr lang="ar-SA" dirty="0" smtClean="0">
                <a:solidFill>
                  <a:srgbClr val="FF0000"/>
                </a:solidFill>
              </a:rPr>
              <a:t>.      قانون المرافعات المدنية والتجارية</a:t>
            </a:r>
            <a:r>
              <a:rPr lang="ar-SA" dirty="0" smtClean="0"/>
              <a:t>: ويتضمن .</a:t>
            </a:r>
            <a:endParaRPr lang="en-US" dirty="0" smtClean="0"/>
          </a:p>
          <a:p>
            <a:r>
              <a:rPr lang="ar-SA" dirty="0" smtClean="0"/>
              <a:t>     أ. مجموعة القواعد المنظمة للسلطة القضائية من حيث بيان أنواع المحاكم وتشكيلها ونطاق الاقتصاص الإقليمي والنوعي لكل منها وشروط تعيين القضاة وبيان حقوقهم ووجباتهم.</a:t>
            </a:r>
            <a:endParaRPr lang="en-US" dirty="0" smtClean="0"/>
          </a:p>
          <a:p>
            <a:r>
              <a:rPr lang="ar-SA" dirty="0" smtClean="0"/>
              <a:t>    ب. القواعد المبينة لإجراءات التقاضي والمتعلقة بكيفية رفع الدعوى وتحقيقها وإثباتها وطرق الطعن.</a:t>
            </a:r>
            <a:endParaRPr lang="en-US" dirty="0" smtClean="0"/>
          </a:p>
          <a:p>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81</TotalTime>
  <Words>529</Words>
  <Application>Microsoft Office PowerPoint</Application>
  <PresentationFormat>عرض على الشاشة (3:4)‏</PresentationFormat>
  <Paragraphs>45</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ألوان متوسطة</vt:lpstr>
      <vt:lpstr>نظرية القانون </vt:lpstr>
      <vt:lpstr>تعريف القانون </vt:lpstr>
      <vt:lpstr>خصائص القاعدة القانونية (3 خصائص ) </vt:lpstr>
      <vt:lpstr>تابع خصائص القاعدة القانونية </vt:lpstr>
      <vt:lpstr>تقسيم القانون </vt:lpstr>
      <vt:lpstr>القانون العام </vt:lpstr>
      <vt:lpstr>القانون الخاص </vt:lpstr>
      <vt:lpstr>فروع القانون الخاص </vt:lpstr>
      <vt:lpstr>القانون الخاص</vt:lpstr>
      <vt:lpstr>القانون الخاص</vt:lpstr>
      <vt:lpstr>القانون الخاص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القانون</dc:title>
  <dc:creator>scaa</dc:creator>
  <cp:lastModifiedBy>scaa</cp:lastModifiedBy>
  <cp:revision>9</cp:revision>
  <dcterms:created xsi:type="dcterms:W3CDTF">2011-03-07T16:33:59Z</dcterms:created>
  <dcterms:modified xsi:type="dcterms:W3CDTF">2011-03-07T17:55:05Z</dcterms:modified>
</cp:coreProperties>
</file>