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3" r:id="rId2"/>
  </p:sldMasterIdLst>
  <p:sldIdLst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2" r:id="rId15"/>
    <p:sldId id="273" r:id="rId16"/>
    <p:sldId id="275" r:id="rId17"/>
    <p:sldId id="276" r:id="rId18"/>
    <p:sldId id="277" r:id="rId19"/>
    <p:sldId id="279" r:id="rId20"/>
    <p:sldId id="280" r:id="rId21"/>
    <p:sldId id="282" r:id="rId22"/>
    <p:sldId id="284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F9962A-510A-4493-B7A5-722C97B72EE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AF359FCD-EDC7-4492-887B-06B10498AA60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الوجبة المتزنة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Balanced Diet</a:t>
          </a:r>
        </a:p>
      </dgm:t>
    </dgm:pt>
    <dgm:pt modelId="{8824E533-576C-4D99-BC02-3DC4E249DD45}" type="parTrans" cxnId="{54D02B38-73B5-4CD4-87A3-FEF6DE10FE59}">
      <dgm:prSet/>
      <dgm:spPr/>
      <dgm:t>
        <a:bodyPr/>
        <a:lstStyle/>
        <a:p>
          <a:pPr rtl="1"/>
          <a:endParaRPr lang="ar-SA"/>
        </a:p>
      </dgm:t>
    </dgm:pt>
    <dgm:pt modelId="{4368EF4B-7F7D-4986-B0C4-488207432503}" type="sibTrans" cxnId="{54D02B38-73B5-4CD4-87A3-FEF6DE10FE59}">
      <dgm:prSet/>
      <dgm:spPr/>
      <dgm:t>
        <a:bodyPr/>
        <a:lstStyle/>
        <a:p>
          <a:pPr rtl="1"/>
          <a:endParaRPr lang="ar-SA"/>
        </a:p>
      </dgm:t>
    </dgm:pt>
    <dgm:pt modelId="{2587B517-B758-43B9-9855-BCFD8FA07096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الحركة (النشاط)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Physical Activity</a:t>
          </a:r>
        </a:p>
      </dgm:t>
    </dgm:pt>
    <dgm:pt modelId="{0F091864-8DDD-4F42-BA89-2031F927C8A1}" type="parTrans" cxnId="{B56E515A-57DF-45DD-8C24-4EF9F84173A9}">
      <dgm:prSet/>
      <dgm:spPr/>
      <dgm:t>
        <a:bodyPr/>
        <a:lstStyle/>
        <a:p>
          <a:pPr rtl="1"/>
          <a:endParaRPr lang="ar-SA"/>
        </a:p>
      </dgm:t>
    </dgm:pt>
    <dgm:pt modelId="{EF1D2486-4A93-41ED-A8D8-F0D38C99C26F}" type="sibTrans" cxnId="{B56E515A-57DF-45DD-8C24-4EF9F84173A9}">
      <dgm:prSet/>
      <dgm:spPr/>
      <dgm:t>
        <a:bodyPr/>
        <a:lstStyle/>
        <a:p>
          <a:pPr rtl="1"/>
          <a:endParaRPr lang="ar-SA"/>
        </a:p>
      </dgm:t>
    </dgm:pt>
    <dgm:pt modelId="{6301D902-54E5-4C82-B757-7BA481554AC6}">
      <dgm:prSet custT="1"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التنويع في الأغذية المتناولة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Eat variety of foods</a:t>
          </a:r>
          <a:r>
            <a: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</a:t>
          </a:r>
          <a:endParaRPr kumimoji="0" lang="en-US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53E376AC-4893-4FF8-B447-3BEB3FC830E6}" type="parTrans" cxnId="{DD0DAE97-D676-457B-8DF6-163274E35ADC}">
      <dgm:prSet/>
      <dgm:spPr/>
      <dgm:t>
        <a:bodyPr/>
        <a:lstStyle/>
        <a:p>
          <a:pPr rtl="1"/>
          <a:endParaRPr lang="ar-SA"/>
        </a:p>
      </dgm:t>
    </dgm:pt>
    <dgm:pt modelId="{4B73813D-8152-4464-9B23-0B0FBA445CD0}" type="sibTrans" cxnId="{DD0DAE97-D676-457B-8DF6-163274E35ADC}">
      <dgm:prSet/>
      <dgm:spPr/>
      <dgm:t>
        <a:bodyPr/>
        <a:lstStyle/>
        <a:p>
          <a:pPr rtl="1"/>
          <a:endParaRPr lang="ar-SA"/>
        </a:p>
      </dgm:t>
    </dgm:pt>
    <dgm:pt modelId="{8F3C5548-929F-4B7F-97C3-EEC1E2AE0BA3}" type="pres">
      <dgm:prSet presAssocID="{ABF9962A-510A-4493-B7A5-722C97B72EE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9A87867-9E5E-4A7B-A731-704629666B92}" type="pres">
      <dgm:prSet presAssocID="{AF359FCD-EDC7-4492-887B-06B10498AA60}" presName="hierRoot1" presStyleCnt="0">
        <dgm:presLayoutVars>
          <dgm:hierBranch/>
        </dgm:presLayoutVars>
      </dgm:prSet>
      <dgm:spPr/>
    </dgm:pt>
    <dgm:pt modelId="{7F613482-8ABE-4A3A-B378-5194E1ED22D4}" type="pres">
      <dgm:prSet presAssocID="{AF359FCD-EDC7-4492-887B-06B10498AA60}" presName="rootComposite1" presStyleCnt="0"/>
      <dgm:spPr/>
    </dgm:pt>
    <dgm:pt modelId="{5BE14DFE-E8BF-4F65-8510-81EA8A341B67}" type="pres">
      <dgm:prSet presAssocID="{AF359FCD-EDC7-4492-887B-06B10498AA6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1EC8214-1A06-4ECB-92E4-D132DFD26107}" type="pres">
      <dgm:prSet presAssocID="{AF359FCD-EDC7-4492-887B-06B10498AA6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53DBB4D9-97ED-47DA-8BD0-74E556F40D38}" type="pres">
      <dgm:prSet presAssocID="{AF359FCD-EDC7-4492-887B-06B10498AA60}" presName="hierChild2" presStyleCnt="0"/>
      <dgm:spPr/>
    </dgm:pt>
    <dgm:pt modelId="{C30DB0DE-6550-4F11-813C-85525EC96A40}" type="pres">
      <dgm:prSet presAssocID="{0F091864-8DDD-4F42-BA89-2031F927C8A1}" presName="Name35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B794C503-A537-4504-A846-EC77B9E54243}" type="pres">
      <dgm:prSet presAssocID="{2587B517-B758-43B9-9855-BCFD8FA07096}" presName="hierRoot2" presStyleCnt="0">
        <dgm:presLayoutVars>
          <dgm:hierBranch/>
        </dgm:presLayoutVars>
      </dgm:prSet>
      <dgm:spPr/>
    </dgm:pt>
    <dgm:pt modelId="{143C7C90-E393-4526-8E92-0842CCCA6C31}" type="pres">
      <dgm:prSet presAssocID="{2587B517-B758-43B9-9855-BCFD8FA07096}" presName="rootComposite" presStyleCnt="0"/>
      <dgm:spPr/>
    </dgm:pt>
    <dgm:pt modelId="{CF073806-ED71-4C8C-8750-8F1142EE2D0D}" type="pres">
      <dgm:prSet presAssocID="{2587B517-B758-43B9-9855-BCFD8FA0709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71BD5BB-6C51-434F-808C-3F76EDF071FF}" type="pres">
      <dgm:prSet presAssocID="{2587B517-B758-43B9-9855-BCFD8FA07096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2F7653A5-0A2A-4869-A8D4-158B94549DB3}" type="pres">
      <dgm:prSet presAssocID="{2587B517-B758-43B9-9855-BCFD8FA07096}" presName="hierChild4" presStyleCnt="0"/>
      <dgm:spPr/>
    </dgm:pt>
    <dgm:pt modelId="{4D7D4A3A-D18C-415E-BDA7-A9E0EDDD9907}" type="pres">
      <dgm:prSet presAssocID="{2587B517-B758-43B9-9855-BCFD8FA07096}" presName="hierChild5" presStyleCnt="0"/>
      <dgm:spPr/>
    </dgm:pt>
    <dgm:pt modelId="{B5941CFA-43C1-4F7F-9F49-7D219F9CFEE6}" type="pres">
      <dgm:prSet presAssocID="{53E376AC-4893-4FF8-B447-3BEB3FC830E6}" presName="Name35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6C21323-C358-430D-821A-449FC801744A}" type="pres">
      <dgm:prSet presAssocID="{6301D902-54E5-4C82-B757-7BA481554AC6}" presName="hierRoot2" presStyleCnt="0">
        <dgm:presLayoutVars>
          <dgm:hierBranch/>
        </dgm:presLayoutVars>
      </dgm:prSet>
      <dgm:spPr/>
    </dgm:pt>
    <dgm:pt modelId="{7927C101-1EC8-4E92-8023-60DDFE56C78E}" type="pres">
      <dgm:prSet presAssocID="{6301D902-54E5-4C82-B757-7BA481554AC6}" presName="rootComposite" presStyleCnt="0"/>
      <dgm:spPr/>
    </dgm:pt>
    <dgm:pt modelId="{334D2A45-57AE-4304-A208-95263993A730}" type="pres">
      <dgm:prSet presAssocID="{6301D902-54E5-4C82-B757-7BA481554AC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6D6403-F3C9-4E96-9F38-0608F14A5183}" type="pres">
      <dgm:prSet presAssocID="{6301D902-54E5-4C82-B757-7BA481554AC6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FB5E0044-418F-4529-92C6-5F25A7ECDC9F}" type="pres">
      <dgm:prSet presAssocID="{6301D902-54E5-4C82-B757-7BA481554AC6}" presName="hierChild4" presStyleCnt="0"/>
      <dgm:spPr/>
    </dgm:pt>
    <dgm:pt modelId="{642D6D67-DCF2-48B0-89ED-2425D8AAF47E}" type="pres">
      <dgm:prSet presAssocID="{6301D902-54E5-4C82-B757-7BA481554AC6}" presName="hierChild5" presStyleCnt="0"/>
      <dgm:spPr/>
    </dgm:pt>
    <dgm:pt modelId="{EC0BE2F0-E9F2-47F2-9D67-8B0A0639B4D8}" type="pres">
      <dgm:prSet presAssocID="{AF359FCD-EDC7-4492-887B-06B10498AA60}" presName="hierChild3" presStyleCnt="0"/>
      <dgm:spPr/>
    </dgm:pt>
  </dgm:ptLst>
  <dgm:cxnLst>
    <dgm:cxn modelId="{EC3C5693-E23E-4D1A-9361-89140AFA475F}" type="presOf" srcId="{53E376AC-4893-4FF8-B447-3BEB3FC830E6}" destId="{B5941CFA-43C1-4F7F-9F49-7D219F9CFEE6}" srcOrd="0" destOrd="0" presId="urn:microsoft.com/office/officeart/2005/8/layout/orgChart1"/>
    <dgm:cxn modelId="{A347B907-9E29-4CF4-9C4E-9DF1C36F1EEA}" type="presOf" srcId="{AF359FCD-EDC7-4492-887B-06B10498AA60}" destId="{31EC8214-1A06-4ECB-92E4-D132DFD26107}" srcOrd="1" destOrd="0" presId="urn:microsoft.com/office/officeart/2005/8/layout/orgChart1"/>
    <dgm:cxn modelId="{DD0DAE97-D676-457B-8DF6-163274E35ADC}" srcId="{AF359FCD-EDC7-4492-887B-06B10498AA60}" destId="{6301D902-54E5-4C82-B757-7BA481554AC6}" srcOrd="1" destOrd="0" parTransId="{53E376AC-4893-4FF8-B447-3BEB3FC830E6}" sibTransId="{4B73813D-8152-4464-9B23-0B0FBA445CD0}"/>
    <dgm:cxn modelId="{57E2F106-F19B-43D9-8C0C-EF289F928CDF}" type="presOf" srcId="{2587B517-B758-43B9-9855-BCFD8FA07096}" destId="{D71BD5BB-6C51-434F-808C-3F76EDF071FF}" srcOrd="1" destOrd="0" presId="urn:microsoft.com/office/officeart/2005/8/layout/orgChart1"/>
    <dgm:cxn modelId="{0979BBF0-A7F3-457F-B28C-A8F9041A2003}" type="presOf" srcId="{6301D902-54E5-4C82-B757-7BA481554AC6}" destId="{334D2A45-57AE-4304-A208-95263993A730}" srcOrd="0" destOrd="0" presId="urn:microsoft.com/office/officeart/2005/8/layout/orgChart1"/>
    <dgm:cxn modelId="{0BD342AC-DBAD-491C-8ABA-1402CEE50261}" type="presOf" srcId="{ABF9962A-510A-4493-B7A5-722C97B72EE2}" destId="{8F3C5548-929F-4B7F-97C3-EEC1E2AE0BA3}" srcOrd="0" destOrd="0" presId="urn:microsoft.com/office/officeart/2005/8/layout/orgChart1"/>
    <dgm:cxn modelId="{2E05A310-82E3-4551-8D34-7EA54A864579}" type="presOf" srcId="{2587B517-B758-43B9-9855-BCFD8FA07096}" destId="{CF073806-ED71-4C8C-8750-8F1142EE2D0D}" srcOrd="0" destOrd="0" presId="urn:microsoft.com/office/officeart/2005/8/layout/orgChart1"/>
    <dgm:cxn modelId="{2836653F-C53F-4B1C-8E13-31F52EF423E7}" type="presOf" srcId="{0F091864-8DDD-4F42-BA89-2031F927C8A1}" destId="{C30DB0DE-6550-4F11-813C-85525EC96A40}" srcOrd="0" destOrd="0" presId="urn:microsoft.com/office/officeart/2005/8/layout/orgChart1"/>
    <dgm:cxn modelId="{43196D4F-6F65-4DCA-A804-4B2E986117A9}" type="presOf" srcId="{AF359FCD-EDC7-4492-887B-06B10498AA60}" destId="{5BE14DFE-E8BF-4F65-8510-81EA8A341B67}" srcOrd="0" destOrd="0" presId="urn:microsoft.com/office/officeart/2005/8/layout/orgChart1"/>
    <dgm:cxn modelId="{773A9471-996B-48AB-92DC-6E304C449927}" type="presOf" srcId="{6301D902-54E5-4C82-B757-7BA481554AC6}" destId="{506D6403-F3C9-4E96-9F38-0608F14A5183}" srcOrd="1" destOrd="0" presId="urn:microsoft.com/office/officeart/2005/8/layout/orgChart1"/>
    <dgm:cxn modelId="{B56E515A-57DF-45DD-8C24-4EF9F84173A9}" srcId="{AF359FCD-EDC7-4492-887B-06B10498AA60}" destId="{2587B517-B758-43B9-9855-BCFD8FA07096}" srcOrd="0" destOrd="0" parTransId="{0F091864-8DDD-4F42-BA89-2031F927C8A1}" sibTransId="{EF1D2486-4A93-41ED-A8D8-F0D38C99C26F}"/>
    <dgm:cxn modelId="{54D02B38-73B5-4CD4-87A3-FEF6DE10FE59}" srcId="{ABF9962A-510A-4493-B7A5-722C97B72EE2}" destId="{AF359FCD-EDC7-4492-887B-06B10498AA60}" srcOrd="0" destOrd="0" parTransId="{8824E533-576C-4D99-BC02-3DC4E249DD45}" sibTransId="{4368EF4B-7F7D-4986-B0C4-488207432503}"/>
    <dgm:cxn modelId="{F8F1C042-1056-47F7-8630-B4D8F3A21AC9}" type="presParOf" srcId="{8F3C5548-929F-4B7F-97C3-EEC1E2AE0BA3}" destId="{69A87867-9E5E-4A7B-A731-704629666B92}" srcOrd="0" destOrd="0" presId="urn:microsoft.com/office/officeart/2005/8/layout/orgChart1"/>
    <dgm:cxn modelId="{302AEF12-B6C8-4971-95C1-36ACD49A9251}" type="presParOf" srcId="{69A87867-9E5E-4A7B-A731-704629666B92}" destId="{7F613482-8ABE-4A3A-B378-5194E1ED22D4}" srcOrd="0" destOrd="0" presId="urn:microsoft.com/office/officeart/2005/8/layout/orgChart1"/>
    <dgm:cxn modelId="{715A1C1B-5712-44A9-A0FF-DA593DA1F8F9}" type="presParOf" srcId="{7F613482-8ABE-4A3A-B378-5194E1ED22D4}" destId="{5BE14DFE-E8BF-4F65-8510-81EA8A341B67}" srcOrd="0" destOrd="0" presId="urn:microsoft.com/office/officeart/2005/8/layout/orgChart1"/>
    <dgm:cxn modelId="{436FDD19-4329-44CC-928B-538EC9A47B1A}" type="presParOf" srcId="{7F613482-8ABE-4A3A-B378-5194E1ED22D4}" destId="{31EC8214-1A06-4ECB-92E4-D132DFD26107}" srcOrd="1" destOrd="0" presId="urn:microsoft.com/office/officeart/2005/8/layout/orgChart1"/>
    <dgm:cxn modelId="{3299AF66-6B96-48E7-9C3E-52F8F137B5F7}" type="presParOf" srcId="{69A87867-9E5E-4A7B-A731-704629666B92}" destId="{53DBB4D9-97ED-47DA-8BD0-74E556F40D38}" srcOrd="1" destOrd="0" presId="urn:microsoft.com/office/officeart/2005/8/layout/orgChart1"/>
    <dgm:cxn modelId="{8E4D179C-C501-41FD-A23B-A104C5C2635A}" type="presParOf" srcId="{53DBB4D9-97ED-47DA-8BD0-74E556F40D38}" destId="{C30DB0DE-6550-4F11-813C-85525EC96A40}" srcOrd="0" destOrd="0" presId="urn:microsoft.com/office/officeart/2005/8/layout/orgChart1"/>
    <dgm:cxn modelId="{62E13249-F959-4BCF-8C7A-513165AE4567}" type="presParOf" srcId="{53DBB4D9-97ED-47DA-8BD0-74E556F40D38}" destId="{B794C503-A537-4504-A846-EC77B9E54243}" srcOrd="1" destOrd="0" presId="urn:microsoft.com/office/officeart/2005/8/layout/orgChart1"/>
    <dgm:cxn modelId="{939158E3-39F8-4526-B418-5334AA8E3E17}" type="presParOf" srcId="{B794C503-A537-4504-A846-EC77B9E54243}" destId="{143C7C90-E393-4526-8E92-0842CCCA6C31}" srcOrd="0" destOrd="0" presId="urn:microsoft.com/office/officeart/2005/8/layout/orgChart1"/>
    <dgm:cxn modelId="{B52A090D-0DC5-4FD6-8007-2886D40B836D}" type="presParOf" srcId="{143C7C90-E393-4526-8E92-0842CCCA6C31}" destId="{CF073806-ED71-4C8C-8750-8F1142EE2D0D}" srcOrd="0" destOrd="0" presId="urn:microsoft.com/office/officeart/2005/8/layout/orgChart1"/>
    <dgm:cxn modelId="{D63AA420-BE8F-4DB8-9A72-E2D7306BEB35}" type="presParOf" srcId="{143C7C90-E393-4526-8E92-0842CCCA6C31}" destId="{D71BD5BB-6C51-434F-808C-3F76EDF071FF}" srcOrd="1" destOrd="0" presId="urn:microsoft.com/office/officeart/2005/8/layout/orgChart1"/>
    <dgm:cxn modelId="{9EC12DDD-B941-4976-B96C-FBEAF11DBBF5}" type="presParOf" srcId="{B794C503-A537-4504-A846-EC77B9E54243}" destId="{2F7653A5-0A2A-4869-A8D4-158B94549DB3}" srcOrd="1" destOrd="0" presId="urn:microsoft.com/office/officeart/2005/8/layout/orgChart1"/>
    <dgm:cxn modelId="{14749593-B495-43D3-A1F5-6764BA2DA41D}" type="presParOf" srcId="{B794C503-A537-4504-A846-EC77B9E54243}" destId="{4D7D4A3A-D18C-415E-BDA7-A9E0EDDD9907}" srcOrd="2" destOrd="0" presId="urn:microsoft.com/office/officeart/2005/8/layout/orgChart1"/>
    <dgm:cxn modelId="{AFB14219-9931-4D15-BA6C-2057281EBD40}" type="presParOf" srcId="{53DBB4D9-97ED-47DA-8BD0-74E556F40D38}" destId="{B5941CFA-43C1-4F7F-9F49-7D219F9CFEE6}" srcOrd="2" destOrd="0" presId="urn:microsoft.com/office/officeart/2005/8/layout/orgChart1"/>
    <dgm:cxn modelId="{B0849402-057D-4919-B1D0-4DB72F36617D}" type="presParOf" srcId="{53DBB4D9-97ED-47DA-8BD0-74E556F40D38}" destId="{56C21323-C358-430D-821A-449FC801744A}" srcOrd="3" destOrd="0" presId="urn:microsoft.com/office/officeart/2005/8/layout/orgChart1"/>
    <dgm:cxn modelId="{F0D87952-D704-498C-9778-A29AB3D80175}" type="presParOf" srcId="{56C21323-C358-430D-821A-449FC801744A}" destId="{7927C101-1EC8-4E92-8023-60DDFE56C78E}" srcOrd="0" destOrd="0" presId="urn:microsoft.com/office/officeart/2005/8/layout/orgChart1"/>
    <dgm:cxn modelId="{D420A234-A3DA-4402-875E-7C1CBD493D72}" type="presParOf" srcId="{7927C101-1EC8-4E92-8023-60DDFE56C78E}" destId="{334D2A45-57AE-4304-A208-95263993A730}" srcOrd="0" destOrd="0" presId="urn:microsoft.com/office/officeart/2005/8/layout/orgChart1"/>
    <dgm:cxn modelId="{59F87266-0927-4BCD-9C52-D66F72F8CDF5}" type="presParOf" srcId="{7927C101-1EC8-4E92-8023-60DDFE56C78E}" destId="{506D6403-F3C9-4E96-9F38-0608F14A5183}" srcOrd="1" destOrd="0" presId="urn:microsoft.com/office/officeart/2005/8/layout/orgChart1"/>
    <dgm:cxn modelId="{1FDED481-8FF2-40F7-93F5-3B0FB5624A55}" type="presParOf" srcId="{56C21323-C358-430D-821A-449FC801744A}" destId="{FB5E0044-418F-4529-92C6-5F25A7ECDC9F}" srcOrd="1" destOrd="0" presId="urn:microsoft.com/office/officeart/2005/8/layout/orgChart1"/>
    <dgm:cxn modelId="{9B52A7C5-8E79-44C2-8BBC-1BBA70B95897}" type="presParOf" srcId="{56C21323-C358-430D-821A-449FC801744A}" destId="{642D6D67-DCF2-48B0-89ED-2425D8AAF47E}" srcOrd="2" destOrd="0" presId="urn:microsoft.com/office/officeart/2005/8/layout/orgChart1"/>
    <dgm:cxn modelId="{5638590C-9560-4EA0-8E38-161689BE24BC}" type="presParOf" srcId="{69A87867-9E5E-4A7B-A731-704629666B92}" destId="{EC0BE2F0-E9F2-47F2-9D67-8B0A0639B4D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941CFA-43C1-4F7F-9F49-7D219F9CFEE6}">
      <dsp:nvSpPr>
        <dsp:cNvPr id="0" name=""/>
        <dsp:cNvSpPr/>
      </dsp:nvSpPr>
      <dsp:spPr>
        <a:xfrm>
          <a:off x="3238500" y="1669649"/>
          <a:ext cx="1772260" cy="615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582"/>
              </a:lnTo>
              <a:lnTo>
                <a:pt x="1772260" y="307582"/>
              </a:lnTo>
              <a:lnTo>
                <a:pt x="1772260" y="615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0DB0DE-6550-4F11-813C-85525EC96A40}">
      <dsp:nvSpPr>
        <dsp:cNvPr id="0" name=""/>
        <dsp:cNvSpPr/>
      </dsp:nvSpPr>
      <dsp:spPr>
        <a:xfrm>
          <a:off x="1466239" y="1669649"/>
          <a:ext cx="1772260" cy="615164"/>
        </a:xfrm>
        <a:custGeom>
          <a:avLst/>
          <a:gdLst/>
          <a:ahLst/>
          <a:cxnLst/>
          <a:rect l="0" t="0" r="0" b="0"/>
          <a:pathLst>
            <a:path>
              <a:moveTo>
                <a:pt x="1772260" y="0"/>
              </a:moveTo>
              <a:lnTo>
                <a:pt x="1772260" y="307582"/>
              </a:lnTo>
              <a:lnTo>
                <a:pt x="0" y="307582"/>
              </a:lnTo>
              <a:lnTo>
                <a:pt x="0" y="615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14DFE-E8BF-4F65-8510-81EA8A341B67}">
      <dsp:nvSpPr>
        <dsp:cNvPr id="0" name=""/>
        <dsp:cNvSpPr/>
      </dsp:nvSpPr>
      <dsp:spPr>
        <a:xfrm>
          <a:off x="1773821" y="204971"/>
          <a:ext cx="2929356" cy="1464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3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الوجبة المتزنة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Balanced Diet</a:t>
          </a:r>
        </a:p>
      </dsp:txBody>
      <dsp:txXfrm>
        <a:off x="1773821" y="204971"/>
        <a:ext cx="2929356" cy="1464678"/>
      </dsp:txXfrm>
    </dsp:sp>
    <dsp:sp modelId="{CF073806-ED71-4C8C-8750-8F1142EE2D0D}">
      <dsp:nvSpPr>
        <dsp:cNvPr id="0" name=""/>
        <dsp:cNvSpPr/>
      </dsp:nvSpPr>
      <dsp:spPr>
        <a:xfrm>
          <a:off x="1561" y="2284813"/>
          <a:ext cx="2929356" cy="1464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32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الحركة (النشاط)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Physical Activity</a:t>
          </a:r>
        </a:p>
      </dsp:txBody>
      <dsp:txXfrm>
        <a:off x="1561" y="2284813"/>
        <a:ext cx="2929356" cy="1464678"/>
      </dsp:txXfrm>
    </dsp:sp>
    <dsp:sp modelId="{334D2A45-57AE-4304-A208-95263993A730}">
      <dsp:nvSpPr>
        <dsp:cNvPr id="0" name=""/>
        <dsp:cNvSpPr/>
      </dsp:nvSpPr>
      <dsp:spPr>
        <a:xfrm>
          <a:off x="3546082" y="2284813"/>
          <a:ext cx="2929356" cy="1464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التنويع في الأغذية المتناولة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Eat variety of foods</a:t>
          </a:r>
          <a:r>
            <a:rPr kumimoji="0" lang="ar-SA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</a:t>
          </a:r>
          <a:endParaRPr kumimoji="0" lang="en-US" sz="24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3546082" y="2284813"/>
        <a:ext cx="2929356" cy="1464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95FBB6-692C-4044-B561-4818EA00D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95FBB6-692C-4044-B561-4818EA00D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53EFC0A-565B-42C5-8E5A-5B79C16B2741}" type="datetimeFigureOut">
              <a:rPr lang="ar-SA" smtClean="0"/>
              <a:pPr/>
              <a:t>08/02/1435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57B837-3C0E-4132-8C28-F2896834F0C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lanced-Diet-PPT-Chart-Nutritional-Food-Illustrations.jpg"/>
          <p:cNvPicPr>
            <a:picLocks noChangeAspect="1"/>
          </p:cNvPicPr>
          <p:nvPr/>
        </p:nvPicPr>
        <p:blipFill>
          <a:blip r:embed="rId2" cstate="print">
            <a:lum bright="44000" contrast="-70000"/>
          </a:blip>
          <a:stretch>
            <a:fillRect/>
          </a:stretch>
        </p:blipFill>
        <p:spPr>
          <a:xfrm>
            <a:off x="359957" y="260649"/>
            <a:ext cx="8316499" cy="62557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الوجبة المتزنة ومجموعات الغذاء</a:t>
            </a:r>
            <a:br>
              <a:rPr lang="ar-SA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Balanced (adequate) diet and Food Groups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الفوائد الصحية للفواكه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2000" dirty="0" smtClean="0"/>
              <a:t>1. خفض الإصابة بأمراض القلب (الحماية من الجلطات القلبية والسكته الدماغية)</a:t>
            </a:r>
          </a:p>
          <a:p>
            <a:r>
              <a:rPr lang="ar-SA" sz="2000" dirty="0" smtClean="0"/>
              <a:t>2. قد تحمي من بعض أنواع الأمراض السرطانية</a:t>
            </a:r>
          </a:p>
          <a:p>
            <a:r>
              <a:rPr lang="ar-SA" sz="2000" dirty="0" smtClean="0"/>
              <a:t>3. الألياف الموجودة في الفواكه قد تخفض من السكري (النوع الثاني) والسمنة</a:t>
            </a:r>
          </a:p>
          <a:p>
            <a:r>
              <a:rPr lang="ar-SA" sz="2000" dirty="0" smtClean="0"/>
              <a:t>4. غنية بالبوتاسيوم </a:t>
            </a:r>
          </a:p>
          <a:p>
            <a:pPr>
              <a:buNone/>
            </a:pPr>
            <a:r>
              <a:rPr lang="ar-SA" sz="2000" dirty="0" smtClean="0"/>
              <a:t>              - خفض ضغط الدم</a:t>
            </a:r>
          </a:p>
          <a:p>
            <a:pPr>
              <a:buNone/>
            </a:pPr>
            <a:r>
              <a:rPr lang="ar-SA" sz="2000" dirty="0" smtClean="0"/>
              <a:t>              - خفض تكون حصوات الكلى</a:t>
            </a:r>
          </a:p>
          <a:p>
            <a:pPr>
              <a:buNone/>
            </a:pPr>
            <a:r>
              <a:rPr lang="ar-SA" sz="2000" dirty="0" smtClean="0"/>
              <a:t>              - خفض معدل فقد العظام</a:t>
            </a:r>
          </a:p>
          <a:p>
            <a:pPr>
              <a:buNone/>
            </a:pPr>
            <a:r>
              <a:rPr lang="ar-SA" sz="2000" dirty="0" smtClean="0"/>
              <a:t>5. منخفضة السعرات (مهمة في تناول سعرات أقل) مما يحد من السمنة</a:t>
            </a:r>
            <a:endParaRPr lang="ar-SA" sz="2000" dirty="0"/>
          </a:p>
        </p:txBody>
      </p:sp>
      <p:pic>
        <p:nvPicPr>
          <p:cNvPr id="4" name="Picture 3" descr="jn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76672"/>
            <a:ext cx="1241412" cy="106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2060"/>
                </a:solidFill>
                <a:latin typeface="Andalus" pitchFamily="2" charset="-78"/>
                <a:ea typeface="Times New Roman" pitchFamily="18" charset="0"/>
                <a:cs typeface="Simplified Arabic" pitchFamily="2" charset="-78"/>
              </a:rPr>
              <a:t>وحدات التقديم من مجموعة الفواكه</a:t>
            </a:r>
            <a:endParaRPr lang="en-US" dirty="0">
              <a:solidFill>
                <a:srgbClr val="002060"/>
              </a:solidFill>
              <a:latin typeface="Andalus" pitchFamily="2" charset="-78"/>
              <a:ea typeface="Times New Roman" pitchFamily="18" charset="0"/>
              <a:cs typeface="Simplified Arabic" pitchFamily="2" charset="-78"/>
            </a:endParaRPr>
          </a:p>
        </p:txBody>
      </p:sp>
      <p:graphicFrame>
        <p:nvGraphicFramePr>
          <p:cNvPr id="23" name="Group 80"/>
          <p:cNvGraphicFramePr>
            <a:graphicFrameLocks noGrp="1"/>
          </p:cNvGraphicFramePr>
          <p:nvPr/>
        </p:nvGraphicFramePr>
        <p:xfrm>
          <a:off x="1752600" y="1295400"/>
          <a:ext cx="5616575" cy="4916488"/>
        </p:xfrm>
        <a:graphic>
          <a:graphicData uri="http://schemas.openxmlformats.org/drawingml/2006/table">
            <a:tbl>
              <a:tblPr rtl="1">
                <a:tableStyleId>{08FB837D-C827-4EFA-A057-4D05807E0F7C}</a:tableStyleId>
              </a:tblPr>
              <a:tblGrid>
                <a:gridCol w="2962275"/>
                <a:gridCol w="2654300"/>
              </a:tblGrid>
              <a:tr h="80168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الفئة العمرية والجنس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الكمية (كوب)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الأطفال  2 – 3 سنوات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4- 8 سنوات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 – 1.5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الفتيات  9 -13 سنة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14 – 18 سنة      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1.5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1.5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الشبان    9 – 13 سنة 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14 – 18 سنة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إناث      19 -30 سنة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1.5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1.5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ذكور      19 -30 سنة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4" name="Picture 3" descr="jn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1241412" cy="106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مجموعة الخضار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تشمل هذه المجموعة الخضار الكاملة أو عصيرها سواء كانت طازجة أو مجففة أو مجمدة أو مطبوخة</a:t>
            </a:r>
          </a:p>
          <a:p>
            <a:r>
              <a:rPr lang="ar-SA" sz="1800" dirty="0" smtClean="0"/>
              <a:t>تقسم إلى</a:t>
            </a:r>
          </a:p>
          <a:p>
            <a:pPr>
              <a:buNone/>
            </a:pPr>
            <a:r>
              <a:rPr lang="ar-SA" sz="1800" dirty="0" smtClean="0"/>
              <a:t>        - الخضار الورقية الخضراء الغامقة</a:t>
            </a:r>
          </a:p>
          <a:p>
            <a:pPr>
              <a:buNone/>
            </a:pPr>
            <a:r>
              <a:rPr lang="ar-SA" sz="1800" dirty="0" smtClean="0"/>
              <a:t>        - الخضار النشوية</a:t>
            </a:r>
          </a:p>
          <a:p>
            <a:pPr>
              <a:buNone/>
            </a:pPr>
            <a:r>
              <a:rPr lang="ar-SA" sz="1800" dirty="0" smtClean="0"/>
              <a:t>        - الخضار الحمراء والبرتقالية</a:t>
            </a:r>
          </a:p>
          <a:p>
            <a:pPr>
              <a:buNone/>
            </a:pPr>
            <a:r>
              <a:rPr lang="ar-SA" sz="1800" dirty="0" smtClean="0"/>
              <a:t>        - الخضار الأخرى</a:t>
            </a:r>
          </a:p>
          <a:p>
            <a:r>
              <a:rPr lang="ar-SA" sz="1800" dirty="0" smtClean="0"/>
              <a:t>فوائدها الصحية مماثلة للفواكه</a:t>
            </a:r>
          </a:p>
          <a:p>
            <a:r>
              <a:rPr lang="ar-SA" sz="1800" dirty="0" smtClean="0"/>
              <a:t>العناصر الغذائية في الخضار</a:t>
            </a:r>
          </a:p>
          <a:p>
            <a:pPr>
              <a:buAutoNum type="arabicPeriod"/>
            </a:pPr>
            <a:r>
              <a:rPr lang="ar-SA" sz="1800" dirty="0" smtClean="0"/>
              <a:t>منخفضة الدهون والسعرات الحرارية وخالية من الكولستيرول</a:t>
            </a:r>
          </a:p>
          <a:p>
            <a:pPr>
              <a:buAutoNum type="arabicPeriod"/>
            </a:pPr>
            <a:r>
              <a:rPr lang="ar-SA" sz="1800" dirty="0" smtClean="0"/>
              <a:t>تحتوي على البوتاسيوم والفوليت والألياف الغذائية ومولد فيتامين أ وفتامين ج</a:t>
            </a:r>
          </a:p>
          <a:p>
            <a:pPr>
              <a:buAutoNum type="arabicPeriod"/>
            </a:pPr>
            <a:r>
              <a:rPr lang="ar-SA" sz="1800" dirty="0" smtClean="0"/>
              <a:t>الكاروتين مهم للعين وسلامة الجلد ومنع الألتهابات</a:t>
            </a:r>
          </a:p>
        </p:txBody>
      </p:sp>
      <p:pic>
        <p:nvPicPr>
          <p:cNvPr id="4" name="Picture 3" descr="m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548680"/>
            <a:ext cx="11430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 rot="3173304" flipV="1">
            <a:off x="970756" y="5330032"/>
            <a:ext cx="1658937" cy="330200"/>
            <a:chOff x="1565" y="2568"/>
            <a:chExt cx="1118" cy="279"/>
          </a:xfrm>
        </p:grpSpPr>
        <p:sp>
          <p:nvSpPr>
            <p:cNvPr id="13339" name="AutoShape 27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0" name="AutoShape 28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1" name="AutoShape 29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2" name="AutoShape 30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50"/>
          <p:cNvGrpSpPr>
            <a:grpSpLocks/>
          </p:cNvGrpSpPr>
          <p:nvPr/>
        </p:nvGrpSpPr>
        <p:grpSpPr bwMode="auto">
          <a:xfrm rot="3173304" flipV="1">
            <a:off x="5353050" y="5329238"/>
            <a:ext cx="1658938" cy="328612"/>
            <a:chOff x="1565" y="2568"/>
            <a:chExt cx="1118" cy="279"/>
          </a:xfrm>
        </p:grpSpPr>
        <p:sp>
          <p:nvSpPr>
            <p:cNvPr id="13363" name="AutoShape 51"/>
            <p:cNvSpPr>
              <a:spLocks noChangeArrowheads="1"/>
            </p:cNvSpPr>
            <p:nvPr/>
          </p:nvSpPr>
          <p:spPr bwMode="gray">
            <a:xfrm rot="5263130">
              <a:off x="1859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4" name="AutoShape 52"/>
            <p:cNvSpPr>
              <a:spLocks noChangeArrowheads="1"/>
            </p:cNvSpPr>
            <p:nvPr/>
          </p:nvSpPr>
          <p:spPr bwMode="gray">
            <a:xfrm rot="6078281">
              <a:off x="1995" y="2274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5" name="AutoShape 53"/>
            <p:cNvSpPr>
              <a:spLocks noChangeArrowheads="1"/>
            </p:cNvSpPr>
            <p:nvPr/>
          </p:nvSpPr>
          <p:spPr bwMode="gray">
            <a:xfrm rot="6373927">
              <a:off x="2071" y="229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6" name="AutoShape 54"/>
            <p:cNvSpPr>
              <a:spLocks noChangeArrowheads="1"/>
            </p:cNvSpPr>
            <p:nvPr/>
          </p:nvSpPr>
          <p:spPr bwMode="gray">
            <a:xfrm rot="6906312">
              <a:off x="2161" y="2326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83" name="Rectangle 7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600" dirty="0" smtClean="0">
                <a:solidFill>
                  <a:srgbClr val="002060"/>
                </a:solidFill>
                <a:latin typeface="Andalus" pitchFamily="2" charset="-78"/>
                <a:ea typeface="Times New Roman" pitchFamily="18" charset="0"/>
                <a:cs typeface="Simplified Arabic" pitchFamily="2" charset="-78"/>
              </a:rPr>
              <a:t>وحدات التقديم من مجموعة الخضار </a:t>
            </a:r>
            <a:endParaRPr lang="en-US" sz="3600" dirty="0">
              <a:solidFill>
                <a:srgbClr val="002060"/>
              </a:solidFill>
              <a:latin typeface="Andalus" pitchFamily="2" charset="-78"/>
              <a:ea typeface="Times New Roman" pitchFamily="18" charset="0"/>
              <a:cs typeface="Simplified Arabic" pitchFamily="2" charset="-78"/>
            </a:endParaRPr>
          </a:p>
        </p:txBody>
      </p:sp>
      <p:graphicFrame>
        <p:nvGraphicFramePr>
          <p:cNvPr id="72" name="Group 82"/>
          <p:cNvGraphicFramePr>
            <a:graphicFrameLocks noGrp="1"/>
          </p:cNvGraphicFramePr>
          <p:nvPr/>
        </p:nvGraphicFramePr>
        <p:xfrm>
          <a:off x="1066800" y="1676400"/>
          <a:ext cx="6624637" cy="4572000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3344862"/>
                <a:gridCol w="3279775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الفئة العمرية والجنس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الكمية (كوب)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الأطفال  2 – 3 سنوات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4- 8 سنوات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1.5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الفتيات  9 -13 سنة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14 – 18 سنة      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2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2.5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الشبان    9 – 13 سنة 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14 – 18 سنة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2.5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إناث      19 -30 سنة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2.5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2.5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ذكور      19 -30 سنة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2.5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مجموعة الحليب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sz="1800" dirty="0" smtClean="0"/>
              <a:t>تشمل الحليب السائل المبستر والجبن والألبان المتخمرة والحلى المعتمد في تصنيعه على منتجات الألبان مثل المثلجات القشدية. كما تشمل حليب الصويا المدعم بالكالسيوم.</a:t>
            </a:r>
          </a:p>
          <a:p>
            <a:pPr algn="just"/>
            <a:r>
              <a:rPr lang="ar-SA" sz="1800" dirty="0" smtClean="0"/>
              <a:t>العناصر الغذائية:</a:t>
            </a:r>
          </a:p>
          <a:p>
            <a:pPr algn="just">
              <a:buNone/>
            </a:pPr>
            <a:r>
              <a:rPr lang="ar-SA" sz="1800" dirty="0" smtClean="0"/>
              <a:t>          1. مصادر غنية بالكالسيوم المهم للعظام والأسنان والحفاظ على كتلة العظام</a:t>
            </a:r>
          </a:p>
          <a:p>
            <a:pPr algn="just">
              <a:buNone/>
            </a:pPr>
            <a:r>
              <a:rPr lang="ar-SA" sz="1800" dirty="0" smtClean="0"/>
              <a:t>          2. تحتوي على البوتاسيوم المهم للمحافظة على ضغط الدم خاصة الزبادي والحليب المبستر وحليب الصويا</a:t>
            </a:r>
          </a:p>
          <a:p>
            <a:pPr algn="just">
              <a:buNone/>
            </a:pPr>
            <a:r>
              <a:rPr lang="ar-SA" sz="1800" dirty="0" smtClean="0"/>
              <a:t>          3. المنتجات اللبنية تدعم بفيتامين د (المهم لتمثيل الكالسيوم والفسفور) للمحافظة على سلامة العظام</a:t>
            </a:r>
          </a:p>
          <a:p>
            <a:pPr algn="just"/>
            <a:r>
              <a:rPr lang="ar-SA" sz="1800" dirty="0" smtClean="0"/>
              <a:t>الفوائد الصحية:</a:t>
            </a:r>
          </a:p>
          <a:p>
            <a:pPr algn="just">
              <a:buNone/>
            </a:pPr>
            <a:r>
              <a:rPr lang="ar-SA" sz="1800" dirty="0" smtClean="0"/>
              <a:t>          1. المحافظة على قوة وسلامة العظام ومنع هشاشتها</a:t>
            </a:r>
          </a:p>
          <a:p>
            <a:pPr algn="just">
              <a:buNone/>
            </a:pPr>
            <a:r>
              <a:rPr lang="ar-SA" sz="1800" dirty="0" smtClean="0"/>
              <a:t>          2. من المهم تناول هذه المنتجات طوال فترة مراحل عمر الإنسان وخاصة خلال مرحلة الطفولة والمراهقة</a:t>
            </a:r>
          </a:p>
          <a:p>
            <a:pPr algn="just">
              <a:buNone/>
            </a:pPr>
            <a:r>
              <a:rPr lang="ar-SA" sz="1800" dirty="0" smtClean="0"/>
              <a:t>           3. تخفض الإصابة بأمراض القلب والسكري (النوع الثاني) وضغط الدم</a:t>
            </a:r>
          </a:p>
          <a:p>
            <a:pPr algn="just">
              <a:buNone/>
            </a:pPr>
            <a:r>
              <a:rPr lang="ar-SA" sz="1800" dirty="0" smtClean="0"/>
              <a:t>           4. مصدر لحمض </a:t>
            </a:r>
            <a:r>
              <a:rPr lang="en-US" sz="1800" dirty="0" smtClean="0"/>
              <a:t>CLA</a:t>
            </a:r>
            <a:r>
              <a:rPr lang="ar-SA" sz="1800" dirty="0" smtClean="0"/>
              <a:t> الذي يساعد على المحافظة على الوزن</a:t>
            </a:r>
          </a:p>
        </p:txBody>
      </p:sp>
      <p:pic>
        <p:nvPicPr>
          <p:cNvPr id="4" name="Picture 3" descr="k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60648"/>
            <a:ext cx="1813744" cy="1206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6" name="Rectangle 28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467600" cy="720080"/>
          </a:xfrm>
        </p:spPr>
        <p:txBody>
          <a:bodyPr/>
          <a:lstStyle/>
          <a:p>
            <a:pPr algn="ctr"/>
            <a:r>
              <a:rPr lang="ar-SA" sz="3200" dirty="0" smtClean="0">
                <a:solidFill>
                  <a:srgbClr val="7030A0"/>
                </a:solidFill>
                <a:latin typeface="Andalus" pitchFamily="2" charset="-78"/>
                <a:ea typeface="Times New Roman" pitchFamily="18" charset="0"/>
                <a:cs typeface="Simplified Arabic" pitchFamily="2" charset="-78"/>
              </a:rPr>
              <a:t>وحدات التقديم من مجموعة الحليب ومنتجاته</a:t>
            </a:r>
            <a:endParaRPr lang="en-US" sz="3200" dirty="0">
              <a:solidFill>
                <a:srgbClr val="7030A0"/>
              </a:solidFill>
              <a:latin typeface="Andalus" pitchFamily="2" charset="-78"/>
              <a:ea typeface="Times New Roman" pitchFamily="18" charset="0"/>
              <a:cs typeface="Simplified Arabic" pitchFamily="2" charset="-78"/>
            </a:endParaRPr>
          </a:p>
        </p:txBody>
      </p:sp>
      <p:graphicFrame>
        <p:nvGraphicFramePr>
          <p:cNvPr id="29" name="Group 79"/>
          <p:cNvGraphicFramePr>
            <a:graphicFrameLocks noGrp="1"/>
          </p:cNvGraphicFramePr>
          <p:nvPr/>
        </p:nvGraphicFramePr>
        <p:xfrm>
          <a:off x="990600" y="1143000"/>
          <a:ext cx="6696075" cy="5303520"/>
        </p:xfrm>
        <a:graphic>
          <a:graphicData uri="http://schemas.openxmlformats.org/drawingml/2006/table">
            <a:tbl>
              <a:tblPr rtl="1">
                <a:tableStyleId>{775DCB02-9BB8-47FD-8907-85C794F793BA}</a:tableStyleId>
              </a:tblPr>
              <a:tblGrid>
                <a:gridCol w="3163887"/>
                <a:gridCol w="3532188"/>
              </a:tblGrid>
              <a:tr h="44012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الفئة العمرية والجنس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الكمية (كوب)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</a:tr>
              <a:tr h="792217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الأطفال  2 – 3 سنوات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4- 8 سنوات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2.5</a:t>
                      </a:r>
                    </a:p>
                  </a:txBody>
                  <a:tcPr horzOverflow="overflow"/>
                </a:tc>
              </a:tr>
              <a:tr h="79221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الفتيات  9 -13 سنة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14 – 18 سنة      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3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92217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الشبان    9 – 13 سنة 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14 – 18 سنة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144314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إناث      19 -30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144314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ذكور      19 -30 سنة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مجموعة الأغذية البروتينية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تشمل اللحوم والدواجن والأغذية البحرية والفاصوليا والبيض ومنتجات فول الصويا والمكسرات</a:t>
            </a:r>
          </a:p>
          <a:p>
            <a:r>
              <a:rPr lang="ar-SA" sz="1800" dirty="0" smtClean="0"/>
              <a:t>ينصح بتناول 240 جرام من الأغذية البحرية مرة في الأسبوع على الأقل</a:t>
            </a:r>
          </a:p>
          <a:p>
            <a:r>
              <a:rPr lang="ar-SA" sz="1800" dirty="0" smtClean="0"/>
              <a:t>ينصح أن يتناول النباتيون الفاصوليا والبازلاء ومنتجات الصويا والمكسرات والحبوب</a:t>
            </a:r>
          </a:p>
          <a:p>
            <a:r>
              <a:rPr lang="ar-SA" sz="1800" dirty="0" smtClean="0"/>
              <a:t>العناصر الغذائية في هذه المجموعة</a:t>
            </a:r>
          </a:p>
          <a:p>
            <a:pPr>
              <a:buNone/>
            </a:pPr>
            <a:r>
              <a:rPr lang="ar-SA" sz="1800" dirty="0" smtClean="0"/>
              <a:t>          1. عالية في محتواها من الأحماض الدهنية المشبعة مما يزيد </a:t>
            </a:r>
            <a:r>
              <a:rPr lang="en-US" sz="1800" dirty="0" smtClean="0"/>
              <a:t>LDL-c</a:t>
            </a:r>
            <a:r>
              <a:rPr lang="ar-SA" sz="1800" dirty="0" smtClean="0"/>
              <a:t> ويخفض </a:t>
            </a:r>
            <a:r>
              <a:rPr lang="en-US" sz="1800" dirty="0" smtClean="0"/>
              <a:t>HLD-c</a:t>
            </a:r>
            <a:r>
              <a:rPr lang="ar-SA" sz="1800" dirty="0" smtClean="0"/>
              <a:t> ويشمل ذلك لحم البقر والأغنام والضأن واللحم المفروم والنقانق وأنواع اللحوم المصنعة والبط. لذا يجب التقليل من هذه الأغذية</a:t>
            </a:r>
          </a:p>
          <a:p>
            <a:pPr>
              <a:buNone/>
            </a:pPr>
            <a:r>
              <a:rPr lang="ar-SA" sz="1800" dirty="0" smtClean="0"/>
              <a:t>         2. عالية في محتواها من الكوليسترول مما يرفع </a:t>
            </a:r>
            <a:r>
              <a:rPr lang="en-US" sz="1800" dirty="0" smtClean="0"/>
              <a:t>LDL-c</a:t>
            </a:r>
            <a:r>
              <a:rPr lang="ar-SA" sz="1800" dirty="0" smtClean="0"/>
              <a:t> (صفار البيض والكبد والكلى وحويصلات الطيور)</a:t>
            </a:r>
          </a:p>
          <a:p>
            <a:pPr>
              <a:buNone/>
            </a:pPr>
            <a:r>
              <a:rPr lang="ar-SA" sz="1800" dirty="0" smtClean="0"/>
              <a:t>         3. زيادة تناولها يزيد من استهلاك السعرات الحرارية الزائدة عن حاجة الجسم لأحتواءها على الدهون</a:t>
            </a:r>
            <a:endParaRPr lang="ar-SA" sz="1800" dirty="0"/>
          </a:p>
        </p:txBody>
      </p:sp>
      <p:pic>
        <p:nvPicPr>
          <p:cNvPr id="4" name="Picture 3" descr="nn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18002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الفوائد الصحية لمجموعة الأغذية البروتينية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2000" dirty="0" smtClean="0"/>
              <a:t>مصدر لفيتامينات ب (الثيامين والرايبوفلافين وب</a:t>
            </a:r>
            <a:r>
              <a:rPr lang="ar-SA" sz="2000" baseline="-25000" dirty="0" smtClean="0"/>
              <a:t>6</a:t>
            </a:r>
            <a:r>
              <a:rPr lang="ar-SA" sz="2000" dirty="0" smtClean="0"/>
              <a:t> والنياسين) وفيامين هـ والعناصر المعدنية (الحديد والزنك والمغنسيوم)</a:t>
            </a:r>
          </a:p>
          <a:p>
            <a:r>
              <a:rPr lang="ar-SA" sz="2000" dirty="0" smtClean="0"/>
              <a:t>مصدر للبروتين الذي يعد جزء أساسي في تركيب العظام والعضلات والغضاريف والجلد والدم. كما يعد مهم لتصنيع الإنزيمات والهرمونات والفيتامينات. وتعد دهونها مصدر للطاقة</a:t>
            </a:r>
          </a:p>
          <a:p>
            <a:r>
              <a:rPr lang="ar-SA" sz="2000" dirty="0" smtClean="0"/>
              <a:t>فيتامينات ب مهمة لإنتاج الطاقة وعمل الجهاز العصبي وتصنيع كريات الدم الحمراء وبناء الأنسجة</a:t>
            </a:r>
          </a:p>
          <a:p>
            <a:r>
              <a:rPr lang="ar-SA" sz="2000" dirty="0" smtClean="0"/>
              <a:t>مصدر للحديد الهيمي (اللحوم)</a:t>
            </a:r>
          </a:p>
          <a:p>
            <a:r>
              <a:rPr lang="ar-SA" sz="2000" dirty="0" smtClean="0"/>
              <a:t>يعد المغنسيوم مهم لبناء العظام وإنتاج الطاقة في العضلات</a:t>
            </a:r>
          </a:p>
          <a:p>
            <a:r>
              <a:rPr lang="ar-SA" sz="2000" dirty="0" smtClean="0"/>
              <a:t>الزنك مهم للعديد من الوظائف الكيموحيوية في الجسم وأداء عمل الجهاز المناعي والنضج الجنسي</a:t>
            </a:r>
          </a:p>
          <a:p>
            <a:r>
              <a:rPr lang="ar-SA" sz="2000" dirty="0" smtClean="0"/>
              <a:t>مصدر للأحماض الدهنية من نوع </a:t>
            </a:r>
            <a:r>
              <a:rPr lang="ar-SA" sz="2000" smtClean="0"/>
              <a:t>أوميجا-3 </a:t>
            </a:r>
            <a:r>
              <a:rPr lang="ar-SA" sz="2000" smtClean="0"/>
              <a:t>وهذه موجودة </a:t>
            </a:r>
            <a:r>
              <a:rPr lang="ar-SA" sz="2000" dirty="0" smtClean="0"/>
              <a:t>في الأغذية البحرية وتخفض من الإصابة بأمراض القلب ومهمة لنمو المخ</a:t>
            </a:r>
          </a:p>
          <a:p>
            <a:pPr>
              <a:buNone/>
            </a:pP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dirty="0" smtClean="0">
                <a:solidFill>
                  <a:srgbClr val="002060"/>
                </a:solidFill>
                <a:latin typeface="Andalus" pitchFamily="2" charset="-78"/>
                <a:ea typeface="Times New Roman" pitchFamily="18" charset="0"/>
                <a:cs typeface="Simplified Arabic" pitchFamily="2" charset="-78"/>
              </a:rPr>
              <a:t>وحدات التقديم من مجموعة الأغذية البروتينية</a:t>
            </a:r>
            <a:r>
              <a:rPr lang="en-US" sz="3200" dirty="0" smtClean="0">
                <a:latin typeface="Andalus" pitchFamily="2" charset="-78"/>
                <a:ea typeface="Times New Roman" pitchFamily="18" charset="0"/>
                <a:cs typeface="Andalus" pitchFamily="2" charset="-78"/>
              </a:rPr>
              <a:t/>
            </a:r>
            <a:br>
              <a:rPr lang="en-US" sz="3200" dirty="0" smtClean="0">
                <a:latin typeface="Andalus" pitchFamily="2" charset="-78"/>
                <a:ea typeface="Times New Roman" pitchFamily="18" charset="0"/>
                <a:cs typeface="Andalus" pitchFamily="2" charset="-78"/>
              </a:rPr>
            </a:br>
            <a:endParaRPr lang="en-US" sz="3200" dirty="0">
              <a:latin typeface="Andalus" pitchFamily="2" charset="-78"/>
              <a:cs typeface="Andalus" pitchFamily="2" charset="-78"/>
            </a:endParaRPr>
          </a:p>
        </p:txBody>
      </p:sp>
      <p:graphicFrame>
        <p:nvGraphicFramePr>
          <p:cNvPr id="34" name="Group 79"/>
          <p:cNvGraphicFramePr>
            <a:graphicFrameLocks noGrp="1"/>
          </p:cNvGraphicFramePr>
          <p:nvPr/>
        </p:nvGraphicFramePr>
        <p:xfrm>
          <a:off x="1905000" y="762000"/>
          <a:ext cx="6400800" cy="5303520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2998697"/>
                <a:gridCol w="3402103"/>
              </a:tblGrid>
              <a:tr h="3619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الفئة العمرية والجنس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الكمية ( جرام)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الأطفال  2 – 3 سنوات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4- 8 سنوات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60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120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الفتيات  9 -13 سنة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14 – 18 سنة      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150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الشبان    9 – 13 سنة 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14 – 18 سنة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150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195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إناث      19 -30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165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150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150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ذكور      19 -30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195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165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الزيوت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2000" dirty="0" smtClean="0"/>
              <a:t>ليست مجموعة غذائية ولكنها تزود الجسم بعدد من الغذائية الضرورية. لذا فإنها وضعت في الأدلة الغذائية ضمن الأغذية التي يفترض تناولها بكميات قليلة </a:t>
            </a:r>
          </a:p>
          <a:p>
            <a:r>
              <a:rPr lang="ar-SA" sz="2000" dirty="0" smtClean="0"/>
              <a:t>غالبية اللبيدات التي يفترض تناولها يجب أن تكون من </a:t>
            </a:r>
            <a:r>
              <a:rPr lang="en-US" sz="2000" dirty="0" smtClean="0"/>
              <a:t>PUFA </a:t>
            </a:r>
            <a:r>
              <a:rPr lang="ar-SA" sz="2000" dirty="0" smtClean="0"/>
              <a:t> و </a:t>
            </a:r>
            <a:r>
              <a:rPr lang="en-US" sz="2000" dirty="0" smtClean="0"/>
              <a:t>MUFA</a:t>
            </a:r>
            <a:r>
              <a:rPr lang="ar-SA" sz="2000" dirty="0" smtClean="0"/>
              <a:t> وتعد الزيوت مصدر لهما وتعد </a:t>
            </a:r>
            <a:r>
              <a:rPr lang="en-US" sz="2000" dirty="0" smtClean="0"/>
              <a:t>PUFA </a:t>
            </a:r>
            <a:r>
              <a:rPr lang="ar-SA" sz="2000" dirty="0" smtClean="0"/>
              <a:t> مصدر للحمض الدهني الأساسي</a:t>
            </a:r>
          </a:p>
          <a:p>
            <a:r>
              <a:rPr lang="ar-SA" sz="2000" dirty="0" smtClean="0"/>
              <a:t>مصدر الزيوت في الأسماك والمكسرات والزيوت النباتية لا يزيد من </a:t>
            </a:r>
            <a:r>
              <a:rPr lang="en-US" sz="2000" dirty="0" smtClean="0"/>
              <a:t>LDL-c</a:t>
            </a:r>
            <a:r>
              <a:rPr lang="ar-SA" sz="2000" dirty="0" smtClean="0"/>
              <a:t> وتعد المصدر الرئيس لفتامين هـ في الوجبة</a:t>
            </a:r>
          </a:p>
          <a:p>
            <a:r>
              <a:rPr lang="ar-SA" sz="2000" dirty="0" smtClean="0"/>
              <a:t>المشكلة أنها عالية السعرات لذا يلزم التقيد بالتوصيات الغذائية حيال استهلاكها</a:t>
            </a:r>
            <a:endParaRPr lang="ar-SA" sz="2000" dirty="0"/>
          </a:p>
        </p:txBody>
      </p:sp>
      <p:pic>
        <p:nvPicPr>
          <p:cNvPr id="4" name="Picture 3" descr="nnbnb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32656"/>
            <a:ext cx="1008112" cy="1141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atin typeface="Andalus" pitchFamily="2" charset="-78"/>
                <a:cs typeface="Andalus" pitchFamily="2" charset="-78"/>
              </a:rPr>
              <a:t>     </a:t>
            </a:r>
            <a:r>
              <a:rPr lang="ar-SA" dirty="0" smtClean="0">
                <a:solidFill>
                  <a:srgbClr val="002060"/>
                </a:solidFill>
                <a:latin typeface="Andalus" pitchFamily="2" charset="-78"/>
                <a:cs typeface="Simplified Arabic" pitchFamily="2" charset="-78"/>
              </a:rPr>
              <a:t>الوجبة المتزنة ومجموعات الغذاء</a:t>
            </a:r>
            <a:endParaRPr lang="en-US" dirty="0">
              <a:solidFill>
                <a:srgbClr val="002060"/>
              </a:solidFill>
              <a:latin typeface="Andalus" pitchFamily="2" charset="-78"/>
              <a:cs typeface="Simplified Arabic" pitchFamily="2" charset="-78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143000" y="1524000"/>
          <a:ext cx="6477000" cy="3954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بدون عنوان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10893" y="1628800"/>
            <a:ext cx="1561507" cy="1447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dirty="0" smtClean="0">
                <a:solidFill>
                  <a:srgbClr val="002060"/>
                </a:solidFill>
                <a:latin typeface="Andalus" pitchFamily="2" charset="-78"/>
                <a:ea typeface="Times New Roman" pitchFamily="18" charset="0"/>
                <a:cs typeface="Simplified Arabic" pitchFamily="2" charset="-78"/>
              </a:rPr>
              <a:t>وحدات التقديم من الزيوت</a:t>
            </a:r>
            <a:r>
              <a:rPr lang="en-US" sz="3200" dirty="0" smtClean="0">
                <a:latin typeface="Andalus" pitchFamily="2" charset="-78"/>
                <a:ea typeface="Times New Roman" pitchFamily="18" charset="0"/>
                <a:cs typeface="Andalus" pitchFamily="2" charset="-78"/>
              </a:rPr>
              <a:t/>
            </a:r>
            <a:br>
              <a:rPr lang="en-US" sz="3200" dirty="0" smtClean="0">
                <a:latin typeface="Andalus" pitchFamily="2" charset="-78"/>
                <a:ea typeface="Times New Roman" pitchFamily="18" charset="0"/>
                <a:cs typeface="Andalus" pitchFamily="2" charset="-78"/>
              </a:rPr>
            </a:br>
            <a:endParaRPr lang="en-US" sz="3200" dirty="0">
              <a:latin typeface="Andalus" pitchFamily="2" charset="-78"/>
              <a:cs typeface="Andalus" pitchFamily="2" charset="-78"/>
            </a:endParaRPr>
          </a:p>
        </p:txBody>
      </p:sp>
      <p:graphicFrame>
        <p:nvGraphicFramePr>
          <p:cNvPr id="34" name="Group 79"/>
          <p:cNvGraphicFramePr>
            <a:graphicFrameLocks noGrp="1"/>
          </p:cNvGraphicFramePr>
          <p:nvPr/>
        </p:nvGraphicFramePr>
        <p:xfrm>
          <a:off x="1905000" y="762000"/>
          <a:ext cx="6400800" cy="5303520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2998697"/>
                <a:gridCol w="3402103"/>
              </a:tblGrid>
              <a:tr h="3619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الفئة العمرية والجنس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الكمية ( ملعقة شاي)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الأطفال  2 – 3 سنوات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4- 8 سنوات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الفتيات  9 -13 سنة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14 – 18 سنة      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الشبان    9 – 13 سنة </a:t>
                      </a: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14 – 18 سنة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إناث      19 -30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ذكور      19 -30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71" name="Rectangle 1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4000" dirty="0" smtClean="0">
                <a:solidFill>
                  <a:srgbClr val="002060"/>
                </a:solidFill>
                <a:latin typeface="Andalus" pitchFamily="2" charset="-78"/>
                <a:cs typeface="Simplified Arabic" pitchFamily="2" charset="-78"/>
              </a:rPr>
              <a:t>النشاط البدني </a:t>
            </a:r>
            <a:r>
              <a:rPr lang="en-US" sz="4000" dirty="0" smtClean="0">
                <a:solidFill>
                  <a:srgbClr val="002060"/>
                </a:solidFill>
                <a:latin typeface="Andalus" pitchFamily="2" charset="-78"/>
                <a:cs typeface="Simplified Arabic" pitchFamily="2" charset="-78"/>
              </a:rPr>
              <a:t>Physical Activity</a:t>
            </a:r>
            <a:r>
              <a:rPr lang="ar-SA" sz="4000" dirty="0" smtClean="0">
                <a:solidFill>
                  <a:srgbClr val="002060"/>
                </a:solidFill>
                <a:latin typeface="Andalus" pitchFamily="2" charset="-78"/>
                <a:cs typeface="Simplified Arabic" pitchFamily="2" charset="-78"/>
              </a:rPr>
              <a:t>     </a:t>
            </a:r>
            <a:r>
              <a:rPr lang="ar-SA" sz="4000" dirty="0" smtClean="0">
                <a:solidFill>
                  <a:srgbClr val="002060"/>
                </a:solidFill>
                <a:cs typeface="Simplified Arabic" pitchFamily="2" charset="-78"/>
              </a:rPr>
              <a:t> </a:t>
            </a:r>
            <a:endParaRPr lang="en-US" sz="4000" dirty="0">
              <a:solidFill>
                <a:srgbClr val="002060"/>
              </a:solidFill>
              <a:cs typeface="Simplified Arabic" pitchFamily="2" charset="-78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1295400" y="1600200"/>
            <a:ext cx="6858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للحفاظ على الصحة الجيدة ينصح بالحركة على الأقل 30 دقيقة يومياً 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لمنع زيادة الوزن تحتاج إلى مجهود بدني لا يقل عن 60 دقيقة في معظم أيام الأسبوع 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للتخلص من الوزن الزائد تحتاج 60 -90 دقيقة من التمارين أو الرياضة يومياً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يحتاج الأطفال والبالغين لنشاط بدني مدة 60 دقيقة</a:t>
            </a:r>
          </a:p>
          <a:p>
            <a:pPr algn="r" rtl="1"/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لا يشترط أن يكون المجهود البدني عنيفاً</a:t>
            </a:r>
            <a:endParaRPr lang="en-US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 descr="imagesCADM7L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293096"/>
            <a:ext cx="2286000" cy="18002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الطبق الصحي</a:t>
            </a:r>
            <a:endParaRPr lang="ar-SA" dirty="0"/>
          </a:p>
        </p:txBody>
      </p:sp>
      <p:pic>
        <p:nvPicPr>
          <p:cNvPr id="4" name="Content Placeholder 3" descr="C:\Users\DELL\Pictures\myplate_green.tiff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32659" y="1600200"/>
            <a:ext cx="5316682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4644008" y="3212976"/>
            <a:ext cx="914400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الحبوب</a:t>
            </a:r>
            <a:endParaRPr lang="ar-SA" dirty="0"/>
          </a:p>
        </p:txBody>
      </p:sp>
      <p:sp>
        <p:nvSpPr>
          <p:cNvPr id="8" name="Rounded Rectangle 7"/>
          <p:cNvSpPr/>
          <p:nvPr/>
        </p:nvSpPr>
        <p:spPr>
          <a:xfrm>
            <a:off x="3419872" y="2996952"/>
            <a:ext cx="914400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الفواكه</a:t>
            </a:r>
            <a:endParaRPr lang="ar-SA" dirty="0"/>
          </a:p>
        </p:txBody>
      </p:sp>
      <p:sp>
        <p:nvSpPr>
          <p:cNvPr id="9" name="Rounded Rectangle 8"/>
          <p:cNvSpPr/>
          <p:nvPr/>
        </p:nvSpPr>
        <p:spPr>
          <a:xfrm>
            <a:off x="4644008" y="4077072"/>
            <a:ext cx="64807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000" dirty="0" smtClean="0"/>
              <a:t>البروتين</a:t>
            </a:r>
            <a:endParaRPr lang="ar-SA" sz="1000" dirty="0"/>
          </a:p>
        </p:txBody>
      </p:sp>
      <p:sp>
        <p:nvSpPr>
          <p:cNvPr id="11" name="Rounded Rectangle 10"/>
          <p:cNvSpPr/>
          <p:nvPr/>
        </p:nvSpPr>
        <p:spPr>
          <a:xfrm>
            <a:off x="3635896" y="4005064"/>
            <a:ext cx="64807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000" dirty="0" smtClean="0"/>
              <a:t>الخضار</a:t>
            </a:r>
            <a:endParaRPr lang="ar-SA" sz="1000" dirty="0"/>
          </a:p>
        </p:txBody>
      </p:sp>
      <p:sp>
        <p:nvSpPr>
          <p:cNvPr id="12" name="Rounded Rectangle 11"/>
          <p:cNvSpPr/>
          <p:nvPr/>
        </p:nvSpPr>
        <p:spPr>
          <a:xfrm>
            <a:off x="6012160" y="2780928"/>
            <a:ext cx="576064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000" dirty="0" smtClean="0"/>
              <a:t>الألبان</a:t>
            </a:r>
            <a:endParaRPr lang="ar-SA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2060"/>
                </a:solidFill>
                <a:latin typeface="Andalus" pitchFamily="2" charset="-78"/>
                <a:cs typeface="Simplified Arabic" pitchFamily="2" charset="-78"/>
              </a:rPr>
              <a:t>ما هو الطبق الصحي </a:t>
            </a:r>
            <a:r>
              <a:rPr lang="en-US" dirty="0" smtClean="0">
                <a:solidFill>
                  <a:srgbClr val="002060"/>
                </a:solidFill>
                <a:latin typeface="Andalus" pitchFamily="2" charset="-78"/>
                <a:cs typeface="Simplified Arabic" pitchFamily="2" charset="-78"/>
              </a:rPr>
              <a:t>My Plate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ar-SA" sz="3200" b="1" dirty="0" smtClean="0">
                <a:solidFill>
                  <a:srgbClr val="0070C0"/>
                </a:solidFill>
                <a:cs typeface="Arabic Typesetting" pitchFamily="66" charset="-78"/>
              </a:rPr>
              <a:t>خطوط عريضة تعرف الإنسان على غذائه اليومي </a:t>
            </a:r>
          </a:p>
          <a:p>
            <a:pPr>
              <a:lnSpc>
                <a:spcPct val="90000"/>
              </a:lnSpc>
            </a:pPr>
            <a:r>
              <a:rPr lang="ar-SA" sz="3200" b="1" dirty="0" smtClean="0">
                <a:solidFill>
                  <a:srgbClr val="0070C0"/>
                </a:solidFill>
                <a:cs typeface="Arabic Typesetting" pitchFamily="66" charset="-78"/>
              </a:rPr>
              <a:t>* يستخدم كدليل للحصول على وجبة متزنة تزود الجسم بكافة العناصر الغذائية التي يحتاجها</a:t>
            </a:r>
          </a:p>
          <a:p>
            <a:pPr>
              <a:lnSpc>
                <a:spcPct val="90000"/>
              </a:lnSpc>
            </a:pPr>
            <a:r>
              <a:rPr lang="ar-SA" sz="3200" b="1" dirty="0" smtClean="0">
                <a:solidFill>
                  <a:srgbClr val="0070C0"/>
                </a:solidFill>
                <a:cs typeface="Arabic Typesetting" pitchFamily="66" charset="-78"/>
              </a:rPr>
              <a:t>* يعتمد تنفيذه على الأغذية المتنوعة</a:t>
            </a:r>
          </a:p>
          <a:p>
            <a:pPr>
              <a:lnSpc>
                <a:spcPct val="90000"/>
              </a:lnSpc>
            </a:pPr>
            <a:r>
              <a:rPr lang="ar-SA" sz="3200" b="1" dirty="0" smtClean="0">
                <a:solidFill>
                  <a:srgbClr val="0070C0"/>
                </a:solidFill>
                <a:cs typeface="Arabic Typesetting" pitchFamily="66" charset="-78"/>
              </a:rPr>
              <a:t>* يعتمد أيضاً على الحركة (النشاط البدني)</a:t>
            </a:r>
          </a:p>
          <a:p>
            <a:pPr>
              <a:lnSpc>
                <a:spcPct val="90000"/>
              </a:lnSpc>
            </a:pPr>
            <a:r>
              <a:rPr lang="ar-SA" sz="3200" b="1" dirty="0" smtClean="0">
                <a:solidFill>
                  <a:srgbClr val="0070C0"/>
                </a:solidFill>
                <a:cs typeface="Arabic Typesetting" pitchFamily="66" charset="-78"/>
              </a:rPr>
              <a:t>* قسمت فيه الأغذية إلى 5 مجاميع بالإضافة إلى الزيوت</a:t>
            </a:r>
            <a:endParaRPr lang="ar-SA" sz="3200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C:\Users\DELL\Pictures\myplate_green.tiff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20418960">
            <a:off x="979044" y="4450394"/>
            <a:ext cx="2002247" cy="1668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C000"/>
                </a:solidFill>
                <a:latin typeface="Arabic Typesetting" pitchFamily="66" charset="-78"/>
                <a:cs typeface="Arabic Typesetting" pitchFamily="66" charset="-78"/>
              </a:rPr>
              <a:t>أهمية تنويع الوجبة </a:t>
            </a:r>
            <a:endParaRPr lang="ar-SA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يحتاج الجسم أكثر من 40 عنصر غذائي</a:t>
            </a:r>
          </a:p>
          <a:p>
            <a:pPr>
              <a:lnSpc>
                <a:spcPct val="90000"/>
              </a:lnSpc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* لا يوجد طعام واحد في الطبيعة يحتوي على كافة العناصر الغذائية التي يحتاجها الجسم وبالكميات الكافية</a:t>
            </a:r>
          </a:p>
          <a:p>
            <a:pPr>
              <a:lnSpc>
                <a:spcPct val="90000"/>
              </a:lnSpc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* تفاوت الأغذية في محتواها من العناصر الغذائية</a:t>
            </a:r>
          </a:p>
          <a:p>
            <a:pPr>
              <a:lnSpc>
                <a:spcPct val="90000"/>
              </a:lnSpc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* لذا فإن أفضل طريقة للحصول على الوجبة المتزنة هي تنويع الأغذية وبحيث تشمل الوجبة مجاميع الغذاء الموجودة في الطبق الصحي وهي:</a:t>
            </a:r>
          </a:p>
          <a:p>
            <a:pPr>
              <a:lnSpc>
                <a:spcPct val="90000"/>
              </a:lnSpc>
              <a:buNone/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   1.  مجموعة الحبوب 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Grain  Group </a:t>
            </a:r>
            <a:endParaRPr lang="ar-SA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lnSpc>
                <a:spcPct val="90000"/>
              </a:lnSpc>
              <a:buNone/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   2. مجموعة الخضار 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Vegetable Group</a:t>
            </a:r>
            <a:endParaRPr lang="ar-SA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lnSpc>
                <a:spcPct val="90000"/>
              </a:lnSpc>
              <a:buNone/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   3. مجموعة الفواكه 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Fruit Group </a:t>
            </a:r>
            <a:endParaRPr lang="ar-SA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lnSpc>
                <a:spcPct val="90000"/>
              </a:lnSpc>
              <a:buNone/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   4. مجموعة الحليب ومنتجاته  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Milk and Milk Products</a:t>
            </a:r>
            <a:endParaRPr lang="ar-SA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>
              <a:lnSpc>
                <a:spcPct val="90000"/>
              </a:lnSpc>
              <a:buNone/>
            </a:pP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   5. مجموعة الأغذية البروتينية   </a:t>
            </a:r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  Protein Foods Group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927100"/>
          </a:xfrm>
        </p:spPr>
        <p:txBody>
          <a:bodyPr/>
          <a:lstStyle/>
          <a:p>
            <a:pPr algn="ctr"/>
            <a:r>
              <a:rPr lang="ar-SA" dirty="0">
                <a:latin typeface="Arabic Typesetting" pitchFamily="66" charset="-78"/>
                <a:ea typeface="Times New Roman" pitchFamily="18" charset="0"/>
                <a:cs typeface="Arabic Typesetting" pitchFamily="66" charset="-78"/>
              </a:rPr>
              <a:t>وحدات التقديم من مجموعة </a:t>
            </a:r>
            <a:r>
              <a:rPr lang="ar-SA" dirty="0" smtClean="0">
                <a:latin typeface="Arabic Typesetting" pitchFamily="66" charset="-78"/>
                <a:ea typeface="Times New Roman" pitchFamily="18" charset="0"/>
                <a:cs typeface="Arabic Typesetting" pitchFamily="66" charset="-78"/>
              </a:rPr>
              <a:t>الحبوب        </a:t>
            </a:r>
            <a:endParaRPr lang="en-US" dirty="0">
              <a:latin typeface="Arabic Typesetting" pitchFamily="66" charset="-78"/>
              <a:ea typeface="Times New Roman" pitchFamily="18" charset="0"/>
              <a:cs typeface="Arabic Typesetting" pitchFamily="66" charset="-78"/>
            </a:endParaRPr>
          </a:p>
        </p:txBody>
      </p:sp>
      <p:graphicFrame>
        <p:nvGraphicFramePr>
          <p:cNvPr id="27" name="Group 133"/>
          <p:cNvGraphicFramePr>
            <a:graphicFrameLocks noGrp="1"/>
          </p:cNvGraphicFramePr>
          <p:nvPr/>
        </p:nvGraphicFramePr>
        <p:xfrm>
          <a:off x="1143000" y="1066800"/>
          <a:ext cx="6264275" cy="5116998"/>
        </p:xfrm>
        <a:graphic>
          <a:graphicData uri="http://schemas.openxmlformats.org/drawingml/2006/table">
            <a:tbl>
              <a:tblPr rtl="1">
                <a:tableStyleId>{775DCB02-9BB8-47FD-8907-85C794F793BA}</a:tableStyleId>
              </a:tblPr>
              <a:tblGrid>
                <a:gridCol w="2424113"/>
                <a:gridCol w="1617662"/>
                <a:gridCol w="2222500"/>
              </a:tblGrid>
              <a:tr h="37778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الفئة العمرية والجنس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الكمية ( جرام)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الكمية من الحبوب الكاملة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Simplified Arabic" pitchFamily="2" charset="-78"/>
                      </a:endParaRPr>
                    </a:p>
                  </a:txBody>
                  <a:tcPr horzOverflow="overflow"/>
                </a:tc>
              </a:tr>
              <a:tr h="700288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الأطفال  2 – 3 سنوات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4- 8 سنوات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85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120 - 150 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42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نصف الكمية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305020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الفتيات  9 -13 سنة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   14 – 18 سنة      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150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نصف الكمية 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نصف الكمية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03018"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الشبان    9 – 13 سنة 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14 – 18 سنة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210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نصف الكمية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نصف الكمية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001971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إناث      19 -30 سنة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150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نصف الكمية 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نصف الكمية</a:t>
                      </a:r>
                      <a:endParaRPr kumimoji="0" lang="en-US" sz="20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أكثر من نصف الكمية</a:t>
                      </a:r>
                      <a:endParaRPr kumimoji="0" 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64917"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ذكور      19 -30 سنة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31 -50 سنة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51 سنة وأكبر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240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210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Low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نصف الكمية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نصف الكمية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justLow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نصف الكمية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k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763148">
            <a:off x="693452" y="2048255"/>
            <a:ext cx="1872207" cy="1505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العناصر الغذائية في مجموعة الحبوب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sz="1800" dirty="0" smtClean="0"/>
              <a:t>تشمل منتجات الحبوب المنتجات المصنوعة من القمح والشوفان والأرز ودقيق الذرة والشعير والخبز والمعكرونة وحبوب الإفطار والتورتيلا</a:t>
            </a:r>
          </a:p>
          <a:p>
            <a:pPr algn="just"/>
            <a:r>
              <a:rPr lang="ar-SA" sz="1800" dirty="0" smtClean="0"/>
              <a:t>تقسم الحبوب إلى:</a:t>
            </a:r>
          </a:p>
          <a:p>
            <a:pPr algn="just">
              <a:buNone/>
            </a:pPr>
            <a:r>
              <a:rPr lang="ar-SA" sz="1800" dirty="0" smtClean="0"/>
              <a:t>                   - حبوب مكررة </a:t>
            </a:r>
            <a:r>
              <a:rPr lang="en-US" sz="1800" dirty="0" smtClean="0"/>
              <a:t>Refined Grains</a:t>
            </a:r>
          </a:p>
          <a:p>
            <a:pPr algn="just">
              <a:buNone/>
            </a:pPr>
            <a:r>
              <a:rPr lang="en-US" sz="1800" dirty="0" smtClean="0"/>
              <a:t>          </a:t>
            </a:r>
            <a:r>
              <a:rPr lang="ar-SA" sz="1800" dirty="0" smtClean="0"/>
              <a:t>           - حبوب كاملة </a:t>
            </a:r>
            <a:r>
              <a:rPr lang="en-US" sz="1800" dirty="0" smtClean="0"/>
              <a:t>Whole Grains</a:t>
            </a:r>
            <a:endParaRPr lang="ar-SA" sz="1800" dirty="0" smtClean="0"/>
          </a:p>
          <a:p>
            <a:pPr algn="just"/>
            <a:r>
              <a:rPr lang="ar-SA" sz="1800" dirty="0" smtClean="0"/>
              <a:t>العناصر الغذائية في الحبوب:</a:t>
            </a:r>
          </a:p>
          <a:p>
            <a:pPr algn="just">
              <a:buAutoNum type="arabicPeriod"/>
            </a:pPr>
            <a:r>
              <a:rPr lang="ar-SA" sz="1800" dirty="0" smtClean="0"/>
              <a:t>مصدر للألياف الغذائية وبعض الفيتامينات (الثيامين والرايبوفلافين والنياسين والفوليت) والمعادن (الحديد والمغنسيوم والسلينيوم)</a:t>
            </a:r>
          </a:p>
          <a:p>
            <a:pPr algn="just">
              <a:buAutoNum type="arabicPeriod"/>
            </a:pPr>
            <a:r>
              <a:rPr lang="ar-SA" sz="1800" dirty="0" smtClean="0"/>
              <a:t>الثيامين والرايبوفلافين والنياسين لها دور في أيض الطاقة، كما أن فيتامينات ب مهمة لسلامة الجهاز العصبي إذ تدعم العديد من الحبوب المكررة بفيتامينات ب</a:t>
            </a:r>
          </a:p>
          <a:p>
            <a:pPr algn="just">
              <a:buAutoNum type="arabicPeriod"/>
            </a:pPr>
            <a:r>
              <a:rPr lang="ar-SA" sz="1800" dirty="0" smtClean="0"/>
              <a:t>الفوليت وفيتامينات ب مهمة لتصنيع كريات الدم الحمراء</a:t>
            </a:r>
          </a:p>
          <a:p>
            <a:pPr algn="just">
              <a:buAutoNum type="arabicPeriod"/>
            </a:pPr>
            <a:r>
              <a:rPr lang="ar-SA" sz="1800" dirty="0" smtClean="0"/>
              <a:t>الحبوب مصدر للحديد غير الهيمي</a:t>
            </a:r>
          </a:p>
          <a:p>
            <a:pPr algn="just">
              <a:buAutoNum type="arabicPeriod"/>
            </a:pPr>
            <a:r>
              <a:rPr lang="ar-SA" sz="1800" dirty="0" smtClean="0"/>
              <a:t>المغنيسيوم مهم لسلامة العظام وإنتاج الطاقة في العضلات ويحمي السلينيوم الخلايا من الأكسدة ومهم لصحة الجهاز المناعي</a:t>
            </a:r>
          </a:p>
          <a:p>
            <a:pPr algn="just">
              <a:buAutoNum type="arabicPeriod"/>
            </a:pPr>
            <a:endParaRPr lang="ar-S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الفوائد الصحية لمجموعة الحبوب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تقلل من الإصابة بأمراض القلب الوعائية</a:t>
            </a:r>
          </a:p>
          <a:p>
            <a:r>
              <a:rPr lang="ar-SA" dirty="0" smtClean="0"/>
              <a:t>تمنع الإمساك وتورمات الأمعاء</a:t>
            </a:r>
          </a:p>
          <a:p>
            <a:r>
              <a:rPr lang="ar-SA" dirty="0" smtClean="0"/>
              <a:t>المحافظة على وزن الجسم (الأمتلاء وخفض المتناول من الكربوهيدرات القابلة للهضم)</a:t>
            </a:r>
          </a:p>
          <a:p>
            <a:r>
              <a:rPr lang="ar-SA" dirty="0" smtClean="0"/>
              <a:t>منع التشوهات الخلقية (التواء الأنبوب العصبي)</a:t>
            </a:r>
            <a:endParaRPr lang="ar-SA" dirty="0"/>
          </a:p>
        </p:txBody>
      </p:sp>
      <p:pic>
        <p:nvPicPr>
          <p:cNvPr id="4" name="Picture 3" descr="n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52530">
            <a:off x="3151404" y="4536451"/>
            <a:ext cx="1656184" cy="1619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sCAJNNV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01721">
            <a:off x="5248444" y="4289728"/>
            <a:ext cx="1697801" cy="1452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http://media1.picsearch.com/is?ddvYoGebGRbnZ3S5cdjExsRng-C2JhXc7QehPppHbX0&amp;height=2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63854">
            <a:off x="910272" y="4835219"/>
            <a:ext cx="1830305" cy="1423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العناصر الغذائية في مجموعة الفواكه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000" dirty="0" smtClean="0"/>
              <a:t>1. منخفضة الدهن والصوديوم والسعرات وخالية من الكولستيرول</a:t>
            </a:r>
          </a:p>
          <a:p>
            <a:pPr>
              <a:buNone/>
            </a:pPr>
            <a:r>
              <a:rPr lang="ar-SA" sz="2000" dirty="0" smtClean="0"/>
              <a:t>2.مصدر مهم للعديد من العناصر الغذائية التي يعتقد أن تناولها أقل من المطلوب مثل البوتاسيوم والألياف الغذائية وفيتامين ج وفيتامين الفوليت</a:t>
            </a:r>
          </a:p>
          <a:p>
            <a:pPr>
              <a:buNone/>
            </a:pPr>
            <a:r>
              <a:rPr lang="ar-SA" sz="2000" dirty="0" smtClean="0"/>
              <a:t>3. الفواكه الغنية بالبوتاسيوم مثل الموز والخوخ المجفف وعصير الخوخ مهمة لمنع ارتفاع ضغط الدم</a:t>
            </a:r>
          </a:p>
          <a:p>
            <a:pPr>
              <a:buNone/>
            </a:pPr>
            <a:r>
              <a:rPr lang="ar-SA" sz="2000" dirty="0" smtClean="0"/>
              <a:t>4. احتواءها على الألياف يخفض من الكولستيرول ومخاطر الإصابة بأمراض القلب</a:t>
            </a:r>
          </a:p>
          <a:p>
            <a:pPr>
              <a:buNone/>
            </a:pPr>
            <a:r>
              <a:rPr lang="ar-SA" sz="2000" dirty="0" smtClean="0"/>
              <a:t>5. احتواءها على الألياف مهم لتنظيم عمل الأمعاء الغليظة في طرح الفضلات خارج الجسم مما يمنع الإمساك وتورمات القناة الهضمية وتؤدي إلى الشعور بالأمتلاء مما يقلل تناول السعرات الحرارية</a:t>
            </a:r>
          </a:p>
          <a:p>
            <a:pPr>
              <a:buNone/>
            </a:pPr>
            <a:r>
              <a:rPr lang="ar-SA" sz="2000" dirty="0" smtClean="0"/>
              <a:t>6.مصدر مهم لفيتامين ج المهم للنمو وإصلاح أنسجة الجسم وعلاج الجروح وإندمالها والمحافظة على سلامة الأسنان واللثة</a:t>
            </a:r>
          </a:p>
          <a:p>
            <a:pPr>
              <a:buNone/>
            </a:pPr>
            <a:r>
              <a:rPr lang="ar-SA" sz="2000" dirty="0" smtClean="0"/>
              <a:t>7. يساعد فتيامين ج الموجود في الفواكه على زيادة امتصاص الحديد وخاصة الحديد غير الهيمي  </a:t>
            </a:r>
            <a:endParaRPr lang="ar-SA" sz="2000" dirty="0"/>
          </a:p>
        </p:txBody>
      </p:sp>
      <p:pic>
        <p:nvPicPr>
          <p:cNvPr id="4" name="Picture 3" descr="jn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1241412" cy="106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187</TotalTime>
  <Words>1648</Words>
  <Application>Microsoft Office PowerPoint</Application>
  <PresentationFormat>On-screen Show (4:3)</PresentationFormat>
  <Paragraphs>288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Oriel</vt:lpstr>
      <vt:lpstr>Slide 1</vt:lpstr>
      <vt:lpstr>     الوجبة المتزنة ومجموعات الغذاء</vt:lpstr>
      <vt:lpstr>الطبق الصحي</vt:lpstr>
      <vt:lpstr>ما هو الطبق الصحي My Plate</vt:lpstr>
      <vt:lpstr>أهمية تنويع الوجبة </vt:lpstr>
      <vt:lpstr>وحدات التقديم من مجموعة الحبوب        </vt:lpstr>
      <vt:lpstr>العناصر الغذائية في مجموعة الحبوب</vt:lpstr>
      <vt:lpstr>الفوائد الصحية لمجموعة الحبوب</vt:lpstr>
      <vt:lpstr>العناصر الغذائية في مجموعة الفواكه</vt:lpstr>
      <vt:lpstr>الفوائد الصحية للفواكه</vt:lpstr>
      <vt:lpstr>وحدات التقديم من مجموعة الفواكه</vt:lpstr>
      <vt:lpstr>مجموعة الخضار</vt:lpstr>
      <vt:lpstr>وحدات التقديم من مجموعة الخضار </vt:lpstr>
      <vt:lpstr>مجموعة الحليب</vt:lpstr>
      <vt:lpstr>وحدات التقديم من مجموعة الحليب ومنتجاته</vt:lpstr>
      <vt:lpstr>مجموعة الأغذية البروتينية</vt:lpstr>
      <vt:lpstr>الفوائد الصحية لمجموعة الأغذية البروتينية </vt:lpstr>
      <vt:lpstr>وحدات التقديم من مجموعة الأغذية البروتينية </vt:lpstr>
      <vt:lpstr>الزيوت</vt:lpstr>
      <vt:lpstr>وحدات التقديم من الزيوت </vt:lpstr>
      <vt:lpstr>النشاط البدني Physical Activity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الوجبة المتزنة ومجموعات الغذاء  Balanced (adequate) diet and Food Groups</dc:title>
  <dc:creator>DELL</dc:creator>
  <cp:lastModifiedBy>HAMZA</cp:lastModifiedBy>
  <cp:revision>34</cp:revision>
  <dcterms:created xsi:type="dcterms:W3CDTF">2013-11-28T14:43:05Z</dcterms:created>
  <dcterms:modified xsi:type="dcterms:W3CDTF">2013-12-11T05:43:57Z</dcterms:modified>
</cp:coreProperties>
</file>