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63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36" autoAdjust="0"/>
    <p:restoredTop sz="94615" autoAdjust="0"/>
  </p:normalViewPr>
  <p:slideViewPr>
    <p:cSldViewPr>
      <p:cViewPr>
        <p:scale>
          <a:sx n="77" d="100"/>
          <a:sy n="77" d="100"/>
        </p:scale>
        <p:origin x="-30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2110A-7A0F-44FE-A89E-2E7EE175438A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9C996-18CD-4C44-BC38-2789599813A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057400" y="3048000"/>
            <a:ext cx="5378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إعداد جدول المواصفات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للموضوعات = </a:t>
            </a:r>
            <a:r>
              <a:rPr lang="ar-SA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 +15+50+10 =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5560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للأهداف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52600" y="1828800"/>
            <a:ext cx="610455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من خلال كتابة الأهداف التدريسية لكل الموضوعات </a:t>
            </a:r>
          </a:p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يتم تحديد مستوى كل هدف مقابلها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438400" y="3429000"/>
            <a:ext cx="51924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الأهداف الكلي 30 هدف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856797" y="3962400"/>
            <a:ext cx="51187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مستوى التذكر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9أهداف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43000" y="5105400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مستوى التذكر/ عدد الكلي للأهداف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381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9/ 30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1600" y="12192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</a:t>
            </a:r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مستويات الأهداف يتم تحديد  الوزن النسبي لها </a:t>
            </a:r>
          </a:p>
          <a:p>
            <a:pPr algn="ctr"/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 </a:t>
            </a:r>
            <a:r>
              <a:rPr lang="ar-SA" sz="32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لمستويات الأهداف يساوي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للأهداف = </a:t>
            </a:r>
            <a:r>
              <a:rPr lang="ar-SA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 +26+20+16+8 =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259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للخلية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76400" y="20574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×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76600" y="304800"/>
            <a:ext cx="35397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الأولى: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82830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rgbClr val="0000FF"/>
                </a:solidFill>
              </a:rPr>
              <a:t>تقسيم المادة الدراسية إلى موضوعات</a:t>
            </a:r>
          </a:p>
          <a:p>
            <a:pPr algn="ctr"/>
            <a:r>
              <a:rPr lang="ar-SA" sz="5400" dirty="0" smtClean="0">
                <a:solidFill>
                  <a:srgbClr val="0000FF"/>
                </a:solidFill>
              </a:rPr>
              <a:t> أو عناوين رئيسية (وحدات دراسية )</a:t>
            </a:r>
            <a:endParaRPr lang="ar-SA" sz="54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276600" y="3048000"/>
            <a:ext cx="35189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الثانية: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66800" y="3886200"/>
            <a:ext cx="727955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rgbClr val="0000FF"/>
                </a:solidFill>
              </a:rPr>
              <a:t>تحديد مستويات المجال المعرفي،</a:t>
            </a:r>
          </a:p>
          <a:p>
            <a:pPr algn="ctr"/>
            <a:r>
              <a:rPr lang="ar-SA" sz="5400" dirty="0" smtClean="0">
                <a:solidFill>
                  <a:srgbClr val="0000FF"/>
                </a:solidFill>
              </a:rPr>
              <a:t> كما تم تحدديها من خلال </a:t>
            </a:r>
          </a:p>
          <a:p>
            <a:pPr algn="ctr"/>
            <a:r>
              <a:rPr lang="ar-SA" sz="5400" dirty="0" smtClean="0">
                <a:solidFill>
                  <a:srgbClr val="0000FF"/>
                </a:solidFill>
              </a:rPr>
              <a:t>إعداد الأهداف التدريسية</a:t>
            </a:r>
            <a:endParaRPr lang="ar-SA" sz="54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259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للخلية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90600" y="2057400"/>
            <a:ext cx="696760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×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 100</a:t>
            </a:r>
          </a:p>
          <a:p>
            <a:pPr algn="ctr"/>
            <a:endParaRPr lang="ar-SA" sz="28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25×30/ 100 = 7.5 تقريباً 8 %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46482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3848894" y="3771106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2"/>
            <a:ext cx="2895600" cy="158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800600" y="2057400"/>
            <a:ext cx="685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%7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990600" y="2286000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ويتم حساب كل خلية بنفس الطريقة السابقة مع مراعاة التقريب إذا احتاج الأمر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90800" y="381000"/>
            <a:ext cx="5801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السادسة: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نسبة إلى عدد أسئلة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600200" y="1905000"/>
            <a:ext cx="601318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خلال العملية التالية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النسبة في الخلية / 100 × عدد الأسئلة المطروحة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209800" y="3429000"/>
            <a:ext cx="49776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الأسئلة الكلي 50سؤال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76400" y="4114800"/>
            <a:ext cx="516038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الخلية الأولى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09800" y="685800"/>
            <a:ext cx="516038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الخلية الأولى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 = 4 أسئلة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90600" y="2286000"/>
            <a:ext cx="766107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وهذا يعني أنه في الموضوع الأول لا بد من كتابة 4 أسئلة تخص </a:t>
            </a:r>
          </a:p>
          <a:p>
            <a:pPr algn="ctr"/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مستوى التذكر 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562600" y="16764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>
                <a:solidFill>
                  <a:srgbClr val="00B0F0"/>
                </a:solidFill>
              </a:rPr>
              <a:t>4 </a:t>
            </a:r>
            <a:r>
              <a:rPr lang="ar-SA" sz="2000" dirty="0" err="1" smtClean="0">
                <a:solidFill>
                  <a:srgbClr val="00B0F0"/>
                </a:solidFill>
              </a:rPr>
              <a:t>س</a:t>
            </a:r>
            <a:endParaRPr lang="ar-SA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990600" y="2286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يتم حساب عدد الأسئلة في جميع الخلايا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971800" y="609600"/>
            <a:ext cx="3780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ملاحظات مهمة: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22115" y="1676400"/>
            <a:ext cx="852188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0000FF"/>
                </a:solidFill>
              </a:rPr>
              <a:t>قد تصادفين في تحويل النسب إلى أسئلة </a:t>
            </a:r>
          </a:p>
          <a:p>
            <a:pPr algn="ctr"/>
            <a:r>
              <a:rPr lang="ar-SA" sz="3200" b="1" dirty="0" smtClean="0">
                <a:solidFill>
                  <a:srgbClr val="0000FF"/>
                </a:solidFill>
              </a:rPr>
              <a:t>أنه قد يكون الناتج 2.5 سؤالين ونصف </a:t>
            </a:r>
          </a:p>
          <a:p>
            <a:pPr algn="ctr"/>
            <a:r>
              <a:rPr lang="ar-SA" sz="3200" b="1" dirty="0" smtClean="0">
                <a:solidFill>
                  <a:srgbClr val="0000FF"/>
                </a:solidFill>
              </a:rPr>
              <a:t>وفي هذه الحال يجبر نصف من هذا المستوى إلى مستوى أخر </a:t>
            </a:r>
          </a:p>
          <a:p>
            <a:pPr algn="ctr"/>
            <a:r>
              <a:rPr lang="ar-SA" sz="3200" b="1" dirty="0" smtClean="0">
                <a:solidFill>
                  <a:srgbClr val="0000FF"/>
                </a:solidFill>
              </a:rPr>
              <a:t>بحيث </a:t>
            </a:r>
          </a:p>
          <a:p>
            <a:pPr algn="ctr"/>
            <a:r>
              <a:rPr lang="ar-SA" sz="3200" b="1" dirty="0" smtClean="0">
                <a:solidFill>
                  <a:srgbClr val="0000FF"/>
                </a:solidFill>
              </a:rPr>
              <a:t>يكون مجموع الأسئلة في النهاية يساوي عدد الأسئلة المطروحة</a:t>
            </a:r>
          </a:p>
          <a:p>
            <a:pPr algn="ctr"/>
            <a:r>
              <a:rPr lang="ar-SA" sz="3200" b="1" dirty="0" smtClean="0">
                <a:solidFill>
                  <a:srgbClr val="0000FF"/>
                </a:solidFill>
              </a:rPr>
              <a:t>كما </a:t>
            </a:r>
            <a:r>
              <a:rPr lang="ar-SA" sz="3200" b="1" dirty="0" err="1" smtClean="0">
                <a:solidFill>
                  <a:srgbClr val="0000FF"/>
                </a:solidFill>
              </a:rPr>
              <a:t>أفترضناه</a:t>
            </a:r>
            <a:r>
              <a:rPr lang="ar-SA" sz="3200" b="1" dirty="0" smtClean="0">
                <a:solidFill>
                  <a:srgbClr val="0000FF"/>
                </a:solidFill>
              </a:rPr>
              <a:t> سابقاً ( 50 سؤال) على سبيل المثال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257800" y="381000"/>
            <a:ext cx="3469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الثالثة: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785343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rgbClr val="0000FF"/>
                </a:solidFill>
              </a:rPr>
              <a:t>رسم جدول يحتوي على عدة </a:t>
            </a:r>
          </a:p>
          <a:p>
            <a:pPr algn="ctr"/>
            <a:r>
              <a:rPr lang="ar-SA" sz="5400" dirty="0" smtClean="0">
                <a:solidFill>
                  <a:srgbClr val="0000FF"/>
                </a:solidFill>
              </a:rPr>
              <a:t>عناوين أساسية</a:t>
            </a:r>
          </a:p>
          <a:p>
            <a:pPr algn="ctr"/>
            <a:r>
              <a:rPr lang="ar-SA" sz="5400" dirty="0" smtClean="0">
                <a:solidFill>
                  <a:srgbClr val="0000FF"/>
                </a:solidFill>
              </a:rPr>
              <a:t> كما هو موضح في الجدول التالي :</a:t>
            </a:r>
            <a:endParaRPr lang="ar-SA" sz="54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18159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168433"/>
                <a:gridCol w="1148046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100 %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971800" y="609600"/>
            <a:ext cx="3780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ملاحظات مهمة: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807304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 smtClean="0">
                <a:solidFill>
                  <a:srgbClr val="0000FF"/>
                </a:solidFill>
              </a:rPr>
              <a:t>ليس من الضروري تغطية جميع مستويات هرم بلوم </a:t>
            </a:r>
          </a:p>
          <a:p>
            <a:pPr algn="ctr"/>
            <a:r>
              <a:rPr lang="ar-SA" sz="3600" b="1" dirty="0" smtClean="0">
                <a:solidFill>
                  <a:srgbClr val="0000FF"/>
                </a:solidFill>
              </a:rPr>
              <a:t>من التذكر إلى التقويم</a:t>
            </a:r>
            <a:r>
              <a:rPr lang="ar-SA" sz="36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ar-SA" sz="36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 أنما ذلك سيتعمد على محتوى المنهج العمر الزمني </a:t>
            </a:r>
          </a:p>
          <a:p>
            <a:pPr algn="ctr"/>
            <a:r>
              <a:rPr lang="ar-SA" sz="36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والأهداف التدريسية التي تم تحديدها </a:t>
            </a:r>
            <a:endParaRPr lang="ar-SA" sz="36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52148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الرابعة: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للموضوعات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828800" y="1676400"/>
            <a:ext cx="6050054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هناك عدة طرق لحساب الوزن النسبي للموضوعات:</a:t>
            </a:r>
          </a:p>
          <a:p>
            <a:pPr marL="457200" indent="-457200" algn="ctr">
              <a:buAutoNum type="arabicPeriod"/>
            </a:pPr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رأي الخبراء.</a:t>
            </a:r>
          </a:p>
          <a:p>
            <a:pPr marL="457200" indent="-457200" algn="ctr">
              <a:buAutoNum type="arabicPeriod"/>
            </a:pPr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عدد الساعا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 المعتمدة.</a:t>
            </a:r>
          </a:p>
          <a:p>
            <a:pPr marL="457200" indent="-457200" algn="ctr">
              <a:buAutoNum type="arabicPeriod"/>
            </a:pPr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عدد الصفحات .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438400" y="3429000"/>
            <a:ext cx="50626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الصفحات 200 صفحة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52600" y="3962400"/>
            <a:ext cx="65822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صفحات الموضوع الأول  50صفحة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43000" y="5105400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صفحات الموضوع الأول / عدد الكلي للصفحات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381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50/ 200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1600" y="12192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25 %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18159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الموضوعات يتم تحديد  الوزن النسبي لها </a:t>
            </a:r>
          </a:p>
          <a:p>
            <a:pPr algn="ctr"/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 </a:t>
            </a:r>
            <a:r>
              <a:rPr lang="ar-SA" sz="32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للموضوعات يساوي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842</Words>
  <Application>Microsoft Office PowerPoint</Application>
  <PresentationFormat>عرض على الشاشة (3:4)‏</PresentationFormat>
  <Paragraphs>281</Paragraphs>
  <Slides>29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0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mmm</dc:creator>
  <cp:lastModifiedBy>asia</cp:lastModifiedBy>
  <cp:revision>12</cp:revision>
  <dcterms:created xsi:type="dcterms:W3CDTF">2013-02-22T05:03:25Z</dcterms:created>
  <dcterms:modified xsi:type="dcterms:W3CDTF">2013-02-24T05:22:52Z</dcterms:modified>
</cp:coreProperties>
</file>