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4" r:id="rId17"/>
    <p:sldId id="273" r:id="rId18"/>
    <p:sldId id="275" r:id="rId19"/>
    <p:sldId id="276" r:id="rId20"/>
    <p:sldId id="277" r:id="rId21"/>
    <p:sldId id="278" r:id="rId22"/>
    <p:sldId id="279" r:id="rId23"/>
    <p:sldId id="280" r:id="rId24"/>
    <p:sldId id="263" r:id="rId25"/>
    <p:sldId id="281" r:id="rId26"/>
    <p:sldId id="282" r:id="rId27"/>
    <p:sldId id="283" r:id="rId28"/>
    <p:sldId id="284" r:id="rId29"/>
    <p:sldId id="285" r:id="rId3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33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بلا نمط، شبكة جدول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36" autoAdjust="0"/>
    <p:restoredTop sz="94615" autoAdjust="0"/>
  </p:normalViewPr>
  <p:slideViewPr>
    <p:cSldViewPr>
      <p:cViewPr>
        <p:scale>
          <a:sx n="77" d="100"/>
          <a:sy n="77" d="100"/>
        </p:scale>
        <p:origin x="-306" y="-4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62110A-7A0F-44FE-A89E-2E7EE175438A}" type="datetimeFigureOut">
              <a:rPr lang="ar-SA" smtClean="0"/>
              <a:t>14/04/34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19C996-18CD-4C44-BC38-2789599813A7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2057400" y="3048000"/>
            <a:ext cx="537839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إعداد جدول المواصفات</a:t>
            </a:r>
            <a:endParaRPr lang="ar-SA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48112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021080"/>
                <a:gridCol w="1295399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25 %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15 %</a:t>
                      </a:r>
                    </a:p>
                    <a:p>
                      <a:pPr rtl="1"/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50%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100 %</a:t>
                      </a:r>
                      <a:endParaRPr lang="ar-SA" sz="2800" b="1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1371600" y="1752600"/>
            <a:ext cx="6967604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3200" b="1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مجموع الوزن النسبي للموضوعات = </a:t>
            </a:r>
            <a:r>
              <a:rPr lang="ar-SA" sz="32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25 +15+50+10 = 100 %</a:t>
            </a:r>
            <a:endParaRPr lang="ar-SA" sz="3200" b="1" cap="none" spc="0" dirty="0">
              <a:ln w="1905"/>
              <a:solidFill>
                <a:srgbClr val="0000FF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3429000" y="457200"/>
            <a:ext cx="4556055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الخطوة الخامسة:</a:t>
            </a:r>
          </a:p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حساب الوزن النسبي للأهداف</a:t>
            </a:r>
            <a:endParaRPr lang="ar-SA" sz="36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1752600" y="1828800"/>
            <a:ext cx="6104555" cy="95410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dirty="0" smtClean="0">
                <a:solidFill>
                  <a:srgbClr val="0000FF"/>
                </a:solidFill>
              </a:rPr>
              <a:t>من خلال كتابة الأهداف التدريسية لكل الموضوعات </a:t>
            </a:r>
          </a:p>
          <a:p>
            <a:pPr algn="ctr"/>
            <a:r>
              <a:rPr lang="ar-SA" sz="2800" dirty="0" smtClean="0">
                <a:solidFill>
                  <a:srgbClr val="0000FF"/>
                </a:solidFill>
              </a:rPr>
              <a:t>يتم تحديد مستوى كل هدف مقابلها</a:t>
            </a:r>
            <a:endParaRPr lang="ar-SA" sz="28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مستطيل 4"/>
          <p:cNvSpPr/>
          <p:nvPr/>
        </p:nvSpPr>
        <p:spPr>
          <a:xfrm>
            <a:off x="2438400" y="3429000"/>
            <a:ext cx="5192448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* لنفترض أن عدد الأهداف الكلي 30 هدف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6" name="مستطيل 5"/>
          <p:cNvSpPr/>
          <p:nvPr/>
        </p:nvSpPr>
        <p:spPr>
          <a:xfrm>
            <a:off x="1856797" y="3962400"/>
            <a:ext cx="5118709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* لنفترض أن عدد مستوى التذكر 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9أهداف 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7" name="مستطيل 6"/>
          <p:cNvSpPr/>
          <p:nvPr/>
        </p:nvSpPr>
        <p:spPr>
          <a:xfrm>
            <a:off x="1143000" y="5105400"/>
            <a:ext cx="6967604" cy="95410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الوزن النسبي للمستوى التذكر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= عدد مستوى التذكر/ عدد الكلي للأهداف × 100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3" grpId="0"/>
      <p:bldP spid="5" grpId="0"/>
      <p:bldP spid="6" grpId="0"/>
      <p:bldP spid="7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1371600" y="381000"/>
            <a:ext cx="6967604" cy="52322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الوزن النسبي للمستوى التذكر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= 9/ 30 × 100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مستطيل 4"/>
          <p:cNvSpPr/>
          <p:nvPr/>
        </p:nvSpPr>
        <p:spPr>
          <a:xfrm>
            <a:off x="1371600" y="1219200"/>
            <a:ext cx="6967604" cy="52322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الوزن النسبي </a:t>
            </a:r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لمستوى التذكر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= 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30 %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48112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021080"/>
                <a:gridCol w="1295399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25 %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15 %</a:t>
                      </a:r>
                    </a:p>
                    <a:p>
                      <a:pPr rtl="1"/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50%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30 %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100 %</a:t>
                      </a:r>
                      <a:endParaRPr lang="ar-SA" sz="2800" b="1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1371600" y="1752600"/>
            <a:ext cx="6967604" cy="206210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3200" b="1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وهكذا لجميع مستويات الأهداف يتم تحديد  الوزن النسبي لها </a:t>
            </a:r>
          </a:p>
          <a:p>
            <a:pPr algn="ctr"/>
            <a:r>
              <a:rPr lang="ar-SA" sz="32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بشرط </a:t>
            </a:r>
            <a:r>
              <a:rPr lang="ar-SA" sz="3200" b="1" cap="none" spc="0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أن يكون مجموع الوزن النسبي لمستويات الأهداف يساوي 100 %</a:t>
            </a:r>
            <a:endParaRPr lang="ar-SA" sz="3200" b="1" cap="none" spc="0" dirty="0">
              <a:ln w="1905"/>
              <a:solidFill>
                <a:srgbClr val="0000FF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48112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021080"/>
                <a:gridCol w="1295399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25 %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15 %</a:t>
                      </a:r>
                    </a:p>
                    <a:p>
                      <a:pPr rtl="1"/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50%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30 %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20%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16%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8%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100 %</a:t>
                      </a:r>
                      <a:endParaRPr lang="ar-SA" sz="2800" b="1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1371600" y="1752600"/>
            <a:ext cx="6967604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3200" b="1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مجموع الوزن النسبي للأهداف = </a:t>
            </a:r>
            <a:r>
              <a:rPr lang="ar-SA" sz="32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30 +26+20+16+8 = 100 %</a:t>
            </a:r>
            <a:endParaRPr lang="ar-SA" sz="3200" b="1" cap="none" spc="0" dirty="0">
              <a:ln w="1905"/>
              <a:solidFill>
                <a:srgbClr val="0000FF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3429000" y="457200"/>
            <a:ext cx="4259500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الخطوة الخامسة:</a:t>
            </a:r>
          </a:p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حساب الوزن النسبي للخلية</a:t>
            </a:r>
            <a:endParaRPr lang="ar-SA" sz="36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7" name="مستطيل 6"/>
          <p:cNvSpPr/>
          <p:nvPr/>
        </p:nvSpPr>
        <p:spPr>
          <a:xfrm>
            <a:off x="1676400" y="2057400"/>
            <a:ext cx="6967604" cy="52322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الوزن النسبي للمستوى التذكر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= </a:t>
            </a:r>
            <a:r>
              <a:rPr lang="ar-SA" sz="2800" b="1" cap="none" spc="0" dirty="0" err="1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أ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× </a:t>
            </a:r>
            <a:r>
              <a:rPr lang="ar-SA" sz="2800" b="1" cap="none" spc="0" dirty="0" err="1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ب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/ 100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7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48112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021080"/>
                <a:gridCol w="1295399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25 %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15 %</a:t>
                      </a:r>
                    </a:p>
                    <a:p>
                      <a:pPr rtl="1"/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50%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30 %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20%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16%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8%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100 %</a:t>
                      </a:r>
                      <a:endParaRPr lang="ar-SA" sz="2800" b="1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مستطيل 2"/>
          <p:cNvSpPr/>
          <p:nvPr/>
        </p:nvSpPr>
        <p:spPr>
          <a:xfrm>
            <a:off x="5638800" y="1752600"/>
            <a:ext cx="838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cxnSp>
        <p:nvCxnSpPr>
          <p:cNvPr id="5" name="رابط كسهم مستقيم 4"/>
          <p:cNvCxnSpPr/>
          <p:nvPr/>
        </p:nvCxnSpPr>
        <p:spPr>
          <a:xfrm rot="5400000">
            <a:off x="4762500" y="3848100"/>
            <a:ext cx="2514600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رابط كسهم مستقيم 5"/>
          <p:cNvCxnSpPr/>
          <p:nvPr/>
        </p:nvCxnSpPr>
        <p:spPr>
          <a:xfrm rot="10800000">
            <a:off x="1752600" y="2055811"/>
            <a:ext cx="3735388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3276600" y="304800"/>
            <a:ext cx="353975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الخطوة الأولى:</a:t>
            </a:r>
            <a:endParaRPr lang="ar-SA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533400" y="1295400"/>
            <a:ext cx="8283037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dirty="0" smtClean="0">
                <a:solidFill>
                  <a:srgbClr val="0000FF"/>
                </a:solidFill>
              </a:rPr>
              <a:t>تقسيم المادة الدراسية إلى موضوعات</a:t>
            </a:r>
          </a:p>
          <a:p>
            <a:pPr algn="ctr"/>
            <a:r>
              <a:rPr lang="ar-SA" sz="5400" dirty="0" smtClean="0">
                <a:solidFill>
                  <a:srgbClr val="0000FF"/>
                </a:solidFill>
              </a:rPr>
              <a:t> أو عناوين رئيسية (وحدات دراسية )</a:t>
            </a:r>
            <a:endParaRPr lang="ar-SA" sz="5400" b="1" cap="none" spc="0" dirty="0">
              <a:ln w="1905"/>
              <a:solidFill>
                <a:srgbClr val="0000FF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مستطيل 4"/>
          <p:cNvSpPr/>
          <p:nvPr/>
        </p:nvSpPr>
        <p:spPr>
          <a:xfrm>
            <a:off x="3276600" y="3048000"/>
            <a:ext cx="351891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الخطوة الثانية:</a:t>
            </a:r>
            <a:endParaRPr lang="ar-SA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6" name="مستطيل 5"/>
          <p:cNvSpPr/>
          <p:nvPr/>
        </p:nvSpPr>
        <p:spPr>
          <a:xfrm>
            <a:off x="1066800" y="3886200"/>
            <a:ext cx="7279557" cy="258532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dirty="0" smtClean="0">
                <a:solidFill>
                  <a:srgbClr val="0000FF"/>
                </a:solidFill>
              </a:rPr>
              <a:t>تحديد مستويات المجال المعرفي،</a:t>
            </a:r>
          </a:p>
          <a:p>
            <a:pPr algn="ctr"/>
            <a:r>
              <a:rPr lang="ar-SA" sz="5400" dirty="0" smtClean="0">
                <a:solidFill>
                  <a:srgbClr val="0000FF"/>
                </a:solidFill>
              </a:rPr>
              <a:t> كما تم تحدديها من خلال </a:t>
            </a:r>
          </a:p>
          <a:p>
            <a:pPr algn="ctr"/>
            <a:r>
              <a:rPr lang="ar-SA" sz="5400" dirty="0" smtClean="0">
                <a:solidFill>
                  <a:srgbClr val="0000FF"/>
                </a:solidFill>
              </a:rPr>
              <a:t>إعداد الأهداف التدريسية</a:t>
            </a:r>
            <a:endParaRPr lang="ar-SA" sz="5400" b="1" cap="none" spc="0" dirty="0">
              <a:ln w="1905"/>
              <a:solidFill>
                <a:srgbClr val="0000FF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5" grpId="0"/>
      <p:bldP spid="6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3429000" y="457200"/>
            <a:ext cx="4259500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الخطوة الخامسة:</a:t>
            </a:r>
          </a:p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حساب الوزن النسبي للخلية</a:t>
            </a:r>
            <a:endParaRPr lang="ar-SA" sz="36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7" name="مستطيل 6"/>
          <p:cNvSpPr/>
          <p:nvPr/>
        </p:nvSpPr>
        <p:spPr>
          <a:xfrm>
            <a:off x="990600" y="2057400"/>
            <a:ext cx="6967604" cy="1384995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الوزن النسبي للمستوى التذكر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= </a:t>
            </a:r>
            <a:r>
              <a:rPr lang="ar-SA" sz="2800" b="1" cap="none" spc="0" dirty="0" err="1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أ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× </a:t>
            </a:r>
            <a:r>
              <a:rPr lang="ar-SA" sz="2800" b="1" cap="none" spc="0" dirty="0" err="1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ب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/ 100</a:t>
            </a:r>
          </a:p>
          <a:p>
            <a:pPr algn="ctr"/>
            <a:endParaRPr lang="ar-SA" sz="2800" b="1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  <a:p>
            <a:pPr algn="ctr"/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= 25×30/ 100 = 7.5 تقريباً 8 %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7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48112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021080"/>
                <a:gridCol w="1295399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25 %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15 %</a:t>
                      </a:r>
                    </a:p>
                    <a:p>
                      <a:pPr rtl="1"/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50%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30 %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20%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16%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8%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100 %</a:t>
                      </a:r>
                      <a:endParaRPr lang="ar-SA" sz="2800" b="1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مستطيل 2"/>
          <p:cNvSpPr/>
          <p:nvPr/>
        </p:nvSpPr>
        <p:spPr>
          <a:xfrm>
            <a:off x="5638800" y="1752600"/>
            <a:ext cx="838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cxnSp>
        <p:nvCxnSpPr>
          <p:cNvPr id="5" name="رابط كسهم مستقيم 4"/>
          <p:cNvCxnSpPr/>
          <p:nvPr/>
        </p:nvCxnSpPr>
        <p:spPr>
          <a:xfrm rot="5400000">
            <a:off x="4762500" y="3848100"/>
            <a:ext cx="2514600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رابط كسهم مستقيم 5"/>
          <p:cNvCxnSpPr/>
          <p:nvPr/>
        </p:nvCxnSpPr>
        <p:spPr>
          <a:xfrm rot="10800000">
            <a:off x="1752600" y="2055811"/>
            <a:ext cx="3735388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مربع نص 6"/>
          <p:cNvSpPr txBox="1"/>
          <p:nvPr/>
        </p:nvSpPr>
        <p:spPr>
          <a:xfrm>
            <a:off x="5867400" y="1981200"/>
            <a:ext cx="609600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000" b="1" dirty="0" smtClean="0">
                <a:solidFill>
                  <a:srgbClr val="FF0000"/>
                </a:solidFill>
              </a:rPr>
              <a:t>8%</a:t>
            </a:r>
            <a:endParaRPr lang="ar-SA" sz="20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7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48112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021080"/>
                <a:gridCol w="1295399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25 %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15 %</a:t>
                      </a:r>
                    </a:p>
                    <a:p>
                      <a:pPr rtl="1"/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50%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30 %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20%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16%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8%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100 %</a:t>
                      </a:r>
                      <a:endParaRPr lang="ar-SA" sz="2800" b="1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مستطيل 2"/>
          <p:cNvSpPr/>
          <p:nvPr/>
        </p:nvSpPr>
        <p:spPr>
          <a:xfrm>
            <a:off x="4648200" y="1752600"/>
            <a:ext cx="838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cxnSp>
        <p:nvCxnSpPr>
          <p:cNvPr id="5" name="رابط كسهم مستقيم 4"/>
          <p:cNvCxnSpPr/>
          <p:nvPr/>
        </p:nvCxnSpPr>
        <p:spPr>
          <a:xfrm rot="5400000">
            <a:off x="3848894" y="3771106"/>
            <a:ext cx="2514600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رابط كسهم مستقيم 5"/>
          <p:cNvCxnSpPr/>
          <p:nvPr/>
        </p:nvCxnSpPr>
        <p:spPr>
          <a:xfrm rot="10800000">
            <a:off x="1752600" y="2055812"/>
            <a:ext cx="2895600" cy="1589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مربع نص 6"/>
          <p:cNvSpPr txBox="1"/>
          <p:nvPr/>
        </p:nvSpPr>
        <p:spPr>
          <a:xfrm>
            <a:off x="4800600" y="2057400"/>
            <a:ext cx="685800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000" b="1" dirty="0" smtClean="0">
                <a:solidFill>
                  <a:srgbClr val="FF0000"/>
                </a:solidFill>
              </a:rPr>
              <a:t>%7</a:t>
            </a:r>
            <a:endParaRPr lang="ar-SA" sz="20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7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/>
          <p:nvPr/>
        </p:nvSpPr>
        <p:spPr>
          <a:xfrm>
            <a:off x="990600" y="2286000"/>
            <a:ext cx="6967604" cy="95410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ويتم حساب كل خلية بنفس الطريقة السابقة مع مراعاة التقريب إذا احتاج الأمر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2590800" y="381000"/>
            <a:ext cx="580158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الخطوة السادسة:</a:t>
            </a:r>
          </a:p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تحويل الخلايا من نسبة إلى عدد أسئلة</a:t>
            </a:r>
            <a:endParaRPr lang="ar-SA" sz="36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مستطيل 4"/>
          <p:cNvSpPr/>
          <p:nvPr/>
        </p:nvSpPr>
        <p:spPr>
          <a:xfrm>
            <a:off x="1600200" y="1905000"/>
            <a:ext cx="6013185" cy="138499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من خلال العملية التالية </a:t>
            </a:r>
          </a:p>
          <a:p>
            <a:pPr algn="ctr"/>
            <a:r>
              <a:rPr lang="ar-SA" sz="28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تحويل الخلايا من نسب إلى أسئلة = </a:t>
            </a:r>
          </a:p>
          <a:p>
            <a:pPr algn="ctr"/>
            <a:r>
              <a:rPr lang="ar-SA" sz="2800" b="1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النسبة في الخلية / 100 × عدد الأسئلة المطروحة</a:t>
            </a:r>
            <a:endParaRPr lang="ar-SA" sz="28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6" name="مستطيل 5"/>
          <p:cNvSpPr/>
          <p:nvPr/>
        </p:nvSpPr>
        <p:spPr>
          <a:xfrm>
            <a:off x="2209800" y="3429000"/>
            <a:ext cx="4977645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* لنفترض أن عدد الأسئلة الكلي 50سؤال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7" name="مستطيل 6"/>
          <p:cNvSpPr/>
          <p:nvPr/>
        </p:nvSpPr>
        <p:spPr>
          <a:xfrm>
            <a:off x="1676400" y="4114800"/>
            <a:ext cx="5160387" cy="95410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تحويل الخلية الأولى من نسب إلى أسئلة = </a:t>
            </a:r>
          </a:p>
          <a:p>
            <a:pPr algn="ctr"/>
            <a:r>
              <a:rPr lang="ar-SA" sz="2800" b="1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8/ 100 × 50 </a:t>
            </a:r>
            <a:endParaRPr lang="ar-SA" sz="28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  <p:bldP spid="6" grpId="0"/>
      <p:bldP spid="7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5638800" y="1752600"/>
            <a:ext cx="838200" cy="6858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48112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021080"/>
                <a:gridCol w="1295399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25 %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15 %</a:t>
                      </a:r>
                    </a:p>
                    <a:p>
                      <a:pPr rtl="1"/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50%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30 %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20%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16%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8%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100 %</a:t>
                      </a:r>
                      <a:endParaRPr lang="ar-SA" sz="2800" b="1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cxnSp>
        <p:nvCxnSpPr>
          <p:cNvPr id="5" name="رابط كسهم مستقيم 4"/>
          <p:cNvCxnSpPr/>
          <p:nvPr/>
        </p:nvCxnSpPr>
        <p:spPr>
          <a:xfrm rot="5400000">
            <a:off x="4762500" y="3848100"/>
            <a:ext cx="2514600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رابط كسهم مستقيم 5"/>
          <p:cNvCxnSpPr/>
          <p:nvPr/>
        </p:nvCxnSpPr>
        <p:spPr>
          <a:xfrm rot="10800000">
            <a:off x="1752600" y="2055811"/>
            <a:ext cx="3735388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مربع نص 6"/>
          <p:cNvSpPr txBox="1"/>
          <p:nvPr/>
        </p:nvSpPr>
        <p:spPr>
          <a:xfrm>
            <a:off x="5867400" y="1981200"/>
            <a:ext cx="609600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000" b="1" dirty="0" smtClean="0">
                <a:solidFill>
                  <a:srgbClr val="FF0000"/>
                </a:solidFill>
              </a:rPr>
              <a:t>8%</a:t>
            </a:r>
            <a:endParaRPr lang="ar-SA" sz="20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7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/>
          <p:nvPr/>
        </p:nvSpPr>
        <p:spPr>
          <a:xfrm>
            <a:off x="2209800" y="685800"/>
            <a:ext cx="5160387" cy="95410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تحويل الخلية الأولى من نسب إلى أسئلة = </a:t>
            </a:r>
          </a:p>
          <a:p>
            <a:pPr algn="ctr"/>
            <a:r>
              <a:rPr lang="ar-SA" sz="2800" b="1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8/ 100 × 50  = 4 أسئلة</a:t>
            </a:r>
            <a:endParaRPr lang="ar-SA" sz="28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8" name="مستطيل 7"/>
          <p:cNvSpPr/>
          <p:nvPr/>
        </p:nvSpPr>
        <p:spPr>
          <a:xfrm>
            <a:off x="990600" y="2286000"/>
            <a:ext cx="7661072" cy="95410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وهذا يعني أنه في الموضوع الأول لا بد من كتابة 4 أسئلة تخص </a:t>
            </a:r>
          </a:p>
          <a:p>
            <a:pPr algn="ctr"/>
            <a:r>
              <a:rPr lang="ar-SA" sz="2800" b="1" cap="none" spc="0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مستوى التذكر </a:t>
            </a:r>
            <a:endParaRPr lang="ar-SA" sz="28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5638800" y="1752600"/>
            <a:ext cx="838200" cy="68580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481122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021080"/>
                <a:gridCol w="1295399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25 %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>
                    <a:lnTlToB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15 %</a:t>
                      </a:r>
                    </a:p>
                    <a:p>
                      <a:pPr rtl="1"/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50%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rgbClr val="0000FF"/>
                          </a:solidFill>
                        </a:rPr>
                        <a:t>10%</a:t>
                      </a:r>
                      <a:endParaRPr lang="ar-SA" sz="3200" b="1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30 %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20%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16%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8%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100 %</a:t>
                      </a:r>
                      <a:endParaRPr lang="ar-SA" sz="2800" b="1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cxnSp>
        <p:nvCxnSpPr>
          <p:cNvPr id="5" name="رابط كسهم مستقيم 4"/>
          <p:cNvCxnSpPr/>
          <p:nvPr/>
        </p:nvCxnSpPr>
        <p:spPr>
          <a:xfrm rot="5400000">
            <a:off x="4762500" y="3848100"/>
            <a:ext cx="2514600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رابط كسهم مستقيم 5"/>
          <p:cNvCxnSpPr/>
          <p:nvPr/>
        </p:nvCxnSpPr>
        <p:spPr>
          <a:xfrm rot="10800000">
            <a:off x="1752600" y="2055811"/>
            <a:ext cx="3735388" cy="1588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مربع نص 6"/>
          <p:cNvSpPr txBox="1"/>
          <p:nvPr/>
        </p:nvSpPr>
        <p:spPr>
          <a:xfrm>
            <a:off x="5867400" y="1981200"/>
            <a:ext cx="609600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000" b="1" dirty="0" smtClean="0">
                <a:solidFill>
                  <a:srgbClr val="FF0000"/>
                </a:solidFill>
              </a:rPr>
              <a:t>8%</a:t>
            </a:r>
            <a:endParaRPr lang="ar-SA" sz="2000" b="1" dirty="0">
              <a:solidFill>
                <a:srgbClr val="FF0000"/>
              </a:solidFill>
            </a:endParaRPr>
          </a:p>
        </p:txBody>
      </p:sp>
      <p:sp>
        <p:nvSpPr>
          <p:cNvPr id="8" name="مربع نص 7"/>
          <p:cNvSpPr txBox="1"/>
          <p:nvPr/>
        </p:nvSpPr>
        <p:spPr>
          <a:xfrm>
            <a:off x="5562600" y="1676400"/>
            <a:ext cx="609600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2000" dirty="0" smtClean="0">
                <a:solidFill>
                  <a:srgbClr val="00B0F0"/>
                </a:solidFill>
              </a:rPr>
              <a:t>4 </a:t>
            </a:r>
            <a:r>
              <a:rPr lang="ar-SA" sz="2000" dirty="0" err="1" smtClean="0">
                <a:solidFill>
                  <a:srgbClr val="00B0F0"/>
                </a:solidFill>
              </a:rPr>
              <a:t>س</a:t>
            </a:r>
            <a:endParaRPr lang="ar-SA" sz="2000" dirty="0">
              <a:solidFill>
                <a:srgbClr val="00B0F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4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7" grpId="0"/>
      <p:bldP spid="8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مستطيل 6"/>
          <p:cNvSpPr/>
          <p:nvPr/>
        </p:nvSpPr>
        <p:spPr>
          <a:xfrm>
            <a:off x="990600" y="2286000"/>
            <a:ext cx="6967604" cy="52322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وهكذا يتم حساب عدد الأسئلة في جميع الخلايا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2971800" y="609600"/>
            <a:ext cx="378020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ملاحظات مهمة:</a:t>
            </a:r>
            <a:endParaRPr lang="ar-SA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622115" y="1676400"/>
            <a:ext cx="8521885" cy="304698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3200" b="1" dirty="0" smtClean="0">
                <a:solidFill>
                  <a:srgbClr val="0000FF"/>
                </a:solidFill>
              </a:rPr>
              <a:t>قد تصادفين في تحويل النسب إلى أسئلة </a:t>
            </a:r>
          </a:p>
          <a:p>
            <a:pPr algn="ctr"/>
            <a:r>
              <a:rPr lang="ar-SA" sz="3200" b="1" dirty="0" smtClean="0">
                <a:solidFill>
                  <a:srgbClr val="0000FF"/>
                </a:solidFill>
              </a:rPr>
              <a:t>أنه قد يكون الناتج 2.5 سؤالين ونصف </a:t>
            </a:r>
          </a:p>
          <a:p>
            <a:pPr algn="ctr"/>
            <a:r>
              <a:rPr lang="ar-SA" sz="3200" b="1" dirty="0" smtClean="0">
                <a:solidFill>
                  <a:srgbClr val="0000FF"/>
                </a:solidFill>
              </a:rPr>
              <a:t>وفي هذه الحال يجبر نصف من هذا المستوى إلى مستوى أخر </a:t>
            </a:r>
          </a:p>
          <a:p>
            <a:pPr algn="ctr"/>
            <a:r>
              <a:rPr lang="ar-SA" sz="3200" b="1" dirty="0" smtClean="0">
                <a:solidFill>
                  <a:srgbClr val="0000FF"/>
                </a:solidFill>
              </a:rPr>
              <a:t>بحيث </a:t>
            </a:r>
          </a:p>
          <a:p>
            <a:pPr algn="ctr"/>
            <a:r>
              <a:rPr lang="ar-SA" sz="3200" b="1" dirty="0" smtClean="0">
                <a:solidFill>
                  <a:srgbClr val="0000FF"/>
                </a:solidFill>
              </a:rPr>
              <a:t>يكون مجموع الأسئلة في النهاية يساوي عدد الأسئلة المطروحة</a:t>
            </a:r>
          </a:p>
          <a:p>
            <a:pPr algn="ctr"/>
            <a:r>
              <a:rPr lang="ar-SA" sz="3200" b="1" dirty="0" smtClean="0">
                <a:solidFill>
                  <a:srgbClr val="0000FF"/>
                </a:solidFill>
              </a:rPr>
              <a:t>كما </a:t>
            </a:r>
            <a:r>
              <a:rPr lang="ar-SA" sz="3200" b="1" dirty="0" err="1" smtClean="0">
                <a:solidFill>
                  <a:srgbClr val="0000FF"/>
                </a:solidFill>
              </a:rPr>
              <a:t>أفترضناه</a:t>
            </a:r>
            <a:r>
              <a:rPr lang="ar-SA" sz="3200" b="1" dirty="0" smtClean="0">
                <a:solidFill>
                  <a:srgbClr val="0000FF"/>
                </a:solidFill>
              </a:rPr>
              <a:t> سابقاً ( 50 سؤال) على سبيل المثال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مستطيل 1"/>
          <p:cNvSpPr/>
          <p:nvPr/>
        </p:nvSpPr>
        <p:spPr>
          <a:xfrm>
            <a:off x="5257800" y="381000"/>
            <a:ext cx="3469219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الخطوة الثالثة:</a:t>
            </a:r>
            <a:endParaRPr lang="ar-SA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533400" y="1295400"/>
            <a:ext cx="7853432" cy="2585323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dirty="0" smtClean="0">
                <a:solidFill>
                  <a:srgbClr val="0000FF"/>
                </a:solidFill>
              </a:rPr>
              <a:t>رسم جدول يحتوي على عدة </a:t>
            </a:r>
          </a:p>
          <a:p>
            <a:pPr algn="ctr"/>
            <a:r>
              <a:rPr lang="ar-SA" sz="5400" dirty="0" smtClean="0">
                <a:solidFill>
                  <a:srgbClr val="0000FF"/>
                </a:solidFill>
              </a:rPr>
              <a:t>عناوين أساسية</a:t>
            </a:r>
          </a:p>
          <a:p>
            <a:pPr algn="ctr"/>
            <a:r>
              <a:rPr lang="ar-SA" sz="5400" dirty="0" smtClean="0">
                <a:solidFill>
                  <a:srgbClr val="0000FF"/>
                </a:solidFill>
              </a:rPr>
              <a:t> كما هو موضح في الجدول التالي :</a:t>
            </a:r>
            <a:endParaRPr lang="ar-SA" sz="5400" b="1" cap="none" spc="0" dirty="0">
              <a:ln w="1905"/>
              <a:solidFill>
                <a:srgbClr val="0000FF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181597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168433"/>
                <a:gridCol w="1148046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100 %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2971800" y="609600"/>
            <a:ext cx="378020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ملاحظات مهمة:</a:t>
            </a:r>
            <a:endParaRPr lang="ar-SA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533400" y="1295400"/>
            <a:ext cx="8073043" cy="2308324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3600" b="1" dirty="0" smtClean="0">
                <a:solidFill>
                  <a:srgbClr val="0000FF"/>
                </a:solidFill>
              </a:rPr>
              <a:t>ليس من الضروري تغطية جميع مستويات هرم بلوم </a:t>
            </a:r>
          </a:p>
          <a:p>
            <a:pPr algn="ctr"/>
            <a:r>
              <a:rPr lang="ar-SA" sz="3600" b="1" dirty="0" smtClean="0">
                <a:solidFill>
                  <a:srgbClr val="0000FF"/>
                </a:solidFill>
              </a:rPr>
              <a:t>من التذكر إلى التقويم</a:t>
            </a:r>
            <a:r>
              <a:rPr lang="ar-SA" sz="36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</a:p>
          <a:p>
            <a:pPr algn="ctr"/>
            <a:r>
              <a:rPr lang="ar-SA" sz="36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و أنما ذلك سيتعمد على محتوى المنهج العمر الزمني </a:t>
            </a:r>
          </a:p>
          <a:p>
            <a:pPr algn="ctr"/>
            <a:r>
              <a:rPr lang="ar-SA" sz="36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والأهداف التدريسية التي تم تحديدها </a:t>
            </a:r>
            <a:endParaRPr lang="ar-SA" sz="3600" b="1" dirty="0" smtClean="0">
              <a:solidFill>
                <a:srgbClr val="0000F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مستطيل 3"/>
          <p:cNvSpPr/>
          <p:nvPr/>
        </p:nvSpPr>
        <p:spPr>
          <a:xfrm>
            <a:off x="3429000" y="457200"/>
            <a:ext cx="5214890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الخطوة الرابعة:</a:t>
            </a:r>
          </a:p>
          <a:p>
            <a:pPr algn="ctr"/>
            <a:r>
              <a:rPr lang="ar-SA" sz="36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حساب الوزن النسبي للموضوعات</a:t>
            </a:r>
            <a:endParaRPr lang="ar-SA" sz="36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" name="مستطيل 2"/>
          <p:cNvSpPr/>
          <p:nvPr/>
        </p:nvSpPr>
        <p:spPr>
          <a:xfrm>
            <a:off x="1828800" y="1676400"/>
            <a:ext cx="6050054" cy="181588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dirty="0" smtClean="0">
                <a:solidFill>
                  <a:srgbClr val="0000FF"/>
                </a:solidFill>
              </a:rPr>
              <a:t>هناك عدة طرق لحساب الوزن النسبي للموضوعات:</a:t>
            </a:r>
          </a:p>
          <a:p>
            <a:pPr marL="457200" indent="-457200" algn="ctr">
              <a:buAutoNum type="arabicPeriod"/>
            </a:pPr>
            <a:r>
              <a:rPr lang="ar-SA" sz="2800" b="1" cap="none" spc="0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رأي الخبراء.</a:t>
            </a:r>
          </a:p>
          <a:p>
            <a:pPr marL="457200" indent="-457200" algn="ctr">
              <a:buAutoNum type="arabicPeriod"/>
            </a:pPr>
            <a:r>
              <a:rPr lang="ar-SA" sz="2800" b="1" cap="none" spc="0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عدد الساعا</a:t>
            </a:r>
            <a:r>
              <a:rPr lang="ar-SA" sz="2800" b="1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ت المعتمدة.</a:t>
            </a:r>
          </a:p>
          <a:p>
            <a:pPr marL="457200" indent="-457200" algn="ctr">
              <a:buAutoNum type="arabicPeriod"/>
            </a:pPr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عدد الصفحات .</a:t>
            </a:r>
            <a:endParaRPr lang="ar-SA" sz="28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مستطيل 4"/>
          <p:cNvSpPr/>
          <p:nvPr/>
        </p:nvSpPr>
        <p:spPr>
          <a:xfrm>
            <a:off x="2438400" y="3429000"/>
            <a:ext cx="5062604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* لنفترض أن عدد الصفحات 200 صفحة 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6" name="مستطيل 5"/>
          <p:cNvSpPr/>
          <p:nvPr/>
        </p:nvSpPr>
        <p:spPr>
          <a:xfrm>
            <a:off x="1752600" y="3962400"/>
            <a:ext cx="6582251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* لنفترض أن عدد صفحات الموضوع الأول  50صفحة 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7" name="مستطيل 6"/>
          <p:cNvSpPr/>
          <p:nvPr/>
        </p:nvSpPr>
        <p:spPr>
          <a:xfrm>
            <a:off x="1143000" y="5105400"/>
            <a:ext cx="6967604" cy="95410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الوزن النسبي للموضوع الأول 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= عدد صفحات الموضوع الأول / عدد الكلي للصفحات × 100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3" grpId="0"/>
      <p:bldP spid="5" grpId="0"/>
      <p:bldP spid="6" grpId="0"/>
      <p:bldP spid="7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1371600" y="381000"/>
            <a:ext cx="6967604" cy="52322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الوزن النسبي للموضوع الأول 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= 50/ 200 × 100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مستطيل 4"/>
          <p:cNvSpPr/>
          <p:nvPr/>
        </p:nvSpPr>
        <p:spPr>
          <a:xfrm>
            <a:off x="1371600" y="1219200"/>
            <a:ext cx="6967604" cy="52322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28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الوزن النسبي للموضوع الأول </a:t>
            </a:r>
            <a:r>
              <a:rPr lang="ar-SA" sz="2800" b="1" cap="none" spc="0" dirty="0" smtClean="0">
                <a:ln w="1905"/>
                <a:solidFill>
                  <a:srgbClr val="00B05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= 25 %</a:t>
            </a:r>
            <a:endParaRPr lang="ar-SA" sz="2800" b="1" cap="none" spc="0" dirty="0">
              <a:ln w="1905"/>
              <a:solidFill>
                <a:srgbClr val="00B05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جدول 1"/>
          <p:cNvGraphicFramePr>
            <a:graphicFrameLocks noGrp="1"/>
          </p:cNvGraphicFramePr>
          <p:nvPr/>
        </p:nvGraphicFramePr>
        <p:xfrm>
          <a:off x="381001" y="381000"/>
          <a:ext cx="8762999" cy="5181597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2634199"/>
                <a:gridCol w="916720"/>
                <a:gridCol w="1021080"/>
                <a:gridCol w="1014411"/>
                <a:gridCol w="860110"/>
                <a:gridCol w="1021080"/>
                <a:gridCol w="1295399"/>
              </a:tblGrid>
              <a:tr h="1345222">
                <a:tc>
                  <a:txBody>
                    <a:bodyPr/>
                    <a:lstStyle/>
                    <a:p>
                      <a:pPr rtl="1"/>
                      <a:endParaRPr lang="ar-SA" sz="2400" b="1" dirty="0" smtClean="0">
                        <a:solidFill>
                          <a:srgbClr val="FF0000"/>
                        </a:solidFill>
                      </a:endParaRPr>
                    </a:p>
                    <a:p>
                      <a:pPr rtl="1"/>
                      <a:r>
                        <a:rPr lang="ar-SA" sz="2400" b="1" dirty="0" smtClean="0">
                          <a:solidFill>
                            <a:srgbClr val="FF0000"/>
                          </a:solidFill>
                        </a:rPr>
                        <a:t>الموضوع</a:t>
                      </a:r>
                      <a:r>
                        <a:rPr lang="ar-SA" sz="24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ar-SA" baseline="0" dirty="0" smtClean="0"/>
                        <a:t>          </a:t>
                      </a:r>
                      <a:r>
                        <a:rPr lang="ar-SA" sz="2400" b="1" baseline="0" dirty="0" smtClean="0"/>
                        <a:t>ا</a:t>
                      </a:r>
                      <a:r>
                        <a:rPr lang="ar-SA" sz="2400" b="1" baseline="0" dirty="0" smtClean="0">
                          <a:solidFill>
                            <a:srgbClr val="0000FF"/>
                          </a:solidFill>
                        </a:rPr>
                        <a:t>لأهداف</a:t>
                      </a:r>
                      <a:endParaRPr lang="ar-SA" sz="2400" b="1" dirty="0">
                        <a:solidFill>
                          <a:srgbClr val="0000FF"/>
                        </a:solidFill>
                      </a:endParaRPr>
                    </a:p>
                  </a:txBody>
                  <a:tcPr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التذكر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الفهم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تطبيق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تحليل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dirty="0" smtClean="0">
                          <a:solidFill>
                            <a:srgbClr val="00B050"/>
                          </a:solidFill>
                        </a:rPr>
                        <a:t>التركيب</a:t>
                      </a:r>
                      <a:endParaRPr lang="ar-SA" sz="24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400" b="1" u="sng" dirty="0" smtClean="0">
                          <a:solidFill>
                            <a:srgbClr val="FF0000"/>
                          </a:solidFill>
                        </a:rPr>
                        <a:t>الوزن النسبي للموضوع</a:t>
                      </a:r>
                      <a:endParaRPr lang="ar-SA" sz="2400" b="1" u="sng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</a:t>
                      </a:r>
                      <a:r>
                        <a:rPr lang="ar-SA" sz="2400" b="1" u="none" baseline="0" dirty="0" smtClean="0">
                          <a:solidFill>
                            <a:srgbClr val="FF33CC"/>
                          </a:solidFill>
                        </a:rPr>
                        <a:t> 1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3200" b="1" dirty="0" smtClean="0">
                          <a:solidFill>
                            <a:schemeClr val="tx2">
                              <a:lumMod val="60000"/>
                              <a:lumOff val="40000"/>
                            </a:schemeClr>
                          </a:solidFill>
                        </a:rPr>
                        <a:t>25 %</a:t>
                      </a:r>
                      <a:endParaRPr lang="ar-SA" sz="3200" b="1" dirty="0">
                        <a:solidFill>
                          <a:schemeClr val="tx2">
                            <a:lumMod val="60000"/>
                            <a:lumOff val="40000"/>
                          </a:schemeClr>
                        </a:solidFill>
                      </a:endParaRPr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2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3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algn="ctr" rtl="1"/>
                      <a:r>
                        <a:rPr lang="ar-SA" sz="2400" b="1" u="none" dirty="0" smtClean="0">
                          <a:solidFill>
                            <a:srgbClr val="FF33CC"/>
                          </a:solidFill>
                        </a:rPr>
                        <a:t>الموضوع 4</a:t>
                      </a:r>
                      <a:endParaRPr lang="ar-SA" sz="2400" b="1" u="none" dirty="0">
                        <a:solidFill>
                          <a:srgbClr val="FF33CC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767275">
                <a:tc>
                  <a:txBody>
                    <a:bodyPr/>
                    <a:lstStyle/>
                    <a:p>
                      <a:pPr rtl="1"/>
                      <a:r>
                        <a:rPr lang="ar-SA" sz="2800" b="1" u="sng" dirty="0" smtClean="0">
                          <a:solidFill>
                            <a:srgbClr val="0000FF"/>
                          </a:solidFill>
                        </a:rPr>
                        <a:t>الوزن النسبي لأهداف</a:t>
                      </a:r>
                      <a:endParaRPr lang="ar-SA" sz="2800" b="1" u="sng" dirty="0">
                        <a:solidFill>
                          <a:srgbClr val="0000FF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b="1" dirty="0" smtClean="0">
                          <a:solidFill>
                            <a:schemeClr val="tx2">
                              <a:lumMod val="75000"/>
                            </a:schemeClr>
                          </a:solidFill>
                        </a:rPr>
                        <a:t>100 %</a:t>
                      </a:r>
                      <a:endParaRPr lang="ar-SA" sz="2800" b="1" dirty="0">
                        <a:solidFill>
                          <a:schemeClr val="tx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مستطيل 2"/>
          <p:cNvSpPr/>
          <p:nvPr/>
        </p:nvSpPr>
        <p:spPr>
          <a:xfrm>
            <a:off x="1371600" y="1752600"/>
            <a:ext cx="6967604" cy="206210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ar-SA" sz="3200" b="1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وهكذا لجميع الموضوعات يتم تحديد  الوزن النسبي لها </a:t>
            </a:r>
          </a:p>
          <a:p>
            <a:pPr algn="ctr"/>
            <a:r>
              <a:rPr lang="ar-SA" sz="32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بشرط </a:t>
            </a:r>
            <a:r>
              <a:rPr lang="ar-SA" sz="3200" b="1" cap="none" spc="0" dirty="0" smtClean="0">
                <a:ln w="1905"/>
                <a:solidFill>
                  <a:srgbClr val="0000FF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أن يكون مجموع الوزن النسبي للموضوعات يساوي 100 %</a:t>
            </a:r>
            <a:endParaRPr lang="ar-SA" sz="3200" b="1" cap="none" spc="0" dirty="0">
              <a:ln w="1905"/>
              <a:solidFill>
                <a:srgbClr val="0000FF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842</Words>
  <Application>Microsoft Office PowerPoint</Application>
  <PresentationFormat>عرض على الشاشة (3:4)‏</PresentationFormat>
  <Paragraphs>281</Paragraphs>
  <Slides>29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29</vt:i4>
      </vt:variant>
    </vt:vector>
  </HeadingPairs>
  <TitlesOfParts>
    <vt:vector size="30" baseType="lpstr">
      <vt:lpstr>سمة Office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mmm</dc:creator>
  <cp:lastModifiedBy>asia</cp:lastModifiedBy>
  <cp:revision>12</cp:revision>
  <dcterms:created xsi:type="dcterms:W3CDTF">2013-02-22T05:03:25Z</dcterms:created>
  <dcterms:modified xsi:type="dcterms:W3CDTF">2013-02-24T05:22:52Z</dcterms:modified>
</cp:coreProperties>
</file>

<file path=docProps/thumbnail.jpeg>
</file>