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66" r:id="rId2"/>
    <p:sldId id="265"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717" autoAdjust="0"/>
  </p:normalViewPr>
  <p:slideViewPr>
    <p:cSldViewPr>
      <p:cViewPr varScale="1">
        <p:scale>
          <a:sx n="103" d="100"/>
          <a:sy n="103" d="100"/>
        </p:scale>
        <p:origin x="-204" y="-84"/>
      </p:cViewPr>
      <p:guideLst>
        <p:guide orient="horz" pos="2160"/>
        <p:guide pos="2880"/>
      </p:guideLst>
    </p:cSldViewPr>
  </p:slideViewPr>
  <p:outlineViewPr>
    <p:cViewPr>
      <p:scale>
        <a:sx n="33" d="100"/>
        <a:sy n="33" d="100"/>
      </p:scale>
      <p:origin x="24"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91CB6A-21FB-4326-B686-D073B72B3BE1}" type="datetimeFigureOut">
              <a:rPr lang="en-US" smtClean="0"/>
              <a:pPr/>
              <a:t>5/14/2011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3EFF20-A872-40E3-A3AE-D967A4F2C22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D07450-7D1D-48A0-BFA0-FC926FD8A13A}" type="slidenum">
              <a:rPr lang="en-US" smtClean="0"/>
              <a:pPr/>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3EFF20-A872-40E3-A3AE-D967A4F2C223}"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3EFF20-A872-40E3-A3AE-D967A4F2C22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3EFF20-A872-40E3-A3AE-D967A4F2C223}"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3EFF20-A872-40E3-A3AE-D967A4F2C223}"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3EFF20-A872-40E3-A3AE-D967A4F2C223}"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3EFF20-A872-40E3-A3AE-D967A4F2C223}"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3EFF20-A872-40E3-A3AE-D967A4F2C22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240E7EE-D9F6-4479-8A42-53C610A5B24F}" type="datetimeFigureOut">
              <a:rPr lang="en-US" smtClean="0"/>
              <a:pPr/>
              <a:t>5/14/2011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405DDA9-59A4-4884-8460-1C0D4895C15D}"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40E7EE-D9F6-4479-8A42-53C610A5B24F}" type="datetimeFigureOut">
              <a:rPr lang="en-US" smtClean="0"/>
              <a:pPr/>
              <a:t>5/14/2011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5DDA9-59A4-4884-8460-1C0D4895C1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40E7EE-D9F6-4479-8A42-53C610A5B24F}" type="datetimeFigureOut">
              <a:rPr lang="en-US" smtClean="0"/>
              <a:pPr/>
              <a:t>5/14/2011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5DDA9-59A4-4884-8460-1C0D4895C1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40E7EE-D9F6-4479-8A42-53C610A5B24F}" type="datetimeFigureOut">
              <a:rPr lang="en-US" smtClean="0"/>
              <a:pPr/>
              <a:t>5/14/2011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5DDA9-59A4-4884-8460-1C0D4895C1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240E7EE-D9F6-4479-8A42-53C610A5B24F}" type="datetimeFigureOut">
              <a:rPr lang="en-US" smtClean="0"/>
              <a:pPr/>
              <a:t>5/14/2011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405DDA9-59A4-4884-8460-1C0D4895C15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240E7EE-D9F6-4479-8A42-53C610A5B24F}" type="datetimeFigureOut">
              <a:rPr lang="en-US" smtClean="0"/>
              <a:pPr/>
              <a:t>5/14/2011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05DDA9-59A4-4884-8460-1C0D4895C1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240E7EE-D9F6-4479-8A42-53C610A5B24F}" type="datetimeFigureOut">
              <a:rPr lang="en-US" smtClean="0"/>
              <a:pPr/>
              <a:t>5/14/2011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05DDA9-59A4-4884-8460-1C0D4895C1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240E7EE-D9F6-4479-8A42-53C610A5B24F}" type="datetimeFigureOut">
              <a:rPr lang="en-US" smtClean="0"/>
              <a:pPr/>
              <a:t>5/14/2011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05DDA9-59A4-4884-8460-1C0D4895C1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40E7EE-D9F6-4479-8A42-53C610A5B24F}" type="datetimeFigureOut">
              <a:rPr lang="en-US" smtClean="0"/>
              <a:pPr/>
              <a:t>5/14/2011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05DDA9-59A4-4884-8460-1C0D4895C1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240E7EE-D9F6-4479-8A42-53C610A5B24F}" type="datetimeFigureOut">
              <a:rPr lang="en-US" smtClean="0"/>
              <a:pPr/>
              <a:t>5/14/2011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05DDA9-59A4-4884-8460-1C0D4895C1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240E7EE-D9F6-4479-8A42-53C610A5B24F}" type="datetimeFigureOut">
              <a:rPr lang="en-US" smtClean="0"/>
              <a:pPr/>
              <a:t>5/14/2011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05DDA9-59A4-4884-8460-1C0D4895C1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240E7EE-D9F6-4479-8A42-53C610A5B24F}" type="datetimeFigureOut">
              <a:rPr lang="en-US" smtClean="0"/>
              <a:pPr/>
              <a:t>5/14/2011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405DDA9-59A4-4884-8460-1C0D4895C15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المحاسبة الادارية  </a:t>
            </a:r>
            <a:endParaRPr lang="en-US" dirty="0"/>
          </a:p>
        </p:txBody>
      </p:sp>
      <p:sp>
        <p:nvSpPr>
          <p:cNvPr id="3" name="Content Placeholder 2"/>
          <p:cNvSpPr>
            <a:spLocks noGrp="1"/>
          </p:cNvSpPr>
          <p:nvPr>
            <p:ph idx="1"/>
          </p:nvPr>
        </p:nvSpPr>
        <p:spPr/>
        <p:txBody>
          <a:bodyPr/>
          <a:lstStyle/>
          <a:p>
            <a:pPr algn="ctr"/>
            <a:r>
              <a:rPr lang="ar-SA" dirty="0" smtClean="0"/>
              <a:t>د . خالد عويس </a:t>
            </a:r>
          </a:p>
          <a:p>
            <a:pPr algn="ctr"/>
            <a:endParaRPr lang="ar-SA" dirty="0" smtClean="0"/>
          </a:p>
          <a:p>
            <a:pPr algn="ctr"/>
            <a:r>
              <a:rPr lang="ar-SA" dirty="0" smtClean="0"/>
              <a:t>الخصائص النوعية لجودة المعلومات</a:t>
            </a:r>
          </a:p>
          <a:p>
            <a:pPr algn="ct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76200"/>
            <a:ext cx="8229600" cy="1139825"/>
          </a:xfrm>
        </p:spPr>
        <p:txBody>
          <a:bodyPr>
            <a:normAutofit fontScale="90000"/>
          </a:bodyPr>
          <a:lstStyle/>
          <a:p>
            <a:pPr eaLnBrk="1" hangingPunct="1">
              <a:defRPr/>
            </a:pPr>
            <a:r>
              <a:rPr lang="ar-EG" sz="4000" b="1" dirty="0" smtClean="0">
                <a:solidFill>
                  <a:schemeClr val="folHlink"/>
                </a:solidFill>
              </a:rPr>
              <a:t>الخصائص النوعية للمعلومات المحاسبية</a:t>
            </a:r>
            <a:endParaRPr lang="en-US" sz="4000" b="1" dirty="0" smtClean="0">
              <a:solidFill>
                <a:schemeClr val="folHlink"/>
              </a:solidFill>
            </a:endParaRPr>
          </a:p>
        </p:txBody>
      </p:sp>
      <p:sp>
        <p:nvSpPr>
          <p:cNvPr id="30731" name="Text Box 11"/>
          <p:cNvSpPr txBox="1">
            <a:spLocks noChangeArrowheads="1"/>
          </p:cNvSpPr>
          <p:nvPr/>
        </p:nvSpPr>
        <p:spPr bwMode="auto">
          <a:xfrm>
            <a:off x="7162800" y="1447800"/>
            <a:ext cx="1752600" cy="396875"/>
          </a:xfrm>
          <a:prstGeom prst="rect">
            <a:avLst/>
          </a:prstGeom>
          <a:solidFill>
            <a:srgbClr val="00FF00"/>
          </a:solidFill>
          <a:ln w="9525">
            <a:noFill/>
            <a:miter lim="800000"/>
            <a:headEnd/>
            <a:tailEnd/>
          </a:ln>
        </p:spPr>
        <p:txBody>
          <a:bodyPr>
            <a:spAutoFit/>
          </a:bodyPr>
          <a:lstStyle/>
          <a:p>
            <a:pPr algn="ctr" rtl="1">
              <a:spcBef>
                <a:spcPct val="50000"/>
              </a:spcBef>
            </a:pPr>
            <a:r>
              <a:rPr lang="ar-EG" sz="2000" b="1">
                <a:solidFill>
                  <a:srgbClr val="FF3300"/>
                </a:solidFill>
              </a:rPr>
              <a:t>المعيار السائد</a:t>
            </a:r>
            <a:endParaRPr lang="en-US" sz="2000" b="1">
              <a:solidFill>
                <a:srgbClr val="FF3300"/>
              </a:solidFill>
            </a:endParaRPr>
          </a:p>
        </p:txBody>
      </p:sp>
      <p:sp>
        <p:nvSpPr>
          <p:cNvPr id="30733" name="Text Box 13"/>
          <p:cNvSpPr txBox="1">
            <a:spLocks noChangeArrowheads="1"/>
          </p:cNvSpPr>
          <p:nvPr/>
        </p:nvSpPr>
        <p:spPr bwMode="auto">
          <a:xfrm>
            <a:off x="2286000" y="1371600"/>
            <a:ext cx="3276600" cy="457200"/>
          </a:xfrm>
          <a:prstGeom prst="rect">
            <a:avLst/>
          </a:prstGeom>
          <a:solidFill>
            <a:schemeClr val="accent2"/>
          </a:solidFill>
          <a:ln w="9525">
            <a:noFill/>
            <a:miter lim="800000"/>
            <a:headEnd/>
            <a:tailEnd/>
          </a:ln>
        </p:spPr>
        <p:txBody>
          <a:bodyPr>
            <a:spAutoFit/>
          </a:bodyPr>
          <a:lstStyle/>
          <a:p>
            <a:pPr algn="ctr" rtl="1">
              <a:spcBef>
                <a:spcPct val="50000"/>
              </a:spcBef>
            </a:pPr>
            <a:r>
              <a:rPr lang="ar-EG" sz="2400" b="1" dirty="0">
                <a:solidFill>
                  <a:srgbClr val="FF3300"/>
                </a:solidFill>
              </a:rPr>
              <a:t>فائدة المعلومات لإتخاذ القرارات</a:t>
            </a:r>
            <a:endParaRPr lang="en-US" sz="2400" b="1" dirty="0">
              <a:solidFill>
                <a:srgbClr val="FF3300"/>
              </a:solidFill>
            </a:endParaRPr>
          </a:p>
        </p:txBody>
      </p:sp>
      <p:sp>
        <p:nvSpPr>
          <p:cNvPr id="30734" name="Line 14"/>
          <p:cNvSpPr>
            <a:spLocks noChangeShapeType="1"/>
          </p:cNvSpPr>
          <p:nvPr/>
        </p:nvSpPr>
        <p:spPr bwMode="auto">
          <a:xfrm>
            <a:off x="3886200" y="1828800"/>
            <a:ext cx="0" cy="457200"/>
          </a:xfrm>
          <a:prstGeom prst="line">
            <a:avLst/>
          </a:prstGeom>
          <a:noFill/>
          <a:ln w="38100">
            <a:solidFill>
              <a:schemeClr val="tx1"/>
            </a:solidFill>
            <a:round/>
            <a:headEnd/>
            <a:tailEnd type="triangle" w="med" len="med"/>
          </a:ln>
        </p:spPr>
        <p:txBody>
          <a:bodyPr/>
          <a:lstStyle/>
          <a:p>
            <a:endParaRPr lang="en-US"/>
          </a:p>
        </p:txBody>
      </p:sp>
      <p:sp>
        <p:nvSpPr>
          <p:cNvPr id="30735" name="Line 15"/>
          <p:cNvSpPr>
            <a:spLocks noChangeShapeType="1"/>
          </p:cNvSpPr>
          <p:nvPr/>
        </p:nvSpPr>
        <p:spPr bwMode="auto">
          <a:xfrm>
            <a:off x="2057400" y="2286000"/>
            <a:ext cx="3886200" cy="0"/>
          </a:xfrm>
          <a:prstGeom prst="line">
            <a:avLst/>
          </a:prstGeom>
          <a:noFill/>
          <a:ln w="38100">
            <a:solidFill>
              <a:schemeClr val="tx1"/>
            </a:solidFill>
            <a:round/>
            <a:headEnd/>
            <a:tailEnd/>
          </a:ln>
        </p:spPr>
        <p:txBody>
          <a:bodyPr/>
          <a:lstStyle/>
          <a:p>
            <a:endParaRPr lang="en-US"/>
          </a:p>
        </p:txBody>
      </p:sp>
      <p:sp>
        <p:nvSpPr>
          <p:cNvPr id="30736" name="Line 16"/>
          <p:cNvSpPr>
            <a:spLocks noChangeShapeType="1"/>
          </p:cNvSpPr>
          <p:nvPr/>
        </p:nvSpPr>
        <p:spPr bwMode="auto">
          <a:xfrm>
            <a:off x="5943600" y="2286000"/>
            <a:ext cx="0" cy="457200"/>
          </a:xfrm>
          <a:prstGeom prst="line">
            <a:avLst/>
          </a:prstGeom>
          <a:noFill/>
          <a:ln w="38100">
            <a:solidFill>
              <a:schemeClr val="tx1"/>
            </a:solidFill>
            <a:round/>
            <a:headEnd/>
            <a:tailEnd type="triangle" w="med" len="med"/>
          </a:ln>
        </p:spPr>
        <p:txBody>
          <a:bodyPr/>
          <a:lstStyle/>
          <a:p>
            <a:endParaRPr lang="en-US"/>
          </a:p>
        </p:txBody>
      </p:sp>
      <p:sp>
        <p:nvSpPr>
          <p:cNvPr id="30737" name="Line 17"/>
          <p:cNvSpPr>
            <a:spLocks noChangeShapeType="1"/>
          </p:cNvSpPr>
          <p:nvPr/>
        </p:nvSpPr>
        <p:spPr bwMode="auto">
          <a:xfrm>
            <a:off x="2057400" y="2286000"/>
            <a:ext cx="0" cy="457200"/>
          </a:xfrm>
          <a:prstGeom prst="line">
            <a:avLst/>
          </a:prstGeom>
          <a:noFill/>
          <a:ln w="38100">
            <a:solidFill>
              <a:schemeClr val="tx1"/>
            </a:solidFill>
            <a:round/>
            <a:headEnd/>
            <a:tailEnd type="triangle" w="med" len="med"/>
          </a:ln>
        </p:spPr>
        <p:txBody>
          <a:bodyPr/>
          <a:lstStyle/>
          <a:p>
            <a:endParaRPr lang="en-US"/>
          </a:p>
        </p:txBody>
      </p:sp>
      <p:sp>
        <p:nvSpPr>
          <p:cNvPr id="30738" name="Text Box 18"/>
          <p:cNvSpPr txBox="1">
            <a:spLocks noChangeArrowheads="1"/>
          </p:cNvSpPr>
          <p:nvPr/>
        </p:nvSpPr>
        <p:spPr bwMode="auto">
          <a:xfrm>
            <a:off x="7162800" y="2819400"/>
            <a:ext cx="1752600" cy="396875"/>
          </a:xfrm>
          <a:prstGeom prst="rect">
            <a:avLst/>
          </a:prstGeom>
          <a:solidFill>
            <a:srgbClr val="00FF00"/>
          </a:solidFill>
          <a:ln w="9525">
            <a:noFill/>
            <a:miter lim="800000"/>
            <a:headEnd/>
            <a:tailEnd/>
          </a:ln>
        </p:spPr>
        <p:txBody>
          <a:bodyPr>
            <a:spAutoFit/>
          </a:bodyPr>
          <a:lstStyle/>
          <a:p>
            <a:pPr algn="ctr" rtl="1">
              <a:spcBef>
                <a:spcPct val="50000"/>
              </a:spcBef>
            </a:pPr>
            <a:r>
              <a:rPr lang="ar-EG" sz="2000" b="1">
                <a:solidFill>
                  <a:srgbClr val="FF3300"/>
                </a:solidFill>
              </a:rPr>
              <a:t>خصائص أساسية</a:t>
            </a:r>
            <a:endParaRPr lang="en-US" sz="2000" b="1">
              <a:solidFill>
                <a:srgbClr val="FF3300"/>
              </a:solidFill>
            </a:endParaRPr>
          </a:p>
        </p:txBody>
      </p:sp>
      <p:sp>
        <p:nvSpPr>
          <p:cNvPr id="30739" name="Text Box 19"/>
          <p:cNvSpPr txBox="1">
            <a:spLocks noChangeArrowheads="1"/>
          </p:cNvSpPr>
          <p:nvPr/>
        </p:nvSpPr>
        <p:spPr bwMode="auto">
          <a:xfrm>
            <a:off x="5334000" y="2743200"/>
            <a:ext cx="1219200" cy="457200"/>
          </a:xfrm>
          <a:prstGeom prst="rect">
            <a:avLst/>
          </a:prstGeom>
          <a:solidFill>
            <a:schemeClr val="accent2"/>
          </a:solidFill>
          <a:ln w="9525">
            <a:noFill/>
            <a:miter lim="800000"/>
            <a:headEnd/>
            <a:tailEnd/>
          </a:ln>
        </p:spPr>
        <p:txBody>
          <a:bodyPr>
            <a:spAutoFit/>
          </a:bodyPr>
          <a:lstStyle/>
          <a:p>
            <a:pPr algn="ctr" rtl="1">
              <a:spcBef>
                <a:spcPct val="50000"/>
              </a:spcBef>
            </a:pPr>
            <a:r>
              <a:rPr lang="ar-EG" sz="2400" b="1">
                <a:solidFill>
                  <a:srgbClr val="FF3300"/>
                </a:solidFill>
              </a:rPr>
              <a:t>الملائمة</a:t>
            </a:r>
            <a:endParaRPr lang="en-US" sz="2400" b="1">
              <a:solidFill>
                <a:srgbClr val="FF3300"/>
              </a:solidFill>
            </a:endParaRPr>
          </a:p>
        </p:txBody>
      </p:sp>
      <p:sp>
        <p:nvSpPr>
          <p:cNvPr id="30740" name="Text Box 20"/>
          <p:cNvSpPr txBox="1">
            <a:spLocks noChangeArrowheads="1"/>
          </p:cNvSpPr>
          <p:nvPr/>
        </p:nvSpPr>
        <p:spPr bwMode="auto">
          <a:xfrm>
            <a:off x="1447800" y="2743200"/>
            <a:ext cx="1219200" cy="457200"/>
          </a:xfrm>
          <a:prstGeom prst="rect">
            <a:avLst/>
          </a:prstGeom>
          <a:solidFill>
            <a:schemeClr val="accent2"/>
          </a:solidFill>
          <a:ln w="9525">
            <a:noFill/>
            <a:miter lim="800000"/>
            <a:headEnd/>
            <a:tailEnd/>
          </a:ln>
        </p:spPr>
        <p:txBody>
          <a:bodyPr>
            <a:spAutoFit/>
          </a:bodyPr>
          <a:lstStyle/>
          <a:p>
            <a:pPr algn="ctr" rtl="1">
              <a:spcBef>
                <a:spcPct val="50000"/>
              </a:spcBef>
            </a:pPr>
            <a:r>
              <a:rPr lang="ar-EG" sz="2400" b="1">
                <a:solidFill>
                  <a:srgbClr val="FF3300"/>
                </a:solidFill>
              </a:rPr>
              <a:t>المصداقية</a:t>
            </a:r>
            <a:endParaRPr lang="en-US" sz="2400" b="1">
              <a:solidFill>
                <a:srgbClr val="FF3300"/>
              </a:solidFill>
            </a:endParaRPr>
          </a:p>
        </p:txBody>
      </p:sp>
      <p:sp>
        <p:nvSpPr>
          <p:cNvPr id="30741" name="Line 21"/>
          <p:cNvSpPr>
            <a:spLocks noChangeShapeType="1"/>
          </p:cNvSpPr>
          <p:nvPr/>
        </p:nvSpPr>
        <p:spPr bwMode="auto">
          <a:xfrm>
            <a:off x="5943600" y="3200400"/>
            <a:ext cx="0" cy="838200"/>
          </a:xfrm>
          <a:prstGeom prst="line">
            <a:avLst/>
          </a:prstGeom>
          <a:noFill/>
          <a:ln w="38100">
            <a:solidFill>
              <a:schemeClr val="tx1"/>
            </a:solidFill>
            <a:round/>
            <a:headEnd/>
            <a:tailEnd type="triangle" w="med" len="med"/>
          </a:ln>
        </p:spPr>
        <p:txBody>
          <a:bodyPr/>
          <a:lstStyle/>
          <a:p>
            <a:endParaRPr lang="en-US"/>
          </a:p>
        </p:txBody>
      </p:sp>
      <p:sp>
        <p:nvSpPr>
          <p:cNvPr id="30742" name="Line 22"/>
          <p:cNvSpPr>
            <a:spLocks noChangeShapeType="1"/>
          </p:cNvSpPr>
          <p:nvPr/>
        </p:nvSpPr>
        <p:spPr bwMode="auto">
          <a:xfrm>
            <a:off x="4648200" y="3581400"/>
            <a:ext cx="2514600" cy="0"/>
          </a:xfrm>
          <a:prstGeom prst="line">
            <a:avLst/>
          </a:prstGeom>
          <a:noFill/>
          <a:ln w="38100">
            <a:solidFill>
              <a:schemeClr val="tx1"/>
            </a:solidFill>
            <a:round/>
            <a:headEnd/>
            <a:tailEnd/>
          </a:ln>
        </p:spPr>
        <p:txBody>
          <a:bodyPr/>
          <a:lstStyle/>
          <a:p>
            <a:endParaRPr lang="en-US"/>
          </a:p>
        </p:txBody>
      </p:sp>
      <p:sp>
        <p:nvSpPr>
          <p:cNvPr id="30743" name="Line 23"/>
          <p:cNvSpPr>
            <a:spLocks noChangeShapeType="1"/>
          </p:cNvSpPr>
          <p:nvPr/>
        </p:nvSpPr>
        <p:spPr bwMode="auto">
          <a:xfrm>
            <a:off x="7162800" y="3581400"/>
            <a:ext cx="0" cy="457200"/>
          </a:xfrm>
          <a:prstGeom prst="line">
            <a:avLst/>
          </a:prstGeom>
          <a:noFill/>
          <a:ln w="38100">
            <a:solidFill>
              <a:schemeClr val="tx1"/>
            </a:solidFill>
            <a:round/>
            <a:headEnd/>
            <a:tailEnd type="triangle" w="med" len="med"/>
          </a:ln>
        </p:spPr>
        <p:txBody>
          <a:bodyPr/>
          <a:lstStyle/>
          <a:p>
            <a:endParaRPr lang="en-US"/>
          </a:p>
        </p:txBody>
      </p:sp>
      <p:sp>
        <p:nvSpPr>
          <p:cNvPr id="30744" name="Line 24"/>
          <p:cNvSpPr>
            <a:spLocks noChangeShapeType="1"/>
          </p:cNvSpPr>
          <p:nvPr/>
        </p:nvSpPr>
        <p:spPr bwMode="auto">
          <a:xfrm>
            <a:off x="4648200" y="3581400"/>
            <a:ext cx="0" cy="457200"/>
          </a:xfrm>
          <a:prstGeom prst="line">
            <a:avLst/>
          </a:prstGeom>
          <a:noFill/>
          <a:ln w="38100">
            <a:solidFill>
              <a:schemeClr val="tx1"/>
            </a:solidFill>
            <a:round/>
            <a:headEnd/>
            <a:tailEnd type="triangle" w="med" len="med"/>
          </a:ln>
        </p:spPr>
        <p:txBody>
          <a:bodyPr/>
          <a:lstStyle/>
          <a:p>
            <a:endParaRPr lang="en-US"/>
          </a:p>
        </p:txBody>
      </p:sp>
      <p:sp>
        <p:nvSpPr>
          <p:cNvPr id="30745" name="Text Box 25"/>
          <p:cNvSpPr txBox="1">
            <a:spLocks noChangeArrowheads="1"/>
          </p:cNvSpPr>
          <p:nvPr/>
        </p:nvSpPr>
        <p:spPr bwMode="auto">
          <a:xfrm>
            <a:off x="7924800" y="4114800"/>
            <a:ext cx="1066800" cy="1311275"/>
          </a:xfrm>
          <a:prstGeom prst="rect">
            <a:avLst/>
          </a:prstGeom>
          <a:solidFill>
            <a:srgbClr val="00FF00"/>
          </a:solidFill>
          <a:ln w="9525">
            <a:noFill/>
            <a:miter lim="800000"/>
            <a:headEnd/>
            <a:tailEnd/>
          </a:ln>
        </p:spPr>
        <p:txBody>
          <a:bodyPr>
            <a:spAutoFit/>
          </a:bodyPr>
          <a:lstStyle/>
          <a:p>
            <a:pPr algn="ctr" rtl="1">
              <a:spcBef>
                <a:spcPct val="50000"/>
              </a:spcBef>
            </a:pPr>
            <a:r>
              <a:rPr lang="ar-EG" sz="2000" b="1">
                <a:solidFill>
                  <a:srgbClr val="FF3300"/>
                </a:solidFill>
              </a:rPr>
              <a:t>عناصر</a:t>
            </a:r>
          </a:p>
          <a:p>
            <a:pPr algn="ctr" rtl="1">
              <a:spcBef>
                <a:spcPct val="50000"/>
              </a:spcBef>
            </a:pPr>
            <a:r>
              <a:rPr lang="ar-EG" sz="2000" b="1">
                <a:solidFill>
                  <a:srgbClr val="FF3300"/>
                </a:solidFill>
              </a:rPr>
              <a:t>الخصائص</a:t>
            </a:r>
          </a:p>
          <a:p>
            <a:pPr algn="ctr" rtl="1">
              <a:spcBef>
                <a:spcPct val="50000"/>
              </a:spcBef>
            </a:pPr>
            <a:r>
              <a:rPr lang="ar-EG" sz="2000" b="1">
                <a:solidFill>
                  <a:srgbClr val="FF3300"/>
                </a:solidFill>
              </a:rPr>
              <a:t>الأساسية</a:t>
            </a:r>
            <a:endParaRPr lang="en-US" sz="2000" b="1">
              <a:solidFill>
                <a:srgbClr val="FF3300"/>
              </a:solidFill>
            </a:endParaRPr>
          </a:p>
        </p:txBody>
      </p:sp>
      <p:sp>
        <p:nvSpPr>
          <p:cNvPr id="30746" name="Text Box 26"/>
          <p:cNvSpPr txBox="1">
            <a:spLocks noChangeArrowheads="1"/>
          </p:cNvSpPr>
          <p:nvPr/>
        </p:nvSpPr>
        <p:spPr bwMode="auto">
          <a:xfrm>
            <a:off x="6705600" y="4114800"/>
            <a:ext cx="990600" cy="457200"/>
          </a:xfrm>
          <a:prstGeom prst="rect">
            <a:avLst/>
          </a:prstGeom>
          <a:solidFill>
            <a:schemeClr val="accent2"/>
          </a:solidFill>
          <a:ln w="9525">
            <a:noFill/>
            <a:miter lim="800000"/>
            <a:headEnd/>
            <a:tailEnd/>
          </a:ln>
        </p:spPr>
        <p:txBody>
          <a:bodyPr>
            <a:spAutoFit/>
          </a:bodyPr>
          <a:lstStyle/>
          <a:p>
            <a:pPr algn="ctr" rtl="1">
              <a:spcBef>
                <a:spcPct val="50000"/>
              </a:spcBef>
            </a:pPr>
            <a:r>
              <a:rPr lang="ar-EG" sz="2400" b="1">
                <a:solidFill>
                  <a:srgbClr val="FF3300"/>
                </a:solidFill>
              </a:rPr>
              <a:t>التوقيت</a:t>
            </a:r>
            <a:endParaRPr lang="en-US" sz="2400" b="1">
              <a:solidFill>
                <a:srgbClr val="FF3300"/>
              </a:solidFill>
            </a:endParaRPr>
          </a:p>
        </p:txBody>
      </p:sp>
      <p:sp>
        <p:nvSpPr>
          <p:cNvPr id="30747" name="Text Box 27"/>
          <p:cNvSpPr txBox="1">
            <a:spLocks noChangeArrowheads="1"/>
          </p:cNvSpPr>
          <p:nvPr/>
        </p:nvSpPr>
        <p:spPr bwMode="auto">
          <a:xfrm>
            <a:off x="5410200" y="4114800"/>
            <a:ext cx="990600" cy="1311275"/>
          </a:xfrm>
          <a:prstGeom prst="rect">
            <a:avLst/>
          </a:prstGeom>
          <a:solidFill>
            <a:schemeClr val="accent2"/>
          </a:solidFill>
          <a:ln w="9525">
            <a:noFill/>
            <a:miter lim="800000"/>
            <a:headEnd/>
            <a:tailEnd/>
          </a:ln>
        </p:spPr>
        <p:txBody>
          <a:bodyPr>
            <a:spAutoFit/>
          </a:bodyPr>
          <a:lstStyle/>
          <a:p>
            <a:pPr algn="ctr" rtl="1">
              <a:spcBef>
                <a:spcPct val="50000"/>
              </a:spcBef>
            </a:pPr>
            <a:r>
              <a:rPr lang="ar-EG" sz="2000" b="1" dirty="0" smtClean="0">
                <a:solidFill>
                  <a:srgbClr val="FF3300"/>
                </a:solidFill>
              </a:rPr>
              <a:t>القدرة</a:t>
            </a:r>
            <a:endParaRPr lang="ar-EG" sz="2000" b="1" dirty="0">
              <a:solidFill>
                <a:srgbClr val="FF3300"/>
              </a:solidFill>
            </a:endParaRPr>
          </a:p>
          <a:p>
            <a:pPr algn="ctr" rtl="1">
              <a:spcBef>
                <a:spcPct val="50000"/>
              </a:spcBef>
            </a:pPr>
            <a:r>
              <a:rPr lang="ar-EG" sz="2000" b="1" dirty="0">
                <a:solidFill>
                  <a:srgbClr val="FF3300"/>
                </a:solidFill>
              </a:rPr>
              <a:t>على</a:t>
            </a:r>
          </a:p>
          <a:p>
            <a:pPr algn="ctr" rtl="1">
              <a:spcBef>
                <a:spcPct val="50000"/>
              </a:spcBef>
            </a:pPr>
            <a:r>
              <a:rPr lang="ar-EG" sz="2000" b="1" dirty="0">
                <a:solidFill>
                  <a:srgbClr val="FF3300"/>
                </a:solidFill>
              </a:rPr>
              <a:t>التنبؤ</a:t>
            </a:r>
            <a:endParaRPr lang="en-US" sz="2000" b="1" dirty="0">
              <a:solidFill>
                <a:srgbClr val="FF3300"/>
              </a:solidFill>
            </a:endParaRPr>
          </a:p>
        </p:txBody>
      </p:sp>
      <p:sp>
        <p:nvSpPr>
          <p:cNvPr id="30748" name="Text Box 28"/>
          <p:cNvSpPr txBox="1">
            <a:spLocks noChangeArrowheads="1"/>
          </p:cNvSpPr>
          <p:nvPr/>
        </p:nvSpPr>
        <p:spPr bwMode="auto">
          <a:xfrm>
            <a:off x="4191000" y="4114800"/>
            <a:ext cx="914400" cy="854075"/>
          </a:xfrm>
          <a:prstGeom prst="rect">
            <a:avLst/>
          </a:prstGeom>
          <a:solidFill>
            <a:schemeClr val="accent2"/>
          </a:solidFill>
          <a:ln w="9525">
            <a:noFill/>
            <a:miter lim="800000"/>
            <a:headEnd/>
            <a:tailEnd/>
          </a:ln>
        </p:spPr>
        <p:txBody>
          <a:bodyPr>
            <a:spAutoFit/>
          </a:bodyPr>
          <a:lstStyle/>
          <a:p>
            <a:pPr algn="ctr" rtl="1">
              <a:spcBef>
                <a:spcPct val="50000"/>
              </a:spcBef>
            </a:pPr>
            <a:r>
              <a:rPr lang="ar-EG" sz="2000" b="1">
                <a:solidFill>
                  <a:srgbClr val="FF3300"/>
                </a:solidFill>
              </a:rPr>
              <a:t>التغذية</a:t>
            </a:r>
          </a:p>
          <a:p>
            <a:pPr algn="ctr" rtl="1">
              <a:spcBef>
                <a:spcPct val="50000"/>
              </a:spcBef>
            </a:pPr>
            <a:r>
              <a:rPr lang="ar-EG" sz="2000" b="1">
                <a:solidFill>
                  <a:srgbClr val="FF3300"/>
                </a:solidFill>
              </a:rPr>
              <a:t>العكسية</a:t>
            </a:r>
            <a:endParaRPr lang="en-US" sz="2000" b="1">
              <a:solidFill>
                <a:srgbClr val="FF3300"/>
              </a:solidFill>
            </a:endParaRPr>
          </a:p>
        </p:txBody>
      </p:sp>
      <p:sp>
        <p:nvSpPr>
          <p:cNvPr id="30749" name="Line 29"/>
          <p:cNvSpPr>
            <a:spLocks noChangeShapeType="1"/>
          </p:cNvSpPr>
          <p:nvPr/>
        </p:nvSpPr>
        <p:spPr bwMode="auto">
          <a:xfrm>
            <a:off x="2057400" y="3200400"/>
            <a:ext cx="0" cy="838200"/>
          </a:xfrm>
          <a:prstGeom prst="line">
            <a:avLst/>
          </a:prstGeom>
          <a:noFill/>
          <a:ln w="38100">
            <a:solidFill>
              <a:schemeClr val="tx1"/>
            </a:solidFill>
            <a:round/>
            <a:headEnd/>
            <a:tailEnd type="triangle" w="med" len="med"/>
          </a:ln>
        </p:spPr>
        <p:txBody>
          <a:bodyPr/>
          <a:lstStyle/>
          <a:p>
            <a:endParaRPr lang="en-US"/>
          </a:p>
        </p:txBody>
      </p:sp>
      <p:sp>
        <p:nvSpPr>
          <p:cNvPr id="30750" name="Line 30"/>
          <p:cNvSpPr>
            <a:spLocks noChangeShapeType="1"/>
          </p:cNvSpPr>
          <p:nvPr/>
        </p:nvSpPr>
        <p:spPr bwMode="auto">
          <a:xfrm>
            <a:off x="990600" y="3581400"/>
            <a:ext cx="2286000" cy="0"/>
          </a:xfrm>
          <a:prstGeom prst="line">
            <a:avLst/>
          </a:prstGeom>
          <a:noFill/>
          <a:ln w="38100">
            <a:solidFill>
              <a:schemeClr val="tx1"/>
            </a:solidFill>
            <a:round/>
            <a:headEnd/>
            <a:tailEnd/>
          </a:ln>
        </p:spPr>
        <p:txBody>
          <a:bodyPr/>
          <a:lstStyle/>
          <a:p>
            <a:endParaRPr lang="en-US"/>
          </a:p>
        </p:txBody>
      </p:sp>
      <p:sp>
        <p:nvSpPr>
          <p:cNvPr id="30751" name="Line 31"/>
          <p:cNvSpPr>
            <a:spLocks noChangeShapeType="1"/>
          </p:cNvSpPr>
          <p:nvPr/>
        </p:nvSpPr>
        <p:spPr bwMode="auto">
          <a:xfrm>
            <a:off x="3276600" y="3581400"/>
            <a:ext cx="0" cy="457200"/>
          </a:xfrm>
          <a:prstGeom prst="line">
            <a:avLst/>
          </a:prstGeom>
          <a:noFill/>
          <a:ln w="38100">
            <a:solidFill>
              <a:schemeClr val="tx1"/>
            </a:solidFill>
            <a:round/>
            <a:headEnd/>
            <a:tailEnd type="triangle" w="med" len="med"/>
          </a:ln>
        </p:spPr>
        <p:txBody>
          <a:bodyPr/>
          <a:lstStyle/>
          <a:p>
            <a:endParaRPr lang="en-US"/>
          </a:p>
        </p:txBody>
      </p:sp>
      <p:sp>
        <p:nvSpPr>
          <p:cNvPr id="30752" name="Line 32"/>
          <p:cNvSpPr>
            <a:spLocks noChangeShapeType="1"/>
          </p:cNvSpPr>
          <p:nvPr/>
        </p:nvSpPr>
        <p:spPr bwMode="auto">
          <a:xfrm>
            <a:off x="990600" y="3581400"/>
            <a:ext cx="0" cy="457200"/>
          </a:xfrm>
          <a:prstGeom prst="line">
            <a:avLst/>
          </a:prstGeom>
          <a:noFill/>
          <a:ln w="38100">
            <a:solidFill>
              <a:schemeClr val="tx1"/>
            </a:solidFill>
            <a:round/>
            <a:headEnd/>
            <a:tailEnd type="triangle" w="med" len="med"/>
          </a:ln>
        </p:spPr>
        <p:txBody>
          <a:bodyPr/>
          <a:lstStyle/>
          <a:p>
            <a:endParaRPr lang="en-US"/>
          </a:p>
        </p:txBody>
      </p:sp>
      <p:sp>
        <p:nvSpPr>
          <p:cNvPr id="30753" name="Text Box 33"/>
          <p:cNvSpPr txBox="1">
            <a:spLocks noChangeArrowheads="1"/>
          </p:cNvSpPr>
          <p:nvPr/>
        </p:nvSpPr>
        <p:spPr bwMode="auto">
          <a:xfrm>
            <a:off x="2819400" y="4114800"/>
            <a:ext cx="838200" cy="701675"/>
          </a:xfrm>
          <a:prstGeom prst="rect">
            <a:avLst/>
          </a:prstGeom>
          <a:solidFill>
            <a:schemeClr val="accent2"/>
          </a:solidFill>
          <a:ln w="9525">
            <a:noFill/>
            <a:miter lim="800000"/>
            <a:headEnd/>
            <a:tailEnd/>
          </a:ln>
        </p:spPr>
        <p:txBody>
          <a:bodyPr>
            <a:spAutoFit/>
          </a:bodyPr>
          <a:lstStyle/>
          <a:p>
            <a:pPr algn="ctr" rtl="1">
              <a:spcBef>
                <a:spcPct val="50000"/>
              </a:spcBef>
            </a:pPr>
            <a:r>
              <a:rPr lang="ar-EG" sz="2000" b="1">
                <a:solidFill>
                  <a:srgbClr val="FF3300"/>
                </a:solidFill>
              </a:rPr>
              <a:t>أمانة العرض</a:t>
            </a:r>
            <a:endParaRPr lang="en-US" sz="2000" b="1">
              <a:solidFill>
                <a:srgbClr val="FF3300"/>
              </a:solidFill>
            </a:endParaRPr>
          </a:p>
        </p:txBody>
      </p:sp>
      <p:sp>
        <p:nvSpPr>
          <p:cNvPr id="30754" name="Text Box 34"/>
          <p:cNvSpPr txBox="1">
            <a:spLocks noChangeArrowheads="1"/>
          </p:cNvSpPr>
          <p:nvPr/>
        </p:nvSpPr>
        <p:spPr bwMode="auto">
          <a:xfrm>
            <a:off x="1676400" y="4114800"/>
            <a:ext cx="762000" cy="701675"/>
          </a:xfrm>
          <a:prstGeom prst="rect">
            <a:avLst/>
          </a:prstGeom>
          <a:solidFill>
            <a:schemeClr val="accent2"/>
          </a:solidFill>
          <a:ln w="9525">
            <a:noFill/>
            <a:miter lim="800000"/>
            <a:headEnd/>
            <a:tailEnd/>
          </a:ln>
        </p:spPr>
        <p:txBody>
          <a:bodyPr>
            <a:spAutoFit/>
          </a:bodyPr>
          <a:lstStyle/>
          <a:p>
            <a:pPr algn="ctr" rtl="1">
              <a:spcBef>
                <a:spcPct val="50000"/>
              </a:spcBef>
            </a:pPr>
            <a:r>
              <a:rPr lang="ar-EG" sz="2000" b="1">
                <a:solidFill>
                  <a:srgbClr val="FF3300"/>
                </a:solidFill>
              </a:rPr>
              <a:t>القابلية للتحقق</a:t>
            </a:r>
            <a:endParaRPr lang="en-US" sz="2000" b="1">
              <a:solidFill>
                <a:srgbClr val="FF3300"/>
              </a:solidFill>
            </a:endParaRPr>
          </a:p>
        </p:txBody>
      </p:sp>
      <p:sp>
        <p:nvSpPr>
          <p:cNvPr id="30755" name="Text Box 35"/>
          <p:cNvSpPr txBox="1">
            <a:spLocks noChangeArrowheads="1"/>
          </p:cNvSpPr>
          <p:nvPr/>
        </p:nvSpPr>
        <p:spPr bwMode="auto">
          <a:xfrm>
            <a:off x="609600" y="4114800"/>
            <a:ext cx="685800" cy="701675"/>
          </a:xfrm>
          <a:prstGeom prst="rect">
            <a:avLst/>
          </a:prstGeom>
          <a:solidFill>
            <a:schemeClr val="accent2"/>
          </a:solidFill>
          <a:ln w="9525">
            <a:noFill/>
            <a:miter lim="800000"/>
            <a:headEnd/>
            <a:tailEnd/>
          </a:ln>
        </p:spPr>
        <p:txBody>
          <a:bodyPr>
            <a:spAutoFit/>
          </a:bodyPr>
          <a:lstStyle/>
          <a:p>
            <a:pPr algn="ctr" rtl="1">
              <a:spcBef>
                <a:spcPct val="50000"/>
              </a:spcBef>
            </a:pPr>
            <a:r>
              <a:rPr lang="ar-EG" sz="2000" b="1">
                <a:solidFill>
                  <a:srgbClr val="FF3300"/>
                </a:solidFill>
              </a:rPr>
              <a:t>عدم التحيز</a:t>
            </a:r>
            <a:endParaRPr lang="en-US" sz="2000" b="1">
              <a:solidFill>
                <a:srgbClr val="FF3300"/>
              </a:solidFill>
            </a:endParaRPr>
          </a:p>
        </p:txBody>
      </p:sp>
      <p:sp>
        <p:nvSpPr>
          <p:cNvPr id="30756" name="Line 36"/>
          <p:cNvSpPr>
            <a:spLocks noChangeShapeType="1"/>
          </p:cNvSpPr>
          <p:nvPr/>
        </p:nvSpPr>
        <p:spPr bwMode="auto">
          <a:xfrm>
            <a:off x="2667000" y="2971800"/>
            <a:ext cx="2667000" cy="0"/>
          </a:xfrm>
          <a:prstGeom prst="line">
            <a:avLst/>
          </a:prstGeom>
          <a:noFill/>
          <a:ln w="38100">
            <a:solidFill>
              <a:srgbClr val="FF3300"/>
            </a:solidFill>
            <a:round/>
            <a:headEnd type="triangle" w="med" len="med"/>
            <a:tailEnd type="triangle" w="med" len="med"/>
          </a:ln>
        </p:spPr>
        <p:txBody>
          <a:bodyPr/>
          <a:lstStyle/>
          <a:p>
            <a:endParaRPr lang="en-US"/>
          </a:p>
        </p:txBody>
      </p:sp>
      <p:sp>
        <p:nvSpPr>
          <p:cNvPr id="30757" name="Line 37"/>
          <p:cNvSpPr>
            <a:spLocks noChangeShapeType="1"/>
          </p:cNvSpPr>
          <p:nvPr/>
        </p:nvSpPr>
        <p:spPr bwMode="auto">
          <a:xfrm>
            <a:off x="3886200" y="2971800"/>
            <a:ext cx="0" cy="2590800"/>
          </a:xfrm>
          <a:prstGeom prst="line">
            <a:avLst/>
          </a:prstGeom>
          <a:noFill/>
          <a:ln w="38100">
            <a:solidFill>
              <a:srgbClr val="FF3300"/>
            </a:solidFill>
            <a:round/>
            <a:headEnd/>
            <a:tailEnd/>
          </a:ln>
        </p:spPr>
        <p:txBody>
          <a:bodyPr/>
          <a:lstStyle/>
          <a:p>
            <a:endParaRPr lang="en-US"/>
          </a:p>
        </p:txBody>
      </p:sp>
      <p:sp>
        <p:nvSpPr>
          <p:cNvPr id="30758" name="Line 38"/>
          <p:cNvSpPr>
            <a:spLocks noChangeShapeType="1"/>
          </p:cNvSpPr>
          <p:nvPr/>
        </p:nvSpPr>
        <p:spPr bwMode="auto">
          <a:xfrm>
            <a:off x="2667000" y="5562600"/>
            <a:ext cx="2667000" cy="0"/>
          </a:xfrm>
          <a:prstGeom prst="line">
            <a:avLst/>
          </a:prstGeom>
          <a:noFill/>
          <a:ln w="38100">
            <a:solidFill>
              <a:srgbClr val="FF3300"/>
            </a:solidFill>
            <a:round/>
            <a:headEnd/>
            <a:tailEnd/>
          </a:ln>
        </p:spPr>
        <p:txBody>
          <a:bodyPr/>
          <a:lstStyle/>
          <a:p>
            <a:endParaRPr lang="en-US"/>
          </a:p>
        </p:txBody>
      </p:sp>
      <p:sp>
        <p:nvSpPr>
          <p:cNvPr id="30759" name="Line 39"/>
          <p:cNvSpPr>
            <a:spLocks noChangeShapeType="1"/>
          </p:cNvSpPr>
          <p:nvPr/>
        </p:nvSpPr>
        <p:spPr bwMode="auto">
          <a:xfrm>
            <a:off x="5334000" y="5562600"/>
            <a:ext cx="0" cy="381000"/>
          </a:xfrm>
          <a:prstGeom prst="line">
            <a:avLst/>
          </a:prstGeom>
          <a:noFill/>
          <a:ln w="38100">
            <a:solidFill>
              <a:srgbClr val="FF3300"/>
            </a:solidFill>
            <a:round/>
            <a:headEnd/>
            <a:tailEnd type="triangle" w="med" len="med"/>
          </a:ln>
        </p:spPr>
        <p:txBody>
          <a:bodyPr/>
          <a:lstStyle/>
          <a:p>
            <a:endParaRPr lang="en-US"/>
          </a:p>
        </p:txBody>
      </p:sp>
      <p:sp>
        <p:nvSpPr>
          <p:cNvPr id="30760" name="Line 40"/>
          <p:cNvSpPr>
            <a:spLocks noChangeShapeType="1"/>
          </p:cNvSpPr>
          <p:nvPr/>
        </p:nvSpPr>
        <p:spPr bwMode="auto">
          <a:xfrm>
            <a:off x="2667000" y="5562600"/>
            <a:ext cx="0" cy="381000"/>
          </a:xfrm>
          <a:prstGeom prst="line">
            <a:avLst/>
          </a:prstGeom>
          <a:noFill/>
          <a:ln w="38100">
            <a:solidFill>
              <a:srgbClr val="FF3300"/>
            </a:solidFill>
            <a:round/>
            <a:headEnd/>
            <a:tailEnd type="triangle" w="med" len="med"/>
          </a:ln>
        </p:spPr>
        <p:txBody>
          <a:bodyPr/>
          <a:lstStyle/>
          <a:p>
            <a:endParaRPr lang="en-US"/>
          </a:p>
        </p:txBody>
      </p:sp>
      <p:sp>
        <p:nvSpPr>
          <p:cNvPr id="30761" name="Text Box 41"/>
          <p:cNvSpPr txBox="1">
            <a:spLocks noChangeArrowheads="1"/>
          </p:cNvSpPr>
          <p:nvPr/>
        </p:nvSpPr>
        <p:spPr bwMode="auto">
          <a:xfrm>
            <a:off x="7162800" y="6019800"/>
            <a:ext cx="1828800" cy="396875"/>
          </a:xfrm>
          <a:prstGeom prst="rect">
            <a:avLst/>
          </a:prstGeom>
          <a:solidFill>
            <a:srgbClr val="00FF00"/>
          </a:solidFill>
          <a:ln w="9525">
            <a:noFill/>
            <a:miter lim="800000"/>
            <a:headEnd/>
            <a:tailEnd/>
          </a:ln>
        </p:spPr>
        <p:txBody>
          <a:bodyPr>
            <a:spAutoFit/>
          </a:bodyPr>
          <a:lstStyle/>
          <a:p>
            <a:pPr algn="ctr" rtl="1">
              <a:spcBef>
                <a:spcPct val="50000"/>
              </a:spcBef>
            </a:pPr>
            <a:r>
              <a:rPr lang="ar-EG" sz="2000" b="1">
                <a:solidFill>
                  <a:srgbClr val="FF3300"/>
                </a:solidFill>
              </a:rPr>
              <a:t>خصائص ثانوية</a:t>
            </a:r>
            <a:endParaRPr lang="en-US" sz="2000" b="1">
              <a:solidFill>
                <a:srgbClr val="FF3300"/>
              </a:solidFill>
            </a:endParaRPr>
          </a:p>
        </p:txBody>
      </p:sp>
      <p:sp>
        <p:nvSpPr>
          <p:cNvPr id="30762" name="Text Box 42"/>
          <p:cNvSpPr txBox="1">
            <a:spLocks noChangeArrowheads="1"/>
          </p:cNvSpPr>
          <p:nvPr/>
        </p:nvSpPr>
        <p:spPr bwMode="auto">
          <a:xfrm>
            <a:off x="4343400" y="6019800"/>
            <a:ext cx="1981200" cy="396875"/>
          </a:xfrm>
          <a:prstGeom prst="rect">
            <a:avLst/>
          </a:prstGeom>
          <a:solidFill>
            <a:srgbClr val="FF9933"/>
          </a:solidFill>
          <a:ln w="9525">
            <a:noFill/>
            <a:miter lim="800000"/>
            <a:headEnd/>
            <a:tailEnd/>
          </a:ln>
        </p:spPr>
        <p:txBody>
          <a:bodyPr>
            <a:spAutoFit/>
          </a:bodyPr>
          <a:lstStyle/>
          <a:p>
            <a:pPr algn="ctr" rtl="1">
              <a:spcBef>
                <a:spcPct val="50000"/>
              </a:spcBef>
            </a:pPr>
            <a:r>
              <a:rPr lang="ar-EG" sz="2000" b="1">
                <a:solidFill>
                  <a:schemeClr val="bg1"/>
                </a:solidFill>
              </a:rPr>
              <a:t>القابلية للمقارنة</a:t>
            </a:r>
            <a:endParaRPr lang="en-US" sz="2000" b="1">
              <a:solidFill>
                <a:schemeClr val="bg1"/>
              </a:solidFill>
            </a:endParaRPr>
          </a:p>
        </p:txBody>
      </p:sp>
      <p:sp>
        <p:nvSpPr>
          <p:cNvPr id="30763" name="Text Box 43"/>
          <p:cNvSpPr txBox="1">
            <a:spLocks noChangeArrowheads="1"/>
          </p:cNvSpPr>
          <p:nvPr/>
        </p:nvSpPr>
        <p:spPr bwMode="auto">
          <a:xfrm>
            <a:off x="1905000" y="6019800"/>
            <a:ext cx="1524000" cy="396875"/>
          </a:xfrm>
          <a:prstGeom prst="rect">
            <a:avLst/>
          </a:prstGeom>
          <a:solidFill>
            <a:srgbClr val="FF9933"/>
          </a:solidFill>
          <a:ln w="9525">
            <a:noFill/>
            <a:miter lim="800000"/>
            <a:headEnd/>
            <a:tailEnd/>
          </a:ln>
        </p:spPr>
        <p:txBody>
          <a:bodyPr>
            <a:spAutoFit/>
          </a:bodyPr>
          <a:lstStyle/>
          <a:p>
            <a:pPr algn="ctr" rtl="1">
              <a:spcBef>
                <a:spcPct val="50000"/>
              </a:spcBef>
            </a:pPr>
            <a:r>
              <a:rPr lang="ar-EG" sz="2000" b="1">
                <a:solidFill>
                  <a:schemeClr val="bg1"/>
                </a:solidFill>
              </a:rPr>
              <a:t>الثبات</a:t>
            </a:r>
            <a:endParaRPr lang="en-US" sz="20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0731"/>
                                        </p:tgtEl>
                                        <p:attrNameLst>
                                          <p:attrName>style.visibility</p:attrName>
                                        </p:attrNameLst>
                                      </p:cBhvr>
                                      <p:to>
                                        <p:strVal val="visible"/>
                                      </p:to>
                                    </p:set>
                                    <p:anim calcmode="lin" valueType="num">
                                      <p:cBhvr additive="base">
                                        <p:cTn id="7" dur="500" fill="hold"/>
                                        <p:tgtEl>
                                          <p:spTgt spid="30731"/>
                                        </p:tgtEl>
                                        <p:attrNameLst>
                                          <p:attrName>ppt_x</p:attrName>
                                        </p:attrNameLst>
                                      </p:cBhvr>
                                      <p:tavLst>
                                        <p:tav tm="0">
                                          <p:val>
                                            <p:strVal val="#ppt_x"/>
                                          </p:val>
                                        </p:tav>
                                        <p:tav tm="100000">
                                          <p:val>
                                            <p:strVal val="#ppt_x"/>
                                          </p:val>
                                        </p:tav>
                                      </p:tavLst>
                                    </p:anim>
                                    <p:anim calcmode="lin" valueType="num">
                                      <p:cBhvr additive="base">
                                        <p:cTn id="8" dur="500" fill="hold"/>
                                        <p:tgtEl>
                                          <p:spTgt spid="3073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0733"/>
                                        </p:tgtEl>
                                        <p:attrNameLst>
                                          <p:attrName>style.visibility</p:attrName>
                                        </p:attrNameLst>
                                      </p:cBhvr>
                                      <p:to>
                                        <p:strVal val="visible"/>
                                      </p:to>
                                    </p:set>
                                    <p:anim calcmode="lin" valueType="num">
                                      <p:cBhvr additive="base">
                                        <p:cTn id="13" dur="500" fill="hold"/>
                                        <p:tgtEl>
                                          <p:spTgt spid="30733"/>
                                        </p:tgtEl>
                                        <p:attrNameLst>
                                          <p:attrName>ppt_x</p:attrName>
                                        </p:attrNameLst>
                                      </p:cBhvr>
                                      <p:tavLst>
                                        <p:tav tm="0">
                                          <p:val>
                                            <p:strVal val="#ppt_x"/>
                                          </p:val>
                                        </p:tav>
                                        <p:tav tm="100000">
                                          <p:val>
                                            <p:strVal val="#ppt_x"/>
                                          </p:val>
                                        </p:tav>
                                      </p:tavLst>
                                    </p:anim>
                                    <p:anim calcmode="lin" valueType="num">
                                      <p:cBhvr additive="base">
                                        <p:cTn id="14" dur="500" fill="hold"/>
                                        <p:tgtEl>
                                          <p:spTgt spid="3073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0734"/>
                                        </p:tgtEl>
                                        <p:attrNameLst>
                                          <p:attrName>style.visibility</p:attrName>
                                        </p:attrNameLst>
                                      </p:cBhvr>
                                      <p:to>
                                        <p:strVal val="visible"/>
                                      </p:to>
                                    </p:set>
                                    <p:anim calcmode="lin" valueType="num">
                                      <p:cBhvr additive="base">
                                        <p:cTn id="19" dur="500" fill="hold"/>
                                        <p:tgtEl>
                                          <p:spTgt spid="30734"/>
                                        </p:tgtEl>
                                        <p:attrNameLst>
                                          <p:attrName>ppt_x</p:attrName>
                                        </p:attrNameLst>
                                      </p:cBhvr>
                                      <p:tavLst>
                                        <p:tav tm="0">
                                          <p:val>
                                            <p:strVal val="#ppt_x"/>
                                          </p:val>
                                        </p:tav>
                                        <p:tav tm="100000">
                                          <p:val>
                                            <p:strVal val="#ppt_x"/>
                                          </p:val>
                                        </p:tav>
                                      </p:tavLst>
                                    </p:anim>
                                    <p:anim calcmode="lin" valueType="num">
                                      <p:cBhvr additive="base">
                                        <p:cTn id="20" dur="500" fill="hold"/>
                                        <p:tgtEl>
                                          <p:spTgt spid="30734"/>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35"/>
                                        </p:tgtEl>
                                        <p:attrNameLst>
                                          <p:attrName>style.visibility</p:attrName>
                                        </p:attrNameLst>
                                      </p:cBhvr>
                                      <p:to>
                                        <p:strVal val="visible"/>
                                      </p:to>
                                    </p:set>
                                    <p:anim calcmode="lin" valueType="num">
                                      <p:cBhvr additive="base">
                                        <p:cTn id="25" dur="500" fill="hold"/>
                                        <p:tgtEl>
                                          <p:spTgt spid="30735"/>
                                        </p:tgtEl>
                                        <p:attrNameLst>
                                          <p:attrName>ppt_x</p:attrName>
                                        </p:attrNameLst>
                                      </p:cBhvr>
                                      <p:tavLst>
                                        <p:tav tm="0">
                                          <p:val>
                                            <p:strVal val="0-#ppt_w/2"/>
                                          </p:val>
                                        </p:tav>
                                        <p:tav tm="100000">
                                          <p:val>
                                            <p:strVal val="#ppt_x"/>
                                          </p:val>
                                        </p:tav>
                                      </p:tavLst>
                                    </p:anim>
                                    <p:anim calcmode="lin" valueType="num">
                                      <p:cBhvr additive="base">
                                        <p:cTn id="26" dur="500" fill="hold"/>
                                        <p:tgtEl>
                                          <p:spTgt spid="3073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30736"/>
                                        </p:tgtEl>
                                        <p:attrNameLst>
                                          <p:attrName>style.visibility</p:attrName>
                                        </p:attrNameLst>
                                      </p:cBhvr>
                                      <p:to>
                                        <p:strVal val="visible"/>
                                      </p:to>
                                    </p:set>
                                    <p:anim calcmode="lin" valueType="num">
                                      <p:cBhvr additive="base">
                                        <p:cTn id="31" dur="500" fill="hold"/>
                                        <p:tgtEl>
                                          <p:spTgt spid="30736"/>
                                        </p:tgtEl>
                                        <p:attrNameLst>
                                          <p:attrName>ppt_x</p:attrName>
                                        </p:attrNameLst>
                                      </p:cBhvr>
                                      <p:tavLst>
                                        <p:tav tm="0">
                                          <p:val>
                                            <p:strVal val="#ppt_x"/>
                                          </p:val>
                                        </p:tav>
                                        <p:tav tm="100000">
                                          <p:val>
                                            <p:strVal val="#ppt_x"/>
                                          </p:val>
                                        </p:tav>
                                      </p:tavLst>
                                    </p:anim>
                                    <p:anim calcmode="lin" valueType="num">
                                      <p:cBhvr additive="base">
                                        <p:cTn id="32" dur="500" fill="hold"/>
                                        <p:tgtEl>
                                          <p:spTgt spid="30736"/>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additive="base">
                                        <p:cTn id="37" dur="500" fill="hold"/>
                                        <p:tgtEl>
                                          <p:spTgt spid="30737"/>
                                        </p:tgtEl>
                                        <p:attrNameLst>
                                          <p:attrName>ppt_x</p:attrName>
                                        </p:attrNameLst>
                                      </p:cBhvr>
                                      <p:tavLst>
                                        <p:tav tm="0">
                                          <p:val>
                                            <p:strVal val="#ppt_x"/>
                                          </p:val>
                                        </p:tav>
                                        <p:tav tm="100000">
                                          <p:val>
                                            <p:strVal val="#ppt_x"/>
                                          </p:val>
                                        </p:tav>
                                      </p:tavLst>
                                    </p:anim>
                                    <p:anim calcmode="lin" valueType="num">
                                      <p:cBhvr additive="base">
                                        <p:cTn id="38" dur="500" fill="hold"/>
                                        <p:tgtEl>
                                          <p:spTgt spid="30737"/>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30738"/>
                                        </p:tgtEl>
                                        <p:attrNameLst>
                                          <p:attrName>style.visibility</p:attrName>
                                        </p:attrNameLst>
                                      </p:cBhvr>
                                      <p:to>
                                        <p:strVal val="visible"/>
                                      </p:to>
                                    </p:set>
                                    <p:anim calcmode="lin" valueType="num">
                                      <p:cBhvr additive="base">
                                        <p:cTn id="43" dur="500" fill="hold"/>
                                        <p:tgtEl>
                                          <p:spTgt spid="30738"/>
                                        </p:tgtEl>
                                        <p:attrNameLst>
                                          <p:attrName>ppt_x</p:attrName>
                                        </p:attrNameLst>
                                      </p:cBhvr>
                                      <p:tavLst>
                                        <p:tav tm="0">
                                          <p:val>
                                            <p:strVal val="#ppt_x"/>
                                          </p:val>
                                        </p:tav>
                                        <p:tav tm="100000">
                                          <p:val>
                                            <p:strVal val="#ppt_x"/>
                                          </p:val>
                                        </p:tav>
                                      </p:tavLst>
                                    </p:anim>
                                    <p:anim calcmode="lin" valueType="num">
                                      <p:cBhvr additive="base">
                                        <p:cTn id="44" dur="500" fill="hold"/>
                                        <p:tgtEl>
                                          <p:spTgt spid="30738"/>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30739"/>
                                        </p:tgtEl>
                                        <p:attrNameLst>
                                          <p:attrName>style.visibility</p:attrName>
                                        </p:attrNameLst>
                                      </p:cBhvr>
                                      <p:to>
                                        <p:strVal val="visible"/>
                                      </p:to>
                                    </p:set>
                                    <p:anim calcmode="lin" valueType="num">
                                      <p:cBhvr additive="base">
                                        <p:cTn id="49" dur="500" fill="hold"/>
                                        <p:tgtEl>
                                          <p:spTgt spid="30739"/>
                                        </p:tgtEl>
                                        <p:attrNameLst>
                                          <p:attrName>ppt_x</p:attrName>
                                        </p:attrNameLst>
                                      </p:cBhvr>
                                      <p:tavLst>
                                        <p:tav tm="0">
                                          <p:val>
                                            <p:strVal val="#ppt_x"/>
                                          </p:val>
                                        </p:tav>
                                        <p:tav tm="100000">
                                          <p:val>
                                            <p:strVal val="#ppt_x"/>
                                          </p:val>
                                        </p:tav>
                                      </p:tavLst>
                                    </p:anim>
                                    <p:anim calcmode="lin" valueType="num">
                                      <p:cBhvr additive="base">
                                        <p:cTn id="50" dur="500" fill="hold"/>
                                        <p:tgtEl>
                                          <p:spTgt spid="30739"/>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30740"/>
                                        </p:tgtEl>
                                        <p:attrNameLst>
                                          <p:attrName>style.visibility</p:attrName>
                                        </p:attrNameLst>
                                      </p:cBhvr>
                                      <p:to>
                                        <p:strVal val="visible"/>
                                      </p:to>
                                    </p:set>
                                    <p:anim calcmode="lin" valueType="num">
                                      <p:cBhvr additive="base">
                                        <p:cTn id="55" dur="500" fill="hold"/>
                                        <p:tgtEl>
                                          <p:spTgt spid="30740"/>
                                        </p:tgtEl>
                                        <p:attrNameLst>
                                          <p:attrName>ppt_x</p:attrName>
                                        </p:attrNameLst>
                                      </p:cBhvr>
                                      <p:tavLst>
                                        <p:tav tm="0">
                                          <p:val>
                                            <p:strVal val="#ppt_x"/>
                                          </p:val>
                                        </p:tav>
                                        <p:tav tm="100000">
                                          <p:val>
                                            <p:strVal val="#ppt_x"/>
                                          </p:val>
                                        </p:tav>
                                      </p:tavLst>
                                    </p:anim>
                                    <p:anim calcmode="lin" valueType="num">
                                      <p:cBhvr additive="base">
                                        <p:cTn id="56" dur="500" fill="hold"/>
                                        <p:tgtEl>
                                          <p:spTgt spid="30740"/>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1" fill="hold" grpId="0" nodeType="clickEffect">
                                  <p:stCondLst>
                                    <p:cond delay="0"/>
                                  </p:stCondLst>
                                  <p:childTnLst>
                                    <p:set>
                                      <p:cBhvr>
                                        <p:cTn id="60" dur="1" fill="hold">
                                          <p:stCondLst>
                                            <p:cond delay="0"/>
                                          </p:stCondLst>
                                        </p:cTn>
                                        <p:tgtEl>
                                          <p:spTgt spid="30741"/>
                                        </p:tgtEl>
                                        <p:attrNameLst>
                                          <p:attrName>style.visibility</p:attrName>
                                        </p:attrNameLst>
                                      </p:cBhvr>
                                      <p:to>
                                        <p:strVal val="visible"/>
                                      </p:to>
                                    </p:set>
                                    <p:anim calcmode="lin" valueType="num">
                                      <p:cBhvr additive="base">
                                        <p:cTn id="61" dur="500" fill="hold"/>
                                        <p:tgtEl>
                                          <p:spTgt spid="30741"/>
                                        </p:tgtEl>
                                        <p:attrNameLst>
                                          <p:attrName>ppt_x</p:attrName>
                                        </p:attrNameLst>
                                      </p:cBhvr>
                                      <p:tavLst>
                                        <p:tav tm="0">
                                          <p:val>
                                            <p:strVal val="#ppt_x"/>
                                          </p:val>
                                        </p:tav>
                                        <p:tav tm="100000">
                                          <p:val>
                                            <p:strVal val="#ppt_x"/>
                                          </p:val>
                                        </p:tav>
                                      </p:tavLst>
                                    </p:anim>
                                    <p:anim calcmode="lin" valueType="num">
                                      <p:cBhvr additive="base">
                                        <p:cTn id="62" dur="500" fill="hold"/>
                                        <p:tgtEl>
                                          <p:spTgt spid="30741"/>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0742"/>
                                        </p:tgtEl>
                                        <p:attrNameLst>
                                          <p:attrName>style.visibility</p:attrName>
                                        </p:attrNameLst>
                                      </p:cBhvr>
                                      <p:to>
                                        <p:strVal val="visible"/>
                                      </p:to>
                                    </p:set>
                                    <p:anim calcmode="lin" valueType="num">
                                      <p:cBhvr additive="base">
                                        <p:cTn id="67" dur="500" fill="hold"/>
                                        <p:tgtEl>
                                          <p:spTgt spid="30742"/>
                                        </p:tgtEl>
                                        <p:attrNameLst>
                                          <p:attrName>ppt_x</p:attrName>
                                        </p:attrNameLst>
                                      </p:cBhvr>
                                      <p:tavLst>
                                        <p:tav tm="0">
                                          <p:val>
                                            <p:strVal val="0-#ppt_w/2"/>
                                          </p:val>
                                        </p:tav>
                                        <p:tav tm="100000">
                                          <p:val>
                                            <p:strVal val="#ppt_x"/>
                                          </p:val>
                                        </p:tav>
                                      </p:tavLst>
                                    </p:anim>
                                    <p:anim calcmode="lin" valueType="num">
                                      <p:cBhvr additive="base">
                                        <p:cTn id="68" dur="500" fill="hold"/>
                                        <p:tgtEl>
                                          <p:spTgt spid="3074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1" fill="hold" grpId="0" nodeType="clickEffect">
                                  <p:stCondLst>
                                    <p:cond delay="0"/>
                                  </p:stCondLst>
                                  <p:childTnLst>
                                    <p:set>
                                      <p:cBhvr>
                                        <p:cTn id="72" dur="1" fill="hold">
                                          <p:stCondLst>
                                            <p:cond delay="0"/>
                                          </p:stCondLst>
                                        </p:cTn>
                                        <p:tgtEl>
                                          <p:spTgt spid="30743"/>
                                        </p:tgtEl>
                                        <p:attrNameLst>
                                          <p:attrName>style.visibility</p:attrName>
                                        </p:attrNameLst>
                                      </p:cBhvr>
                                      <p:to>
                                        <p:strVal val="visible"/>
                                      </p:to>
                                    </p:set>
                                    <p:anim calcmode="lin" valueType="num">
                                      <p:cBhvr additive="base">
                                        <p:cTn id="73" dur="500" fill="hold"/>
                                        <p:tgtEl>
                                          <p:spTgt spid="30743"/>
                                        </p:tgtEl>
                                        <p:attrNameLst>
                                          <p:attrName>ppt_x</p:attrName>
                                        </p:attrNameLst>
                                      </p:cBhvr>
                                      <p:tavLst>
                                        <p:tav tm="0">
                                          <p:val>
                                            <p:strVal val="#ppt_x"/>
                                          </p:val>
                                        </p:tav>
                                        <p:tav tm="100000">
                                          <p:val>
                                            <p:strVal val="#ppt_x"/>
                                          </p:val>
                                        </p:tav>
                                      </p:tavLst>
                                    </p:anim>
                                    <p:anim calcmode="lin" valueType="num">
                                      <p:cBhvr additive="base">
                                        <p:cTn id="74" dur="500" fill="hold"/>
                                        <p:tgtEl>
                                          <p:spTgt spid="30743"/>
                                        </p:tgtEl>
                                        <p:attrNameLst>
                                          <p:attrName>ppt_y</p:attrName>
                                        </p:attrNameLst>
                                      </p:cBhvr>
                                      <p:tavLst>
                                        <p:tav tm="0">
                                          <p:val>
                                            <p:strVal val="0-#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1" fill="hold" grpId="0" nodeType="clickEffect">
                                  <p:stCondLst>
                                    <p:cond delay="0"/>
                                  </p:stCondLst>
                                  <p:childTnLst>
                                    <p:set>
                                      <p:cBhvr>
                                        <p:cTn id="78" dur="1" fill="hold">
                                          <p:stCondLst>
                                            <p:cond delay="0"/>
                                          </p:stCondLst>
                                        </p:cTn>
                                        <p:tgtEl>
                                          <p:spTgt spid="30744"/>
                                        </p:tgtEl>
                                        <p:attrNameLst>
                                          <p:attrName>style.visibility</p:attrName>
                                        </p:attrNameLst>
                                      </p:cBhvr>
                                      <p:to>
                                        <p:strVal val="visible"/>
                                      </p:to>
                                    </p:set>
                                    <p:anim calcmode="lin" valueType="num">
                                      <p:cBhvr additive="base">
                                        <p:cTn id="79" dur="500" fill="hold"/>
                                        <p:tgtEl>
                                          <p:spTgt spid="30744"/>
                                        </p:tgtEl>
                                        <p:attrNameLst>
                                          <p:attrName>ppt_x</p:attrName>
                                        </p:attrNameLst>
                                      </p:cBhvr>
                                      <p:tavLst>
                                        <p:tav tm="0">
                                          <p:val>
                                            <p:strVal val="#ppt_x"/>
                                          </p:val>
                                        </p:tav>
                                        <p:tav tm="100000">
                                          <p:val>
                                            <p:strVal val="#ppt_x"/>
                                          </p:val>
                                        </p:tav>
                                      </p:tavLst>
                                    </p:anim>
                                    <p:anim calcmode="lin" valueType="num">
                                      <p:cBhvr additive="base">
                                        <p:cTn id="80" dur="500" fill="hold"/>
                                        <p:tgtEl>
                                          <p:spTgt spid="30744"/>
                                        </p:tgtEl>
                                        <p:attrNameLst>
                                          <p:attrName>ppt_y</p:attrName>
                                        </p:attrNameLst>
                                      </p:cBhvr>
                                      <p:tavLst>
                                        <p:tav tm="0">
                                          <p:val>
                                            <p:strVal val="0-#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1" fill="hold" grpId="0" nodeType="clickEffect">
                                  <p:stCondLst>
                                    <p:cond delay="0"/>
                                  </p:stCondLst>
                                  <p:childTnLst>
                                    <p:set>
                                      <p:cBhvr>
                                        <p:cTn id="84" dur="1" fill="hold">
                                          <p:stCondLst>
                                            <p:cond delay="0"/>
                                          </p:stCondLst>
                                        </p:cTn>
                                        <p:tgtEl>
                                          <p:spTgt spid="30745"/>
                                        </p:tgtEl>
                                        <p:attrNameLst>
                                          <p:attrName>style.visibility</p:attrName>
                                        </p:attrNameLst>
                                      </p:cBhvr>
                                      <p:to>
                                        <p:strVal val="visible"/>
                                      </p:to>
                                    </p:set>
                                    <p:anim calcmode="lin" valueType="num">
                                      <p:cBhvr additive="base">
                                        <p:cTn id="85" dur="500" fill="hold"/>
                                        <p:tgtEl>
                                          <p:spTgt spid="30745"/>
                                        </p:tgtEl>
                                        <p:attrNameLst>
                                          <p:attrName>ppt_x</p:attrName>
                                        </p:attrNameLst>
                                      </p:cBhvr>
                                      <p:tavLst>
                                        <p:tav tm="0">
                                          <p:val>
                                            <p:strVal val="#ppt_x"/>
                                          </p:val>
                                        </p:tav>
                                        <p:tav tm="100000">
                                          <p:val>
                                            <p:strVal val="#ppt_x"/>
                                          </p:val>
                                        </p:tav>
                                      </p:tavLst>
                                    </p:anim>
                                    <p:anim calcmode="lin" valueType="num">
                                      <p:cBhvr additive="base">
                                        <p:cTn id="86" dur="500" fill="hold"/>
                                        <p:tgtEl>
                                          <p:spTgt spid="30745"/>
                                        </p:tgtEl>
                                        <p:attrNameLst>
                                          <p:attrName>ppt_y</p:attrName>
                                        </p:attrNameLst>
                                      </p:cBhvr>
                                      <p:tavLst>
                                        <p:tav tm="0">
                                          <p:val>
                                            <p:strVal val="0-#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1" fill="hold" grpId="0" nodeType="clickEffect">
                                  <p:stCondLst>
                                    <p:cond delay="0"/>
                                  </p:stCondLst>
                                  <p:childTnLst>
                                    <p:set>
                                      <p:cBhvr>
                                        <p:cTn id="90" dur="1" fill="hold">
                                          <p:stCondLst>
                                            <p:cond delay="0"/>
                                          </p:stCondLst>
                                        </p:cTn>
                                        <p:tgtEl>
                                          <p:spTgt spid="30746"/>
                                        </p:tgtEl>
                                        <p:attrNameLst>
                                          <p:attrName>style.visibility</p:attrName>
                                        </p:attrNameLst>
                                      </p:cBhvr>
                                      <p:to>
                                        <p:strVal val="visible"/>
                                      </p:to>
                                    </p:set>
                                    <p:anim calcmode="lin" valueType="num">
                                      <p:cBhvr additive="base">
                                        <p:cTn id="91" dur="500" fill="hold"/>
                                        <p:tgtEl>
                                          <p:spTgt spid="30746"/>
                                        </p:tgtEl>
                                        <p:attrNameLst>
                                          <p:attrName>ppt_x</p:attrName>
                                        </p:attrNameLst>
                                      </p:cBhvr>
                                      <p:tavLst>
                                        <p:tav tm="0">
                                          <p:val>
                                            <p:strVal val="#ppt_x"/>
                                          </p:val>
                                        </p:tav>
                                        <p:tav tm="100000">
                                          <p:val>
                                            <p:strVal val="#ppt_x"/>
                                          </p:val>
                                        </p:tav>
                                      </p:tavLst>
                                    </p:anim>
                                    <p:anim calcmode="lin" valueType="num">
                                      <p:cBhvr additive="base">
                                        <p:cTn id="92" dur="500" fill="hold"/>
                                        <p:tgtEl>
                                          <p:spTgt spid="30746"/>
                                        </p:tgtEl>
                                        <p:attrNameLst>
                                          <p:attrName>ppt_y</p:attrName>
                                        </p:attrNameLst>
                                      </p:cBhvr>
                                      <p:tavLst>
                                        <p:tav tm="0">
                                          <p:val>
                                            <p:strVal val="0-#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1" fill="hold" grpId="0" nodeType="clickEffect">
                                  <p:stCondLst>
                                    <p:cond delay="0"/>
                                  </p:stCondLst>
                                  <p:childTnLst>
                                    <p:set>
                                      <p:cBhvr>
                                        <p:cTn id="96" dur="1" fill="hold">
                                          <p:stCondLst>
                                            <p:cond delay="0"/>
                                          </p:stCondLst>
                                        </p:cTn>
                                        <p:tgtEl>
                                          <p:spTgt spid="30747"/>
                                        </p:tgtEl>
                                        <p:attrNameLst>
                                          <p:attrName>style.visibility</p:attrName>
                                        </p:attrNameLst>
                                      </p:cBhvr>
                                      <p:to>
                                        <p:strVal val="visible"/>
                                      </p:to>
                                    </p:set>
                                    <p:anim calcmode="lin" valueType="num">
                                      <p:cBhvr additive="base">
                                        <p:cTn id="97" dur="500" fill="hold"/>
                                        <p:tgtEl>
                                          <p:spTgt spid="30747"/>
                                        </p:tgtEl>
                                        <p:attrNameLst>
                                          <p:attrName>ppt_x</p:attrName>
                                        </p:attrNameLst>
                                      </p:cBhvr>
                                      <p:tavLst>
                                        <p:tav tm="0">
                                          <p:val>
                                            <p:strVal val="#ppt_x"/>
                                          </p:val>
                                        </p:tav>
                                        <p:tav tm="100000">
                                          <p:val>
                                            <p:strVal val="#ppt_x"/>
                                          </p:val>
                                        </p:tav>
                                      </p:tavLst>
                                    </p:anim>
                                    <p:anim calcmode="lin" valueType="num">
                                      <p:cBhvr additive="base">
                                        <p:cTn id="98" dur="500" fill="hold"/>
                                        <p:tgtEl>
                                          <p:spTgt spid="30747"/>
                                        </p:tgtEl>
                                        <p:attrNameLst>
                                          <p:attrName>ppt_y</p:attrName>
                                        </p:attrNameLst>
                                      </p:cBhvr>
                                      <p:tavLst>
                                        <p:tav tm="0">
                                          <p:val>
                                            <p:strVal val="0-#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1" fill="hold" grpId="0" nodeType="clickEffect">
                                  <p:stCondLst>
                                    <p:cond delay="0"/>
                                  </p:stCondLst>
                                  <p:childTnLst>
                                    <p:set>
                                      <p:cBhvr>
                                        <p:cTn id="102" dur="1" fill="hold">
                                          <p:stCondLst>
                                            <p:cond delay="0"/>
                                          </p:stCondLst>
                                        </p:cTn>
                                        <p:tgtEl>
                                          <p:spTgt spid="30748"/>
                                        </p:tgtEl>
                                        <p:attrNameLst>
                                          <p:attrName>style.visibility</p:attrName>
                                        </p:attrNameLst>
                                      </p:cBhvr>
                                      <p:to>
                                        <p:strVal val="visible"/>
                                      </p:to>
                                    </p:set>
                                    <p:anim calcmode="lin" valueType="num">
                                      <p:cBhvr additive="base">
                                        <p:cTn id="103" dur="500" fill="hold"/>
                                        <p:tgtEl>
                                          <p:spTgt spid="30748"/>
                                        </p:tgtEl>
                                        <p:attrNameLst>
                                          <p:attrName>ppt_x</p:attrName>
                                        </p:attrNameLst>
                                      </p:cBhvr>
                                      <p:tavLst>
                                        <p:tav tm="0">
                                          <p:val>
                                            <p:strVal val="#ppt_x"/>
                                          </p:val>
                                        </p:tav>
                                        <p:tav tm="100000">
                                          <p:val>
                                            <p:strVal val="#ppt_x"/>
                                          </p:val>
                                        </p:tav>
                                      </p:tavLst>
                                    </p:anim>
                                    <p:anim calcmode="lin" valueType="num">
                                      <p:cBhvr additive="base">
                                        <p:cTn id="104" dur="500" fill="hold"/>
                                        <p:tgtEl>
                                          <p:spTgt spid="30748"/>
                                        </p:tgtEl>
                                        <p:attrNameLst>
                                          <p:attrName>ppt_y</p:attrName>
                                        </p:attrNameLst>
                                      </p:cBhvr>
                                      <p:tavLst>
                                        <p:tav tm="0">
                                          <p:val>
                                            <p:strVal val="0-#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1" fill="hold" grpId="0" nodeType="clickEffect">
                                  <p:stCondLst>
                                    <p:cond delay="0"/>
                                  </p:stCondLst>
                                  <p:childTnLst>
                                    <p:set>
                                      <p:cBhvr>
                                        <p:cTn id="108" dur="1" fill="hold">
                                          <p:stCondLst>
                                            <p:cond delay="0"/>
                                          </p:stCondLst>
                                        </p:cTn>
                                        <p:tgtEl>
                                          <p:spTgt spid="30749"/>
                                        </p:tgtEl>
                                        <p:attrNameLst>
                                          <p:attrName>style.visibility</p:attrName>
                                        </p:attrNameLst>
                                      </p:cBhvr>
                                      <p:to>
                                        <p:strVal val="visible"/>
                                      </p:to>
                                    </p:set>
                                    <p:anim calcmode="lin" valueType="num">
                                      <p:cBhvr additive="base">
                                        <p:cTn id="109" dur="500" fill="hold"/>
                                        <p:tgtEl>
                                          <p:spTgt spid="30749"/>
                                        </p:tgtEl>
                                        <p:attrNameLst>
                                          <p:attrName>ppt_x</p:attrName>
                                        </p:attrNameLst>
                                      </p:cBhvr>
                                      <p:tavLst>
                                        <p:tav tm="0">
                                          <p:val>
                                            <p:strVal val="#ppt_x"/>
                                          </p:val>
                                        </p:tav>
                                        <p:tav tm="100000">
                                          <p:val>
                                            <p:strVal val="#ppt_x"/>
                                          </p:val>
                                        </p:tav>
                                      </p:tavLst>
                                    </p:anim>
                                    <p:anim calcmode="lin" valueType="num">
                                      <p:cBhvr additive="base">
                                        <p:cTn id="110" dur="500" fill="hold"/>
                                        <p:tgtEl>
                                          <p:spTgt spid="30749"/>
                                        </p:tgtEl>
                                        <p:attrNameLst>
                                          <p:attrName>ppt_y</p:attrName>
                                        </p:attrNameLst>
                                      </p:cBhvr>
                                      <p:tavLst>
                                        <p:tav tm="0">
                                          <p:val>
                                            <p:strVal val="0-#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30750"/>
                                        </p:tgtEl>
                                        <p:attrNameLst>
                                          <p:attrName>style.visibility</p:attrName>
                                        </p:attrNameLst>
                                      </p:cBhvr>
                                      <p:to>
                                        <p:strVal val="visible"/>
                                      </p:to>
                                    </p:set>
                                    <p:anim calcmode="lin" valueType="num">
                                      <p:cBhvr additive="base">
                                        <p:cTn id="115" dur="500" fill="hold"/>
                                        <p:tgtEl>
                                          <p:spTgt spid="30750"/>
                                        </p:tgtEl>
                                        <p:attrNameLst>
                                          <p:attrName>ppt_x</p:attrName>
                                        </p:attrNameLst>
                                      </p:cBhvr>
                                      <p:tavLst>
                                        <p:tav tm="0">
                                          <p:val>
                                            <p:strVal val="0-#ppt_w/2"/>
                                          </p:val>
                                        </p:tav>
                                        <p:tav tm="100000">
                                          <p:val>
                                            <p:strVal val="#ppt_x"/>
                                          </p:val>
                                        </p:tav>
                                      </p:tavLst>
                                    </p:anim>
                                    <p:anim calcmode="lin" valueType="num">
                                      <p:cBhvr additive="base">
                                        <p:cTn id="116" dur="500" fill="hold"/>
                                        <p:tgtEl>
                                          <p:spTgt spid="30750"/>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1" fill="hold" grpId="0" nodeType="clickEffect">
                                  <p:stCondLst>
                                    <p:cond delay="0"/>
                                  </p:stCondLst>
                                  <p:childTnLst>
                                    <p:set>
                                      <p:cBhvr>
                                        <p:cTn id="120" dur="1" fill="hold">
                                          <p:stCondLst>
                                            <p:cond delay="0"/>
                                          </p:stCondLst>
                                        </p:cTn>
                                        <p:tgtEl>
                                          <p:spTgt spid="30751"/>
                                        </p:tgtEl>
                                        <p:attrNameLst>
                                          <p:attrName>style.visibility</p:attrName>
                                        </p:attrNameLst>
                                      </p:cBhvr>
                                      <p:to>
                                        <p:strVal val="visible"/>
                                      </p:to>
                                    </p:set>
                                    <p:anim calcmode="lin" valueType="num">
                                      <p:cBhvr additive="base">
                                        <p:cTn id="121" dur="500" fill="hold"/>
                                        <p:tgtEl>
                                          <p:spTgt spid="30751"/>
                                        </p:tgtEl>
                                        <p:attrNameLst>
                                          <p:attrName>ppt_x</p:attrName>
                                        </p:attrNameLst>
                                      </p:cBhvr>
                                      <p:tavLst>
                                        <p:tav tm="0">
                                          <p:val>
                                            <p:strVal val="#ppt_x"/>
                                          </p:val>
                                        </p:tav>
                                        <p:tav tm="100000">
                                          <p:val>
                                            <p:strVal val="#ppt_x"/>
                                          </p:val>
                                        </p:tav>
                                      </p:tavLst>
                                    </p:anim>
                                    <p:anim calcmode="lin" valueType="num">
                                      <p:cBhvr additive="base">
                                        <p:cTn id="122" dur="500" fill="hold"/>
                                        <p:tgtEl>
                                          <p:spTgt spid="30751"/>
                                        </p:tgtEl>
                                        <p:attrNameLst>
                                          <p:attrName>ppt_y</p:attrName>
                                        </p:attrNameLst>
                                      </p:cBhvr>
                                      <p:tavLst>
                                        <p:tav tm="0">
                                          <p:val>
                                            <p:strVal val="0-#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1" fill="hold" grpId="0" nodeType="clickEffect">
                                  <p:stCondLst>
                                    <p:cond delay="0"/>
                                  </p:stCondLst>
                                  <p:childTnLst>
                                    <p:set>
                                      <p:cBhvr>
                                        <p:cTn id="126" dur="1" fill="hold">
                                          <p:stCondLst>
                                            <p:cond delay="0"/>
                                          </p:stCondLst>
                                        </p:cTn>
                                        <p:tgtEl>
                                          <p:spTgt spid="30752"/>
                                        </p:tgtEl>
                                        <p:attrNameLst>
                                          <p:attrName>style.visibility</p:attrName>
                                        </p:attrNameLst>
                                      </p:cBhvr>
                                      <p:to>
                                        <p:strVal val="visible"/>
                                      </p:to>
                                    </p:set>
                                    <p:anim calcmode="lin" valueType="num">
                                      <p:cBhvr additive="base">
                                        <p:cTn id="127" dur="500" fill="hold"/>
                                        <p:tgtEl>
                                          <p:spTgt spid="30752"/>
                                        </p:tgtEl>
                                        <p:attrNameLst>
                                          <p:attrName>ppt_x</p:attrName>
                                        </p:attrNameLst>
                                      </p:cBhvr>
                                      <p:tavLst>
                                        <p:tav tm="0">
                                          <p:val>
                                            <p:strVal val="#ppt_x"/>
                                          </p:val>
                                        </p:tav>
                                        <p:tav tm="100000">
                                          <p:val>
                                            <p:strVal val="#ppt_x"/>
                                          </p:val>
                                        </p:tav>
                                      </p:tavLst>
                                    </p:anim>
                                    <p:anim calcmode="lin" valueType="num">
                                      <p:cBhvr additive="base">
                                        <p:cTn id="128" dur="500" fill="hold"/>
                                        <p:tgtEl>
                                          <p:spTgt spid="30752"/>
                                        </p:tgtEl>
                                        <p:attrNameLst>
                                          <p:attrName>ppt_y</p:attrName>
                                        </p:attrNameLst>
                                      </p:cBhvr>
                                      <p:tavLst>
                                        <p:tav tm="0">
                                          <p:val>
                                            <p:strVal val="0-#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1" fill="hold" grpId="0" nodeType="clickEffect">
                                  <p:stCondLst>
                                    <p:cond delay="0"/>
                                  </p:stCondLst>
                                  <p:childTnLst>
                                    <p:set>
                                      <p:cBhvr>
                                        <p:cTn id="132" dur="1" fill="hold">
                                          <p:stCondLst>
                                            <p:cond delay="0"/>
                                          </p:stCondLst>
                                        </p:cTn>
                                        <p:tgtEl>
                                          <p:spTgt spid="30753"/>
                                        </p:tgtEl>
                                        <p:attrNameLst>
                                          <p:attrName>style.visibility</p:attrName>
                                        </p:attrNameLst>
                                      </p:cBhvr>
                                      <p:to>
                                        <p:strVal val="visible"/>
                                      </p:to>
                                    </p:set>
                                    <p:anim calcmode="lin" valueType="num">
                                      <p:cBhvr additive="base">
                                        <p:cTn id="133" dur="500" fill="hold"/>
                                        <p:tgtEl>
                                          <p:spTgt spid="30753"/>
                                        </p:tgtEl>
                                        <p:attrNameLst>
                                          <p:attrName>ppt_x</p:attrName>
                                        </p:attrNameLst>
                                      </p:cBhvr>
                                      <p:tavLst>
                                        <p:tav tm="0">
                                          <p:val>
                                            <p:strVal val="#ppt_x"/>
                                          </p:val>
                                        </p:tav>
                                        <p:tav tm="100000">
                                          <p:val>
                                            <p:strVal val="#ppt_x"/>
                                          </p:val>
                                        </p:tav>
                                      </p:tavLst>
                                    </p:anim>
                                    <p:anim calcmode="lin" valueType="num">
                                      <p:cBhvr additive="base">
                                        <p:cTn id="134" dur="500" fill="hold"/>
                                        <p:tgtEl>
                                          <p:spTgt spid="30753"/>
                                        </p:tgtEl>
                                        <p:attrNameLst>
                                          <p:attrName>ppt_y</p:attrName>
                                        </p:attrNameLst>
                                      </p:cBhvr>
                                      <p:tavLst>
                                        <p:tav tm="0">
                                          <p:val>
                                            <p:strVal val="0-#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1" fill="hold" grpId="0" nodeType="clickEffect">
                                  <p:stCondLst>
                                    <p:cond delay="0"/>
                                  </p:stCondLst>
                                  <p:childTnLst>
                                    <p:set>
                                      <p:cBhvr>
                                        <p:cTn id="138" dur="1" fill="hold">
                                          <p:stCondLst>
                                            <p:cond delay="0"/>
                                          </p:stCondLst>
                                        </p:cTn>
                                        <p:tgtEl>
                                          <p:spTgt spid="30754"/>
                                        </p:tgtEl>
                                        <p:attrNameLst>
                                          <p:attrName>style.visibility</p:attrName>
                                        </p:attrNameLst>
                                      </p:cBhvr>
                                      <p:to>
                                        <p:strVal val="visible"/>
                                      </p:to>
                                    </p:set>
                                    <p:anim calcmode="lin" valueType="num">
                                      <p:cBhvr additive="base">
                                        <p:cTn id="139" dur="500" fill="hold"/>
                                        <p:tgtEl>
                                          <p:spTgt spid="30754"/>
                                        </p:tgtEl>
                                        <p:attrNameLst>
                                          <p:attrName>ppt_x</p:attrName>
                                        </p:attrNameLst>
                                      </p:cBhvr>
                                      <p:tavLst>
                                        <p:tav tm="0">
                                          <p:val>
                                            <p:strVal val="#ppt_x"/>
                                          </p:val>
                                        </p:tav>
                                        <p:tav tm="100000">
                                          <p:val>
                                            <p:strVal val="#ppt_x"/>
                                          </p:val>
                                        </p:tav>
                                      </p:tavLst>
                                    </p:anim>
                                    <p:anim calcmode="lin" valueType="num">
                                      <p:cBhvr additive="base">
                                        <p:cTn id="140" dur="500" fill="hold"/>
                                        <p:tgtEl>
                                          <p:spTgt spid="30754"/>
                                        </p:tgtEl>
                                        <p:attrNameLst>
                                          <p:attrName>ppt_y</p:attrName>
                                        </p:attrNameLst>
                                      </p:cBhvr>
                                      <p:tavLst>
                                        <p:tav tm="0">
                                          <p:val>
                                            <p:strVal val="0-#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1" fill="hold" grpId="0" nodeType="clickEffect">
                                  <p:stCondLst>
                                    <p:cond delay="0"/>
                                  </p:stCondLst>
                                  <p:childTnLst>
                                    <p:set>
                                      <p:cBhvr>
                                        <p:cTn id="144" dur="1" fill="hold">
                                          <p:stCondLst>
                                            <p:cond delay="0"/>
                                          </p:stCondLst>
                                        </p:cTn>
                                        <p:tgtEl>
                                          <p:spTgt spid="30755"/>
                                        </p:tgtEl>
                                        <p:attrNameLst>
                                          <p:attrName>style.visibility</p:attrName>
                                        </p:attrNameLst>
                                      </p:cBhvr>
                                      <p:to>
                                        <p:strVal val="visible"/>
                                      </p:to>
                                    </p:set>
                                    <p:anim calcmode="lin" valueType="num">
                                      <p:cBhvr additive="base">
                                        <p:cTn id="145" dur="500" fill="hold"/>
                                        <p:tgtEl>
                                          <p:spTgt spid="30755"/>
                                        </p:tgtEl>
                                        <p:attrNameLst>
                                          <p:attrName>ppt_x</p:attrName>
                                        </p:attrNameLst>
                                      </p:cBhvr>
                                      <p:tavLst>
                                        <p:tav tm="0">
                                          <p:val>
                                            <p:strVal val="#ppt_x"/>
                                          </p:val>
                                        </p:tav>
                                        <p:tav tm="100000">
                                          <p:val>
                                            <p:strVal val="#ppt_x"/>
                                          </p:val>
                                        </p:tav>
                                      </p:tavLst>
                                    </p:anim>
                                    <p:anim calcmode="lin" valueType="num">
                                      <p:cBhvr additive="base">
                                        <p:cTn id="146" dur="500" fill="hold"/>
                                        <p:tgtEl>
                                          <p:spTgt spid="30755"/>
                                        </p:tgtEl>
                                        <p:attrNameLst>
                                          <p:attrName>ppt_y</p:attrName>
                                        </p:attrNameLst>
                                      </p:cBhvr>
                                      <p:tavLst>
                                        <p:tav tm="0">
                                          <p:val>
                                            <p:strVal val="0-#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1" fill="hold" grpId="0" nodeType="clickEffect">
                                  <p:stCondLst>
                                    <p:cond delay="0"/>
                                  </p:stCondLst>
                                  <p:childTnLst>
                                    <p:set>
                                      <p:cBhvr>
                                        <p:cTn id="150" dur="1" fill="hold">
                                          <p:stCondLst>
                                            <p:cond delay="0"/>
                                          </p:stCondLst>
                                        </p:cTn>
                                        <p:tgtEl>
                                          <p:spTgt spid="30756"/>
                                        </p:tgtEl>
                                        <p:attrNameLst>
                                          <p:attrName>style.visibility</p:attrName>
                                        </p:attrNameLst>
                                      </p:cBhvr>
                                      <p:to>
                                        <p:strVal val="visible"/>
                                      </p:to>
                                    </p:set>
                                    <p:anim calcmode="lin" valueType="num">
                                      <p:cBhvr additive="base">
                                        <p:cTn id="151" dur="500" fill="hold"/>
                                        <p:tgtEl>
                                          <p:spTgt spid="30756"/>
                                        </p:tgtEl>
                                        <p:attrNameLst>
                                          <p:attrName>ppt_x</p:attrName>
                                        </p:attrNameLst>
                                      </p:cBhvr>
                                      <p:tavLst>
                                        <p:tav tm="0">
                                          <p:val>
                                            <p:strVal val="#ppt_x"/>
                                          </p:val>
                                        </p:tav>
                                        <p:tav tm="100000">
                                          <p:val>
                                            <p:strVal val="#ppt_x"/>
                                          </p:val>
                                        </p:tav>
                                      </p:tavLst>
                                    </p:anim>
                                    <p:anim calcmode="lin" valueType="num">
                                      <p:cBhvr additive="base">
                                        <p:cTn id="152" dur="500" fill="hold"/>
                                        <p:tgtEl>
                                          <p:spTgt spid="30756"/>
                                        </p:tgtEl>
                                        <p:attrNameLst>
                                          <p:attrName>ppt_y</p:attrName>
                                        </p:attrNameLst>
                                      </p:cBhvr>
                                      <p:tavLst>
                                        <p:tav tm="0">
                                          <p:val>
                                            <p:strVal val="0-#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1" fill="hold" grpId="0" nodeType="clickEffect">
                                  <p:stCondLst>
                                    <p:cond delay="0"/>
                                  </p:stCondLst>
                                  <p:childTnLst>
                                    <p:set>
                                      <p:cBhvr>
                                        <p:cTn id="156" dur="1" fill="hold">
                                          <p:stCondLst>
                                            <p:cond delay="0"/>
                                          </p:stCondLst>
                                        </p:cTn>
                                        <p:tgtEl>
                                          <p:spTgt spid="30757"/>
                                        </p:tgtEl>
                                        <p:attrNameLst>
                                          <p:attrName>style.visibility</p:attrName>
                                        </p:attrNameLst>
                                      </p:cBhvr>
                                      <p:to>
                                        <p:strVal val="visible"/>
                                      </p:to>
                                    </p:set>
                                    <p:anim calcmode="lin" valueType="num">
                                      <p:cBhvr additive="base">
                                        <p:cTn id="157" dur="500" fill="hold"/>
                                        <p:tgtEl>
                                          <p:spTgt spid="30757"/>
                                        </p:tgtEl>
                                        <p:attrNameLst>
                                          <p:attrName>ppt_x</p:attrName>
                                        </p:attrNameLst>
                                      </p:cBhvr>
                                      <p:tavLst>
                                        <p:tav tm="0">
                                          <p:val>
                                            <p:strVal val="#ppt_x"/>
                                          </p:val>
                                        </p:tav>
                                        <p:tav tm="100000">
                                          <p:val>
                                            <p:strVal val="#ppt_x"/>
                                          </p:val>
                                        </p:tav>
                                      </p:tavLst>
                                    </p:anim>
                                    <p:anim calcmode="lin" valueType="num">
                                      <p:cBhvr additive="base">
                                        <p:cTn id="158" dur="500" fill="hold"/>
                                        <p:tgtEl>
                                          <p:spTgt spid="30757"/>
                                        </p:tgtEl>
                                        <p:attrNameLst>
                                          <p:attrName>ppt_y</p:attrName>
                                        </p:attrNameLst>
                                      </p:cBhvr>
                                      <p:tavLst>
                                        <p:tav tm="0">
                                          <p:val>
                                            <p:strVal val="0-#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grpId="0" nodeType="clickEffect">
                                  <p:stCondLst>
                                    <p:cond delay="0"/>
                                  </p:stCondLst>
                                  <p:childTnLst>
                                    <p:set>
                                      <p:cBhvr>
                                        <p:cTn id="162" dur="1" fill="hold">
                                          <p:stCondLst>
                                            <p:cond delay="0"/>
                                          </p:stCondLst>
                                        </p:cTn>
                                        <p:tgtEl>
                                          <p:spTgt spid="30758"/>
                                        </p:tgtEl>
                                        <p:attrNameLst>
                                          <p:attrName>style.visibility</p:attrName>
                                        </p:attrNameLst>
                                      </p:cBhvr>
                                      <p:to>
                                        <p:strVal val="visible"/>
                                      </p:to>
                                    </p:set>
                                    <p:anim calcmode="lin" valueType="num">
                                      <p:cBhvr additive="base">
                                        <p:cTn id="163" dur="500" fill="hold"/>
                                        <p:tgtEl>
                                          <p:spTgt spid="30758"/>
                                        </p:tgtEl>
                                        <p:attrNameLst>
                                          <p:attrName>ppt_x</p:attrName>
                                        </p:attrNameLst>
                                      </p:cBhvr>
                                      <p:tavLst>
                                        <p:tav tm="0">
                                          <p:val>
                                            <p:strVal val="0-#ppt_w/2"/>
                                          </p:val>
                                        </p:tav>
                                        <p:tav tm="100000">
                                          <p:val>
                                            <p:strVal val="#ppt_x"/>
                                          </p:val>
                                        </p:tav>
                                      </p:tavLst>
                                    </p:anim>
                                    <p:anim calcmode="lin" valueType="num">
                                      <p:cBhvr additive="base">
                                        <p:cTn id="164" dur="500" fill="hold"/>
                                        <p:tgtEl>
                                          <p:spTgt spid="30758"/>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1" fill="hold" grpId="0" nodeType="clickEffect">
                                  <p:stCondLst>
                                    <p:cond delay="0"/>
                                  </p:stCondLst>
                                  <p:childTnLst>
                                    <p:set>
                                      <p:cBhvr>
                                        <p:cTn id="168" dur="1" fill="hold">
                                          <p:stCondLst>
                                            <p:cond delay="0"/>
                                          </p:stCondLst>
                                        </p:cTn>
                                        <p:tgtEl>
                                          <p:spTgt spid="30759"/>
                                        </p:tgtEl>
                                        <p:attrNameLst>
                                          <p:attrName>style.visibility</p:attrName>
                                        </p:attrNameLst>
                                      </p:cBhvr>
                                      <p:to>
                                        <p:strVal val="visible"/>
                                      </p:to>
                                    </p:set>
                                    <p:anim calcmode="lin" valueType="num">
                                      <p:cBhvr additive="base">
                                        <p:cTn id="169" dur="500" fill="hold"/>
                                        <p:tgtEl>
                                          <p:spTgt spid="30759"/>
                                        </p:tgtEl>
                                        <p:attrNameLst>
                                          <p:attrName>ppt_x</p:attrName>
                                        </p:attrNameLst>
                                      </p:cBhvr>
                                      <p:tavLst>
                                        <p:tav tm="0">
                                          <p:val>
                                            <p:strVal val="#ppt_x"/>
                                          </p:val>
                                        </p:tav>
                                        <p:tav tm="100000">
                                          <p:val>
                                            <p:strVal val="#ppt_x"/>
                                          </p:val>
                                        </p:tav>
                                      </p:tavLst>
                                    </p:anim>
                                    <p:anim calcmode="lin" valueType="num">
                                      <p:cBhvr additive="base">
                                        <p:cTn id="170" dur="500" fill="hold"/>
                                        <p:tgtEl>
                                          <p:spTgt spid="30759"/>
                                        </p:tgtEl>
                                        <p:attrNameLst>
                                          <p:attrName>ppt_y</p:attrName>
                                        </p:attrNameLst>
                                      </p:cBhvr>
                                      <p:tavLst>
                                        <p:tav tm="0">
                                          <p:val>
                                            <p:strVal val="0-#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1" fill="hold" grpId="0" nodeType="clickEffect">
                                  <p:stCondLst>
                                    <p:cond delay="0"/>
                                  </p:stCondLst>
                                  <p:childTnLst>
                                    <p:set>
                                      <p:cBhvr>
                                        <p:cTn id="174" dur="1" fill="hold">
                                          <p:stCondLst>
                                            <p:cond delay="0"/>
                                          </p:stCondLst>
                                        </p:cTn>
                                        <p:tgtEl>
                                          <p:spTgt spid="30760"/>
                                        </p:tgtEl>
                                        <p:attrNameLst>
                                          <p:attrName>style.visibility</p:attrName>
                                        </p:attrNameLst>
                                      </p:cBhvr>
                                      <p:to>
                                        <p:strVal val="visible"/>
                                      </p:to>
                                    </p:set>
                                    <p:anim calcmode="lin" valueType="num">
                                      <p:cBhvr additive="base">
                                        <p:cTn id="175" dur="500" fill="hold"/>
                                        <p:tgtEl>
                                          <p:spTgt spid="30760"/>
                                        </p:tgtEl>
                                        <p:attrNameLst>
                                          <p:attrName>ppt_x</p:attrName>
                                        </p:attrNameLst>
                                      </p:cBhvr>
                                      <p:tavLst>
                                        <p:tav tm="0">
                                          <p:val>
                                            <p:strVal val="#ppt_x"/>
                                          </p:val>
                                        </p:tav>
                                        <p:tav tm="100000">
                                          <p:val>
                                            <p:strVal val="#ppt_x"/>
                                          </p:val>
                                        </p:tav>
                                      </p:tavLst>
                                    </p:anim>
                                    <p:anim calcmode="lin" valueType="num">
                                      <p:cBhvr additive="base">
                                        <p:cTn id="176" dur="500" fill="hold"/>
                                        <p:tgtEl>
                                          <p:spTgt spid="30760"/>
                                        </p:tgtEl>
                                        <p:attrNameLst>
                                          <p:attrName>ppt_y</p:attrName>
                                        </p:attrNameLst>
                                      </p:cBhvr>
                                      <p:tavLst>
                                        <p:tav tm="0">
                                          <p:val>
                                            <p:strVal val="0-#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1" fill="hold" grpId="0" nodeType="clickEffect">
                                  <p:stCondLst>
                                    <p:cond delay="0"/>
                                  </p:stCondLst>
                                  <p:childTnLst>
                                    <p:set>
                                      <p:cBhvr>
                                        <p:cTn id="180" dur="1" fill="hold">
                                          <p:stCondLst>
                                            <p:cond delay="0"/>
                                          </p:stCondLst>
                                        </p:cTn>
                                        <p:tgtEl>
                                          <p:spTgt spid="30761"/>
                                        </p:tgtEl>
                                        <p:attrNameLst>
                                          <p:attrName>style.visibility</p:attrName>
                                        </p:attrNameLst>
                                      </p:cBhvr>
                                      <p:to>
                                        <p:strVal val="visible"/>
                                      </p:to>
                                    </p:set>
                                    <p:anim calcmode="lin" valueType="num">
                                      <p:cBhvr additive="base">
                                        <p:cTn id="181" dur="500" fill="hold"/>
                                        <p:tgtEl>
                                          <p:spTgt spid="30761"/>
                                        </p:tgtEl>
                                        <p:attrNameLst>
                                          <p:attrName>ppt_x</p:attrName>
                                        </p:attrNameLst>
                                      </p:cBhvr>
                                      <p:tavLst>
                                        <p:tav tm="0">
                                          <p:val>
                                            <p:strVal val="#ppt_x"/>
                                          </p:val>
                                        </p:tav>
                                        <p:tav tm="100000">
                                          <p:val>
                                            <p:strVal val="#ppt_x"/>
                                          </p:val>
                                        </p:tav>
                                      </p:tavLst>
                                    </p:anim>
                                    <p:anim calcmode="lin" valueType="num">
                                      <p:cBhvr additive="base">
                                        <p:cTn id="182" dur="500" fill="hold"/>
                                        <p:tgtEl>
                                          <p:spTgt spid="30761"/>
                                        </p:tgtEl>
                                        <p:attrNameLst>
                                          <p:attrName>ppt_y</p:attrName>
                                        </p:attrNameLst>
                                      </p:cBhvr>
                                      <p:tavLst>
                                        <p:tav tm="0">
                                          <p:val>
                                            <p:strVal val="0-#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1" fill="hold" grpId="0" nodeType="clickEffect">
                                  <p:stCondLst>
                                    <p:cond delay="0"/>
                                  </p:stCondLst>
                                  <p:childTnLst>
                                    <p:set>
                                      <p:cBhvr>
                                        <p:cTn id="186" dur="1" fill="hold">
                                          <p:stCondLst>
                                            <p:cond delay="0"/>
                                          </p:stCondLst>
                                        </p:cTn>
                                        <p:tgtEl>
                                          <p:spTgt spid="30762"/>
                                        </p:tgtEl>
                                        <p:attrNameLst>
                                          <p:attrName>style.visibility</p:attrName>
                                        </p:attrNameLst>
                                      </p:cBhvr>
                                      <p:to>
                                        <p:strVal val="visible"/>
                                      </p:to>
                                    </p:set>
                                    <p:anim calcmode="lin" valueType="num">
                                      <p:cBhvr additive="base">
                                        <p:cTn id="187" dur="500" fill="hold"/>
                                        <p:tgtEl>
                                          <p:spTgt spid="30762"/>
                                        </p:tgtEl>
                                        <p:attrNameLst>
                                          <p:attrName>ppt_x</p:attrName>
                                        </p:attrNameLst>
                                      </p:cBhvr>
                                      <p:tavLst>
                                        <p:tav tm="0">
                                          <p:val>
                                            <p:strVal val="#ppt_x"/>
                                          </p:val>
                                        </p:tav>
                                        <p:tav tm="100000">
                                          <p:val>
                                            <p:strVal val="#ppt_x"/>
                                          </p:val>
                                        </p:tav>
                                      </p:tavLst>
                                    </p:anim>
                                    <p:anim calcmode="lin" valueType="num">
                                      <p:cBhvr additive="base">
                                        <p:cTn id="188" dur="500" fill="hold"/>
                                        <p:tgtEl>
                                          <p:spTgt spid="30762"/>
                                        </p:tgtEl>
                                        <p:attrNameLst>
                                          <p:attrName>ppt_y</p:attrName>
                                        </p:attrNameLst>
                                      </p:cBhvr>
                                      <p:tavLst>
                                        <p:tav tm="0">
                                          <p:val>
                                            <p:strVal val="0-#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1" fill="hold" grpId="0" nodeType="clickEffect">
                                  <p:stCondLst>
                                    <p:cond delay="0"/>
                                  </p:stCondLst>
                                  <p:childTnLst>
                                    <p:set>
                                      <p:cBhvr>
                                        <p:cTn id="192" dur="1" fill="hold">
                                          <p:stCondLst>
                                            <p:cond delay="0"/>
                                          </p:stCondLst>
                                        </p:cTn>
                                        <p:tgtEl>
                                          <p:spTgt spid="30763"/>
                                        </p:tgtEl>
                                        <p:attrNameLst>
                                          <p:attrName>style.visibility</p:attrName>
                                        </p:attrNameLst>
                                      </p:cBhvr>
                                      <p:to>
                                        <p:strVal val="visible"/>
                                      </p:to>
                                    </p:set>
                                    <p:anim calcmode="lin" valueType="num">
                                      <p:cBhvr additive="base">
                                        <p:cTn id="193" dur="500" fill="hold"/>
                                        <p:tgtEl>
                                          <p:spTgt spid="30763"/>
                                        </p:tgtEl>
                                        <p:attrNameLst>
                                          <p:attrName>ppt_x</p:attrName>
                                        </p:attrNameLst>
                                      </p:cBhvr>
                                      <p:tavLst>
                                        <p:tav tm="0">
                                          <p:val>
                                            <p:strVal val="#ppt_x"/>
                                          </p:val>
                                        </p:tav>
                                        <p:tav tm="100000">
                                          <p:val>
                                            <p:strVal val="#ppt_x"/>
                                          </p:val>
                                        </p:tav>
                                      </p:tavLst>
                                    </p:anim>
                                    <p:anim calcmode="lin" valueType="num">
                                      <p:cBhvr additive="base">
                                        <p:cTn id="194" dur="500" fill="hold"/>
                                        <p:tgtEl>
                                          <p:spTgt spid="3076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1" grpId="0" animBg="1"/>
      <p:bldP spid="30733" grpId="0" animBg="1"/>
      <p:bldP spid="30734" grpId="0" animBg="1"/>
      <p:bldP spid="30735" grpId="0" animBg="1"/>
      <p:bldP spid="30736" grpId="0" animBg="1"/>
      <p:bldP spid="30737" grpId="0" animBg="1"/>
      <p:bldP spid="30738" grpId="0" animBg="1"/>
      <p:bldP spid="30739" grpId="0" animBg="1"/>
      <p:bldP spid="30740" grpId="0" animBg="1"/>
      <p:bldP spid="30741" grpId="0" animBg="1"/>
      <p:bldP spid="30742" grpId="0" animBg="1"/>
      <p:bldP spid="30743" grpId="0" animBg="1"/>
      <p:bldP spid="30744" grpId="0" animBg="1"/>
      <p:bldP spid="30745" grpId="0" animBg="1"/>
      <p:bldP spid="30746" grpId="0" animBg="1"/>
      <p:bldP spid="30747" grpId="0" animBg="1"/>
      <p:bldP spid="30748" grpId="0" animBg="1"/>
      <p:bldP spid="30749" grpId="0" animBg="1"/>
      <p:bldP spid="30750" grpId="0" animBg="1"/>
      <p:bldP spid="30751" grpId="0" animBg="1"/>
      <p:bldP spid="30752" grpId="0" animBg="1"/>
      <p:bldP spid="30753" grpId="0" animBg="1"/>
      <p:bldP spid="30754" grpId="0" animBg="1"/>
      <p:bldP spid="30755" grpId="0" animBg="1"/>
      <p:bldP spid="30756" grpId="0" animBg="1"/>
      <p:bldP spid="30757" grpId="0" animBg="1"/>
      <p:bldP spid="30758" grpId="0" animBg="1"/>
      <p:bldP spid="30759" grpId="0" animBg="1"/>
      <p:bldP spid="30760" grpId="0" animBg="1"/>
      <p:bldP spid="30761" grpId="0" animBg="1"/>
      <p:bldP spid="30762" grpId="0" animBg="1"/>
      <p:bldP spid="3076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Relevant  : </a:t>
            </a:r>
            <a:r>
              <a:rPr lang="ar-EG" dirty="0" smtClean="0"/>
              <a:t>الملائمة</a:t>
            </a:r>
            <a:endParaRPr lang="en-US" dirty="0"/>
          </a:p>
        </p:txBody>
      </p:sp>
      <p:sp>
        <p:nvSpPr>
          <p:cNvPr id="3" name="Content Placeholder 2"/>
          <p:cNvSpPr>
            <a:spLocks noGrp="1"/>
          </p:cNvSpPr>
          <p:nvPr>
            <p:ph idx="1"/>
          </p:nvPr>
        </p:nvSpPr>
        <p:spPr/>
        <p:txBody>
          <a:bodyPr>
            <a:normAutofit/>
          </a:bodyPr>
          <a:lstStyle/>
          <a:p>
            <a:pPr algn="r" rtl="1">
              <a:buNone/>
            </a:pPr>
            <a:r>
              <a:rPr lang="ar-EG" dirty="0"/>
              <a:t>وجود علاقة وثيقة بين المعلومات المستمدة من المحاسبة المالية</a:t>
            </a:r>
            <a:endParaRPr lang="en-US" dirty="0"/>
          </a:p>
          <a:p>
            <a:pPr algn="r">
              <a:buNone/>
            </a:pPr>
            <a:r>
              <a:rPr lang="ar-EG" dirty="0"/>
              <a:t> والأغراض التي تعد من أجلها و تساعد من يتخذ ذلك القرار على تقييم محصلة إحدى البدائل التى يتعلق بها القرار</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EG" dirty="0" smtClean="0"/>
              <a:t>2</a:t>
            </a:r>
            <a:r>
              <a:rPr lang="en-US" dirty="0" smtClean="0"/>
              <a:t/>
            </a:r>
            <a:br>
              <a:rPr lang="en-US" dirty="0" smtClean="0"/>
            </a:br>
            <a:r>
              <a:rPr lang="ar-EG" dirty="0" smtClean="0"/>
              <a:t> </a:t>
            </a:r>
            <a:r>
              <a:rPr lang="en-US" dirty="0" smtClean="0"/>
              <a:t/>
            </a:r>
            <a:br>
              <a:rPr lang="en-US" dirty="0" smtClean="0"/>
            </a:br>
            <a:r>
              <a:rPr lang="ar-EG" dirty="0" smtClean="0"/>
              <a:t>الوثوق</a:t>
            </a:r>
            <a:r>
              <a:rPr lang="en-US" dirty="0"/>
              <a:t> </a:t>
            </a:r>
            <a:r>
              <a:rPr lang="en-US" dirty="0" smtClean="0"/>
              <a:t>Reliability :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r" rtl="1"/>
            <a:endParaRPr lang="en-US" dirty="0" smtClean="0"/>
          </a:p>
          <a:p>
            <a:pPr algn="r" rtl="1"/>
            <a:r>
              <a:rPr lang="ar-EG" dirty="0" smtClean="0"/>
              <a:t>وجود علاقة وثيقة بين المعلومات المستمدة من المحاسبة المالية</a:t>
            </a:r>
            <a:endParaRPr lang="en-US" dirty="0" smtClean="0"/>
          </a:p>
          <a:p>
            <a:pPr algn="r" rtl="1"/>
            <a:r>
              <a:rPr lang="ar-EG" dirty="0" smtClean="0"/>
              <a:t> والأغراض التي تعد من أجلها و تساعد من يتخذ ذلك القرار على تقييم محصلة إحدى البدائل التى يتعلق بها القرار</a:t>
            </a:r>
            <a:endParaRPr lang="en-US" dirty="0" smtClean="0"/>
          </a:p>
          <a:p>
            <a:pPr algn="r" rtl="1"/>
            <a:r>
              <a:rPr lang="ar-EG" dirty="0" smtClean="0"/>
              <a:t>أن تكون هذه المعلومات على درجة عالية من الأمانة، إذ أن هذه الخاصية هي التي تبرر ثقتهم في تلك المعلومات كما تبرر إمكان الاعتماد عليها</a:t>
            </a:r>
            <a:endParaRPr lang="en-US" dirty="0" smtClean="0"/>
          </a:p>
          <a:p>
            <a:pPr algn="r" rtl="1"/>
            <a:r>
              <a:rPr lang="ar-EG" dirty="0" smtClean="0"/>
              <a:t>كما أن النتائج التي يتوصل إليها شخص معين باستخدام أساليب معينة للقياس المحاسبي والإفصاح يستطيع أن يتوصل إليها شخص آخـر – مستقل عن الشخص الأول – بتطبيق نفس الأساليب</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EG" dirty="0" smtClean="0"/>
              <a:t>3</a:t>
            </a:r>
            <a:r>
              <a:rPr lang="en-US" dirty="0" smtClean="0"/>
              <a:t/>
            </a:r>
            <a:br>
              <a:rPr lang="en-US" dirty="0" smtClean="0"/>
            </a:br>
            <a:r>
              <a:rPr lang="ar-EG" dirty="0" smtClean="0"/>
              <a:t> </a:t>
            </a:r>
            <a:r>
              <a:rPr lang="en-US" dirty="0" smtClean="0"/>
              <a:t/>
            </a:r>
            <a:br>
              <a:rPr lang="en-US" dirty="0" smtClean="0"/>
            </a:br>
            <a:r>
              <a:rPr lang="ar-EG" dirty="0" smtClean="0"/>
              <a:t>الحياد</a:t>
            </a:r>
            <a:r>
              <a:rPr lang="en-US" dirty="0" smtClean="0"/>
              <a:t> Neutrality :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a:buNone/>
            </a:pPr>
            <a:r>
              <a:rPr lang="ar-EG" dirty="0" smtClean="0"/>
              <a:t>اصطلاح موجب يصف عدم التحيز</a:t>
            </a:r>
            <a:r>
              <a:rPr lang="en-US" dirty="0" smtClean="0"/>
              <a:t>. </a:t>
            </a:r>
            <a:r>
              <a:rPr lang="ar-EG" dirty="0" smtClean="0"/>
              <a:t>و هذه الصفة تتفق مع أمانة المعلومات لأن المعلومات المتحيزة - بحكم طبيعتها - معلومات لا يمكن الثقة بها أو الاعتماد عليها. وتساعد المعلومات المحاسبة المالية التي تتصف بالحيدة الوفاء بالاحتياجات المشتركة لمتخذى القرار - وتتسم المعلومات المحاسبة المالية بأنها معلومات نزيهة خالية من التحيز صوب أية نتائج محددة مسبقا </a:t>
            </a:r>
            <a:endParaRPr lang="en-US" dirty="0" smtClean="0"/>
          </a:p>
          <a:p>
            <a:pPr algn="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EG" dirty="0" smtClean="0"/>
              <a:t>4</a:t>
            </a:r>
            <a:r>
              <a:rPr lang="en-US" dirty="0" smtClean="0"/>
              <a:t/>
            </a:r>
            <a:br>
              <a:rPr lang="en-US" dirty="0" smtClean="0"/>
            </a:br>
            <a:r>
              <a:rPr lang="ar-EG" dirty="0" smtClean="0"/>
              <a:t> </a:t>
            </a:r>
            <a:r>
              <a:rPr lang="en-US" dirty="0" smtClean="0"/>
              <a:t/>
            </a:r>
            <a:br>
              <a:rPr lang="en-US" dirty="0" smtClean="0"/>
            </a:br>
            <a:r>
              <a:rPr lang="ar-EG" dirty="0" smtClean="0"/>
              <a:t>القابلية للمقارنة</a:t>
            </a:r>
            <a:r>
              <a:rPr lang="en-US" dirty="0" smtClean="0"/>
              <a:t> Comparability :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a:buNone/>
            </a:pPr>
            <a:r>
              <a:rPr lang="ar-EG" dirty="0" smtClean="0"/>
              <a:t>تؤدى الى التعرف على الأوجه الحقيقية للتشابه والاختلاف بين أداء المنشأة وأداء المنشآت الأخرى خلال فترة زمنية معينة ، كما تمكنهم من مقارنة أداء المنشأة نفسها فيما بين الفترات الزمنية المختلفة.</a:t>
            </a:r>
            <a:endParaRPr lang="en-US" dirty="0" smtClean="0"/>
          </a:p>
          <a:p>
            <a:pPr algn="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en-US" dirty="0" smtClean="0"/>
              <a:t/>
            </a:r>
            <a:br>
              <a:rPr lang="en-US" dirty="0" smtClean="0"/>
            </a:br>
            <a:r>
              <a:rPr lang="en-US" dirty="0" smtClean="0"/>
              <a:t> </a:t>
            </a:r>
            <a:r>
              <a:rPr lang="ar-EG" dirty="0" smtClean="0"/>
              <a:t>التوقيت الملائم</a:t>
            </a:r>
            <a:r>
              <a:rPr lang="en-US" dirty="0" smtClean="0"/>
              <a:t> Timeliness :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a:buNone/>
            </a:pPr>
            <a:r>
              <a:rPr lang="ar-EG" dirty="0" smtClean="0"/>
              <a:t>تقديم المعلومات في حينها بمعنى أنه يجب إتاحة معلومات المحاسبة المالية لمن يستخدمونها عندما يحتاجون إليها. وذلك لأن هذه المعلومات تفقد منفعتها إذا لم تكن متاحة عندما تدعو الحاجة إلى استخدامها، أو إذا تراخى تقديمها فترة طويلة بعد وقوع الأحداث التي تتعلق بها</a:t>
            </a:r>
            <a:endParaRPr lang="en-US" dirty="0" smtClean="0"/>
          </a:p>
          <a:p>
            <a:pPr algn="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1"/>
            <a:r>
              <a:rPr lang="ar-EG" sz="3600" dirty="0" smtClean="0"/>
              <a:t>قابلية المعلومات </a:t>
            </a:r>
            <a:r>
              <a:rPr lang="en-US" sz="3600" dirty="0" smtClean="0"/>
              <a:t/>
            </a:r>
            <a:br>
              <a:rPr lang="en-US" sz="3600" dirty="0" smtClean="0"/>
            </a:br>
            <a:r>
              <a:rPr lang="ar-EG" sz="3600" dirty="0" smtClean="0"/>
              <a:t>للفهم والاستيعاب</a:t>
            </a:r>
            <a:r>
              <a:rPr lang="en-US" sz="3600" dirty="0" smtClean="0"/>
              <a:t> Understanding:  </a:t>
            </a:r>
            <a:br>
              <a:rPr lang="en-US" sz="3600" dirty="0" smtClean="0"/>
            </a:br>
            <a:endParaRPr lang="en-US" sz="3600" dirty="0"/>
          </a:p>
        </p:txBody>
      </p:sp>
      <p:sp>
        <p:nvSpPr>
          <p:cNvPr id="3" name="Content Placeholder 2"/>
          <p:cNvSpPr>
            <a:spLocks noGrp="1"/>
          </p:cNvSpPr>
          <p:nvPr>
            <p:ph idx="1"/>
          </p:nvPr>
        </p:nvSpPr>
        <p:spPr/>
        <p:txBody>
          <a:bodyPr/>
          <a:lstStyle/>
          <a:p>
            <a:pPr algn="r">
              <a:buNone/>
            </a:pPr>
            <a:r>
              <a:rPr lang="ar-EG" dirty="0" smtClean="0"/>
              <a:t>لا يمكن الاستفادة من المعلومات إذا كانت غير مفهومة لمن يستخدمها، وتتوقف إمكانية فهم المعلومات على طبيعة البيانات التي تحتويها القوائم المالية وكيفية عرضها من ناحية، كما تتوقف على قدرات من يستخدمونها وثقافتهم من ناحية أخرى.</a:t>
            </a:r>
            <a:endParaRPr lang="en-US" dirty="0" smtClean="0"/>
          </a:p>
          <a:p>
            <a:pPr algn="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EG" sz="3100" dirty="0" smtClean="0"/>
              <a:t>الأهمية النسبية والإفصاح التام الأمثل</a:t>
            </a:r>
            <a:r>
              <a:rPr lang="en-US" sz="3100" dirty="0" smtClean="0"/>
              <a:t>  Materiality : </a:t>
            </a:r>
            <a:br>
              <a:rPr lang="en-US" sz="3100" dirty="0" smtClean="0"/>
            </a:br>
            <a:r>
              <a:rPr lang="en-US" sz="3100" dirty="0" smtClean="0"/>
              <a:t>&amp; Disclosure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a:buNone/>
            </a:pPr>
            <a:r>
              <a:rPr lang="ar-EG" dirty="0" smtClean="0"/>
              <a:t>أن القوائم المالية التي يمكن الاعتماد عليها يجب أن تفصح عن كافة المعلومات ذات الأهمية النسبية. وكثيرا ما تنطوي المحاسبة المالية - باعتبارها وسيلة قياس وإيصال</a:t>
            </a:r>
            <a:r>
              <a:rPr lang="en-US" dirty="0" smtClean="0"/>
              <a:t> - </a:t>
            </a:r>
            <a:r>
              <a:rPr lang="ar-EG" dirty="0" smtClean="0"/>
              <a:t>على تقديرات اجتهادية تعتمد إلى حد كبير على تقييم مستوى الأهمية.</a:t>
            </a:r>
            <a:endParaRPr lang="en-US" dirty="0" smtClean="0"/>
          </a:p>
          <a:p>
            <a:pPr algn="r">
              <a:buNone/>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TotalTime>
  <Words>395</Words>
  <Application>Microsoft Office PowerPoint</Application>
  <PresentationFormat>On-screen Show (4:3)</PresentationFormat>
  <Paragraphs>52</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المحاسبة الادارية  </vt:lpstr>
      <vt:lpstr>الخصائص النوعية للمعلومات المحاسبية</vt:lpstr>
      <vt:lpstr>Relevant  : الملائمة</vt:lpstr>
      <vt:lpstr>2   الوثوق Reliability :   </vt:lpstr>
      <vt:lpstr>3   الحياد Neutrality :   </vt:lpstr>
      <vt:lpstr>4   القابلية للمقارنة Comparability :   </vt:lpstr>
      <vt:lpstr>  التوقيت الملائم Timeliness :   </vt:lpstr>
      <vt:lpstr>قابلية المعلومات  للفهم والاستيعاب Understanding:   </vt:lpstr>
      <vt:lpstr>الأهمية النسبية والإفصاح التام الأمثل  Materiality :  &amp; Disclosure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الخصائص النوعية لجودة المعلومات</dc:title>
  <dc:creator>Nabil</dc:creator>
  <cp:lastModifiedBy>admin</cp:lastModifiedBy>
  <cp:revision>4</cp:revision>
  <dcterms:created xsi:type="dcterms:W3CDTF">2009-03-30T19:52:02Z</dcterms:created>
  <dcterms:modified xsi:type="dcterms:W3CDTF">2011-05-14T07:34:29Z</dcterms:modified>
</cp:coreProperties>
</file>