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9"/>
  </p:notesMasterIdLst>
  <p:sldIdLst>
    <p:sldId id="256" r:id="rId2"/>
    <p:sldId id="265" r:id="rId3"/>
    <p:sldId id="264" r:id="rId4"/>
    <p:sldId id="263" r:id="rId5"/>
    <p:sldId id="262" r:id="rId6"/>
    <p:sldId id="261" r:id="rId7"/>
    <p:sldId id="260" r:id="rId8"/>
    <p:sldId id="257" r:id="rId9"/>
    <p:sldId id="258" r:id="rId10"/>
    <p:sldId id="259" r:id="rId11"/>
    <p:sldId id="266" r:id="rId12"/>
    <p:sldId id="267" r:id="rId13"/>
    <p:sldId id="268" r:id="rId14"/>
    <p:sldId id="269" r:id="rId15"/>
    <p:sldId id="270" r:id="rId16"/>
    <p:sldId id="273" r:id="rId17"/>
    <p:sldId id="271"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96" y="0"/>
    </p:cViewPr>
  </p:sorterViewPr>
  <p:notesViewPr>
    <p:cSldViewPr>
      <p:cViewPr varScale="1">
        <p:scale>
          <a:sx n="60" d="100"/>
          <a:sy n="60" d="100"/>
        </p:scale>
        <p:origin x="-2490"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54E89F6-9E39-44C9-94A4-716F2F7A1FBD}" type="datetimeFigureOut">
              <a:rPr lang="ar-SA" smtClean="0"/>
              <a:pPr/>
              <a:t>04/05/1432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7D15C24-E57C-4E46-9E4E-A6A19106267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87D15C24-E57C-4E46-9E4E-A6A19106267B}" type="slidenum">
              <a:rPr lang="ar-SA" smtClean="0"/>
              <a:pPr/>
              <a:t>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FE182D8-EBFB-4EBB-8372-505EE3FC5E9C}"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FE182D8-EBFB-4EBB-8372-505EE3FC5E9C}"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FE182D8-EBFB-4EBB-8372-505EE3FC5E9C}"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FE182D8-EBFB-4EBB-8372-505EE3FC5E9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B2D559F7-6A46-487A-8FB2-966E8418F1EE}" type="datetimeFigureOut">
              <a:rPr lang="ar-SA" smtClean="0"/>
              <a:pPr/>
              <a:t>04/05/1432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FE182D8-EBFB-4EBB-8372-505EE3FC5E9C}"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2D559F7-6A46-487A-8FB2-966E8418F1EE}" type="datetimeFigureOut">
              <a:rPr lang="ar-SA" smtClean="0"/>
              <a:pPr/>
              <a:t>04/05/1432</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FE182D8-EBFB-4EBB-8372-505EE3FC5E9C}"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سيكولوجية التعلم ونظريات التعليم </a:t>
            </a:r>
            <a:endParaRPr lang="ar-SA" dirty="0"/>
          </a:p>
        </p:txBody>
      </p:sp>
      <p:sp>
        <p:nvSpPr>
          <p:cNvPr id="3" name="عنوان فرعي 2"/>
          <p:cNvSpPr>
            <a:spLocks noGrp="1"/>
          </p:cNvSpPr>
          <p:nvPr>
            <p:ph type="subTitle" idx="1"/>
          </p:nvPr>
        </p:nvSpPr>
        <p:spPr/>
        <p:txBody>
          <a:bodyPr/>
          <a:lstStyle/>
          <a:p>
            <a:r>
              <a:rPr lang="ar-SA" dirty="0" smtClean="0"/>
              <a:t>التعليم الشرطي </a:t>
            </a:r>
          </a:p>
          <a:p>
            <a:r>
              <a:rPr lang="ar-SA" dirty="0" smtClean="0"/>
              <a:t>”إيفان بافلوف ” </a:t>
            </a:r>
            <a:endParaRPr lang="ar-SA" dirty="0"/>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572272"/>
          </a:xfrm>
        </p:spPr>
        <p:txBody>
          <a:bodyPr/>
          <a:lstStyle/>
          <a:p>
            <a:pPr lvl="0"/>
            <a:r>
              <a:rPr lang="ar-SA" dirty="0" smtClean="0"/>
              <a:t>إلى أي مدى يمكن للمثير الشرطي أن يسبق المثير الغير شرطي ؟ أن البحث العلمي  عند </a:t>
            </a:r>
            <a:r>
              <a:rPr lang="ar-SA" dirty="0" err="1" smtClean="0"/>
              <a:t>بافلوف</a:t>
            </a:r>
            <a:r>
              <a:rPr lang="ar-SA" dirty="0" smtClean="0"/>
              <a:t> لم يزودنا بإجابة نهائية عن هذا السؤال غير إن هناك نوعين من العمليات أجراها وتتعلق بهذه المشكلة :</a:t>
            </a:r>
            <a:endParaRPr lang="en-US" dirty="0" smtClean="0"/>
          </a:p>
          <a:p>
            <a:pPr lvl="0">
              <a:buFont typeface="Wingdings" pitchFamily="2" charset="2"/>
              <a:buChar char="ü"/>
            </a:pPr>
            <a:r>
              <a:rPr lang="ar-SA" dirty="0" smtClean="0"/>
              <a:t>يحدث اشتراط بين الاستجابة اللعابية والصوت أو أي مثير آخر بطريقة المتأني وبتكرار الاقتران لا يقدم المثير غير الشرطي حتى يعرض المثير الشرطي على نحو مستمر لفترة معينة مثلاً ثلاث دقائق في ضل هذه الظروف قد يتكون فعل منعكس شرطي مرجا .</a:t>
            </a:r>
            <a:endParaRPr lang="en-US" dirty="0" smtClean="0"/>
          </a:p>
          <a:p>
            <a:pPr>
              <a:buFont typeface="Wingdings" pitchFamily="2" charset="2"/>
              <a:buChar char="ü"/>
            </a:pPr>
            <a:r>
              <a:rPr lang="ar-SA" dirty="0" smtClean="0"/>
              <a:t>النوع الثاني من عمليات الاشتراط مشابه لسابق مع فارق هام وهو: أن المثير الشرطي لا يستمر خلال فترة التأخير , بل يحدث أو يعرض في بداية الفترة الفاصلة وكما هو الحال في المنعكس المرجأ يؤدي التكرار الاقتران من هذا النوع إلى تمييز زمني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r>
              <a:rPr lang="ar-SA" dirty="0" smtClean="0"/>
              <a:t>المثيرات المركبة :</a:t>
            </a:r>
            <a:endParaRPr lang="ar-SA" dirty="0"/>
          </a:p>
        </p:txBody>
      </p:sp>
      <p:sp>
        <p:nvSpPr>
          <p:cNvPr id="3" name="عنصر نائب للمحتوى 2"/>
          <p:cNvSpPr>
            <a:spLocks noGrp="1"/>
          </p:cNvSpPr>
          <p:nvPr>
            <p:ph idx="1"/>
          </p:nvPr>
        </p:nvSpPr>
        <p:spPr>
          <a:xfrm>
            <a:off x="214282" y="1000108"/>
            <a:ext cx="8715436" cy="5429288"/>
          </a:xfrm>
        </p:spPr>
        <p:txBody>
          <a:bodyPr>
            <a:normAutofit fontScale="92500"/>
          </a:bodyPr>
          <a:lstStyle/>
          <a:p>
            <a:pPr>
              <a:buNone/>
            </a:pPr>
            <a:r>
              <a:rPr lang="ar-SA" dirty="0" smtClean="0"/>
              <a:t>في اشتراط </a:t>
            </a:r>
            <a:r>
              <a:rPr lang="ar-SA" dirty="0" err="1" smtClean="0"/>
              <a:t>بافلوف</a:t>
            </a:r>
            <a:r>
              <a:rPr lang="ar-SA" dirty="0" smtClean="0"/>
              <a:t> تتكون علاقة بين الاستجابة والمثير الذي يصاحب المثير المعزز . والسؤال هو : لماذا ترتبط الاستجابة فقط بالصوت أو الضوء أو اللمسة التي يحدثها المجرب ؟ ألا يوجد مثيرات أخرى في الموقف تصاحب بانتظام عرض الطعام ؟ وهذا سؤال بسيط ولكن إجابته مركبة ولها جانبين أساسيين </a:t>
            </a:r>
            <a:endParaRPr lang="en-US" dirty="0" smtClean="0"/>
          </a:p>
          <a:p>
            <a:pPr>
              <a:buNone/>
            </a:pPr>
            <a:r>
              <a:rPr lang="ar-SA" dirty="0" smtClean="0"/>
              <a:t>الأول :أن المثيرات الأخرى قد تكون ماثلة ليس حين يحدث التعزيز فقط بل </a:t>
            </a:r>
            <a:r>
              <a:rPr lang="ar-SA" dirty="0" err="1" smtClean="0"/>
              <a:t>وايضا</a:t>
            </a:r>
            <a:r>
              <a:rPr lang="ar-SA" dirty="0" smtClean="0"/>
              <a:t> في ضل ظروف عدم التعزيز وبهذا نتوقع أن تنطفئ قدرتها على إثارة </a:t>
            </a:r>
            <a:r>
              <a:rPr lang="ar-SA" dirty="0" err="1" smtClean="0"/>
              <a:t>الإستجابه</a:t>
            </a:r>
            <a:r>
              <a:rPr lang="ar-SA" dirty="0" smtClean="0"/>
              <a:t> .</a:t>
            </a:r>
            <a:endParaRPr lang="en-US" dirty="0" smtClean="0"/>
          </a:p>
          <a:p>
            <a:pPr>
              <a:buNone/>
            </a:pPr>
            <a:r>
              <a:rPr lang="ar-SA" dirty="0" smtClean="0"/>
              <a:t>الثاني :أن عددا مت تجارب المعمل </a:t>
            </a:r>
            <a:r>
              <a:rPr lang="ar-SA" dirty="0" err="1" smtClean="0"/>
              <a:t>بافلوف</a:t>
            </a:r>
            <a:r>
              <a:rPr lang="ar-SA" dirty="0" smtClean="0"/>
              <a:t> قد أبرزت أنه حين تقترن مثيرات مركبة مثل ضوء+صوت , أو صوت+لمس بانتظام مع الطعام فمن الممكن أن يصبح أحد عناصر هذا التركيب مثيرا شرطيا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42852"/>
            <a:ext cx="8229600" cy="642942"/>
          </a:xfrm>
        </p:spPr>
        <p:txBody>
          <a:bodyPr>
            <a:normAutofit fontScale="90000"/>
          </a:bodyPr>
          <a:lstStyle/>
          <a:p>
            <a:r>
              <a:rPr lang="ar-SA" dirty="0" smtClean="0"/>
              <a:t>التميز الحسي في تجارب الفعل المنعكس الشرطي: </a:t>
            </a:r>
            <a:endParaRPr lang="ar-SA" dirty="0"/>
          </a:p>
        </p:txBody>
      </p:sp>
      <p:sp>
        <p:nvSpPr>
          <p:cNvPr id="3" name="عنصر نائب للمحتوى 2"/>
          <p:cNvSpPr>
            <a:spLocks noGrp="1"/>
          </p:cNvSpPr>
          <p:nvPr>
            <p:ph idx="1"/>
          </p:nvPr>
        </p:nvSpPr>
        <p:spPr>
          <a:xfrm>
            <a:off x="457200" y="857232"/>
            <a:ext cx="8229600" cy="5715040"/>
          </a:xfrm>
        </p:spPr>
        <p:txBody>
          <a:bodyPr>
            <a:normAutofit fontScale="85000" lnSpcReduction="20000"/>
          </a:bodyPr>
          <a:lstStyle/>
          <a:p>
            <a:pPr>
              <a:buNone/>
            </a:pPr>
            <a:r>
              <a:rPr lang="ar-SA" dirty="0" smtClean="0"/>
              <a:t>في اشتراط </a:t>
            </a:r>
            <a:r>
              <a:rPr lang="ar-SA" dirty="0" err="1" smtClean="0"/>
              <a:t>بافلوف</a:t>
            </a:r>
            <a:r>
              <a:rPr lang="ar-SA" dirty="0" smtClean="0"/>
              <a:t> تتكون علاقة بين الاستجابة والمثير الذي يصاحب المثير المعزز . والسؤال هو : لماذا ترتبط الاستجابة فقط بالصوت أو الضوء أو اللمسة التي يحدثها المجرب ؟ ألا يوجد مثيرات أخرى في الموقف تصاحب بانتظام عرض الطعام ؟ وهذا سؤال بسيط ولكن إجابته مركبة ولها جانبين أساسيين </a:t>
            </a:r>
            <a:endParaRPr lang="en-US" dirty="0" smtClean="0"/>
          </a:p>
          <a:p>
            <a:pPr>
              <a:buNone/>
            </a:pPr>
            <a:r>
              <a:rPr lang="ar-SA" dirty="0" smtClean="0"/>
              <a:t>الأول :أن المثيرات الأخرى قد تكون ماثلة ليس حين يحدث التعزيز فقط بل </a:t>
            </a:r>
            <a:r>
              <a:rPr lang="ar-SA" dirty="0" err="1" smtClean="0"/>
              <a:t>وايضا</a:t>
            </a:r>
            <a:r>
              <a:rPr lang="ar-SA" dirty="0" smtClean="0"/>
              <a:t> في ضل ظروف عدم التعزيز وبهذا نتوقع أن تنطفئ قدرتها على إثارة </a:t>
            </a:r>
            <a:r>
              <a:rPr lang="ar-SA" dirty="0" err="1" smtClean="0"/>
              <a:t>الإستجابه</a:t>
            </a:r>
            <a:r>
              <a:rPr lang="ar-SA" dirty="0" smtClean="0"/>
              <a:t> .</a:t>
            </a:r>
            <a:endParaRPr lang="en-US" dirty="0" smtClean="0"/>
          </a:p>
          <a:p>
            <a:pPr>
              <a:buNone/>
            </a:pPr>
            <a:r>
              <a:rPr lang="ar-SA" dirty="0" smtClean="0"/>
              <a:t>الثاني :أن عددا مت تجارب المعمل </a:t>
            </a:r>
            <a:r>
              <a:rPr lang="ar-SA" dirty="0" err="1" smtClean="0"/>
              <a:t>بافلوف</a:t>
            </a:r>
            <a:r>
              <a:rPr lang="ar-SA" dirty="0" smtClean="0"/>
              <a:t> قد أبرزت أنه حين تقترن مثيرات مركبة مثل ضوء+صوت , أو صوت+لمس بانتظام مع الطعام فمن الممكن أن يصبح أحد عناصر هذا التركيب مثيرا شرطيا .</a:t>
            </a:r>
            <a:endParaRPr lang="en-US" dirty="0" smtClean="0"/>
          </a:p>
          <a:p>
            <a:pPr>
              <a:buNone/>
            </a:pPr>
            <a:r>
              <a:rPr lang="ar-SA" dirty="0" smtClean="0"/>
              <a:t>التميز الحسي في تجارب الفعل المنعكس الشرطي </a:t>
            </a:r>
            <a:endParaRPr lang="en-US" dirty="0" smtClean="0"/>
          </a:p>
          <a:p>
            <a:pPr>
              <a:buNone/>
            </a:pPr>
            <a:r>
              <a:rPr lang="ar-SA" dirty="0" smtClean="0"/>
              <a:t>ولقد أمكن </a:t>
            </a:r>
            <a:r>
              <a:rPr lang="ar-SA" dirty="0" err="1" smtClean="0"/>
              <a:t>لبافلوف</a:t>
            </a:r>
            <a:r>
              <a:rPr lang="ar-SA" dirty="0" smtClean="0"/>
              <a:t> أن يتوصل إلى تمييز قاطع بين المثيرات بدرجة دقيقة وعالية وذلك باستخدام أنواع أخرى غير المثيرات </a:t>
            </a:r>
            <a:r>
              <a:rPr lang="ar-SA" dirty="0" err="1" smtClean="0"/>
              <a:t>اللمسية</a:t>
            </a:r>
            <a:r>
              <a:rPr lang="ar-SA" dirty="0" smtClean="0"/>
              <a:t> مثل هذه النتائج تلقى ضوءا على </a:t>
            </a:r>
            <a:r>
              <a:rPr lang="ar-SA" dirty="0" err="1" smtClean="0"/>
              <a:t>الحاسية</a:t>
            </a:r>
            <a:r>
              <a:rPr lang="ar-SA" dirty="0" smtClean="0"/>
              <a:t> الزائدة للجهاز العصبي.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142852"/>
            <a:ext cx="8229600" cy="642942"/>
          </a:xfrm>
        </p:spPr>
        <p:txBody>
          <a:bodyPr>
            <a:normAutofit fontScale="90000"/>
          </a:bodyPr>
          <a:lstStyle/>
          <a:p>
            <a:r>
              <a:rPr lang="ar-SA" dirty="0" smtClean="0"/>
              <a:t>الانطفاء والاسترجاع التلقائي :</a:t>
            </a:r>
            <a:endParaRPr lang="ar-SA" dirty="0"/>
          </a:p>
        </p:txBody>
      </p:sp>
      <p:sp>
        <p:nvSpPr>
          <p:cNvPr id="3" name="عنصر نائب للمحتوى 2"/>
          <p:cNvSpPr>
            <a:spLocks noGrp="1"/>
          </p:cNvSpPr>
          <p:nvPr>
            <p:ph idx="1"/>
          </p:nvPr>
        </p:nvSpPr>
        <p:spPr>
          <a:xfrm>
            <a:off x="457200" y="928670"/>
            <a:ext cx="8229600" cy="5197493"/>
          </a:xfrm>
        </p:spPr>
        <p:txBody>
          <a:bodyPr>
            <a:normAutofit lnSpcReduction="10000"/>
          </a:bodyPr>
          <a:lstStyle/>
          <a:p>
            <a:pPr>
              <a:buNone/>
            </a:pPr>
            <a:r>
              <a:rPr lang="ar-SA" dirty="0" err="1" smtClean="0"/>
              <a:t>اذا</a:t>
            </a:r>
            <a:r>
              <a:rPr lang="ar-SA" dirty="0" smtClean="0"/>
              <a:t> حدث بعد تكوين الاستجابة الشرطية أن أحدث المنبه الشرطي دون أن يصاحبه المنبه غير الشرطي أو الطبيعي أي بدون تعزيز وتكرر هذا مرات متتالية فإن الاستجابة تضمحل أو تنطفئ تدريجيا وفي لا تظهر الاستجابة ويظهر هذا في </a:t>
            </a:r>
            <a:r>
              <a:rPr lang="ar-SA" dirty="0" err="1" smtClean="0"/>
              <a:t>امرين</a:t>
            </a:r>
            <a:r>
              <a:rPr lang="ar-SA" dirty="0" smtClean="0"/>
              <a:t> </a:t>
            </a:r>
            <a:r>
              <a:rPr lang="ar-SA" dirty="0" err="1" smtClean="0"/>
              <a:t>الاول</a:t>
            </a:r>
            <a:r>
              <a:rPr lang="ar-SA" dirty="0" smtClean="0"/>
              <a:t> أن تطول الفترة بين المثير والاستجابة الشرطية والثاني تناقص عدد القطرات اللعاب المسالة .</a:t>
            </a:r>
            <a:endParaRPr lang="en-US" dirty="0" smtClean="0"/>
          </a:p>
          <a:p>
            <a:pPr>
              <a:buNone/>
            </a:pPr>
            <a:r>
              <a:rPr lang="ar-SA" dirty="0" smtClean="0"/>
              <a:t>وهذا الانطفاء لا يعني أن الترابط أو الاقتران الشرطي قد تحطم وزال نهائيا بل يعني كمن نحن ما وأن المثير الشرطي حين يقدم للحيوان بعد فترة من الزمن يستريح فيها فإن الاستجابة الشرطية تعود للظهور ثانيه ويطلق على هذه الظاهرة الاسترجاع التلقائي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42852"/>
            <a:ext cx="8229600" cy="939784"/>
          </a:xfrm>
        </p:spPr>
        <p:txBody>
          <a:bodyPr>
            <a:normAutofit fontScale="90000"/>
          </a:bodyPr>
          <a:lstStyle/>
          <a:p>
            <a:r>
              <a:rPr lang="ar-SA" dirty="0" smtClean="0"/>
              <a:t>منهج النظرية والبحوث التي يتم تطبيقها على الحيوان والإنسان</a:t>
            </a:r>
            <a:endParaRPr lang="ar-SA" dirty="0"/>
          </a:p>
        </p:txBody>
      </p:sp>
      <p:sp>
        <p:nvSpPr>
          <p:cNvPr id="3" name="عنصر نائب للمحتوى 2"/>
          <p:cNvSpPr>
            <a:spLocks noGrp="1"/>
          </p:cNvSpPr>
          <p:nvPr>
            <p:ph idx="1"/>
          </p:nvPr>
        </p:nvSpPr>
        <p:spPr>
          <a:xfrm>
            <a:off x="457200" y="1214422"/>
            <a:ext cx="8229600" cy="4911741"/>
          </a:xfrm>
        </p:spPr>
        <p:txBody>
          <a:bodyPr>
            <a:normAutofit fontScale="85000" lnSpcReduction="10000"/>
          </a:bodyPr>
          <a:lstStyle/>
          <a:p>
            <a:pPr>
              <a:buNone/>
            </a:pPr>
            <a:r>
              <a:rPr lang="ar-SA" dirty="0" smtClean="0"/>
              <a:t>التعلم ليس ببساطة سلسلة من الأفعال المنعكسة الشرطية بل هو مشروع تعاون فيه الكائن الحي كله ( حيواناً كان أو إنساناً ) وثمة تجارب عديدة قام بها </a:t>
            </a:r>
            <a:r>
              <a:rPr lang="ar-SA" dirty="0" err="1" smtClean="0"/>
              <a:t>لاشلي</a:t>
            </a:r>
            <a:r>
              <a:rPr lang="ar-SA" dirty="0" smtClean="0"/>
              <a:t> </a:t>
            </a:r>
            <a:r>
              <a:rPr lang="en-US" dirty="0" err="1" smtClean="0"/>
              <a:t>Lashly</a:t>
            </a:r>
            <a:r>
              <a:rPr lang="en-US" dirty="0" smtClean="0"/>
              <a:t> </a:t>
            </a:r>
            <a:r>
              <a:rPr lang="ar-SA" dirty="0" smtClean="0"/>
              <a:t> ففي أحدى التجارب درب قرداً على أن يقوم بحيلة حركية بيده اليمنى. وفي نفس الوقت خدرت اليد </a:t>
            </a:r>
            <a:r>
              <a:rPr lang="ar-SA" dirty="0" err="1" smtClean="0"/>
              <a:t>اليسرى</a:t>
            </a:r>
            <a:r>
              <a:rPr lang="ar-SA" dirty="0" smtClean="0"/>
              <a:t> أو شلت شللاً جزئياً بتعطيل مناطق الحركة في المخ التي تسيطر على حركة اليد </a:t>
            </a:r>
            <a:r>
              <a:rPr lang="ar-SA" dirty="0" err="1" smtClean="0"/>
              <a:t>اليسرى</a:t>
            </a:r>
            <a:r>
              <a:rPr lang="ar-SA" dirty="0" smtClean="0"/>
              <a:t> . ثم بعد ذالك أتيح  لليد </a:t>
            </a:r>
            <a:r>
              <a:rPr lang="ar-SA" dirty="0" err="1" smtClean="0"/>
              <a:t>اليسرى</a:t>
            </a:r>
            <a:r>
              <a:rPr lang="ar-SA" dirty="0" smtClean="0"/>
              <a:t> أن تسترجع سلامتها ثم تشل اليد اليمنى ,  وذالك بتعطيل للجانب العكسي من المخ . وحين اختبر مرة أخرى وجد إن هناك انتقالا للتعلم يكاد أن يكون كاملا من اليد اليمنى المشلولة إلى اليد </a:t>
            </a:r>
            <a:r>
              <a:rPr lang="ar-SA" dirty="0" err="1" smtClean="0"/>
              <a:t>اليسرى</a:t>
            </a:r>
            <a:r>
              <a:rPr lang="ar-SA" dirty="0" smtClean="0"/>
              <a:t> التي لم تدرب </a:t>
            </a:r>
            <a:r>
              <a:rPr lang="ar-SA" dirty="0" err="1" smtClean="0"/>
              <a:t>و</a:t>
            </a:r>
            <a:r>
              <a:rPr lang="ar-SA" dirty="0" smtClean="0"/>
              <a:t> التي لم تشارك في العمل من قبل على الإطلاق .</a:t>
            </a:r>
            <a:endParaRPr lang="en-US" dirty="0" smtClean="0"/>
          </a:p>
          <a:p>
            <a:pPr>
              <a:buNone/>
            </a:pPr>
            <a:r>
              <a:rPr lang="ar-SA" dirty="0" smtClean="0"/>
              <a:t>وفي تجربة أخرى أجريت على تمييز الألوان وفيها استخدمت عين واحدة ووجد أن العين الأخرى التي لم تدرب استطاعت القيام بهذا التمييز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2852"/>
            <a:ext cx="8229600" cy="1000132"/>
          </a:xfrm>
        </p:spPr>
        <p:txBody>
          <a:bodyPr/>
          <a:lstStyle/>
          <a:p>
            <a:r>
              <a:rPr lang="ar-SA" dirty="0" smtClean="0"/>
              <a:t>التطبيقات والمبادئ التربوية للنظرية</a:t>
            </a:r>
            <a:endParaRPr lang="ar-SA" dirty="0"/>
          </a:p>
        </p:txBody>
      </p:sp>
      <p:sp>
        <p:nvSpPr>
          <p:cNvPr id="3" name="عنصر نائب للمحتوى 2"/>
          <p:cNvSpPr>
            <a:spLocks noGrp="1"/>
          </p:cNvSpPr>
          <p:nvPr>
            <p:ph idx="1"/>
          </p:nvPr>
        </p:nvSpPr>
        <p:spPr>
          <a:xfrm>
            <a:off x="457200" y="1000108"/>
            <a:ext cx="8229600" cy="5126055"/>
          </a:xfrm>
        </p:spPr>
        <p:txBody>
          <a:bodyPr>
            <a:normAutofit fontScale="77500" lnSpcReduction="20000"/>
          </a:bodyPr>
          <a:lstStyle/>
          <a:p>
            <a:pPr>
              <a:buNone/>
            </a:pPr>
            <a:r>
              <a:rPr lang="ar-SA" dirty="0" smtClean="0"/>
              <a:t>أن لأبحاث </a:t>
            </a:r>
            <a:r>
              <a:rPr lang="ar-SA" dirty="0" err="1" smtClean="0"/>
              <a:t>بافلوف</a:t>
            </a:r>
            <a:r>
              <a:rPr lang="ar-SA" dirty="0" smtClean="0"/>
              <a:t> تطبيقات عامه فقد ألقت الضوء على آليات التعلم وتكوين العادات وعلاوة على ذالك استطاع </a:t>
            </a:r>
            <a:r>
              <a:rPr lang="ar-SA" dirty="0" err="1" smtClean="0"/>
              <a:t>بافلوف</a:t>
            </a:r>
            <a:r>
              <a:rPr lang="ar-SA" dirty="0" smtClean="0"/>
              <a:t> وتلاميذه أن ينجحوا عن طريق التجريب في خلق اضطرابات نفسية "</a:t>
            </a:r>
            <a:r>
              <a:rPr lang="ar-SA" dirty="0" err="1" smtClean="0"/>
              <a:t>عصاب</a:t>
            </a:r>
            <a:r>
              <a:rPr lang="ar-SA" dirty="0" smtClean="0"/>
              <a:t>" في الحيوانات وهي اضطرابات تماثل ما يطرأ على الإنسان من "</a:t>
            </a:r>
            <a:r>
              <a:rPr lang="ar-SA" dirty="0" err="1" smtClean="0"/>
              <a:t>عصاب</a:t>
            </a:r>
            <a:r>
              <a:rPr lang="ar-SA" dirty="0" smtClean="0"/>
              <a:t>" يعتقد بعض علماء الاجتماع أنها نتيجة من نتائج العيش في حضارات معقدة .  </a:t>
            </a:r>
            <a:endParaRPr lang="en-US" dirty="0" smtClean="0"/>
          </a:p>
          <a:p>
            <a:pPr>
              <a:buNone/>
            </a:pPr>
            <a:r>
              <a:rPr lang="ar-SA" dirty="0" smtClean="0"/>
              <a:t>الإصرار على أن الفعل المنعكس الشرطي وحدة التعلم أو أساسه لا يفيد والقول بأن الفعل المنعكس الشرطي لا يمكن الاستغناء عنه لأنه أساسي لنظريات التعلم فيه كثير من المبالغة ولو أن كثير من كتب علم النفس تستخدم الفعل المنعكس الشرطي كمبدأ مفسر للتعلم ولتكوين العادات وتستخدمه أساسا لتفسير تعلم اللغة والظاهرات الجماعية في علم النفس الاجتماعي كما تستخدمه أيضا لتفسير التوافق الانفعالي وفد استخدمت هذه الكتب طرق إعادة الإشراط .</a:t>
            </a:r>
            <a:endParaRPr lang="en-US" dirty="0" smtClean="0"/>
          </a:p>
          <a:p>
            <a:pPr>
              <a:buNone/>
            </a:pPr>
            <a:r>
              <a:rPr lang="ar-SA" dirty="0" smtClean="0"/>
              <a:t>  وليس من الشك في أن الفعل المنعكس الشرطي أداة هامة للبحث في علم النفس الحيوان فالحيوانات لا تتحدث عن نفسها في ألفاظ ولا تقوم باستبطان ولكن من الممكن باستخدام طرق الضبط التجريبي أن نحصل على المعلومات وحقائق موضوعيه مضبوطة عن التعلم وإعادة التعلم والتمييز بين المثيرات الحسية .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أهـم التطبيقات التربوية على التعلم الشرطي :</a:t>
            </a:r>
            <a:endParaRPr lang="ar-SA" dirty="0"/>
          </a:p>
        </p:txBody>
      </p:sp>
      <p:sp>
        <p:nvSpPr>
          <p:cNvPr id="3" name="عنصر نائب للمحتوى 2"/>
          <p:cNvSpPr>
            <a:spLocks noGrp="1"/>
          </p:cNvSpPr>
          <p:nvPr>
            <p:ph idx="1"/>
          </p:nvPr>
        </p:nvSpPr>
        <p:spPr>
          <a:xfrm>
            <a:off x="457200" y="1214422"/>
            <a:ext cx="8229600" cy="4911741"/>
          </a:xfrm>
        </p:spPr>
        <p:txBody>
          <a:bodyPr>
            <a:normAutofit/>
          </a:bodyPr>
          <a:lstStyle/>
          <a:p>
            <a:pPr>
              <a:buNone/>
            </a:pPr>
            <a:r>
              <a:rPr lang="ar-SA" sz="2000" dirty="0" smtClean="0"/>
              <a:t>1- التبلد </a:t>
            </a:r>
            <a:r>
              <a:rPr lang="ar-SA" sz="2000" dirty="0" err="1" smtClean="0"/>
              <a:t>النسقي</a:t>
            </a:r>
            <a:r>
              <a:rPr lang="ar-SA" sz="2000" dirty="0" smtClean="0"/>
              <a:t> : الذي يستخدم كثيرا مع الأفراد الذين لديهم مخاوف مضعفة .</a:t>
            </a:r>
          </a:p>
          <a:p>
            <a:pPr>
              <a:buNone/>
            </a:pPr>
            <a:r>
              <a:rPr lang="ar-SA" sz="2000" dirty="0" smtClean="0"/>
              <a:t>يتألف من ثلاثة مراحل :</a:t>
            </a:r>
          </a:p>
          <a:p>
            <a:pPr>
              <a:buNone/>
            </a:pPr>
            <a:r>
              <a:rPr lang="ar-SA" sz="2000" dirty="0" smtClean="0"/>
              <a:t>المرحلة الأولى : ينمى المعالج والعميل مجموعة المواقف المقلقة الهرمية إي المتدرجة من أقلها إثارة للعميل </a:t>
            </a:r>
            <a:r>
              <a:rPr lang="ar-SA" sz="2000" dirty="0" smtClean="0"/>
              <a:t>إلى أكثرها .</a:t>
            </a:r>
          </a:p>
          <a:p>
            <a:pPr>
              <a:buNone/>
            </a:pPr>
            <a:r>
              <a:rPr lang="ar-SA" sz="2000" dirty="0" smtClean="0"/>
              <a:t>المرحلة الثانية : يدرس العميل ويعلم أن يسترخي .</a:t>
            </a:r>
          </a:p>
          <a:p>
            <a:pPr>
              <a:buNone/>
            </a:pPr>
            <a:r>
              <a:rPr lang="ar-SA" sz="2000" dirty="0" smtClean="0"/>
              <a:t>الرحلة الثالثة :</a:t>
            </a:r>
            <a:r>
              <a:rPr lang="ar-SA" sz="2000" dirty="0"/>
              <a:t> </a:t>
            </a:r>
            <a:r>
              <a:rPr lang="ar-SA" sz="2000" dirty="0" smtClean="0"/>
              <a:t>أثناء استرخاء العميل يتخيل أقل المناظر إثارة للقلق في هذا التنظيم الهرمي وقد يتكرر ذالك عدة مرات وبعد ذالك يتخيل العميل المنظر التالي له بالترتيب .</a:t>
            </a:r>
          </a:p>
          <a:p>
            <a:pPr>
              <a:buNone/>
            </a:pPr>
            <a:r>
              <a:rPr lang="ar-SA" sz="2000" dirty="0" smtClean="0"/>
              <a:t>2- أسلوب الغمر:  للتخلص من الفوبيا (الخواف)</a:t>
            </a:r>
          </a:p>
          <a:p>
            <a:pPr>
              <a:buNone/>
            </a:pPr>
            <a:r>
              <a:rPr lang="ar-SA" sz="2000" dirty="0" smtClean="0"/>
              <a:t>3- </a:t>
            </a:r>
            <a:r>
              <a:rPr lang="ar-SA" sz="2000" dirty="0" err="1" smtClean="0"/>
              <a:t>الاشراط</a:t>
            </a:r>
            <a:r>
              <a:rPr lang="ar-SA" sz="2000" dirty="0" smtClean="0"/>
              <a:t> المضاد : حيث يتم مزاوجة المثير الشرطي مع المثير </a:t>
            </a:r>
            <a:r>
              <a:rPr lang="ar-SA" sz="2000" smtClean="0"/>
              <a:t>الغير شرطي</a:t>
            </a:r>
            <a:endParaRPr lang="ar-SA"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نقد النظرية :</a:t>
            </a:r>
            <a:endParaRPr lang="ar-SA" dirty="0"/>
          </a:p>
        </p:txBody>
      </p:sp>
      <p:sp>
        <p:nvSpPr>
          <p:cNvPr id="3" name="عنصر نائب للمحتوى 2"/>
          <p:cNvSpPr>
            <a:spLocks noGrp="1"/>
          </p:cNvSpPr>
          <p:nvPr>
            <p:ph idx="1"/>
          </p:nvPr>
        </p:nvSpPr>
        <p:spPr/>
        <p:txBody>
          <a:bodyPr>
            <a:normAutofit fontScale="92500" lnSpcReduction="10000"/>
          </a:bodyPr>
          <a:lstStyle/>
          <a:p>
            <a:pPr>
              <a:buNone/>
            </a:pPr>
            <a:r>
              <a:rPr lang="ar-SA" dirty="0" smtClean="0"/>
              <a:t>من أهم الانتقادات التي وجهت للنظرية:</a:t>
            </a:r>
            <a:endParaRPr lang="en-US" dirty="0" smtClean="0"/>
          </a:p>
          <a:p>
            <a:pPr>
              <a:buNone/>
            </a:pPr>
            <a:r>
              <a:rPr lang="ar-SA" dirty="0" smtClean="0"/>
              <a:t>1.      اهتم </a:t>
            </a:r>
            <a:r>
              <a:rPr lang="ar-SA" dirty="0" err="1" smtClean="0"/>
              <a:t>بافلوف</a:t>
            </a:r>
            <a:r>
              <a:rPr lang="ar-SA" dirty="0" smtClean="0"/>
              <a:t> بتلازم المثير الشرطي مع المثير غير الشرطي أكثر من اهتمامه بالحاجات والدوافع, إذ مر عليها سريعاً, بشكلٍ لا يتناسب والأهمية التي تحتلها في منظومة العوامل المؤثرة في السلوك الإنساني.</a:t>
            </a:r>
            <a:endParaRPr lang="en-US" dirty="0" smtClean="0"/>
          </a:p>
          <a:p>
            <a:pPr>
              <a:buNone/>
            </a:pPr>
            <a:r>
              <a:rPr lang="ar-SA" dirty="0" smtClean="0"/>
              <a:t>2.      اقتصرت تجاربه على الكلاب ولم تشمل البشر مما حال بينه وبين دراسة ظواهر  نفسية إنسانية أصيلة  كاكتساب مهارة, أو تعلم لغة, أو طريقة في التفكير, والتي تؤلف الموضوعات الرئيسة في علم النفس المعاصر وبخاصة في علم النفس المعرفي</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normAutofit/>
          </a:bodyPr>
          <a:lstStyle/>
          <a:p>
            <a:r>
              <a:rPr lang="ar-SA" dirty="0" smtClean="0"/>
              <a:t>نبذة عن العالم</a:t>
            </a:r>
            <a:endParaRPr lang="ar-SA" dirty="0"/>
          </a:p>
        </p:txBody>
      </p:sp>
      <p:pic>
        <p:nvPicPr>
          <p:cNvPr id="4" name="عنصر نائب للمحتوى 3" descr="http://www.bytocom.com/vb/uploader.php?do=get&amp;id=1204"/>
          <p:cNvPicPr>
            <a:picLocks noGrp="1"/>
          </p:cNvPicPr>
          <p:nvPr>
            <p:ph idx="1"/>
          </p:nvPr>
        </p:nvPicPr>
        <p:blipFill>
          <a:blip r:embed="rId2"/>
          <a:srcRect/>
          <a:stretch>
            <a:fillRect/>
          </a:stretch>
        </p:blipFill>
        <p:spPr bwMode="auto">
          <a:xfrm>
            <a:off x="1643042" y="1428736"/>
            <a:ext cx="5572164" cy="52149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endParaRPr lang="ar-SA" dirty="0"/>
          </a:p>
        </p:txBody>
      </p:sp>
      <p:sp>
        <p:nvSpPr>
          <p:cNvPr id="8" name="عنصر نائب للمحتوى 7"/>
          <p:cNvSpPr>
            <a:spLocks noGrp="1"/>
          </p:cNvSpPr>
          <p:nvPr>
            <p:ph idx="1"/>
          </p:nvPr>
        </p:nvSpPr>
        <p:spPr>
          <a:xfrm>
            <a:off x="0" y="0"/>
            <a:ext cx="9144000" cy="6858000"/>
          </a:xfrm>
        </p:spPr>
        <p:txBody>
          <a:bodyPr>
            <a:normAutofit fontScale="92500" lnSpcReduction="10000"/>
          </a:bodyPr>
          <a:lstStyle/>
          <a:p>
            <a:pPr>
              <a:buNone/>
            </a:pPr>
            <a:r>
              <a:rPr lang="ar-SA" b="1" dirty="0" smtClean="0"/>
              <a:t>العالم الفيزيولوجي ايفان بافلوف ( 1849-1936م</a:t>
            </a:r>
            <a:r>
              <a:rPr lang="en-US" b="1" dirty="0" smtClean="0"/>
              <a:t>( </a:t>
            </a:r>
            <a:endParaRPr lang="ar-SA" b="1" dirty="0" smtClean="0"/>
          </a:p>
          <a:p>
            <a:pPr>
              <a:buNone/>
            </a:pPr>
            <a:endParaRPr lang="ar-SA" sz="2800" b="1" dirty="0" smtClean="0"/>
          </a:p>
          <a:p>
            <a:pPr>
              <a:buNone/>
            </a:pPr>
            <a:r>
              <a:rPr lang="ar-SA" sz="2800" b="1" dirty="0" smtClean="0"/>
              <a:t>إيفان بتروفتش بافلوف عالم فيزيولوجي ولد في ريازان في روسيا في</a:t>
            </a:r>
            <a:r>
              <a:rPr lang="en-US" sz="2800" b="1" dirty="0" smtClean="0"/>
              <a:t> 14 </a:t>
            </a:r>
            <a:r>
              <a:rPr lang="ar-SA" sz="2800" b="1" dirty="0" smtClean="0"/>
              <a:t>سبتمبر 1849 وتوفي في لننجراد في 27 فبراير 1936 وعمره 87 سنة. كان والده قسيسا</a:t>
            </a:r>
            <a:r>
              <a:rPr lang="en-US" sz="2800" b="1" dirty="0" smtClean="0"/>
              <a:t>. </a:t>
            </a:r>
            <a:r>
              <a:rPr lang="ar-SA" sz="2800" b="1" dirty="0" smtClean="0"/>
              <a:t>وقد التحق بافلوف بمدرسة الكنيسة ومع أنه كان طالبا حسنا إلا أنه كثيرا ما كان يحصل على درجات قليلة في "السلوك" وفي الوقت الذي اقترب فيه من اختتام دراسة اللاهوت بدأ يبدي اهتماما بالجهاز الهضمي وطريقة عمله وقد غيرت صورة الجهاز الهضمي في كتاب</a:t>
            </a:r>
            <a:r>
              <a:rPr lang="en-US" sz="2800" b="1" dirty="0" smtClean="0"/>
              <a:t> "</a:t>
            </a:r>
            <a:r>
              <a:rPr lang="ar-SA" sz="2800" b="1" dirty="0" smtClean="0"/>
              <a:t>فسيولوجيا الحياة العامة" حياته إذ تخلى عن فكرة أن يصبح قسيسا وبدأ تدريبه في المجال العلمي</a:t>
            </a:r>
            <a:r>
              <a:rPr lang="en-US" sz="2800" b="1" dirty="0" smtClean="0"/>
              <a:t>. </a:t>
            </a:r>
            <a:br>
              <a:rPr lang="en-US" sz="2800" b="1" dirty="0" smtClean="0"/>
            </a:br>
            <a:r>
              <a:rPr lang="en-US" sz="2800" b="1" dirty="0" smtClean="0"/>
              <a:t>- </a:t>
            </a:r>
            <a:r>
              <a:rPr lang="ar-SA" sz="2800" b="1" dirty="0" smtClean="0"/>
              <a:t>درس بافلوف في الأكاديمية الطبية العسكرية في سان بطرسبورغ حيث تخرج منها عام 1879، وحصل على الدكتوراه في مجال فيزيولوجية الأعصاب في الطب</a:t>
            </a:r>
            <a:r>
              <a:rPr lang="en-US" sz="2800" b="1" dirty="0" smtClean="0"/>
              <a:t> 1884</a:t>
            </a:r>
            <a:r>
              <a:rPr lang="ar-SA" sz="2800" b="1" dirty="0" smtClean="0"/>
              <a:t>م، أي وهو في الخامس والثلاثين من عمره</a:t>
            </a:r>
            <a:r>
              <a:rPr lang="en-US" sz="2800" b="1" dirty="0" smtClean="0"/>
              <a:t>.</a:t>
            </a:r>
            <a:br>
              <a:rPr lang="en-US" sz="2800" b="1" dirty="0" smtClean="0"/>
            </a:br>
            <a:r>
              <a:rPr lang="en-US" sz="2800" b="1" dirty="0" smtClean="0"/>
              <a:t>- </a:t>
            </a:r>
            <a:r>
              <a:rPr lang="ar-SA" sz="2800" b="1" dirty="0" smtClean="0"/>
              <a:t>عمل بافلوف أستاذاً ومديرا لمعهد الطب التجريبي (علم وظائف الأعضاء) بالأكاديمية الطبية العسكرية في سان بطرسبورغ في الفترة (1888-1924) ،كما عمل أستاذاً زائراً في كلية الطب بجامعة وارسو في بولندا</a:t>
            </a:r>
            <a:r>
              <a:rPr lang="en-US" sz="2800" b="1" dirty="0" smtClean="0"/>
              <a:t>. </a:t>
            </a:r>
            <a:br>
              <a:rPr lang="en-US" sz="2800" b="1" dirty="0" smtClean="0"/>
            </a:br>
            <a:r>
              <a:rPr lang="en-US" sz="2800" b="1" dirty="0" smtClean="0"/>
              <a:t>- </a:t>
            </a:r>
            <a:r>
              <a:rPr lang="ar-SA" sz="2800" b="1" dirty="0" smtClean="0"/>
              <a:t>وقد نال بافلوف جائزة نوبل عام 1904م مكافأة له على اسهامه العلمي، عندما طوّر طريقة أصبح من الممكن بموجبها تتبع عملية الهضم في الكائنات الحية دون اتلاف الأعصاب</a:t>
            </a:r>
            <a:r>
              <a:rPr lang="en-US" sz="2800" b="1" dirty="0" smtClean="0"/>
              <a:t>. </a:t>
            </a:r>
            <a:endParaRPr lang="ar-SA"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715148"/>
          </a:xfrm>
        </p:spPr>
        <p:txBody>
          <a:bodyPr>
            <a:normAutofit fontScale="77500" lnSpcReduction="20000"/>
          </a:bodyPr>
          <a:lstStyle/>
          <a:p>
            <a:pPr>
              <a:buNone/>
            </a:pPr>
            <a:endParaRPr lang="en-US" b="1" dirty="0" smtClean="0"/>
          </a:p>
          <a:p>
            <a:pPr>
              <a:buNone/>
            </a:pPr>
            <a:r>
              <a:rPr lang="en-US" sz="3100" b="1" dirty="0" smtClean="0"/>
              <a:t>- </a:t>
            </a:r>
            <a:r>
              <a:rPr lang="ar-SA" sz="3100" b="1" dirty="0" smtClean="0"/>
              <a:t>تركزت أعمال بافلوف حول فسيولوجية عملية الهضم وخاصة حول إفرازات الغدد الهضمية، وقام بنشر كتاب حول هذا الموضوع عام 1910م وعنوانه (عمل الغدد الهضمية</a:t>
            </a:r>
            <a:r>
              <a:rPr lang="en-US" sz="3100" b="1" dirty="0" smtClean="0"/>
              <a:t>). </a:t>
            </a:r>
            <a:br>
              <a:rPr lang="en-US" sz="3100" b="1" dirty="0" smtClean="0"/>
            </a:br>
            <a:r>
              <a:rPr lang="en-US" sz="3100" b="1" dirty="0" smtClean="0"/>
              <a:t>- </a:t>
            </a:r>
            <a:r>
              <a:rPr lang="ar-SA" sz="3100" b="1" dirty="0" smtClean="0"/>
              <a:t>تكريما لجهوده الكبيرة حظي بافلوف بتقدير المؤتمر الخامس عشر الدولي لعلم النفس الفيزيولوجي الذي عقد في روما عام 1932م</a:t>
            </a:r>
            <a:r>
              <a:rPr lang="en-US" sz="3100" b="1" dirty="0" smtClean="0"/>
              <a:t>.</a:t>
            </a:r>
            <a:br>
              <a:rPr lang="en-US" sz="3100" b="1" dirty="0" smtClean="0"/>
            </a:br>
            <a:r>
              <a:rPr lang="en-US" sz="3100" b="1" dirty="0" smtClean="0"/>
              <a:t>- </a:t>
            </a:r>
            <a:r>
              <a:rPr lang="ar-SA" sz="3100" b="1" dirty="0" smtClean="0"/>
              <a:t>أما في الفترة الأخيرة من حياته جعل من دراسة الدماغ شغله الشاغل وكرّس الكثير من الجهد لمحاولة فهم نشاط الدماغ. واعترافا بإنجازاته العلمية فإن بافلوف يعتبر الأب الحقيقي لعلم الفيزيولوجيا (مجال الجهاز الهضمي والدورة الدموية) وعلم النفس الحديث</a:t>
            </a:r>
            <a:r>
              <a:rPr lang="en-US" sz="3100" b="1" dirty="0" smtClean="0"/>
              <a:t> . </a:t>
            </a:r>
            <a:br>
              <a:rPr lang="en-US" sz="3100" b="1" dirty="0" smtClean="0"/>
            </a:br>
            <a:r>
              <a:rPr lang="ar-SA" sz="3100" b="1" dirty="0" smtClean="0"/>
              <a:t>الواقع أن بافلوف لم يكن متحمسا كثيرا لاستخدام أفكاره في خدمة علم النفس. وظل مؤمنا بأن تجاربه هي دراسة فسيولوجية خالصة للعمليات الدماغية وكان مخلصا كل الإخلاص لفهم السلوك عن طريق محاولة فهم وظائف أعضاء جسم الكائن الحي، وأن التعلّم لما يكن موضع اهتمامه الحقيقي</a:t>
            </a:r>
            <a:r>
              <a:rPr lang="en-US" sz="3100" b="1" dirty="0" smtClean="0"/>
              <a:t>.</a:t>
            </a:r>
            <a:br>
              <a:rPr lang="en-US" sz="3100" b="1" dirty="0" smtClean="0"/>
            </a:br>
            <a:r>
              <a:rPr lang="ar-SA" sz="3100" b="1" dirty="0" smtClean="0"/>
              <a:t>وقد كان لبافلوف اهتمامات أخرى متعددة مثل الأدب والعلم والفلسفة وكانت مكتبته تضم مئات المجلدات، كما كان يهوى جمع الطوابع ونماذج من الأعشاب المجففة ويحب الموسيقى والعناية بالحدائق والسباحة في الصيف. واتبع بافلوف نظاما صارما ومحسوبا في حياته اليومية في حين ظل على نشاطه وحيويته الدائمين.وطوال حياته ظل يعشق البحث العلمي وتشجيع زملائه وأقرانه على معارضته ومن بين الوسائل التي كان يتبعها للحصول على التغذية الراجعة وردود فعل زملائه على أفكاره العلمية التفكير بصوت عال فيما كان يجريه من أبحاث وفي حضور هؤلاء الزملاء</a:t>
            </a:r>
            <a:endParaRPr lang="ar-SA" sz="3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المقدمة </a:t>
            </a:r>
            <a:endParaRPr lang="ar-SA" dirty="0"/>
          </a:p>
        </p:txBody>
      </p:sp>
      <p:sp>
        <p:nvSpPr>
          <p:cNvPr id="3" name="عنصر نائب للمحتوى 2"/>
          <p:cNvSpPr>
            <a:spLocks noGrp="1"/>
          </p:cNvSpPr>
          <p:nvPr>
            <p:ph idx="1"/>
          </p:nvPr>
        </p:nvSpPr>
        <p:spPr/>
        <p:txBody>
          <a:bodyPr>
            <a:normAutofit fontScale="92500" lnSpcReduction="20000"/>
          </a:bodyPr>
          <a:lstStyle/>
          <a:p>
            <a:pPr>
              <a:buNone/>
            </a:pPr>
            <a:r>
              <a:rPr lang="ar-SA" dirty="0" smtClean="0"/>
              <a:t>بدأت أبحاث العلامة الروسي بافلوف الذائع الصيت عن الفعل المنعكس الشرطي عام 1904 حين أعطى جائزة نوبل في الطب تقديرا لجهوده واعترافا بفضل اكتشافه ولقد نشرت نتائج أبحاثه المبتكرة باللغة الروسية ومن ثم فقد استمرت فترة طويلة غير معروفة في البلاد والأقطار التي تتحدث بلغات أخرى وحين بدأت تظهر مقالاته وبحوثه في لغات أخرى اهتم بها الأمريكيون اهتماما بالغا ولا سيما أنها صادفت فترة ضاق فيها علماء النفس ذرعا بعلم نفس الاستبطان وبمناقشة الظاهرات النفسية الغامضة والتي لا يسهل وضعها موضع الملاحظة أو القياس وهكذا اندمج تيار الشرطيين ( بافلوف وتلاميذه ) بالسلوكيين الذين ما يزال أثرهم بعيدا في علم النفس حتى الآن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موضوع النظرية</a:t>
            </a:r>
            <a:r>
              <a:rPr lang="en-US" dirty="0" smtClean="0"/>
              <a:t>/</a:t>
            </a:r>
            <a:r>
              <a:rPr lang="ar-SA" dirty="0" smtClean="0"/>
              <a:t> مفاهيم الرئيسية</a:t>
            </a:r>
            <a:endParaRPr lang="ar-SA" dirty="0"/>
          </a:p>
        </p:txBody>
      </p:sp>
      <p:sp>
        <p:nvSpPr>
          <p:cNvPr id="3" name="عنصر نائب للمحتوى 2"/>
          <p:cNvSpPr>
            <a:spLocks noGrp="1"/>
          </p:cNvSpPr>
          <p:nvPr>
            <p:ph idx="1"/>
          </p:nvPr>
        </p:nvSpPr>
        <p:spPr/>
        <p:txBody>
          <a:bodyPr/>
          <a:lstStyle/>
          <a:p>
            <a:pPr>
              <a:buNone/>
            </a:pPr>
            <a:r>
              <a:rPr lang="ar-SA" dirty="0" smtClean="0"/>
              <a:t>ولقد شبه بافلوف في محاضراته ومقالاته الكائن الحي بالآلة وهو آله معقدة ولكنها خاضعة ومطيعة كغيرها من الآلات وحتى يفهم الانتظام الكامن فيها وأنها تسلك وفقا لقوانين معينه ويحاول العالم فيما يتصل بالعمليات النفسية أن يفهم كيف يتعلم الإنسان ولا يقرر العالم كيف ينبغي أن يتعلم أفراد الإنسان إن مبادئه ونظرياته </a:t>
            </a:r>
            <a:r>
              <a:rPr lang="ar-SA" dirty="0" err="1" smtClean="0"/>
              <a:t>ماهي</a:t>
            </a:r>
            <a:r>
              <a:rPr lang="ar-SA" dirty="0" smtClean="0"/>
              <a:t> إلا أوصاف للتعلم الإنساني ويتحقق ذلك بمقدار ما يدعمها من البيانات </a:t>
            </a:r>
            <a:r>
              <a:rPr lang="ar-SA" dirty="0" err="1" smtClean="0"/>
              <a:t>الامبيريقيه</a:t>
            </a:r>
            <a:r>
              <a:rPr lang="ar-SA" dirty="0" smtClean="0"/>
              <a:t>.</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57200" y="274638"/>
            <a:ext cx="8229600" cy="725470"/>
          </a:xfrm>
        </p:spPr>
        <p:txBody>
          <a:bodyPr>
            <a:normAutofit fontScale="90000"/>
          </a:bodyPr>
          <a:lstStyle/>
          <a:p>
            <a:r>
              <a:rPr lang="ar-SA" dirty="0" smtClean="0"/>
              <a:t>نبذة تاريخية </a:t>
            </a:r>
            <a:endParaRPr lang="ar-SA" dirty="0"/>
          </a:p>
        </p:txBody>
      </p:sp>
      <p:sp>
        <p:nvSpPr>
          <p:cNvPr id="7" name="عنصر نائب للمحتوى 6"/>
          <p:cNvSpPr>
            <a:spLocks noGrp="1"/>
          </p:cNvSpPr>
          <p:nvPr>
            <p:ph idx="1"/>
          </p:nvPr>
        </p:nvSpPr>
        <p:spPr>
          <a:xfrm>
            <a:off x="457200" y="1285860"/>
            <a:ext cx="8229600" cy="4840303"/>
          </a:xfrm>
        </p:spPr>
        <p:txBody>
          <a:bodyPr>
            <a:normAutofit lnSpcReduction="10000"/>
          </a:bodyPr>
          <a:lstStyle/>
          <a:p>
            <a:pPr>
              <a:buNone/>
            </a:pPr>
            <a:r>
              <a:rPr lang="ar-SA" dirty="0" smtClean="0"/>
              <a:t>تستخدم كتب علم النفس الفعل المنعكس على نطاق واسع لتفسير كيف تكتسب الاستجابات الجديدة وكيف تتكون العادات غير انه من الخطأ أن نستدل من تجارب </a:t>
            </a:r>
            <a:r>
              <a:rPr lang="ar-SA" dirty="0" err="1" smtClean="0"/>
              <a:t>بافلوف</a:t>
            </a:r>
            <a:r>
              <a:rPr lang="ar-SA" dirty="0" smtClean="0"/>
              <a:t> على أن الفعل المنعكس الشرطي أو الاستجابة الشرطية لفظ جديد أو أنها تعد مبدأ مفسرا جديدا لظاهرات التعلم والحق أن فكرة الاشتراط فكرة قديمة وتشتمل عليها قوانين الترابط القديمة التي عرض لها جون </a:t>
            </a:r>
            <a:r>
              <a:rPr lang="ar-SA" dirty="0" err="1" smtClean="0"/>
              <a:t>لوك</a:t>
            </a:r>
            <a:r>
              <a:rPr lang="ar-SA" dirty="0" smtClean="0"/>
              <a:t> 1690 في كتابة والتي حاولت أن تفسر أن فكرة  تتصل بفكرة أخرى أو تنشأ عنها أو تستبدل بها لوجود تشابه أو اختلاف بينهما أن لتجاور في زمان أو مكان .</a:t>
            </a:r>
            <a:endParaRPr lang="en-US" dirty="0" smtClean="0"/>
          </a:p>
          <a:p>
            <a:pPr>
              <a:buNone/>
            </a:pPr>
            <a:endParaRPr lang="ar-SA" dirty="0"/>
          </a:p>
        </p:txBody>
      </p:sp>
      <p:sp>
        <p:nvSpPr>
          <p:cNvPr id="5" name="مربع نص 4"/>
          <p:cNvSpPr txBox="1"/>
          <p:nvPr/>
        </p:nvSpPr>
        <p:spPr>
          <a:xfrm>
            <a:off x="0" y="0"/>
            <a:ext cx="9144000" cy="369332"/>
          </a:xfrm>
          <a:prstGeom prst="rect">
            <a:avLst/>
          </a:prstGeom>
          <a:noFill/>
        </p:spPr>
        <p:txBody>
          <a:bodyPr wrap="square" rtlCol="1">
            <a:spAutoFit/>
          </a:bodyPr>
          <a:lstStyle/>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r>
              <a:rPr lang="ar-SA" dirty="0" smtClean="0"/>
              <a:t>كيف تتكون الأفعال المنعكسة الشرطية ؟</a:t>
            </a:r>
            <a:endParaRPr lang="ar-SA" dirty="0"/>
          </a:p>
        </p:txBody>
      </p:sp>
      <p:sp>
        <p:nvSpPr>
          <p:cNvPr id="3" name="عنصر نائب للمحتوى 2"/>
          <p:cNvSpPr>
            <a:spLocks noGrp="1"/>
          </p:cNvSpPr>
          <p:nvPr>
            <p:ph idx="1"/>
          </p:nvPr>
        </p:nvSpPr>
        <p:spPr>
          <a:xfrm>
            <a:off x="457200" y="1142984"/>
            <a:ext cx="8229600" cy="4983179"/>
          </a:xfrm>
        </p:spPr>
        <p:txBody>
          <a:bodyPr>
            <a:normAutofit fontScale="92500"/>
          </a:bodyPr>
          <a:lstStyle/>
          <a:p>
            <a:pPr>
              <a:buNone/>
            </a:pPr>
            <a:r>
              <a:rPr lang="ar-SA" dirty="0" smtClean="0"/>
              <a:t>وأبسط الأساليب التي كانت تتبع في تجارب الفعل المنعكس الشرطي هو أن يكرر هذا وقد استخدم </a:t>
            </a:r>
            <a:r>
              <a:rPr lang="ar-SA" dirty="0" err="1" smtClean="0"/>
              <a:t>بافلوف</a:t>
            </a:r>
            <a:r>
              <a:rPr lang="ar-SA" dirty="0" smtClean="0"/>
              <a:t> في تجارب المثيرات </a:t>
            </a:r>
            <a:r>
              <a:rPr lang="ar-SA" dirty="0" err="1" smtClean="0"/>
              <a:t>الشمية</a:t>
            </a:r>
            <a:r>
              <a:rPr lang="ar-SA" dirty="0" smtClean="0"/>
              <a:t> والسمعية والبصرية </a:t>
            </a:r>
            <a:r>
              <a:rPr lang="ar-SA" dirty="0" err="1" smtClean="0"/>
              <a:t>واللمسية</a:t>
            </a:r>
            <a:r>
              <a:rPr lang="ar-SA" dirty="0" smtClean="0"/>
              <a:t> كبديل للمثير الطبيعي وهو الطعام باعتباره المثير الصحيح غير الشرطي .</a:t>
            </a:r>
            <a:endParaRPr lang="en-US" dirty="0" smtClean="0"/>
          </a:p>
          <a:p>
            <a:pPr>
              <a:buNone/>
            </a:pPr>
            <a:r>
              <a:rPr lang="ar-SA" dirty="0" smtClean="0"/>
              <a:t>ولقد قال </a:t>
            </a:r>
            <a:r>
              <a:rPr lang="ar-SA" dirty="0" err="1" smtClean="0"/>
              <a:t>بافلوف</a:t>
            </a:r>
            <a:r>
              <a:rPr lang="ar-SA" dirty="0" smtClean="0"/>
              <a:t> بأن المنعكس الشرطي ينبغي دائما أن يستند على المنعكس الطبيعي , وهو الأكثر أهمية من الناحية البيولوجية , أو الأقوى فسيولوجيا وأقوى المنعكسين الطبيعيين هو ذالك الذي يقوي العلاقة الجديدة بين المثير والاستجابة ومثير المنعكس الطبيعي الأقوى هو الذي يطلق عليه في معظم الحالات "المثير المعزز"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2594"/>
          </a:xfrm>
        </p:spPr>
        <p:txBody>
          <a:bodyPr>
            <a:normAutofit fontScale="90000"/>
          </a:bodyPr>
          <a:lstStyle/>
          <a:p>
            <a:r>
              <a:rPr lang="ar-SA" dirty="0" smtClean="0"/>
              <a:t>العوامل الزمنية في الاشتراط:</a:t>
            </a:r>
            <a:endParaRPr lang="ar-SA" dirty="0"/>
          </a:p>
        </p:txBody>
      </p:sp>
      <p:sp>
        <p:nvSpPr>
          <p:cNvPr id="3" name="عنصر نائب للمحتوى 2"/>
          <p:cNvSpPr>
            <a:spLocks noGrp="1"/>
          </p:cNvSpPr>
          <p:nvPr>
            <p:ph idx="1"/>
          </p:nvPr>
        </p:nvSpPr>
        <p:spPr>
          <a:xfrm>
            <a:off x="457200" y="785794"/>
            <a:ext cx="8229600" cy="5340369"/>
          </a:xfrm>
        </p:spPr>
        <p:txBody>
          <a:bodyPr/>
          <a:lstStyle/>
          <a:p>
            <a:r>
              <a:rPr lang="ar-SA" dirty="0" smtClean="0"/>
              <a:t>لقد أسفرت جهود عدد من الباحثين عما يأتي في </a:t>
            </a:r>
          </a:p>
          <a:p>
            <a:pPr>
              <a:buNone/>
            </a:pPr>
            <a:r>
              <a:rPr lang="ar-SA" dirty="0" smtClean="0"/>
              <a:t>هذا المجال  : </a:t>
            </a:r>
            <a:endParaRPr lang="en-US" dirty="0" smtClean="0"/>
          </a:p>
          <a:p>
            <a:pPr lvl="0"/>
            <a:r>
              <a:rPr lang="ar-SA" dirty="0" smtClean="0"/>
              <a:t>إن التأني الدقيق للمثيرين ليس ضروري لتكوين منعكس شرطي سريع .وأن التتابع بين المثيرين بحيث يجئ المثير الشرطي بثانيتين أو ثلاث هو أفضل الترتيبات على الإطلاق </a:t>
            </a:r>
            <a:endParaRPr lang="en-US" dirty="0" smtClean="0"/>
          </a:p>
          <a:p>
            <a:pPr lvl="0"/>
            <a:r>
              <a:rPr lang="ar-SA" dirty="0" smtClean="0"/>
              <a:t>إن الفعل المنعكس الشرطي يتكون بصعوبة بالغة إذا تبع المثير الشرطي المثير الطبيعي حتى ولو كان الفاصل الزمني بينهما جزءا من الثانية وإذا حدث هذا فانه يسمى </a:t>
            </a:r>
            <a:r>
              <a:rPr lang="ar-SA" dirty="0" err="1" smtClean="0"/>
              <a:t>الاشراط</a:t>
            </a:r>
            <a:r>
              <a:rPr lang="ar-SA" dirty="0" smtClean="0"/>
              <a:t> الراجع  </a:t>
            </a:r>
            <a:endParaRPr lang="en-US" dirty="0" smtClean="0"/>
          </a:p>
          <a:p>
            <a:pP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172</TotalTime>
  <Words>1518</Words>
  <Application>Microsoft Office PowerPoint</Application>
  <PresentationFormat>عرض على الشاشة (3:4)‏</PresentationFormat>
  <Paragraphs>59</Paragraphs>
  <Slides>17</Slides>
  <Notes>1</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انقلاب</vt:lpstr>
      <vt:lpstr>سيكولوجية التعلم ونظريات التعليم </vt:lpstr>
      <vt:lpstr>نبذة عن العالم</vt:lpstr>
      <vt:lpstr>الشريحة 3</vt:lpstr>
      <vt:lpstr>الشريحة 4</vt:lpstr>
      <vt:lpstr>المقدمة </vt:lpstr>
      <vt:lpstr>موضوع النظرية/ مفاهيم الرئيسية</vt:lpstr>
      <vt:lpstr>نبذة تاريخية </vt:lpstr>
      <vt:lpstr>كيف تتكون الأفعال المنعكسة الشرطية ؟</vt:lpstr>
      <vt:lpstr>العوامل الزمنية في الاشتراط:</vt:lpstr>
      <vt:lpstr>الشريحة 10</vt:lpstr>
      <vt:lpstr>المثيرات المركبة :</vt:lpstr>
      <vt:lpstr>التميز الحسي في تجارب الفعل المنعكس الشرطي: </vt:lpstr>
      <vt:lpstr>الانطفاء والاسترجاع التلقائي :</vt:lpstr>
      <vt:lpstr>منهج النظرية والبحوث التي يتم تطبيقها على الحيوان والإنسان</vt:lpstr>
      <vt:lpstr>التطبيقات والمبادئ التربوية للنظرية</vt:lpstr>
      <vt:lpstr>أهـم التطبيقات التربوية على التعلم الشرطي :</vt:lpstr>
      <vt:lpstr>نقد النظرية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سيكولوجية التعلم ونظريات التعليم </dc:title>
  <dc:creator>fard</dc:creator>
  <cp:lastModifiedBy>fard</cp:lastModifiedBy>
  <cp:revision>4</cp:revision>
  <dcterms:created xsi:type="dcterms:W3CDTF">2011-03-20T18:27:42Z</dcterms:created>
  <dcterms:modified xsi:type="dcterms:W3CDTF">2011-04-07T15:54:40Z</dcterms:modified>
</cp:coreProperties>
</file>