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7" r:id="rId11"/>
    <p:sldId id="287" r:id="rId12"/>
    <p:sldId id="268" r:id="rId13"/>
    <p:sldId id="269" r:id="rId14"/>
    <p:sldId id="270" r:id="rId15"/>
    <p:sldId id="272" r:id="rId16"/>
    <p:sldId id="289" r:id="rId17"/>
    <p:sldId id="274" r:id="rId18"/>
    <p:sldId id="290" r:id="rId19"/>
    <p:sldId id="275" r:id="rId20"/>
    <p:sldId id="276" r:id="rId21"/>
    <p:sldId id="291" r:id="rId22"/>
    <p:sldId id="279" r:id="rId23"/>
    <p:sldId id="292" r:id="rId24"/>
    <p:sldId id="280" r:id="rId25"/>
    <p:sldId id="281" r:id="rId26"/>
    <p:sldId id="282" r:id="rId27"/>
    <p:sldId id="283" r:id="rId28"/>
    <p:sldId id="284" r:id="rId29"/>
    <p:sldId id="288" r:id="rId30"/>
    <p:sldId id="293" r:id="rId31"/>
    <p:sldId id="294" r:id="rId32"/>
    <p:sldId id="295" r:id="rId33"/>
    <p:sldId id="296" r:id="rId34"/>
    <p:sldId id="297" r:id="rId35"/>
    <p:sldId id="286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FCFCFC"/>
    <a:srgbClr val="E8E8E8"/>
    <a:srgbClr val="FFD84B"/>
    <a:srgbClr val="FFFFFF"/>
    <a:srgbClr val="CC33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660"/>
  </p:normalViewPr>
  <p:slideViewPr>
    <p:cSldViewPr>
      <p:cViewPr varScale="1">
        <p:scale>
          <a:sx n="100" d="100"/>
          <a:sy n="100" d="100"/>
        </p:scale>
        <p:origin x="-2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01BC690-8D60-419A-AEA8-73644FB12D0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780BBEC-F7F2-4C01-A060-1197AF4FC2E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F5967D-50A6-4A48-A773-5F7410F45697}" type="slidenum">
              <a:rPr lang="en-US"/>
              <a:pPr/>
              <a:t>5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Content Layouts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5EEFFC-811F-47FA-97B7-C79008D97BDA}" type="slidenum">
              <a:rPr lang="en-US"/>
              <a:pPr/>
              <a:t>23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Content Layouts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Freeform 7"/>
          <p:cNvSpPr>
            <a:spLocks/>
          </p:cNvSpPr>
          <p:nvPr/>
        </p:nvSpPr>
        <p:spPr bwMode="gray">
          <a:xfrm>
            <a:off x="-1588" y="5881688"/>
            <a:ext cx="2917826" cy="977900"/>
          </a:xfrm>
          <a:custGeom>
            <a:avLst/>
            <a:gdLst/>
            <a:ahLst/>
            <a:cxnLst>
              <a:cxn ang="0">
                <a:pos x="0" y="74"/>
              </a:cxn>
              <a:cxn ang="0">
                <a:pos x="1589" y="0"/>
              </a:cxn>
              <a:cxn ang="0">
                <a:pos x="1838" y="618"/>
              </a:cxn>
              <a:cxn ang="0">
                <a:pos x="0" y="618"/>
              </a:cxn>
              <a:cxn ang="0">
                <a:pos x="0" y="74"/>
              </a:cxn>
            </a:cxnLst>
            <a:rect l="0" t="0" r="r" b="b"/>
            <a:pathLst>
              <a:path w="1838" h="618">
                <a:moveTo>
                  <a:pt x="0" y="74"/>
                </a:moveTo>
                <a:cubicBezTo>
                  <a:pt x="879" y="269"/>
                  <a:pt x="1589" y="0"/>
                  <a:pt x="1589" y="0"/>
                </a:cubicBezTo>
                <a:cubicBezTo>
                  <a:pt x="1652" y="335"/>
                  <a:pt x="1838" y="618"/>
                  <a:pt x="1838" y="618"/>
                </a:cubicBezTo>
                <a:lnTo>
                  <a:pt x="0" y="618"/>
                </a:lnTo>
                <a:cubicBezTo>
                  <a:pt x="0" y="618"/>
                  <a:pt x="0" y="346"/>
                  <a:pt x="0" y="74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0" name="Freeform 8"/>
          <p:cNvSpPr>
            <a:spLocks/>
          </p:cNvSpPr>
          <p:nvPr/>
        </p:nvSpPr>
        <p:spPr bwMode="gray">
          <a:xfrm>
            <a:off x="2559050" y="4684713"/>
            <a:ext cx="6596063" cy="2239962"/>
          </a:xfrm>
          <a:custGeom>
            <a:avLst/>
            <a:gdLst/>
            <a:ahLst/>
            <a:cxnLst>
              <a:cxn ang="0">
                <a:pos x="1114" y="0"/>
              </a:cxn>
              <a:cxn ang="0">
                <a:pos x="0" y="754"/>
              </a:cxn>
              <a:cxn ang="0">
                <a:pos x="406" y="1375"/>
              </a:cxn>
              <a:cxn ang="0">
                <a:pos x="4171" y="1375"/>
              </a:cxn>
              <a:cxn ang="0">
                <a:pos x="4171" y="468"/>
              </a:cxn>
              <a:cxn ang="0">
                <a:pos x="1114" y="0"/>
              </a:cxn>
            </a:cxnLst>
            <a:rect l="0" t="0" r="r" b="b"/>
            <a:pathLst>
              <a:path w="4171" h="1416">
                <a:moveTo>
                  <a:pt x="1114" y="0"/>
                </a:moveTo>
                <a:cubicBezTo>
                  <a:pt x="1114" y="0"/>
                  <a:pt x="557" y="377"/>
                  <a:pt x="0" y="754"/>
                </a:cubicBezTo>
                <a:cubicBezTo>
                  <a:pt x="180" y="1190"/>
                  <a:pt x="406" y="1375"/>
                  <a:pt x="406" y="1375"/>
                </a:cubicBezTo>
                <a:cubicBezTo>
                  <a:pt x="2288" y="1375"/>
                  <a:pt x="4171" y="1375"/>
                  <a:pt x="4171" y="1375"/>
                </a:cubicBezTo>
                <a:lnTo>
                  <a:pt x="4171" y="468"/>
                </a:lnTo>
                <a:cubicBezTo>
                  <a:pt x="4171" y="468"/>
                  <a:pt x="2546" y="1416"/>
                  <a:pt x="1114" y="0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1" name="Freeform 9"/>
          <p:cNvSpPr>
            <a:spLocks/>
          </p:cNvSpPr>
          <p:nvPr/>
        </p:nvSpPr>
        <p:spPr bwMode="gray">
          <a:xfrm>
            <a:off x="4356100" y="641350"/>
            <a:ext cx="4787900" cy="5997575"/>
          </a:xfrm>
          <a:custGeom>
            <a:avLst/>
            <a:gdLst/>
            <a:ahLst/>
            <a:cxnLst>
              <a:cxn ang="0">
                <a:pos x="548" y="1300"/>
              </a:cxn>
              <a:cxn ang="0">
                <a:pos x="0" y="2525"/>
              </a:cxn>
              <a:cxn ang="0">
                <a:pos x="3016" y="2752"/>
              </a:cxn>
              <a:cxn ang="0">
                <a:pos x="3016" y="665"/>
              </a:cxn>
              <a:cxn ang="0">
                <a:pos x="1944" y="0"/>
              </a:cxn>
              <a:cxn ang="0">
                <a:pos x="548" y="1300"/>
              </a:cxn>
            </a:cxnLst>
            <a:rect l="0" t="0" r="r" b="b"/>
            <a:pathLst>
              <a:path w="3016" h="3791">
                <a:moveTo>
                  <a:pt x="548" y="1300"/>
                </a:moveTo>
                <a:cubicBezTo>
                  <a:pt x="274" y="1912"/>
                  <a:pt x="0" y="2525"/>
                  <a:pt x="0" y="2525"/>
                </a:cubicBezTo>
                <a:cubicBezTo>
                  <a:pt x="1458" y="3791"/>
                  <a:pt x="3016" y="2752"/>
                  <a:pt x="3016" y="2752"/>
                </a:cubicBezTo>
                <a:cubicBezTo>
                  <a:pt x="3016" y="2752"/>
                  <a:pt x="3016" y="1708"/>
                  <a:pt x="3016" y="665"/>
                </a:cubicBezTo>
                <a:cubicBezTo>
                  <a:pt x="2528" y="170"/>
                  <a:pt x="1944" y="0"/>
                  <a:pt x="1944" y="0"/>
                </a:cubicBezTo>
                <a:cubicBezTo>
                  <a:pt x="1944" y="0"/>
                  <a:pt x="1639" y="839"/>
                  <a:pt x="548" y="13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2" name="Freeform 10"/>
          <p:cNvSpPr>
            <a:spLocks/>
          </p:cNvSpPr>
          <p:nvPr/>
        </p:nvSpPr>
        <p:spPr bwMode="gray">
          <a:xfrm>
            <a:off x="4719638" y="1588"/>
            <a:ext cx="2508250" cy="26019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35" y="1645"/>
              </a:cxn>
              <a:cxn ang="0">
                <a:pos x="1569" y="0"/>
              </a:cxn>
              <a:cxn ang="0">
                <a:pos x="0" y="0"/>
              </a:cxn>
            </a:cxnLst>
            <a:rect l="0" t="0" r="r" b="b"/>
            <a:pathLst>
              <a:path w="1569" h="1645">
                <a:moveTo>
                  <a:pt x="0" y="0"/>
                </a:moveTo>
                <a:lnTo>
                  <a:pt x="335" y="1645"/>
                </a:lnTo>
                <a:cubicBezTo>
                  <a:pt x="335" y="1645"/>
                  <a:pt x="1394" y="1086"/>
                  <a:pt x="1569" y="0"/>
                </a:cubicBezTo>
                <a:cubicBezTo>
                  <a:pt x="784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3" name="Freeform 11"/>
          <p:cNvSpPr>
            <a:spLocks/>
          </p:cNvSpPr>
          <p:nvPr/>
        </p:nvSpPr>
        <p:spPr bwMode="gray">
          <a:xfrm>
            <a:off x="0" y="5889625"/>
            <a:ext cx="2935288" cy="977900"/>
          </a:xfrm>
          <a:custGeom>
            <a:avLst/>
            <a:gdLst/>
            <a:ahLst/>
            <a:cxnLst>
              <a:cxn ang="0">
                <a:pos x="0" y="74"/>
              </a:cxn>
              <a:cxn ang="0">
                <a:pos x="1589" y="0"/>
              </a:cxn>
              <a:cxn ang="0">
                <a:pos x="1838" y="618"/>
              </a:cxn>
              <a:cxn ang="0">
                <a:pos x="0" y="618"/>
              </a:cxn>
              <a:cxn ang="0">
                <a:pos x="0" y="74"/>
              </a:cxn>
            </a:cxnLst>
            <a:rect l="0" t="0" r="r" b="b"/>
            <a:pathLst>
              <a:path w="1838" h="618">
                <a:moveTo>
                  <a:pt x="0" y="74"/>
                </a:moveTo>
                <a:cubicBezTo>
                  <a:pt x="879" y="269"/>
                  <a:pt x="1589" y="0"/>
                  <a:pt x="1589" y="0"/>
                </a:cubicBezTo>
                <a:cubicBezTo>
                  <a:pt x="1652" y="335"/>
                  <a:pt x="1838" y="618"/>
                  <a:pt x="1838" y="618"/>
                </a:cubicBezTo>
                <a:lnTo>
                  <a:pt x="0" y="618"/>
                </a:lnTo>
                <a:cubicBezTo>
                  <a:pt x="0" y="618"/>
                  <a:pt x="0" y="346"/>
                  <a:pt x="0" y="74"/>
                </a:cubicBez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4" name="Freeform 12"/>
          <p:cNvSpPr>
            <a:spLocks/>
          </p:cNvSpPr>
          <p:nvPr/>
        </p:nvSpPr>
        <p:spPr bwMode="gray">
          <a:xfrm>
            <a:off x="2541588" y="4673600"/>
            <a:ext cx="6596062" cy="2239963"/>
          </a:xfrm>
          <a:custGeom>
            <a:avLst/>
            <a:gdLst/>
            <a:ahLst/>
            <a:cxnLst>
              <a:cxn ang="0">
                <a:pos x="1114" y="0"/>
              </a:cxn>
              <a:cxn ang="0">
                <a:pos x="0" y="754"/>
              </a:cxn>
              <a:cxn ang="0">
                <a:pos x="406" y="1375"/>
              </a:cxn>
              <a:cxn ang="0">
                <a:pos x="4171" y="1375"/>
              </a:cxn>
              <a:cxn ang="0">
                <a:pos x="4171" y="468"/>
              </a:cxn>
              <a:cxn ang="0">
                <a:pos x="1114" y="0"/>
              </a:cxn>
            </a:cxnLst>
            <a:rect l="0" t="0" r="r" b="b"/>
            <a:pathLst>
              <a:path w="4171" h="1416">
                <a:moveTo>
                  <a:pt x="1114" y="0"/>
                </a:moveTo>
                <a:cubicBezTo>
                  <a:pt x="1114" y="0"/>
                  <a:pt x="557" y="377"/>
                  <a:pt x="0" y="754"/>
                </a:cubicBezTo>
                <a:cubicBezTo>
                  <a:pt x="180" y="1190"/>
                  <a:pt x="406" y="1375"/>
                  <a:pt x="406" y="1375"/>
                </a:cubicBezTo>
                <a:cubicBezTo>
                  <a:pt x="2288" y="1375"/>
                  <a:pt x="4171" y="1375"/>
                  <a:pt x="4171" y="1375"/>
                </a:cubicBezTo>
                <a:lnTo>
                  <a:pt x="4171" y="468"/>
                </a:lnTo>
                <a:cubicBezTo>
                  <a:pt x="4171" y="468"/>
                  <a:pt x="2546" y="1416"/>
                  <a:pt x="1114" y="0"/>
                </a:cubicBezTo>
                <a:close/>
              </a:path>
            </a:pathLst>
          </a:cu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5" name="Freeform 13"/>
          <p:cNvSpPr>
            <a:spLocks/>
          </p:cNvSpPr>
          <p:nvPr/>
        </p:nvSpPr>
        <p:spPr bwMode="gray">
          <a:xfrm>
            <a:off x="4348163" y="628650"/>
            <a:ext cx="4787900" cy="6008688"/>
          </a:xfrm>
          <a:custGeom>
            <a:avLst/>
            <a:gdLst/>
            <a:ahLst/>
            <a:cxnLst>
              <a:cxn ang="0">
                <a:pos x="548" y="1300"/>
              </a:cxn>
              <a:cxn ang="0">
                <a:pos x="0" y="2525"/>
              </a:cxn>
              <a:cxn ang="0">
                <a:pos x="3016" y="2752"/>
              </a:cxn>
              <a:cxn ang="0">
                <a:pos x="3016" y="665"/>
              </a:cxn>
              <a:cxn ang="0">
                <a:pos x="1944" y="0"/>
              </a:cxn>
              <a:cxn ang="0">
                <a:pos x="548" y="1300"/>
              </a:cxn>
            </a:cxnLst>
            <a:rect l="0" t="0" r="r" b="b"/>
            <a:pathLst>
              <a:path w="3016" h="3791">
                <a:moveTo>
                  <a:pt x="548" y="1300"/>
                </a:moveTo>
                <a:cubicBezTo>
                  <a:pt x="274" y="1912"/>
                  <a:pt x="0" y="2525"/>
                  <a:pt x="0" y="2525"/>
                </a:cubicBezTo>
                <a:cubicBezTo>
                  <a:pt x="1458" y="3791"/>
                  <a:pt x="3016" y="2752"/>
                  <a:pt x="3016" y="2752"/>
                </a:cubicBezTo>
                <a:cubicBezTo>
                  <a:pt x="3016" y="2752"/>
                  <a:pt x="3016" y="1708"/>
                  <a:pt x="3016" y="665"/>
                </a:cubicBezTo>
                <a:cubicBezTo>
                  <a:pt x="2528" y="170"/>
                  <a:pt x="1944" y="0"/>
                  <a:pt x="1944" y="0"/>
                </a:cubicBezTo>
                <a:cubicBezTo>
                  <a:pt x="1944" y="0"/>
                  <a:pt x="1639" y="839"/>
                  <a:pt x="548" y="1300"/>
                </a:cubicBezTo>
                <a:close/>
              </a:path>
            </a:pathLst>
          </a:cu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6" name="Freeform 14" descr="1"/>
          <p:cNvSpPr>
            <a:spLocks/>
          </p:cNvSpPr>
          <p:nvPr/>
        </p:nvSpPr>
        <p:spPr bwMode="gray">
          <a:xfrm>
            <a:off x="4694238" y="-1588"/>
            <a:ext cx="2543175" cy="263207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35" y="1645"/>
              </a:cxn>
              <a:cxn ang="0">
                <a:pos x="1569" y="0"/>
              </a:cxn>
              <a:cxn ang="0">
                <a:pos x="0" y="0"/>
              </a:cxn>
            </a:cxnLst>
            <a:rect l="0" t="0" r="r" b="b"/>
            <a:pathLst>
              <a:path w="1569" h="1645">
                <a:moveTo>
                  <a:pt x="0" y="0"/>
                </a:moveTo>
                <a:lnTo>
                  <a:pt x="335" y="1645"/>
                </a:lnTo>
                <a:cubicBezTo>
                  <a:pt x="335" y="1645"/>
                  <a:pt x="1394" y="1086"/>
                  <a:pt x="1569" y="0"/>
                </a:cubicBezTo>
                <a:cubicBezTo>
                  <a:pt x="784" y="0"/>
                  <a:pt x="0" y="0"/>
                  <a:pt x="0" y="0"/>
                </a:cubicBezTo>
                <a:close/>
              </a:path>
            </a:pathLst>
          </a:cu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7" name="Freeform 15"/>
          <p:cNvSpPr>
            <a:spLocks/>
          </p:cNvSpPr>
          <p:nvPr/>
        </p:nvSpPr>
        <p:spPr bwMode="gray">
          <a:xfrm>
            <a:off x="-3175" y="1588"/>
            <a:ext cx="5857875" cy="6794500"/>
          </a:xfrm>
          <a:custGeom>
            <a:avLst/>
            <a:gdLst/>
            <a:ahLst/>
            <a:cxnLst>
              <a:cxn ang="0">
                <a:pos x="0" y="3810"/>
              </a:cxn>
              <a:cxn ang="0">
                <a:pos x="0" y="1"/>
              </a:cxn>
              <a:cxn ang="0">
                <a:pos x="2974" y="0"/>
              </a:cxn>
              <a:cxn ang="0">
                <a:pos x="2768" y="2926"/>
              </a:cxn>
              <a:cxn ang="0">
                <a:pos x="0" y="3810"/>
              </a:cxn>
            </a:cxnLst>
            <a:rect l="0" t="0" r="r" b="b"/>
            <a:pathLst>
              <a:path w="3690" h="4280">
                <a:moveTo>
                  <a:pt x="0" y="3810"/>
                </a:moveTo>
                <a:lnTo>
                  <a:pt x="0" y="1"/>
                </a:lnTo>
                <a:lnTo>
                  <a:pt x="2974" y="0"/>
                </a:lnTo>
                <a:cubicBezTo>
                  <a:pt x="3284" y="452"/>
                  <a:pt x="3690" y="1776"/>
                  <a:pt x="2768" y="2926"/>
                </a:cubicBezTo>
                <a:cubicBezTo>
                  <a:pt x="1610" y="4280"/>
                  <a:pt x="0" y="3810"/>
                  <a:pt x="0" y="381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8" name="Freeform 16"/>
          <p:cNvSpPr>
            <a:spLocks/>
          </p:cNvSpPr>
          <p:nvPr/>
        </p:nvSpPr>
        <p:spPr bwMode="gray">
          <a:xfrm>
            <a:off x="-3175" y="1588"/>
            <a:ext cx="5943600" cy="6437312"/>
          </a:xfrm>
          <a:custGeom>
            <a:avLst/>
            <a:gdLst/>
            <a:ahLst/>
            <a:cxnLst>
              <a:cxn ang="0">
                <a:pos x="0" y="3765"/>
              </a:cxn>
              <a:cxn ang="0">
                <a:pos x="0" y="0"/>
              </a:cxn>
              <a:cxn ang="0">
                <a:pos x="2767" y="0"/>
              </a:cxn>
              <a:cxn ang="0">
                <a:pos x="2567" y="2858"/>
              </a:cxn>
              <a:cxn ang="0">
                <a:pos x="0" y="3765"/>
              </a:cxn>
            </a:cxnLst>
            <a:rect l="0" t="0" r="r" b="b"/>
            <a:pathLst>
              <a:path w="3635" h="4115">
                <a:moveTo>
                  <a:pt x="0" y="3765"/>
                </a:moveTo>
                <a:lnTo>
                  <a:pt x="0" y="0"/>
                </a:lnTo>
                <a:lnTo>
                  <a:pt x="2767" y="0"/>
                </a:lnTo>
                <a:cubicBezTo>
                  <a:pt x="2767" y="0"/>
                  <a:pt x="3635" y="1445"/>
                  <a:pt x="2567" y="2858"/>
                </a:cubicBezTo>
                <a:cubicBezTo>
                  <a:pt x="1523" y="4115"/>
                  <a:pt x="0" y="3765"/>
                  <a:pt x="0" y="3765"/>
                </a:cubicBezTo>
                <a:close/>
              </a:path>
            </a:pathLst>
          </a:custGeom>
          <a:gradFill rotWithShape="1">
            <a:gsLst>
              <a:gs pos="0">
                <a:srgbClr val="FDF58D">
                  <a:gamma/>
                  <a:tint val="19216"/>
                  <a:invGamma/>
                </a:srgbClr>
              </a:gs>
              <a:gs pos="100000">
                <a:srgbClr val="FDF58D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089" name="Group 17"/>
          <p:cNvGrpSpPr>
            <a:grpSpLocks/>
          </p:cNvGrpSpPr>
          <p:nvPr/>
        </p:nvGrpSpPr>
        <p:grpSpPr bwMode="auto">
          <a:xfrm>
            <a:off x="250825" y="9525"/>
            <a:ext cx="4176713" cy="5908675"/>
            <a:chOff x="158" y="6"/>
            <a:chExt cx="2631" cy="3722"/>
          </a:xfrm>
        </p:grpSpPr>
        <p:sp>
          <p:nvSpPr>
            <p:cNvPr id="3090" name="Line 18"/>
            <p:cNvSpPr>
              <a:spLocks noChangeShapeType="1"/>
            </p:cNvSpPr>
            <p:nvPr/>
          </p:nvSpPr>
          <p:spPr bwMode="gray">
            <a:xfrm>
              <a:off x="158" y="6"/>
              <a:ext cx="0" cy="372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1" name="Line 19"/>
            <p:cNvSpPr>
              <a:spLocks noChangeShapeType="1"/>
            </p:cNvSpPr>
            <p:nvPr/>
          </p:nvSpPr>
          <p:spPr bwMode="gray">
            <a:xfrm>
              <a:off x="815" y="6"/>
              <a:ext cx="0" cy="372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2" name="Line 20"/>
            <p:cNvSpPr>
              <a:spLocks noChangeShapeType="1"/>
            </p:cNvSpPr>
            <p:nvPr/>
          </p:nvSpPr>
          <p:spPr bwMode="gray">
            <a:xfrm>
              <a:off x="1473" y="6"/>
              <a:ext cx="0" cy="358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3" name="Line 21"/>
            <p:cNvSpPr>
              <a:spLocks noChangeShapeType="1"/>
            </p:cNvSpPr>
            <p:nvPr/>
          </p:nvSpPr>
          <p:spPr bwMode="gray">
            <a:xfrm>
              <a:off x="2131" y="6"/>
              <a:ext cx="0" cy="325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4" name="Line 22"/>
            <p:cNvSpPr>
              <a:spLocks noChangeShapeType="1"/>
            </p:cNvSpPr>
            <p:nvPr/>
          </p:nvSpPr>
          <p:spPr bwMode="gray">
            <a:xfrm>
              <a:off x="2789" y="6"/>
              <a:ext cx="0" cy="2589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95" name="Group 23"/>
          <p:cNvGrpSpPr>
            <a:grpSpLocks/>
          </p:cNvGrpSpPr>
          <p:nvPr/>
        </p:nvGrpSpPr>
        <p:grpSpPr bwMode="auto">
          <a:xfrm>
            <a:off x="6350" y="260350"/>
            <a:ext cx="5041900" cy="5329238"/>
            <a:chOff x="4" y="164"/>
            <a:chExt cx="3176" cy="3357"/>
          </a:xfrm>
        </p:grpSpPr>
        <p:sp>
          <p:nvSpPr>
            <p:cNvPr id="3096" name="Line 24"/>
            <p:cNvSpPr>
              <a:spLocks noChangeShapeType="1"/>
            </p:cNvSpPr>
            <p:nvPr/>
          </p:nvSpPr>
          <p:spPr bwMode="gray">
            <a:xfrm rot="5400000">
              <a:off x="1466" y="-1298"/>
              <a:ext cx="0" cy="292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7" name="Line 25"/>
            <p:cNvSpPr>
              <a:spLocks noChangeShapeType="1"/>
            </p:cNvSpPr>
            <p:nvPr/>
          </p:nvSpPr>
          <p:spPr bwMode="gray">
            <a:xfrm rot="5400000">
              <a:off x="1575" y="-736"/>
              <a:ext cx="0" cy="314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8" name="Line 26"/>
            <p:cNvSpPr>
              <a:spLocks noChangeShapeType="1"/>
            </p:cNvSpPr>
            <p:nvPr/>
          </p:nvSpPr>
          <p:spPr bwMode="gray">
            <a:xfrm rot="5400000">
              <a:off x="1592" y="-82"/>
              <a:ext cx="0" cy="317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9" name="Line 27"/>
            <p:cNvSpPr>
              <a:spLocks noChangeShapeType="1"/>
            </p:cNvSpPr>
            <p:nvPr/>
          </p:nvSpPr>
          <p:spPr bwMode="gray">
            <a:xfrm rot="5400000">
              <a:off x="1508" y="674"/>
              <a:ext cx="0" cy="300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100" name="Line 28"/>
            <p:cNvSpPr>
              <a:spLocks noChangeShapeType="1"/>
            </p:cNvSpPr>
            <p:nvPr/>
          </p:nvSpPr>
          <p:spPr bwMode="gray">
            <a:xfrm rot="5400000">
              <a:off x="1306" y="1547"/>
              <a:ext cx="0" cy="2603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101" name="Line 29"/>
            <p:cNvSpPr>
              <a:spLocks noChangeShapeType="1"/>
            </p:cNvSpPr>
            <p:nvPr/>
          </p:nvSpPr>
          <p:spPr bwMode="gray">
            <a:xfrm rot="5400000">
              <a:off x="838" y="2687"/>
              <a:ext cx="0" cy="1667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02" name="Rectangle 30"/>
          <p:cNvSpPr>
            <a:spLocks noChangeArrowheads="1"/>
          </p:cNvSpPr>
          <p:nvPr/>
        </p:nvSpPr>
        <p:spPr bwMode="gray">
          <a:xfrm>
            <a:off x="2368550" y="288925"/>
            <a:ext cx="1012825" cy="1025525"/>
          </a:xfrm>
          <a:prstGeom prst="rect">
            <a:avLst/>
          </a:prstGeom>
          <a:solidFill>
            <a:srgbClr val="FFFFFF">
              <a:alpha val="64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gray">
          <a:xfrm>
            <a:off x="0" y="279400"/>
            <a:ext cx="250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gray">
          <a:xfrm>
            <a:off x="1331913" y="9525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6" name="Freeform 34"/>
          <p:cNvSpPr>
            <a:spLocks/>
          </p:cNvSpPr>
          <p:nvPr/>
        </p:nvSpPr>
        <p:spPr bwMode="gray">
          <a:xfrm>
            <a:off x="4452938" y="1347788"/>
            <a:ext cx="720725" cy="1047750"/>
          </a:xfrm>
          <a:custGeom>
            <a:avLst/>
            <a:gdLst/>
            <a:ahLst/>
            <a:cxnLst>
              <a:cxn ang="0">
                <a:pos x="363" y="0"/>
              </a:cxn>
              <a:cxn ang="0">
                <a:pos x="0" y="0"/>
              </a:cxn>
              <a:cxn ang="0">
                <a:pos x="0" y="680"/>
              </a:cxn>
              <a:cxn ang="0">
                <a:pos x="409" y="680"/>
              </a:cxn>
              <a:cxn ang="0">
                <a:pos x="454" y="317"/>
              </a:cxn>
              <a:cxn ang="0">
                <a:pos x="363" y="0"/>
              </a:cxn>
            </a:cxnLst>
            <a:rect l="0" t="0" r="r" b="b"/>
            <a:pathLst>
              <a:path w="454" h="680">
                <a:moveTo>
                  <a:pt x="363" y="0"/>
                </a:moveTo>
                <a:lnTo>
                  <a:pt x="0" y="0"/>
                </a:lnTo>
                <a:lnTo>
                  <a:pt x="0" y="680"/>
                </a:lnTo>
                <a:lnTo>
                  <a:pt x="409" y="680"/>
                </a:lnTo>
                <a:lnTo>
                  <a:pt x="454" y="317"/>
                </a:lnTo>
                <a:lnTo>
                  <a:pt x="363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07" name="Freeform 35"/>
          <p:cNvSpPr>
            <a:spLocks/>
          </p:cNvSpPr>
          <p:nvPr/>
        </p:nvSpPr>
        <p:spPr bwMode="gray">
          <a:xfrm>
            <a:off x="2365375" y="4549775"/>
            <a:ext cx="1003300" cy="1023938"/>
          </a:xfrm>
          <a:custGeom>
            <a:avLst/>
            <a:gdLst/>
            <a:ahLst/>
            <a:cxnLst>
              <a:cxn ang="0">
                <a:pos x="635" y="0"/>
              </a:cxn>
              <a:cxn ang="0">
                <a:pos x="0" y="0"/>
              </a:cxn>
              <a:cxn ang="0">
                <a:pos x="0" y="681"/>
              </a:cxn>
              <a:cxn ang="0">
                <a:pos x="272" y="681"/>
              </a:cxn>
              <a:cxn ang="0">
                <a:pos x="680" y="454"/>
              </a:cxn>
              <a:cxn ang="0">
                <a:pos x="680" y="0"/>
              </a:cxn>
              <a:cxn ang="0">
                <a:pos x="635" y="0"/>
              </a:cxn>
            </a:cxnLst>
            <a:rect l="0" t="0" r="r" b="b"/>
            <a:pathLst>
              <a:path w="680" h="681">
                <a:moveTo>
                  <a:pt x="635" y="0"/>
                </a:moveTo>
                <a:lnTo>
                  <a:pt x="0" y="0"/>
                </a:lnTo>
                <a:lnTo>
                  <a:pt x="0" y="681"/>
                </a:lnTo>
                <a:lnTo>
                  <a:pt x="272" y="681"/>
                </a:lnTo>
                <a:lnTo>
                  <a:pt x="680" y="454"/>
                </a:lnTo>
                <a:lnTo>
                  <a:pt x="680" y="0"/>
                </a:lnTo>
                <a:lnTo>
                  <a:pt x="635" y="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08" name="Freeform 36"/>
          <p:cNvSpPr>
            <a:spLocks/>
          </p:cNvSpPr>
          <p:nvPr/>
        </p:nvSpPr>
        <p:spPr bwMode="gray">
          <a:xfrm>
            <a:off x="7524750" y="0"/>
            <a:ext cx="1620838" cy="1230313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0" y="255"/>
              </a:cxn>
              <a:cxn ang="0">
                <a:pos x="1007" y="775"/>
              </a:cxn>
              <a:cxn ang="0">
                <a:pos x="1009" y="0"/>
              </a:cxn>
              <a:cxn ang="0">
                <a:pos x="34" y="0"/>
              </a:cxn>
            </a:cxnLst>
            <a:rect l="0" t="0" r="r" b="b"/>
            <a:pathLst>
              <a:path w="1009" h="775">
                <a:moveTo>
                  <a:pt x="34" y="0"/>
                </a:moveTo>
                <a:cubicBezTo>
                  <a:pt x="34" y="115"/>
                  <a:pt x="0" y="255"/>
                  <a:pt x="0" y="255"/>
                </a:cubicBezTo>
                <a:cubicBezTo>
                  <a:pt x="489" y="376"/>
                  <a:pt x="1007" y="775"/>
                  <a:pt x="1007" y="775"/>
                </a:cubicBezTo>
                <a:lnTo>
                  <a:pt x="1009" y="0"/>
                </a:lnTo>
                <a:cubicBezTo>
                  <a:pt x="1009" y="0"/>
                  <a:pt x="521" y="0"/>
                  <a:pt x="34" y="0"/>
                </a:cubicBezTo>
                <a:close/>
              </a:path>
            </a:pathLst>
          </a:custGeom>
          <a:solidFill>
            <a:srgbClr val="E8E8E8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109" name="Picture 37" descr="water"/>
          <p:cNvPicPr>
            <a:picLocks noChangeAspect="1" noChangeArrowheads="1"/>
          </p:cNvPicPr>
          <p:nvPr/>
        </p:nvPicPr>
        <p:blipFill>
          <a:blip r:embed="rId6" cstate="print"/>
          <a:srcRect l="22409" t="16374" b="27486"/>
          <a:stretch>
            <a:fillRect/>
          </a:stretch>
        </p:blipFill>
        <p:spPr bwMode="gray">
          <a:xfrm rot="393398">
            <a:off x="2268538" y="584200"/>
            <a:ext cx="2663825" cy="21971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370B44A-7E9E-4A90-9A6C-442D2D456B2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228600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>
                <a:latin typeface="Arial Black" pitchFamily="34" charset="0"/>
              </a:rPr>
              <a:t>L/O/G/O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400"/>
                            </p:stCondLst>
                            <p:childTnLst>
                              <p:par>
                                <p:cTn id="38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 animBg="1"/>
      <p:bldP spid="3080" grpId="0" animBg="1"/>
      <p:bldP spid="3081" grpId="0" animBg="1"/>
      <p:bldP spid="3082" grpId="0" animBg="1"/>
      <p:bldP spid="3083" grpId="0" animBg="1"/>
      <p:bldP spid="3083" grpId="1" animBg="1"/>
      <p:bldP spid="3084" grpId="0" animBg="1"/>
      <p:bldP spid="3084" grpId="1" animBg="1"/>
      <p:bldP spid="3084" grpId="2" animBg="1"/>
      <p:bldP spid="3085" grpId="0" animBg="1"/>
      <p:bldP spid="3085" grpId="1" animBg="1"/>
      <p:bldP spid="3086" grpId="0" animBg="1"/>
      <p:bldP spid="3086" grpId="1" animBg="1"/>
      <p:bldP spid="3086" grpId="2" animBg="1"/>
      <p:bldP spid="3108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CAF4E-2D40-437D-9CED-50A2E68C24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2E90E8-B6BC-4F6B-B1A9-CE310EC4D3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47CF106-F8C7-4989-9A77-71786F4E83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975A3B-EE51-4D63-836B-B062960D20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0C0A64-CA87-417B-9F68-96A5300B92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2642D-C973-4759-A4BA-C82EBA3884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682779-23C4-430C-A01D-5D0AEFE094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FB04FC-EA4D-486A-9F85-36DE4F1788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404C6E-7837-4B44-B827-166AB3B90D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A8C6DC-EFCD-4896-8AAA-C7CE18EAE2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D7C88B-6D70-4966-923C-44B9A3F57A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6593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331" y="4325"/>
              </a:cxn>
              <a:cxn ang="0">
                <a:pos x="4" y="311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5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cubicBezTo>
                  <a:pt x="5768" y="4325"/>
                  <a:pt x="3549" y="4325"/>
                  <a:pt x="1331" y="4325"/>
                </a:cubicBezTo>
                <a:cubicBezTo>
                  <a:pt x="499" y="3811"/>
                  <a:pt x="0" y="3109"/>
                  <a:pt x="4" y="311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rgbClr val="FDF58D">
                  <a:gamma/>
                  <a:tint val="3137"/>
                  <a:invGamma/>
                </a:srgbClr>
              </a:gs>
              <a:gs pos="100000">
                <a:srgbClr val="FDF58D">
                  <a:alpha val="70000"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32" name="Picture 8" descr="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3" name="Freeform 9"/>
          <p:cNvSpPr>
            <a:spLocks/>
          </p:cNvSpPr>
          <p:nvPr/>
        </p:nvSpPr>
        <p:spPr bwMode="gray">
          <a:xfrm>
            <a:off x="6350" y="5113338"/>
            <a:ext cx="1852613" cy="1746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035" name="Group 11"/>
          <p:cNvGrpSpPr>
            <a:grpSpLocks/>
          </p:cNvGrpSpPr>
          <p:nvPr/>
        </p:nvGrpSpPr>
        <p:grpSpPr bwMode="auto">
          <a:xfrm>
            <a:off x="0" y="0"/>
            <a:ext cx="9156700" cy="6875463"/>
            <a:chOff x="0" y="0"/>
            <a:chExt cx="5768" cy="4331"/>
          </a:xfrm>
        </p:grpSpPr>
        <p:grpSp>
          <p:nvGrpSpPr>
            <p:cNvPr id="1036" name="Group 12"/>
            <p:cNvGrpSpPr>
              <a:grpSpLocks/>
            </p:cNvGrpSpPr>
            <p:nvPr/>
          </p:nvGrpSpPr>
          <p:grpSpPr bwMode="auto">
            <a:xfrm>
              <a:off x="332" y="0"/>
              <a:ext cx="5080" cy="4331"/>
              <a:chOff x="332" y="0"/>
              <a:chExt cx="5080" cy="4331"/>
            </a:xfrm>
          </p:grpSpPr>
          <p:sp>
            <p:nvSpPr>
              <p:cNvPr id="1037" name="Line 13"/>
              <p:cNvSpPr>
                <a:spLocks noChangeShapeType="1"/>
              </p:cNvSpPr>
              <p:nvPr/>
            </p:nvSpPr>
            <p:spPr bwMode="gray">
              <a:xfrm>
                <a:off x="332" y="0"/>
                <a:ext cx="0" cy="3510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8" name="Line 14"/>
              <p:cNvSpPr>
                <a:spLocks noChangeShapeType="1"/>
              </p:cNvSpPr>
              <p:nvPr/>
            </p:nvSpPr>
            <p:spPr bwMode="gray">
              <a:xfrm>
                <a:off x="1057" y="0"/>
                <a:ext cx="0" cy="414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9" name="Line 15"/>
              <p:cNvSpPr>
                <a:spLocks noChangeShapeType="1"/>
              </p:cNvSpPr>
              <p:nvPr/>
            </p:nvSpPr>
            <p:spPr bwMode="gray">
              <a:xfrm>
                <a:off x="1783" y="0"/>
                <a:ext cx="0" cy="432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Line 16"/>
              <p:cNvSpPr>
                <a:spLocks noChangeShapeType="1"/>
              </p:cNvSpPr>
              <p:nvPr/>
            </p:nvSpPr>
            <p:spPr bwMode="gray">
              <a:xfrm>
                <a:off x="2509" y="0"/>
                <a:ext cx="0" cy="4331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1" name="Line 17"/>
              <p:cNvSpPr>
                <a:spLocks noChangeShapeType="1"/>
              </p:cNvSpPr>
              <p:nvPr/>
            </p:nvSpPr>
            <p:spPr bwMode="gray">
              <a:xfrm>
                <a:off x="3234" y="245"/>
                <a:ext cx="0" cy="408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2" name="Line 18"/>
              <p:cNvSpPr>
                <a:spLocks noChangeShapeType="1"/>
              </p:cNvSpPr>
              <p:nvPr/>
            </p:nvSpPr>
            <p:spPr bwMode="gray">
              <a:xfrm>
                <a:off x="3960" y="390"/>
                <a:ext cx="0" cy="3941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3" name="Line 19"/>
              <p:cNvSpPr>
                <a:spLocks noChangeShapeType="1"/>
              </p:cNvSpPr>
              <p:nvPr/>
            </p:nvSpPr>
            <p:spPr bwMode="gray">
              <a:xfrm>
                <a:off x="4686" y="487"/>
                <a:ext cx="0" cy="3844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" name="Line 20"/>
              <p:cNvSpPr>
                <a:spLocks noChangeShapeType="1"/>
              </p:cNvSpPr>
              <p:nvPr/>
            </p:nvSpPr>
            <p:spPr bwMode="gray">
              <a:xfrm>
                <a:off x="5412" y="567"/>
                <a:ext cx="0" cy="3764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45" name="Group 21"/>
            <p:cNvGrpSpPr>
              <a:grpSpLocks/>
            </p:cNvGrpSpPr>
            <p:nvPr/>
          </p:nvGrpSpPr>
          <p:grpSpPr bwMode="auto">
            <a:xfrm>
              <a:off x="0" y="264"/>
              <a:ext cx="5768" cy="3538"/>
              <a:chOff x="0" y="264"/>
              <a:chExt cx="5768" cy="3538"/>
            </a:xfrm>
          </p:grpSpPr>
          <p:sp>
            <p:nvSpPr>
              <p:cNvPr id="1046" name="Line 22"/>
              <p:cNvSpPr>
                <a:spLocks noChangeShapeType="1"/>
              </p:cNvSpPr>
              <p:nvPr/>
            </p:nvSpPr>
            <p:spPr bwMode="gray">
              <a:xfrm rot="5400000">
                <a:off x="1635" y="-1371"/>
                <a:ext cx="0" cy="3270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7" name="Line 23"/>
              <p:cNvSpPr>
                <a:spLocks noChangeShapeType="1"/>
              </p:cNvSpPr>
              <p:nvPr/>
            </p:nvSpPr>
            <p:spPr bwMode="gray">
              <a:xfrm rot="5400000">
                <a:off x="2884" y="-1913"/>
                <a:ext cx="0" cy="5768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8" name="Line 24"/>
              <p:cNvSpPr>
                <a:spLocks noChangeShapeType="1"/>
              </p:cNvSpPr>
              <p:nvPr/>
            </p:nvSpPr>
            <p:spPr bwMode="gray">
              <a:xfrm rot="5400000">
                <a:off x="2884" y="-1205"/>
                <a:ext cx="0" cy="5768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9" name="Line 25"/>
              <p:cNvSpPr>
                <a:spLocks noChangeShapeType="1"/>
              </p:cNvSpPr>
              <p:nvPr/>
            </p:nvSpPr>
            <p:spPr bwMode="gray">
              <a:xfrm rot="5400000">
                <a:off x="2885" y="-497"/>
                <a:ext cx="0" cy="576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0" name="Line 26"/>
              <p:cNvSpPr>
                <a:spLocks noChangeShapeType="1"/>
              </p:cNvSpPr>
              <p:nvPr/>
            </p:nvSpPr>
            <p:spPr bwMode="gray">
              <a:xfrm rot="5400000">
                <a:off x="2885" y="211"/>
                <a:ext cx="0" cy="576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1" name="Line 27"/>
              <p:cNvSpPr>
                <a:spLocks noChangeShapeType="1"/>
              </p:cNvSpPr>
              <p:nvPr/>
            </p:nvSpPr>
            <p:spPr bwMode="gray">
              <a:xfrm rot="5400000">
                <a:off x="3192" y="1251"/>
                <a:ext cx="0" cy="510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59" name="Picture 35" descr="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gray">
          <a:xfrm>
            <a:off x="-180975" y="5638800"/>
            <a:ext cx="2016125" cy="12192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9BBD581-D6DE-4E00-980A-162227FFF5F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60" name="Freeform 36" descr="11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blipFill dpi="0" rotWithShape="1">
            <a:blip r:embed="rId16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Freeform 10"/>
          <p:cNvSpPr>
            <a:spLocks/>
          </p:cNvSpPr>
          <p:nvPr/>
        </p:nvSpPr>
        <p:spPr bwMode="gray">
          <a:xfrm>
            <a:off x="4041775" y="1588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blipFill dpi="0" rotWithShape="1">
            <a:blip r:embed="rId17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34" grpId="0" animBg="1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970088"/>
            <a:ext cx="8229600" cy="1470025"/>
          </a:xfrm>
        </p:spPr>
        <p:txBody>
          <a:bodyPr/>
          <a:lstStyle/>
          <a:p>
            <a:pPr algn="r" rtl="1"/>
            <a:r>
              <a:rPr lang="ar-SA" dirty="0" smtClean="0">
                <a:latin typeface="Andalus" pitchFamily="2" charset="-78"/>
                <a:cs typeface="Andalus" pitchFamily="2" charset="-78"/>
              </a:rPr>
              <a:t>                       </a:t>
            </a:r>
            <a:r>
              <a:rPr lang="ar-SA" dirty="0" smtClean="0">
                <a:solidFill>
                  <a:srgbClr val="7030A0"/>
                </a:solidFill>
                <a:latin typeface="Andalus" pitchFamily="2" charset="-78"/>
                <a:cs typeface="Andalus" pitchFamily="2" charset="-78"/>
              </a:rPr>
              <a:t>فيتامين ب</a:t>
            </a:r>
            <a:r>
              <a:rPr lang="ar-SA" baseline="-25000" dirty="0" smtClean="0">
                <a:solidFill>
                  <a:srgbClr val="7030A0"/>
                </a:solidFill>
                <a:latin typeface="Andalus" pitchFamily="2" charset="-78"/>
                <a:cs typeface="Andalus" pitchFamily="2" charset="-78"/>
              </a:rPr>
              <a:t>1</a:t>
            </a:r>
            <a:r>
              <a:rPr lang="ar-SA" dirty="0" smtClean="0">
                <a:solidFill>
                  <a:srgbClr val="7030A0"/>
                </a:solidFill>
                <a:latin typeface="Andalus" pitchFamily="2" charset="-78"/>
                <a:cs typeface="Andalus" pitchFamily="2" charset="-78"/>
              </a:rPr>
              <a:t> </a:t>
            </a:r>
            <a:r>
              <a:rPr lang="en-US" dirty="0" smtClean="0">
                <a:solidFill>
                  <a:srgbClr val="7030A0"/>
                </a:solidFill>
                <a:latin typeface="Andalus" pitchFamily="2" charset="-78"/>
                <a:cs typeface="Andalus" pitchFamily="2" charset="-78"/>
              </a:rPr>
              <a:t>Thiamin</a:t>
            </a:r>
            <a:endParaRPr lang="en-US" dirty="0">
              <a:solidFill>
                <a:srgbClr val="7030A0"/>
              </a:solidFill>
              <a:latin typeface="Andalus" pitchFamily="2" charset="-78"/>
              <a:cs typeface="Andalu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6" name="Rectangle 22"/>
          <p:cNvSpPr>
            <a:spLocks noGrp="1" noChangeArrowheads="1"/>
          </p:cNvSpPr>
          <p:nvPr>
            <p:ph type="title"/>
          </p:nvPr>
        </p:nvSpPr>
        <p:spPr>
          <a:xfrm>
            <a:off x="228600" y="325438"/>
            <a:ext cx="8458200" cy="927100"/>
          </a:xfrm>
        </p:spPr>
        <p:txBody>
          <a:bodyPr/>
          <a:lstStyle/>
          <a:p>
            <a:pPr algn="r" rtl="1"/>
            <a:r>
              <a:rPr lang="ar-SA" sz="3200" dirty="0" smtClean="0">
                <a:latin typeface="Simplified Arabic" pitchFamily="18" charset="-78"/>
                <a:cs typeface="Simplified Arabic" pitchFamily="18" charset="-78"/>
              </a:rPr>
              <a:t>                                 </a:t>
            </a:r>
            <a:r>
              <a:rPr lang="ar-SA" sz="3200" dirty="0" smtClean="0">
                <a:solidFill>
                  <a:srgbClr val="002060"/>
                </a:solidFill>
                <a:latin typeface="Simplified Arabic" pitchFamily="18" charset="-78"/>
                <a:cs typeface="Simplified Arabic" pitchFamily="18" charset="-78"/>
              </a:rPr>
              <a:t>فيتامين النياسين </a:t>
            </a:r>
            <a:r>
              <a:rPr lang="en-US" dirty="0" smtClean="0">
                <a:solidFill>
                  <a:srgbClr val="002060"/>
                </a:solidFill>
                <a:latin typeface="Andalus" pitchFamily="2" charset="-78"/>
                <a:cs typeface="Andalus" pitchFamily="2" charset="-78"/>
              </a:rPr>
              <a:t>Niacin</a:t>
            </a:r>
            <a:endParaRPr lang="en-US" dirty="0">
              <a:solidFill>
                <a:srgbClr val="002060"/>
              </a:solidFill>
              <a:latin typeface="Andalus" pitchFamily="2" charset="-78"/>
              <a:cs typeface="Andalus" pitchFamily="2" charset="-78"/>
            </a:endParaRPr>
          </a:p>
        </p:txBody>
      </p:sp>
      <p:pic>
        <p:nvPicPr>
          <p:cNvPr id="25" name="Picture 4" descr="scan00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371600"/>
            <a:ext cx="3292475" cy="45497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35" name="Rectangle 4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err="1" smtClean="0">
                <a:solidFill>
                  <a:srgbClr val="002060"/>
                </a:solidFill>
                <a:latin typeface="Andalus" pitchFamily="2" charset="-78"/>
                <a:cs typeface="Andalus" pitchFamily="2" charset="-78"/>
              </a:rPr>
              <a:t>النياسين</a:t>
            </a:r>
            <a:r>
              <a:rPr lang="ar-SA" dirty="0" smtClean="0">
                <a:solidFill>
                  <a:srgbClr val="002060"/>
                </a:solidFill>
                <a:latin typeface="Andalus" pitchFamily="2" charset="-78"/>
                <a:cs typeface="Andalus" pitchFamily="2" charset="-78"/>
              </a:rPr>
              <a:t>   </a:t>
            </a:r>
            <a:r>
              <a:rPr lang="en-US" dirty="0" smtClean="0">
                <a:solidFill>
                  <a:srgbClr val="002060"/>
                </a:solidFill>
                <a:latin typeface="Andalus" pitchFamily="2" charset="-78"/>
                <a:cs typeface="Andalus" pitchFamily="2" charset="-78"/>
              </a:rPr>
              <a:t>Niacin</a:t>
            </a:r>
            <a:r>
              <a:rPr lang="ar-SA" dirty="0" smtClean="0">
                <a:solidFill>
                  <a:srgbClr val="002060"/>
                </a:solidFill>
                <a:latin typeface="Andalus" pitchFamily="2" charset="-78"/>
                <a:cs typeface="Andalus" pitchFamily="2" charset="-78"/>
              </a:rPr>
              <a:t>            </a:t>
            </a:r>
            <a:endParaRPr lang="en-US" dirty="0">
              <a:solidFill>
                <a:srgbClr val="002060"/>
              </a:solidFill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143000" y="1600200"/>
            <a:ext cx="6781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*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مضاد مرض البلاجرا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Pellagra</a:t>
            </a:r>
            <a:endParaRPr lang="ar-SA" sz="32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/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* الحمض الأميني تربتوفان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Tryptophan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مولد لفيتامين النياسين ( 60 ملجم تربتوفان                   1 ملجم نياسين )</a:t>
            </a:r>
          </a:p>
          <a:p>
            <a:pPr algn="r" rtl="1"/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* يوجد النياسين على شكلين:</a:t>
            </a:r>
          </a:p>
          <a:p>
            <a:pPr algn="r" rtl="1">
              <a:buFontTx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   أ- حامض النيكوتين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Nicotinic acid</a:t>
            </a:r>
            <a:endParaRPr lang="ar-SA" sz="32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buFontTx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  ب- نيكوتين أمايد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200" b="1" dirty="0" err="1" smtClean="0">
                <a:latin typeface="Arabic Typesetting" pitchFamily="66" charset="-78"/>
                <a:cs typeface="Arabic Typesetting" pitchFamily="66" charset="-78"/>
              </a:rPr>
              <a:t>Nicotinamide</a:t>
            </a:r>
            <a:endParaRPr lang="en-US" sz="32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buFontTx/>
              <a:buNone/>
            </a:pP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*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كلاهما فعال حيوياً 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Biologically active</a:t>
            </a:r>
            <a:endParaRPr lang="en-US" sz="32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1" name="Right Arrow 50"/>
          <p:cNvSpPr/>
          <p:nvPr/>
        </p:nvSpPr>
        <p:spPr>
          <a:xfrm rot="10800000">
            <a:off x="5334000" y="2743200"/>
            <a:ext cx="1219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6" name="Rectangle 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وظائف </a:t>
            </a:r>
            <a:r>
              <a:rPr lang="ar-SA" dirty="0" err="1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النياسين</a:t>
            </a:r>
            <a:r>
              <a:rPr lang="ar-SA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  </a:t>
            </a:r>
            <a:r>
              <a:rPr lang="en-US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Niacin Function</a:t>
            </a:r>
            <a:r>
              <a:rPr lang="ar-SA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      </a:t>
            </a:r>
            <a:endParaRPr lang="en-US" dirty="0">
              <a:solidFill>
                <a:srgbClr val="7030A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143000" y="1295400"/>
            <a:ext cx="6934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1. جزء من مرافق الإنزيم</a:t>
            </a:r>
            <a:endParaRPr lang="en-US" sz="32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>
              <a:buFontTx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و </a:t>
            </a:r>
            <a:r>
              <a:rPr lang="en-US" sz="3200" b="1" dirty="0" err="1" smtClean="0">
                <a:latin typeface="Arabic Typesetting" pitchFamily="66" charset="-78"/>
                <a:cs typeface="Arabic Typesetting" pitchFamily="66" charset="-78"/>
              </a:rPr>
              <a:t>Nicotinamide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Adenine </a:t>
            </a:r>
            <a:r>
              <a:rPr lang="en-US" sz="3200" b="1" dirty="0" err="1" smtClean="0">
                <a:latin typeface="Arabic Typesetting" pitchFamily="66" charset="-78"/>
                <a:cs typeface="Arabic Typesetting" pitchFamily="66" charset="-78"/>
              </a:rPr>
              <a:t>Dinucleotide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   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( NAD)</a:t>
            </a:r>
            <a:endParaRPr lang="ar-SA" sz="32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>
              <a:buFontTx/>
              <a:buNone/>
            </a:pPr>
            <a:r>
              <a:rPr lang="en-US" sz="3200" b="1" dirty="0" err="1" smtClean="0">
                <a:latin typeface="Arabic Typesetting" pitchFamily="66" charset="-78"/>
                <a:cs typeface="Arabic Typesetting" pitchFamily="66" charset="-78"/>
              </a:rPr>
              <a:t>Nicotinamide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Adenine Phosphate </a:t>
            </a:r>
            <a:r>
              <a:rPr lang="en-US" sz="3200" b="1" dirty="0" err="1" smtClean="0">
                <a:latin typeface="Arabic Typesetting" pitchFamily="66" charset="-78"/>
                <a:cs typeface="Arabic Typesetting" pitchFamily="66" charset="-78"/>
              </a:rPr>
              <a:t>Dinucleotide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(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NADP)</a:t>
            </a:r>
            <a:endParaRPr lang="ar-SA" sz="32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>
              <a:buFontTx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وكلاهما قرين لإنزيمات </a:t>
            </a:r>
            <a:r>
              <a:rPr lang="en-US" sz="3200" b="1" dirty="0" err="1" smtClean="0">
                <a:latin typeface="Arabic Typesetting" pitchFamily="66" charset="-78"/>
                <a:cs typeface="Arabic Typesetting" pitchFamily="66" charset="-78"/>
              </a:rPr>
              <a:t>Dehydrogenases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كناقلات للهيدروجين من مركب لآخر في تفاعلات الأكسدة والاختزال ( إنتاج الطاقة)</a:t>
            </a:r>
          </a:p>
          <a:p>
            <a:pPr algn="just" rtl="1"/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2. مهم لتصنيع الدهون والبروتينات والسكر الخماسي ( رايبوز)</a:t>
            </a:r>
          </a:p>
          <a:p>
            <a:pPr algn="just" rtl="1"/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3. هناك أدلة على دوره في </a:t>
            </a:r>
            <a:r>
              <a:rPr lang="ar-SA" sz="3200" b="1" smtClean="0">
                <a:latin typeface="Arabic Typesetting" pitchFamily="66" charset="-78"/>
                <a:cs typeface="Arabic Typesetting" pitchFamily="66" charset="-78"/>
              </a:rPr>
              <a:t>خفض </a:t>
            </a:r>
            <a:r>
              <a:rPr lang="ar-SA" sz="3200" b="1" smtClean="0">
                <a:latin typeface="Arabic Typesetting" pitchFamily="66" charset="-78"/>
                <a:cs typeface="Arabic Typesetting" pitchFamily="66" charset="-78"/>
              </a:rPr>
              <a:t>الك</a:t>
            </a:r>
            <a:r>
              <a:rPr lang="ar-SA" sz="3200" b="1" smtClean="0">
                <a:latin typeface="Arabic Typesetting" pitchFamily="66" charset="-78"/>
                <a:cs typeface="Arabic Typesetting" pitchFamily="66" charset="-78"/>
              </a:rPr>
              <a:t>ول</a:t>
            </a:r>
            <a:r>
              <a:rPr lang="ar-SA" sz="3200" b="1" smtClean="0">
                <a:latin typeface="Arabic Typesetting" pitchFamily="66" charset="-78"/>
                <a:cs typeface="Arabic Typesetting" pitchFamily="66" charset="-78"/>
              </a:rPr>
              <a:t>سترول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cholesterol</a:t>
            </a:r>
            <a:endParaRPr lang="en-US" sz="32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4" name="Rectangle 3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229600" cy="927100"/>
          </a:xfrm>
        </p:spPr>
        <p:txBody>
          <a:bodyPr/>
          <a:lstStyle/>
          <a:p>
            <a:pPr algn="r" rtl="1"/>
            <a:r>
              <a:rPr lang="ar-SA" sz="3600" dirty="0" smtClean="0">
                <a:latin typeface="Andalus" pitchFamily="2" charset="-78"/>
                <a:cs typeface="Andalus" pitchFamily="2" charset="-78"/>
              </a:rPr>
              <a:t>         </a:t>
            </a:r>
            <a:r>
              <a:rPr lang="ar-SA" sz="36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المصادر الغذائية للنياسين ( ملجم/ 100 جم)</a:t>
            </a:r>
            <a:endParaRPr lang="en-US" sz="3600" dirty="0">
              <a:solidFill>
                <a:srgbClr val="7030A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35" name="Picture 4" descr="scan00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1844675"/>
            <a:ext cx="5581650" cy="3671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>
                <a:latin typeface="Andalus" pitchFamily="2" charset="-78"/>
                <a:cs typeface="Andalus" pitchFamily="2" charset="-78"/>
              </a:rPr>
              <a:t>     </a:t>
            </a:r>
            <a:r>
              <a:rPr lang="ar-SA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نقص </a:t>
            </a:r>
            <a:r>
              <a:rPr lang="ar-SA" dirty="0" err="1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النياسين</a:t>
            </a:r>
            <a:r>
              <a:rPr lang="en-US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en-US" sz="36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Niacin Deficiency</a:t>
            </a:r>
            <a:endParaRPr lang="en-US" sz="3600" dirty="0">
              <a:solidFill>
                <a:srgbClr val="7030A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90600" y="1447800"/>
            <a:ext cx="6553200" cy="433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90000"/>
              </a:lnSpc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* يؤدي للإصابة بمرض البلاجرا ( الجلد الخشن)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Pellagra</a:t>
            </a:r>
            <a:endParaRPr lang="ar-SA" sz="32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تشمل أعراض المرض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: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1- التهاب الجلد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Dermatitis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2- الجهاز الهضمي ( الاسهال )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Diarrhea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3- إصابة الجهاز العصبي المركزي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Dementia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pPr algn="r" rtl="1">
              <a:lnSpc>
                <a:spcPct val="90000"/>
              </a:lnSpc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لذا يسمى مرض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3 D’s</a:t>
            </a:r>
          </a:p>
          <a:p>
            <a:pPr algn="r" rtl="1">
              <a:lnSpc>
                <a:spcPct val="90000"/>
              </a:lnSpc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* المتناولات المرجعية التغذوية للنياسين:</a:t>
            </a: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      - تعتمد على المتناول من الطاقة</a:t>
            </a: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      - 6.6 ملجم / 1000 سعر حراري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ar-SA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35" name="Rectangle 3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>
                <a:latin typeface="Andalus" pitchFamily="2" charset="-78"/>
                <a:cs typeface="Andalus" pitchFamily="2" charset="-78"/>
              </a:rPr>
              <a:t>         </a:t>
            </a:r>
            <a:r>
              <a:rPr lang="ar-SA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مرض </a:t>
            </a:r>
            <a:r>
              <a:rPr lang="ar-SA" dirty="0" err="1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البلاجرا</a:t>
            </a:r>
            <a:r>
              <a:rPr lang="ar-SA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en-US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Pellagra</a:t>
            </a:r>
            <a:endParaRPr lang="en-US" dirty="0">
              <a:solidFill>
                <a:srgbClr val="7030A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35" name="Picture 4" descr="mcgill_pellag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1412875"/>
            <a:ext cx="4152900" cy="4897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5" name="Rectangle 4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>
                <a:latin typeface="Andalus" pitchFamily="2" charset="-78"/>
                <a:cs typeface="Andalus" pitchFamily="2" charset="-78"/>
              </a:rPr>
              <a:t>                </a:t>
            </a:r>
            <a:r>
              <a:rPr lang="ar-SA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فيتامين ب</a:t>
            </a:r>
            <a:r>
              <a:rPr lang="ar-SA" baseline="-250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6</a:t>
            </a:r>
            <a:r>
              <a:rPr lang="ar-SA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en-US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Pyridoxine</a:t>
            </a:r>
            <a:endParaRPr lang="en-US" dirty="0">
              <a:solidFill>
                <a:srgbClr val="7030A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93" name="Picture 4" descr="scan0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133600"/>
            <a:ext cx="5181600" cy="3557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71" name="Rectangle 1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>
                <a:solidFill>
                  <a:srgbClr val="7030A0"/>
                </a:solidFill>
                <a:latin typeface="Andalus" pitchFamily="2" charset="-78"/>
                <a:cs typeface="Andalus" pitchFamily="2" charset="-78"/>
              </a:rPr>
              <a:t>             </a:t>
            </a:r>
            <a:r>
              <a:rPr lang="ar-SA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فيتامين ب</a:t>
            </a:r>
            <a:r>
              <a:rPr lang="ar-SA" baseline="-250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6</a:t>
            </a:r>
            <a:r>
              <a:rPr lang="en-US" baseline="-250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en-US" dirty="0" smtClean="0">
                <a:solidFill>
                  <a:srgbClr val="7030A0"/>
                </a:solidFill>
                <a:latin typeface="Arabic Typesetting" pitchFamily="66" charset="-78"/>
                <a:cs typeface="Arabic Typesetting" pitchFamily="66" charset="-78"/>
              </a:rPr>
              <a:t>pyridoxine </a:t>
            </a:r>
            <a:endParaRPr lang="en-US" dirty="0">
              <a:solidFill>
                <a:srgbClr val="7030A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685800" y="1600200"/>
            <a:ext cx="7467600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90000"/>
              </a:lnSpc>
            </a:pP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ثلاث مركبات قريبة الشبه في التركيب الكيميائي ولها نفس التأثير الحيوي</a:t>
            </a:r>
            <a:endParaRPr lang="en-US" sz="36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</a:pPr>
            <a:r>
              <a:rPr lang="en-US" sz="3600" b="1" dirty="0" err="1" smtClean="0">
                <a:latin typeface="Arabic Typesetting" pitchFamily="66" charset="-78"/>
                <a:cs typeface="Arabic Typesetting" pitchFamily="66" charset="-78"/>
              </a:rPr>
              <a:t>Pyridoxol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, </a:t>
            </a:r>
            <a:r>
              <a:rPr lang="en-US" sz="3600" b="1" dirty="0" err="1" smtClean="0">
                <a:latin typeface="Arabic Typesetting" pitchFamily="66" charset="-78"/>
                <a:cs typeface="Arabic Typesetting" pitchFamily="66" charset="-78"/>
              </a:rPr>
              <a:t>pyridoxal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, and </a:t>
            </a:r>
            <a:r>
              <a:rPr lang="en-US" sz="3600" b="1" dirty="0" err="1" smtClean="0">
                <a:latin typeface="Arabic Typesetting" pitchFamily="66" charset="-78"/>
                <a:cs typeface="Arabic Typesetting" pitchFamily="66" charset="-78"/>
              </a:rPr>
              <a:t>pyridoxamine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         </a:t>
            </a:r>
            <a:endParaRPr lang="ar-SA" sz="36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</a:pP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أعراض نقصه نادرة الحدوث لانتشاره الكبير في الأغذية</a:t>
            </a:r>
          </a:p>
          <a:p>
            <a:pPr algn="r" rtl="1">
              <a:lnSpc>
                <a:spcPct val="90000"/>
              </a:lnSpc>
            </a:pP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مضاد الفيتامين </a:t>
            </a:r>
            <a:r>
              <a:rPr lang="en-US" sz="3600" b="1" dirty="0" err="1" smtClean="0">
                <a:latin typeface="Arabic Typesetting" pitchFamily="66" charset="-78"/>
                <a:cs typeface="Arabic Typesetting" pitchFamily="66" charset="-78"/>
              </a:rPr>
              <a:t>deoxypyridoxine</a:t>
            </a:r>
            <a:endParaRPr lang="ar-SA" sz="36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</a:pP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المتناولات المرجعية </a:t>
            </a:r>
            <a:r>
              <a:rPr lang="ar-SA" sz="3600" b="1" dirty="0" err="1" smtClean="0">
                <a:latin typeface="Arabic Typesetting" pitchFamily="66" charset="-78"/>
                <a:cs typeface="Arabic Typesetting" pitchFamily="66" charset="-78"/>
              </a:rPr>
              <a:t>التغذوية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للفيتامين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:</a:t>
            </a:r>
            <a:endParaRPr lang="ar-SA" sz="36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  - البالغين حتى سن 50 سنة 1.3 ملجم/ يوم</a:t>
            </a: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  - الحوامل 1.9 ملجم</a:t>
            </a: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  - المرضعات 2.00 ملجم</a:t>
            </a:r>
            <a:endParaRPr lang="ar-SA" sz="36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05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>
                <a:latin typeface="Andalus" pitchFamily="2" charset="-78"/>
                <a:cs typeface="Andalus" pitchFamily="2" charset="-78"/>
              </a:rPr>
              <a:t>          </a:t>
            </a:r>
            <a:r>
              <a:rPr lang="ar-SA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وظائف فيتامين ب</a:t>
            </a:r>
            <a:r>
              <a:rPr lang="ar-SA" baseline="-250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6</a:t>
            </a:r>
            <a:endParaRPr lang="en-US" dirty="0">
              <a:solidFill>
                <a:srgbClr val="7030A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66800" y="1752600"/>
            <a:ext cx="7010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en-US" sz="3600" dirty="0" smtClean="0">
                <a:latin typeface="Arabic Typesetting" pitchFamily="66" charset="-78"/>
                <a:cs typeface="Arabic Typesetting" pitchFamily="66" charset="-78"/>
              </a:rPr>
              <a:t>*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ضروري لأيض ( تمثيل ) البروتين:</a:t>
            </a:r>
          </a:p>
          <a:p>
            <a:pPr algn="r" rtl="1">
              <a:buFontTx/>
              <a:buNone/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    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1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- مرافق إنزيم 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Amino acid </a:t>
            </a:r>
            <a:r>
              <a:rPr lang="en-US" sz="3600" b="1" dirty="0" err="1" smtClean="0">
                <a:latin typeface="Arabic Typesetting" pitchFamily="66" charset="-78"/>
                <a:cs typeface="Arabic Typesetting" pitchFamily="66" charset="-78"/>
              </a:rPr>
              <a:t>decarboxylase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( تصنيع بعض    المركبات الضرورية مثل الهرمونات)</a:t>
            </a:r>
          </a:p>
          <a:p>
            <a:pPr algn="r" rtl="1">
              <a:buFontTx/>
              <a:buNone/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    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2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- نقل مجموعة الأمين </a:t>
            </a:r>
            <a:r>
              <a:rPr lang="en-US" sz="3600" b="1" dirty="0" err="1" smtClean="0">
                <a:latin typeface="Arabic Typesetting" pitchFamily="66" charset="-78"/>
                <a:cs typeface="Arabic Typesetting" pitchFamily="66" charset="-78"/>
              </a:rPr>
              <a:t>Transamination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pPr algn="r" rtl="1">
              <a:buFontTx/>
              <a:buNone/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    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3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- تصنيع بروتين الهيم</a:t>
            </a:r>
          </a:p>
          <a:p>
            <a:pPr algn="r" rtl="1">
              <a:buFontTx/>
              <a:buNone/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    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4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- تكوين الأجسام المضادة</a:t>
            </a:r>
          </a:p>
          <a:p>
            <a:pPr algn="r" rtl="1">
              <a:buFontTx/>
              <a:buNone/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    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5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- تصنيع 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serotonin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( الجهاز العصبي)</a:t>
            </a:r>
            <a:endParaRPr lang="en-US" sz="36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>
                <a:latin typeface="Andalus" pitchFamily="2" charset="-78"/>
                <a:cs typeface="Andalus" pitchFamily="2" charset="-78"/>
              </a:rPr>
              <a:t>                      </a:t>
            </a:r>
            <a:r>
              <a:rPr lang="ar-SA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أعراض نقص فيتامين ب </a:t>
            </a:r>
            <a:r>
              <a:rPr lang="ar-SA" baseline="-250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6</a:t>
            </a:r>
            <a:endParaRPr lang="en-US" dirty="0">
              <a:solidFill>
                <a:srgbClr val="7030A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1295400" y="2209800"/>
            <a:ext cx="6324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en-US" sz="40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4000" b="1" dirty="0" smtClean="0">
                <a:latin typeface="Arabic Typesetting" pitchFamily="66" charset="-78"/>
                <a:cs typeface="Arabic Typesetting" pitchFamily="66" charset="-78"/>
              </a:rPr>
              <a:t>فقر الدم المتميز بنقص كريات الدم الحمراء وصغر حجمها </a:t>
            </a:r>
          </a:p>
          <a:p>
            <a:pPr algn="r" rtl="1">
              <a:buFontTx/>
              <a:buNone/>
            </a:pPr>
            <a:r>
              <a:rPr lang="en-US" sz="4000" b="1" dirty="0" err="1" smtClean="0">
                <a:latin typeface="Arabic Typesetting" pitchFamily="66" charset="-78"/>
                <a:cs typeface="Arabic Typesetting" pitchFamily="66" charset="-78"/>
              </a:rPr>
              <a:t>Microcytic</a:t>
            </a:r>
            <a:r>
              <a:rPr lang="en-US" sz="40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4000" b="1" dirty="0" err="1" smtClean="0">
                <a:latin typeface="Arabic Typesetting" pitchFamily="66" charset="-78"/>
                <a:cs typeface="Arabic Typesetting" pitchFamily="66" charset="-78"/>
              </a:rPr>
              <a:t>Hypochromic</a:t>
            </a:r>
            <a:r>
              <a:rPr lang="en-US" sz="4000" b="1" dirty="0" smtClean="0">
                <a:latin typeface="Arabic Typesetting" pitchFamily="66" charset="-78"/>
                <a:cs typeface="Arabic Typesetting" pitchFamily="66" charset="-78"/>
              </a:rPr>
              <a:t> Anemia </a:t>
            </a:r>
            <a:endParaRPr lang="ar-SA" sz="40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buFontTx/>
              <a:buNone/>
            </a:pPr>
            <a:r>
              <a:rPr lang="ar-SA" sz="4000" b="1" dirty="0" smtClean="0">
                <a:latin typeface="Arabic Typesetting" pitchFamily="66" charset="-78"/>
                <a:cs typeface="Arabic Typesetting" pitchFamily="66" charset="-78"/>
              </a:rPr>
              <a:t>* قد تظهر أعراض أخرى مثل الضعف والتهيج وصعوبة المشي والأرق</a:t>
            </a:r>
            <a:endParaRPr lang="en-US" sz="40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4800" dirty="0" smtClean="0">
                <a:latin typeface="Andalus" pitchFamily="2" charset="-78"/>
                <a:cs typeface="Andalus" pitchFamily="2" charset="-78"/>
              </a:rPr>
              <a:t>                      </a:t>
            </a:r>
            <a:r>
              <a:rPr lang="ar-SA" sz="4800" dirty="0" smtClean="0">
                <a:solidFill>
                  <a:srgbClr val="002060"/>
                </a:solidFill>
                <a:latin typeface="Andalus" pitchFamily="2" charset="-78"/>
                <a:cs typeface="Andalus" pitchFamily="2" charset="-78"/>
              </a:rPr>
              <a:t>فيتامين ب</a:t>
            </a:r>
            <a:r>
              <a:rPr lang="ar-SA" sz="4800" baseline="-25000" dirty="0" smtClean="0">
                <a:solidFill>
                  <a:srgbClr val="002060"/>
                </a:solidFill>
                <a:latin typeface="Andalus" pitchFamily="2" charset="-78"/>
                <a:cs typeface="Andalus" pitchFamily="2" charset="-78"/>
              </a:rPr>
              <a:t>1</a:t>
            </a:r>
            <a:r>
              <a:rPr lang="ar-SA" sz="4800" dirty="0" smtClean="0">
                <a:solidFill>
                  <a:srgbClr val="002060"/>
                </a:solidFill>
                <a:latin typeface="Andalus" pitchFamily="2" charset="-78"/>
                <a:cs typeface="Andalus" pitchFamily="2" charset="-78"/>
              </a:rPr>
              <a:t> </a:t>
            </a:r>
            <a:r>
              <a:rPr lang="en-US" sz="4800" dirty="0" smtClean="0">
                <a:solidFill>
                  <a:srgbClr val="002060"/>
                </a:solidFill>
                <a:latin typeface="Andalus" pitchFamily="2" charset="-78"/>
                <a:cs typeface="Andalus" pitchFamily="2" charset="-78"/>
              </a:rPr>
              <a:t>Thiamin</a:t>
            </a:r>
            <a:endParaRPr lang="en-US" sz="4500" dirty="0">
              <a:solidFill>
                <a:srgbClr val="002060"/>
              </a:solidFill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219200" y="2209800"/>
            <a:ext cx="62484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buFontTx/>
              <a:buChar char="•"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مقاوم للحرارة في الوسط الحامضي ولكن يتلف بسرعة عند تسخينه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 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في وسط متعادل أو قلوي</a:t>
            </a:r>
          </a:p>
          <a:p>
            <a:pPr algn="r" rtl="1">
              <a:buFontTx/>
              <a:buChar char="•"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يعتبر فيتامين ب</a:t>
            </a:r>
            <a:r>
              <a:rPr lang="ar-SA" sz="3200" b="1" baseline="-25000" dirty="0" smtClean="0">
                <a:latin typeface="Arabic Typesetting" pitchFamily="66" charset="-78"/>
                <a:cs typeface="Arabic Typesetting" pitchFamily="66" charset="-78"/>
              </a:rPr>
              <a:t>1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وفيتامين ج من أكثر العناصر الغذائية عرضة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    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للتلف خلال عمليات تصنيع الأغذية</a:t>
            </a:r>
          </a:p>
          <a:p>
            <a:pPr algn="r" rtl="1">
              <a:buFontTx/>
              <a:buChar char="•"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يمتص معظمه في الاثنى عشر (30- 70 ملجم)</a:t>
            </a:r>
          </a:p>
          <a:p>
            <a:pPr algn="r" rtl="1">
              <a:buFontTx/>
              <a:buChar char="•"/>
            </a:pP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 تكون غالبيته في الجسم على شكل ثيامين </a:t>
            </a:r>
            <a:r>
              <a:rPr lang="ar-SA" sz="2400" b="1" dirty="0" err="1" smtClean="0">
                <a:latin typeface="Arabic Typesetting" pitchFamily="66" charset="-78"/>
                <a:cs typeface="Arabic Typesetting" pitchFamily="66" charset="-78"/>
              </a:rPr>
              <a:t>بيروفوسفات</a:t>
            </a:r>
            <a:r>
              <a:rPr lang="ar-SA" sz="2400" b="1" dirty="0" smtClean="0"/>
              <a:t> </a:t>
            </a:r>
            <a:endParaRPr lang="en-US" sz="2400" b="1" dirty="0" smtClean="0"/>
          </a:p>
          <a:p>
            <a:pPr algn="l"/>
            <a:r>
              <a:rPr lang="en-US" sz="2400" b="1" dirty="0" smtClean="0"/>
              <a:t>                        Thiamin</a:t>
            </a:r>
            <a:r>
              <a:rPr lang="ar-SA" sz="2400" b="1" dirty="0" smtClean="0"/>
              <a:t> </a:t>
            </a:r>
            <a:r>
              <a:rPr lang="en-US" sz="2400" b="1" dirty="0" smtClean="0"/>
              <a:t> </a:t>
            </a:r>
            <a:r>
              <a:rPr lang="ar-SA" sz="2400" b="1" dirty="0" smtClean="0"/>
              <a:t> </a:t>
            </a:r>
            <a:r>
              <a:rPr lang="en-US" sz="2400" b="1" dirty="0" smtClean="0"/>
              <a:t>pyrophosphate 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المصادر الغذائية لفيتامين ب</a:t>
            </a:r>
            <a:r>
              <a:rPr lang="ar-SA" baseline="-250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6</a:t>
            </a:r>
            <a:endParaRPr lang="en-US" dirty="0">
              <a:solidFill>
                <a:srgbClr val="7030A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30" name="Picture 4" descr="scan00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1628775"/>
            <a:ext cx="5230812" cy="44640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>
                <a:latin typeface="Andalus" pitchFamily="2" charset="-78"/>
                <a:cs typeface="Andalus" pitchFamily="2" charset="-78"/>
              </a:rPr>
              <a:t>            </a:t>
            </a:r>
            <a:r>
              <a:rPr lang="ar-SA" sz="3600" dirty="0" smtClean="0">
                <a:solidFill>
                  <a:srgbClr val="002060"/>
                </a:solidFill>
                <a:latin typeface="Simplified Arabic" pitchFamily="18" charset="-78"/>
                <a:cs typeface="Simplified Arabic" pitchFamily="18" charset="-78"/>
              </a:rPr>
              <a:t>فيتامين الفولسين (الفوليت) </a:t>
            </a:r>
            <a:r>
              <a:rPr lang="en-US" sz="3600" dirty="0" err="1" smtClean="0">
                <a:solidFill>
                  <a:srgbClr val="002060"/>
                </a:solidFill>
                <a:latin typeface="Simplified Arabic" pitchFamily="18" charset="-78"/>
                <a:cs typeface="Simplified Arabic" pitchFamily="18" charset="-78"/>
              </a:rPr>
              <a:t>Folate</a:t>
            </a:r>
            <a:endParaRPr lang="en-US" sz="3600" dirty="0">
              <a:solidFill>
                <a:srgbClr val="00206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56" name="Picture 4" descr="scan00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1700213"/>
            <a:ext cx="3986213" cy="4537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5438"/>
            <a:ext cx="8229600" cy="741362"/>
          </a:xfrm>
        </p:spPr>
        <p:txBody>
          <a:bodyPr/>
          <a:lstStyle/>
          <a:p>
            <a:r>
              <a:rPr lang="ar-SA" dirty="0" smtClean="0">
                <a:solidFill>
                  <a:srgbClr val="002060"/>
                </a:solidFill>
                <a:latin typeface="Simplified Arabic" pitchFamily="18" charset="-78"/>
                <a:cs typeface="Simplified Arabic" pitchFamily="18" charset="-78"/>
              </a:rPr>
              <a:t>فيتامين الفوليت         </a:t>
            </a:r>
            <a:endParaRPr lang="en-US" dirty="0">
              <a:solidFill>
                <a:srgbClr val="00206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990600" y="1066800"/>
            <a:ext cx="71628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90000"/>
              </a:lnSpc>
            </a:pP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*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يوجد أما على شكل:</a:t>
            </a: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 1- حر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Free </a:t>
            </a:r>
            <a:r>
              <a:rPr lang="en-US" sz="3200" b="1" dirty="0" err="1" smtClean="0">
                <a:latin typeface="Arabic Typesetting" pitchFamily="66" charset="-78"/>
                <a:cs typeface="Arabic Typesetting" pitchFamily="66" charset="-78"/>
              </a:rPr>
              <a:t>Folate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 2- مرتبط </a:t>
            </a:r>
            <a:r>
              <a:rPr lang="en-US" sz="3200" b="1" dirty="0" err="1" smtClean="0">
                <a:latin typeface="Arabic Typesetting" pitchFamily="66" charset="-78"/>
                <a:cs typeface="Arabic Typesetting" pitchFamily="66" charset="-78"/>
              </a:rPr>
              <a:t>Polyglutamate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*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يطلق على الفيتامين المصنع حمض الفوليك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Folic Acid</a:t>
            </a:r>
            <a:endParaRPr lang="ar-SA" sz="32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*ينتشر في النباتات خاصة الأجزاء الخضراء منها ويعتبر الخس والكبد من أغنى المصادر بهذا الفيتامين</a:t>
            </a:r>
          </a:p>
          <a:p>
            <a:pPr algn="r" rtl="1">
              <a:lnSpc>
                <a:spcPct val="90000"/>
              </a:lnSpc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*يؤدي شرب الكحول وحبوب منع الحمل إلى تقليل امتصاصه في الجسم لذا فإن *احتياجات الحوامل منه تتضاعف مقارنة بفترة ما قبل الحمل</a:t>
            </a:r>
          </a:p>
          <a:p>
            <a:pPr algn="r" rtl="1">
              <a:lnSpc>
                <a:spcPct val="90000"/>
              </a:lnSpc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*يتم حالياً تدعيم حبوب الإفطار بهذا الفيتامين</a:t>
            </a:r>
            <a:endParaRPr lang="ar-SA" sz="32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>
                <a:latin typeface="Andalus" pitchFamily="2" charset="-78"/>
                <a:cs typeface="Andalus" pitchFamily="2" charset="-78"/>
              </a:rPr>
              <a:t>       </a:t>
            </a:r>
            <a:r>
              <a:rPr lang="ar-SA" dirty="0" smtClean="0">
                <a:solidFill>
                  <a:srgbClr val="002060"/>
                </a:solidFill>
                <a:latin typeface="Simplified Arabic" pitchFamily="18" charset="-78"/>
                <a:cs typeface="Simplified Arabic" pitchFamily="18" charset="-78"/>
              </a:rPr>
              <a:t>وظائف وأعراض نقص فيتامين الفوليت</a:t>
            </a:r>
            <a:endParaRPr lang="en-US" dirty="0">
              <a:solidFill>
                <a:srgbClr val="00206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62000" y="1371600"/>
            <a:ext cx="7543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* الوظائف:</a:t>
            </a:r>
          </a:p>
          <a:p>
            <a:pPr algn="r" rtl="1">
              <a:buFontTx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      1-  تصنيع الأحماض الأمينية</a:t>
            </a:r>
          </a:p>
          <a:p>
            <a:pPr algn="r" rtl="1">
              <a:buFontTx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      2- ضروري لتصنيع القواعد النيتروجينية</a:t>
            </a:r>
          </a:p>
          <a:p>
            <a:pPr algn="r" rtl="1">
              <a:buFontTx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     3- تكوين هيموجلوبين الدم </a:t>
            </a:r>
          </a:p>
          <a:p>
            <a:pPr algn="r" rtl="1"/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* أعراض النقص:</a:t>
            </a:r>
          </a:p>
          <a:p>
            <a:pPr algn="r" rtl="1">
              <a:buFontTx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 1-  مرض فقر الدم التضخمي </a:t>
            </a:r>
            <a:r>
              <a:rPr lang="en-US" sz="3200" b="1" dirty="0" err="1" smtClean="0">
                <a:latin typeface="Arabic Typesetting" pitchFamily="66" charset="-78"/>
                <a:cs typeface="Arabic Typesetting" pitchFamily="66" charset="-78"/>
              </a:rPr>
              <a:t>Megaloblastic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anemia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المتميز بعدم نضج خلايا الدم الحمراء وكبر حجمها وقلة عددها</a:t>
            </a:r>
          </a:p>
          <a:p>
            <a:pPr algn="r" rtl="1">
              <a:buFontTx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 2- نقصه أثناء فترة الحمل تؤدي إلى إصابة الجنين وإصابة الوليد بالتواء الأنبوب العصبي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Neural Defect Tube (NDT)</a:t>
            </a:r>
            <a:endParaRPr lang="ar-SA" sz="32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16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>
                <a:solidFill>
                  <a:srgbClr val="002060"/>
                </a:solidFill>
                <a:latin typeface="Simplified Arabic" pitchFamily="18" charset="-78"/>
                <a:cs typeface="Simplified Arabic" pitchFamily="18" charset="-78"/>
              </a:rPr>
              <a:t>التواء الأنبوب العصبي</a:t>
            </a:r>
            <a:r>
              <a:rPr lang="en-US" dirty="0" smtClean="0">
                <a:solidFill>
                  <a:srgbClr val="002060"/>
                </a:solidFill>
                <a:latin typeface="Simplified Arabic" pitchFamily="18" charset="-78"/>
                <a:cs typeface="Simplified Arabic" pitchFamily="18" charset="-78"/>
              </a:rPr>
              <a:t/>
            </a:r>
            <a:br>
              <a:rPr lang="en-US" dirty="0" smtClean="0">
                <a:solidFill>
                  <a:srgbClr val="002060"/>
                </a:solidFill>
                <a:latin typeface="Simplified Arabic" pitchFamily="18" charset="-78"/>
                <a:cs typeface="Simplified Arabic" pitchFamily="18" charset="-78"/>
              </a:rPr>
            </a:br>
            <a:r>
              <a:rPr lang="en-US" dirty="0" smtClean="0">
                <a:solidFill>
                  <a:srgbClr val="7030A0"/>
                </a:solidFill>
                <a:latin typeface="Arabic Typesetting" pitchFamily="66" charset="-78"/>
                <a:cs typeface="Arabic Typesetting" pitchFamily="66" charset="-78"/>
              </a:rPr>
              <a:t> Neural Defect Tube (NDT)</a:t>
            </a:r>
            <a:endParaRPr lang="en-US" dirty="0">
              <a:solidFill>
                <a:srgbClr val="7030A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23" name="Picture 4" descr="neural defect tub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438400"/>
            <a:ext cx="3581400" cy="2027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8" name="Rectangle 4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3600" dirty="0" smtClean="0">
                <a:latin typeface="Andalus" pitchFamily="2" charset="-78"/>
                <a:cs typeface="Andalus" pitchFamily="2" charset="-78"/>
              </a:rPr>
              <a:t>            </a:t>
            </a:r>
            <a:r>
              <a:rPr lang="ar-SA" sz="36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المتناولات المرجعية التغذوية لفيتامين الفوليت</a:t>
            </a:r>
            <a:endParaRPr lang="en-US" sz="3600" dirty="0">
              <a:solidFill>
                <a:srgbClr val="7030A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981200" y="2514600"/>
            <a:ext cx="5638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en-US" sz="44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4400" b="1" dirty="0" smtClean="0">
                <a:latin typeface="Arabic Typesetting" pitchFamily="66" charset="-78"/>
                <a:cs typeface="Arabic Typesetting" pitchFamily="66" charset="-78"/>
              </a:rPr>
              <a:t>البالغين ذكور وإناث 400 ميكروجرام /يوم</a:t>
            </a:r>
          </a:p>
          <a:p>
            <a:pPr algn="r" rtl="1"/>
            <a:r>
              <a:rPr lang="en-US" sz="44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4400" b="1" dirty="0" smtClean="0">
                <a:latin typeface="Arabic Typesetting" pitchFamily="66" charset="-78"/>
                <a:cs typeface="Arabic Typesetting" pitchFamily="66" charset="-78"/>
              </a:rPr>
              <a:t>الحوامل 600 ميكروجرام / يوم</a:t>
            </a:r>
          </a:p>
          <a:p>
            <a:pPr algn="r" rtl="1"/>
            <a:r>
              <a:rPr lang="en-US" sz="44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4400" b="1" dirty="0" smtClean="0">
                <a:latin typeface="Arabic Typesetting" pitchFamily="66" charset="-78"/>
                <a:cs typeface="Arabic Typesetting" pitchFamily="66" charset="-78"/>
              </a:rPr>
              <a:t>المرضعات 500 ميكروجرام / يوم</a:t>
            </a:r>
            <a:endParaRPr lang="en-US" sz="44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4000" dirty="0" smtClean="0">
                <a:latin typeface="Andalus" pitchFamily="2" charset="-78"/>
                <a:cs typeface="Andalus" pitchFamily="2" charset="-78"/>
              </a:rPr>
              <a:t>              </a:t>
            </a:r>
            <a:r>
              <a:rPr lang="ar-SA" sz="40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فيتامين ب</a:t>
            </a:r>
            <a:r>
              <a:rPr lang="ar-SA" sz="4000" baseline="-250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12</a:t>
            </a:r>
            <a:r>
              <a:rPr lang="ar-SA" sz="4000" baseline="-25000" dirty="0" smtClean="0">
                <a:latin typeface="Andalus" pitchFamily="2" charset="-78"/>
                <a:cs typeface="Andalus" pitchFamily="2" charset="-78"/>
              </a:rPr>
              <a:t> </a:t>
            </a:r>
            <a:r>
              <a:rPr lang="en-US" sz="4000" dirty="0" err="1" smtClean="0">
                <a:solidFill>
                  <a:srgbClr val="7030A0"/>
                </a:solidFill>
                <a:latin typeface="Andalus" pitchFamily="2" charset="-78"/>
                <a:cs typeface="Andalus" pitchFamily="2" charset="-78"/>
              </a:rPr>
              <a:t>Cyanocobalamine</a:t>
            </a:r>
            <a:endParaRPr lang="en-US" sz="4000" dirty="0">
              <a:solidFill>
                <a:srgbClr val="7030A0"/>
              </a:solidFill>
              <a:latin typeface="Andalus" pitchFamily="2" charset="-78"/>
              <a:cs typeface="Andalus" pitchFamily="2" charset="-78"/>
            </a:endParaRPr>
          </a:p>
        </p:txBody>
      </p:sp>
      <p:pic>
        <p:nvPicPr>
          <p:cNvPr id="60" name="Picture 4" descr="scan00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484313"/>
            <a:ext cx="6181725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92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فيتامين ب</a:t>
            </a:r>
            <a:r>
              <a:rPr lang="ar-SA" baseline="-250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12</a:t>
            </a:r>
            <a:r>
              <a:rPr lang="en-US" baseline="-250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  </a:t>
            </a:r>
            <a:r>
              <a:rPr lang="ar-SA" baseline="-250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endParaRPr lang="en-US" dirty="0">
              <a:solidFill>
                <a:srgbClr val="7030A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09600" y="1859340"/>
            <a:ext cx="7620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en-US" sz="2000" b="1" dirty="0" smtClean="0">
                <a:latin typeface="Simplified Arabic" pitchFamily="18" charset="-78"/>
                <a:cs typeface="Simplified Arabic" pitchFamily="18" charset="-78"/>
              </a:rPr>
              <a:t>*</a:t>
            </a:r>
            <a:r>
              <a:rPr lang="ar-SA" sz="2000" b="1" dirty="0" smtClean="0">
                <a:latin typeface="Simplified Arabic" pitchFamily="18" charset="-78"/>
                <a:cs typeface="Simplified Arabic" pitchFamily="18" charset="-78"/>
              </a:rPr>
              <a:t> يحتوي على الكوبالت </a:t>
            </a:r>
          </a:p>
          <a:p>
            <a:pPr algn="r" rtl="1"/>
            <a:r>
              <a:rPr lang="ar-SA" sz="2000" b="1" dirty="0" smtClean="0">
                <a:latin typeface="Simplified Arabic" pitchFamily="18" charset="-78"/>
                <a:cs typeface="Simplified Arabic" pitchFamily="18" charset="-78"/>
              </a:rPr>
              <a:t>* فعال في علاج مرض فقر الدم الخبيث </a:t>
            </a:r>
            <a:r>
              <a:rPr lang="en-US" sz="2000" b="1" dirty="0" smtClean="0">
                <a:latin typeface="Simplified Arabic" pitchFamily="18" charset="-78"/>
                <a:cs typeface="Simplified Arabic" pitchFamily="18" charset="-78"/>
              </a:rPr>
              <a:t>pernicious anemia</a:t>
            </a:r>
            <a:endParaRPr lang="ar-SA" sz="2000" b="1" dirty="0" smtClean="0">
              <a:latin typeface="Simplified Arabic" pitchFamily="18" charset="-78"/>
              <a:cs typeface="Simplified Arabic" pitchFamily="18" charset="-78"/>
            </a:endParaRPr>
          </a:p>
          <a:p>
            <a:pPr algn="r" rtl="1"/>
            <a:r>
              <a:rPr lang="ar-SA" sz="2000" b="1" dirty="0" smtClean="0">
                <a:latin typeface="Simplified Arabic" pitchFamily="18" charset="-78"/>
                <a:cs typeface="Simplified Arabic" pitchFamily="18" charset="-78"/>
              </a:rPr>
              <a:t>* الفيتامين الوحيد الذي يتطلب وجود عامل لامتصاصه </a:t>
            </a:r>
          </a:p>
          <a:p>
            <a:pPr algn="r" rtl="1"/>
            <a:r>
              <a:rPr lang="ar-SA" sz="2000" b="1" dirty="0" smtClean="0">
                <a:latin typeface="Simplified Arabic" pitchFamily="18" charset="-78"/>
                <a:cs typeface="Simplified Arabic" pitchFamily="18" charset="-78"/>
              </a:rPr>
              <a:t>     - يفرز هذا العامل من المعدة ويسمى العامل الداخلي </a:t>
            </a:r>
            <a:r>
              <a:rPr lang="en-US" sz="2000" b="1" dirty="0" smtClean="0">
                <a:latin typeface="Simplified Arabic" pitchFamily="18" charset="-78"/>
                <a:cs typeface="Simplified Arabic" pitchFamily="18" charset="-78"/>
              </a:rPr>
              <a:t>Intrinsic Factor</a:t>
            </a:r>
          </a:p>
          <a:p>
            <a:pPr algn="r" rtl="1"/>
            <a:r>
              <a:rPr lang="ar-SA" sz="2000" b="1" dirty="0" smtClean="0">
                <a:latin typeface="Simplified Arabic" pitchFamily="18" charset="-78"/>
                <a:cs typeface="Simplified Arabic" pitchFamily="18" charset="-78"/>
              </a:rPr>
              <a:t>* يعتبر الكالسيوم أيضاً ضرورياً لامتصاصه</a:t>
            </a:r>
          </a:p>
          <a:p>
            <a:pPr algn="r" rtl="1"/>
            <a:r>
              <a:rPr lang="ar-SA" sz="2000" b="1" dirty="0" smtClean="0">
                <a:latin typeface="Simplified Arabic" pitchFamily="18" charset="-78"/>
                <a:cs typeface="Simplified Arabic" pitchFamily="18" charset="-78"/>
              </a:rPr>
              <a:t>     - يتم امتصاصه في الجزء الأخير من الأمعاء الدقيقة ويكون مرتبطاً بالعامل   الداخلي </a:t>
            </a:r>
            <a:r>
              <a:rPr lang="en-US" sz="2000" b="1" dirty="0" smtClean="0">
                <a:latin typeface="Simplified Arabic" pitchFamily="18" charset="-78"/>
                <a:cs typeface="Simplified Arabic" pitchFamily="18" charset="-78"/>
              </a:rPr>
              <a:t>        </a:t>
            </a:r>
            <a:r>
              <a:rPr lang="ar-SA" sz="2000" b="1" dirty="0" smtClean="0">
                <a:latin typeface="Simplified Arabic" pitchFamily="18" charset="-78"/>
                <a:cs typeface="Simplified Arabic" pitchFamily="18" charset="-78"/>
              </a:rPr>
              <a:t>الذي يترك الفيتامين عند امتصاصه</a:t>
            </a:r>
          </a:p>
          <a:p>
            <a:pPr algn="r" rtl="1"/>
            <a:r>
              <a:rPr lang="en-US" sz="2000" b="1" dirty="0" smtClean="0">
                <a:latin typeface="Simplified Arabic" pitchFamily="18" charset="-78"/>
                <a:cs typeface="Simplified Arabic" pitchFamily="18" charset="-78"/>
              </a:rPr>
              <a:t>*</a:t>
            </a:r>
            <a:r>
              <a:rPr lang="ar-SA" sz="2000" b="1" dirty="0" smtClean="0">
                <a:latin typeface="Simplified Arabic" pitchFamily="18" charset="-78"/>
                <a:cs typeface="Simplified Arabic" pitchFamily="18" charset="-78"/>
              </a:rPr>
              <a:t> تعتبر الأغذية الحيوانية خاصة الكبد المصدر الوحيد للفيتامين</a:t>
            </a:r>
          </a:p>
          <a:p>
            <a:pPr algn="r" rtl="1"/>
            <a:r>
              <a:rPr lang="ar-SA" sz="2000" b="1" dirty="0" smtClean="0">
                <a:latin typeface="Simplified Arabic" pitchFamily="18" charset="-78"/>
                <a:cs typeface="Simplified Arabic" pitchFamily="18" charset="-78"/>
              </a:rPr>
              <a:t>* المتناولات المرجعية التغذوية للبالغين 2.4 ميكروجرام / يوم</a:t>
            </a:r>
            <a:endParaRPr lang="ar-SA" sz="2000" b="1" dirty="0">
              <a:latin typeface="Simplified Arabic" pitchFamily="18" charset="-78"/>
              <a:cs typeface="Simplified Arabic" pitchFamily="18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13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>
                <a:latin typeface="Andalus" pitchFamily="2" charset="-78"/>
                <a:cs typeface="Andalus" pitchFamily="2" charset="-78"/>
              </a:rPr>
              <a:t>                        </a:t>
            </a:r>
            <a:r>
              <a:rPr lang="ar-SA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وظائف فيتامين ب</a:t>
            </a:r>
            <a:r>
              <a:rPr lang="ar-SA" baseline="-250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12</a:t>
            </a:r>
            <a:endParaRPr lang="en-US" dirty="0">
              <a:solidFill>
                <a:srgbClr val="7030A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24000" y="1752600"/>
            <a:ext cx="6324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1. أساسي لتكون خلايا الدم الحمراء في نخاع العظام</a:t>
            </a:r>
          </a:p>
          <a:p>
            <a:pPr algn="r" rtl="1"/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2. يساعد في أيض الدهون والبروتينات</a:t>
            </a:r>
          </a:p>
          <a:p>
            <a:pPr algn="r" rtl="1"/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3. يساعد في أيض الفوليت</a:t>
            </a:r>
          </a:p>
          <a:p>
            <a:pPr algn="r" rtl="1"/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4. مهم للجهاز العصبي:</a:t>
            </a:r>
          </a:p>
          <a:p>
            <a:pPr algn="r" rtl="1">
              <a:buFontTx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    أ- يساهم في أيض الكربوهيدرات</a:t>
            </a:r>
          </a:p>
          <a:p>
            <a:pPr algn="r" rtl="1">
              <a:buFontTx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   ب - يمنع تحطم مادة الميلين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Myelin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التي تحمي الجهاز العصبي</a:t>
            </a:r>
            <a:endParaRPr lang="en-US" sz="32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أعراض نقص فيتامين ب</a:t>
            </a:r>
            <a:r>
              <a:rPr lang="ar-SA" sz="4800" baseline="-250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12</a:t>
            </a:r>
            <a:endParaRPr lang="en-US" sz="4500" dirty="0">
              <a:solidFill>
                <a:srgbClr val="7030A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762000" y="1981200"/>
            <a:ext cx="7010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* مرض فقر الدم الخبيث </a:t>
            </a:r>
            <a:r>
              <a:rPr lang="en-US" sz="2400" b="1" dirty="0" smtClean="0">
                <a:latin typeface="Simplified Arabic" pitchFamily="18" charset="-78"/>
                <a:cs typeface="Simplified Arabic" pitchFamily="18" charset="-78"/>
              </a:rPr>
              <a:t>pernicious anemia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المتميز بكبر حجم كريات الدم الحمراء وكبر حجمها وعدم بلوغها وعدم انتظام شكلها وقلة عددها وتدهور الحبل الشوكي</a:t>
            </a:r>
          </a:p>
          <a:p>
            <a:pPr algn="just" rtl="1"/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* أكثر الفئات عرضة لمرض فقر الدم الخبيث:</a:t>
            </a:r>
          </a:p>
          <a:p>
            <a:pPr algn="just" rtl="1">
              <a:buFontTx/>
              <a:buNone/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    - النباتيون   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Strict vegetarians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                                      </a:t>
            </a:r>
          </a:p>
          <a:p>
            <a:pPr algn="just" rtl="1">
              <a:buFontTx/>
              <a:buNone/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    - المرضى المسنون </a:t>
            </a:r>
          </a:p>
          <a:p>
            <a:pPr algn="just" rtl="1">
              <a:buFontTx/>
              <a:buNone/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    - استئصال المعدة ( أنيميا أديسون) أو جزء منها</a:t>
            </a:r>
            <a:endParaRPr lang="ar-SA" sz="36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2057400" y="381000"/>
            <a:ext cx="4572000" cy="927100"/>
          </a:xfrm>
        </p:spPr>
        <p:txBody>
          <a:bodyPr/>
          <a:lstStyle/>
          <a:p>
            <a:r>
              <a:rPr lang="ar-SA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الصيغ البنائية لفيتامين ب</a:t>
            </a:r>
            <a:r>
              <a:rPr lang="ar-SA" baseline="-25000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1</a:t>
            </a:r>
            <a:endParaRPr lang="en-US" dirty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8" name="Picture 4" descr="thiamin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057400"/>
            <a:ext cx="4343400" cy="204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مرض فقر الدم الخبيث  </a:t>
            </a:r>
            <a:endParaRPr lang="en-US" sz="4500" dirty="0">
              <a:solidFill>
                <a:srgbClr val="7030A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148" name="Picture 4" descr="فقر الدم الخبيث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176338" y="1600200"/>
            <a:ext cx="6789737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4800" dirty="0" smtClean="0">
                <a:latin typeface="Arabic Typesetting" pitchFamily="66" charset="-78"/>
                <a:cs typeface="Arabic Typesetting" pitchFamily="66" charset="-78"/>
              </a:rPr>
              <a:t>            </a:t>
            </a:r>
            <a:r>
              <a:rPr lang="ar-SA" sz="4800" dirty="0" smtClean="0">
                <a:solidFill>
                  <a:srgbClr val="7030A0"/>
                </a:solidFill>
                <a:latin typeface="Arabic Typesetting" pitchFamily="66" charset="-78"/>
                <a:cs typeface="Arabic Typesetting" pitchFamily="66" charset="-78"/>
              </a:rPr>
              <a:t>فيتامين حمض البنتوثونيك </a:t>
            </a:r>
            <a:r>
              <a:rPr lang="en-US" sz="4800" dirty="0" err="1" smtClean="0">
                <a:solidFill>
                  <a:srgbClr val="7030A0"/>
                </a:solidFill>
                <a:latin typeface="Arabic Typesetting" pitchFamily="66" charset="-78"/>
                <a:cs typeface="Arabic Typesetting" pitchFamily="66" charset="-78"/>
              </a:rPr>
              <a:t>Pantothenic</a:t>
            </a:r>
            <a:r>
              <a:rPr lang="en-US" sz="4800" dirty="0" smtClean="0">
                <a:solidFill>
                  <a:srgbClr val="7030A0"/>
                </a:solidFill>
                <a:latin typeface="Arabic Typesetting" pitchFamily="66" charset="-78"/>
                <a:cs typeface="Arabic Typesetting" pitchFamily="66" charset="-78"/>
              </a:rPr>
              <a:t> acid</a:t>
            </a:r>
            <a:endParaRPr lang="en-US" sz="4500" dirty="0">
              <a:solidFill>
                <a:srgbClr val="7030A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47" name="Picture 4" descr="scan0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4975" y="1566863"/>
            <a:ext cx="5734050" cy="3725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sz="48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حمض </a:t>
            </a:r>
            <a:r>
              <a:rPr lang="ar-SA" sz="4800" dirty="0" err="1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البنتوثونيك</a:t>
            </a:r>
            <a:r>
              <a:rPr lang="en-US" sz="48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  </a:t>
            </a:r>
            <a:r>
              <a:rPr lang="en-US" sz="4800" dirty="0" err="1" smtClean="0">
                <a:solidFill>
                  <a:srgbClr val="7030A0"/>
                </a:solidFill>
                <a:latin typeface="Arabic Typesetting" pitchFamily="66" charset="-78"/>
                <a:cs typeface="Arabic Typesetting" pitchFamily="66" charset="-78"/>
              </a:rPr>
              <a:t>Pantothenic</a:t>
            </a:r>
            <a:r>
              <a:rPr lang="en-US" sz="4800" dirty="0" smtClean="0">
                <a:solidFill>
                  <a:srgbClr val="7030A0"/>
                </a:solidFill>
                <a:latin typeface="Arabic Typesetting" pitchFamily="66" charset="-78"/>
                <a:cs typeface="Arabic Typesetting" pitchFamily="66" charset="-78"/>
              </a:rPr>
              <a:t> acid </a:t>
            </a:r>
            <a:r>
              <a:rPr lang="ar-SA" sz="4800" dirty="0" smtClean="0">
                <a:solidFill>
                  <a:srgbClr val="7030A0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endParaRPr lang="en-US" sz="4500" dirty="0">
              <a:solidFill>
                <a:srgbClr val="7030A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990600" y="1371600"/>
            <a:ext cx="7391400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90000"/>
              </a:lnSpc>
            </a:pPr>
            <a:r>
              <a:rPr lang="en-US" sz="3600" dirty="0" smtClean="0">
                <a:latin typeface="Arabic Typesetting" pitchFamily="66" charset="-78"/>
                <a:cs typeface="Arabic Typesetting" pitchFamily="66" charset="-78"/>
              </a:rPr>
              <a:t>*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يستخدم معظمه لتصنيع مرافق الإنزيم 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Co A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الضروري لإنتاج الطاقة</a:t>
            </a:r>
          </a:p>
          <a:p>
            <a:pPr algn="just" rtl="1">
              <a:lnSpc>
                <a:spcPct val="90000"/>
              </a:lnSpc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* مهم في تصنيع الدهون والكولسترول وإنتاج الأجسام المضادة</a:t>
            </a:r>
          </a:p>
          <a:p>
            <a:pPr algn="just" rtl="1">
              <a:lnSpc>
                <a:spcPct val="90000"/>
              </a:lnSpc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* كلمة بانتو تعني في كل مكان لذا فإن أعراض نقصه نادرة لتوفره في معظم الأغذية</a:t>
            </a:r>
          </a:p>
          <a:p>
            <a:pPr algn="just" rtl="1">
              <a:lnSpc>
                <a:spcPct val="90000"/>
              </a:lnSpc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* أمكن دراسة أعراض نقصه تجريبياً بإعطاء مضاد الفيتامين 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Omega methyl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وشملت أعراض النقص نقص المناعة والتعب الشديد والتهيج وحرقة في الأرجل والآم في العضلات ومغص والتهاب رئوي</a:t>
            </a:r>
          </a:p>
          <a:p>
            <a:pPr algn="just" rtl="1">
              <a:lnSpc>
                <a:spcPct val="90000"/>
              </a:lnSpc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* المتناولات المرجعية التغذوية للبالغين 5 ملجرام / يوم</a:t>
            </a:r>
            <a:endParaRPr lang="en-US" sz="36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sz="48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فيتامين </a:t>
            </a:r>
            <a:r>
              <a:rPr lang="ar-SA" sz="4800" dirty="0" err="1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البيوتين</a:t>
            </a:r>
            <a:r>
              <a:rPr lang="ar-SA" sz="48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en-US" sz="48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Biotin</a:t>
            </a:r>
            <a:r>
              <a:rPr lang="ar-SA" sz="48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      </a:t>
            </a:r>
            <a:endParaRPr lang="en-US" sz="4500" dirty="0">
              <a:solidFill>
                <a:srgbClr val="7030A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147" name="Picture 6" descr="scan00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4975" y="2286000"/>
            <a:ext cx="4162425" cy="1719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sz="48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     فيتامين </a:t>
            </a:r>
            <a:r>
              <a:rPr lang="ar-SA" sz="4800" dirty="0" err="1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البيوتين</a:t>
            </a:r>
            <a:r>
              <a:rPr lang="en-US" sz="48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 Biotin </a:t>
            </a:r>
            <a:endParaRPr lang="en-US" sz="4500" dirty="0">
              <a:solidFill>
                <a:srgbClr val="7030A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990600" y="1524000"/>
            <a:ext cx="7010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*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تعمل مادة </a:t>
            </a:r>
            <a:r>
              <a:rPr lang="en-US" sz="2800" b="1" dirty="0" err="1" smtClean="0">
                <a:latin typeface="Arabic Typesetting" pitchFamily="66" charset="-78"/>
                <a:cs typeface="Arabic Typesetting" pitchFamily="66" charset="-78"/>
              </a:rPr>
              <a:t>Avidin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الموجودة في بياض البيض كمادة مضادة للفيتامين ولكن المعاملة    الحرارية للبيض تقضي على الأفيدين</a:t>
            </a:r>
          </a:p>
          <a:p>
            <a:pPr algn="just" rtl="1"/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* يعمل البيوتين كقرين إنزيم في التفاعلات الإنزيمية التي تثبت ثاني أكسيد الكربون ومنها:</a:t>
            </a:r>
          </a:p>
          <a:p>
            <a:pPr algn="just" rtl="1">
              <a:buFontTx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1- تصنيع الجلوكوز من العناصر غير الكربوهيدراتية</a:t>
            </a:r>
          </a:p>
          <a:p>
            <a:pPr algn="just" rtl="1">
              <a:buFontTx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2- تصنيع الأحماض الدهنية</a:t>
            </a:r>
          </a:p>
          <a:p>
            <a:pPr algn="just" rtl="1">
              <a:buFontTx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3- تصنيع النياسين</a:t>
            </a:r>
          </a:p>
          <a:p>
            <a:pPr algn="just" rtl="1">
              <a:buFontTx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4- تصنيع القواعد النيتروجينية</a:t>
            </a:r>
          </a:p>
          <a:p>
            <a:pPr algn="just" rtl="1">
              <a:buFontTx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5- أيض البروتين</a:t>
            </a:r>
            <a:endParaRPr lang="en-US" sz="28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500"/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>
                <a:solidFill>
                  <a:srgbClr val="002060"/>
                </a:solidFill>
                <a:latin typeface="Andalus" pitchFamily="2" charset="-78"/>
                <a:cs typeface="Andalus" pitchFamily="2" charset="-78"/>
              </a:rPr>
              <a:t>               </a:t>
            </a:r>
            <a:r>
              <a:rPr lang="ar-SA" dirty="0" smtClean="0">
                <a:solidFill>
                  <a:srgbClr val="002060"/>
                </a:solidFill>
                <a:latin typeface="Simplified Arabic" pitchFamily="18" charset="-78"/>
                <a:cs typeface="Simplified Arabic" pitchFamily="18" charset="-78"/>
              </a:rPr>
              <a:t>وظائف فيتامين ب</a:t>
            </a:r>
            <a:r>
              <a:rPr lang="ar-SA" baseline="-25000" dirty="0" smtClean="0">
                <a:solidFill>
                  <a:srgbClr val="002060"/>
                </a:solidFill>
                <a:latin typeface="Simplified Arabic" pitchFamily="18" charset="-78"/>
                <a:cs typeface="Simplified Arabic" pitchFamily="18" charset="-78"/>
              </a:rPr>
              <a:t>1</a:t>
            </a:r>
            <a:endParaRPr lang="en-US" dirty="0">
              <a:solidFill>
                <a:srgbClr val="00206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066800" y="1676400"/>
            <a:ext cx="7086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إنتاج الطاقة من العناصر المنتجة لها في الجسم </a:t>
            </a:r>
          </a:p>
          <a:p>
            <a:pPr algn="r" rtl="1">
              <a:buFontTx/>
              <a:buNone/>
            </a:pPr>
            <a:r>
              <a:rPr lang="en-US" sz="2800" b="1" dirty="0" err="1" smtClean="0">
                <a:latin typeface="Arabic Typesetting" pitchFamily="66" charset="-78"/>
                <a:cs typeface="Arabic Typesetting" pitchFamily="66" charset="-78"/>
              </a:rPr>
              <a:t>Pyruvate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                                </a:t>
            </a:r>
            <a:r>
              <a:rPr lang="en-US" sz="2800" b="1" dirty="0" err="1" smtClean="0">
                <a:latin typeface="Arabic Typesetting" pitchFamily="66" charset="-78"/>
                <a:cs typeface="Arabic Typesetting" pitchFamily="66" charset="-78"/>
              </a:rPr>
              <a:t>Acetyle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Co A                  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/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*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مرافق للإنزيم </a:t>
            </a:r>
            <a:r>
              <a:rPr lang="en-US" sz="3200" b="1" dirty="0" err="1" smtClean="0">
                <a:latin typeface="Arabic Typesetting" pitchFamily="66" charset="-78"/>
                <a:cs typeface="Arabic Typesetting" pitchFamily="66" charset="-78"/>
              </a:rPr>
              <a:t>Transketolase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( تحويل السكر السداسي إلى سكر خماسي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Ribose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) الذي يدخل في تركيب مواد الوراثة</a:t>
            </a:r>
          </a:p>
          <a:p>
            <a:pPr algn="r" rtl="1"/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يساعد على فتح الشهية وأداء الجهاز العصبي</a:t>
            </a:r>
            <a:endParaRPr lang="ar-SA" sz="32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5" name="Right Arrow 64"/>
          <p:cNvSpPr/>
          <p:nvPr/>
        </p:nvSpPr>
        <p:spPr>
          <a:xfrm>
            <a:off x="3352800" y="2209800"/>
            <a:ext cx="1905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36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المصادر الغذائية والمتناولات المرجعية لفيتامين ب</a:t>
            </a:r>
            <a:r>
              <a:rPr lang="ar-SA" sz="3600" baseline="-250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1</a:t>
            </a:r>
            <a:endParaRPr lang="en-US" sz="3600" dirty="0">
              <a:solidFill>
                <a:srgbClr val="7030A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371600" y="1600200"/>
            <a:ext cx="6019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المصادر الغذائية:</a:t>
            </a:r>
          </a:p>
          <a:p>
            <a:pPr algn="r" rtl="1">
              <a:buFontTx/>
              <a:buNone/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الخميرة وجنين القمح والبقول والحبوب المدعمة</a:t>
            </a:r>
          </a:p>
          <a:p>
            <a:pPr algn="r" rtl="1"/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المتناولات المرجعية التغذوية : </a:t>
            </a:r>
          </a:p>
          <a:p>
            <a:pPr algn="r" rtl="1">
              <a:buFontTx/>
              <a:buNone/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 تعتمد على كمية الطاقة المتناولة وينصح بتناول</a:t>
            </a:r>
          </a:p>
          <a:p>
            <a:pPr algn="r" rtl="1">
              <a:buFontTx/>
              <a:buNone/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           0.5 ملجم / 1000 سعر حراري</a:t>
            </a:r>
            <a:endParaRPr lang="en-US" sz="36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sz="3600" dirty="0" smtClean="0">
                <a:latin typeface="Simplified Arabic" pitchFamily="18" charset="-78"/>
                <a:cs typeface="Simplified Arabic" pitchFamily="18" charset="-78"/>
              </a:rPr>
              <a:t>        </a:t>
            </a:r>
            <a:r>
              <a:rPr lang="ar-SA" sz="32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أعراض نقص فيتامين ب</a:t>
            </a:r>
            <a:r>
              <a:rPr lang="ar-SA" sz="3200" baseline="-250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1 </a:t>
            </a:r>
            <a:r>
              <a:rPr lang="en-US" sz="3600" baseline="-250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Thiamin Deficiency</a:t>
            </a:r>
            <a:endParaRPr lang="en-US" sz="3600" dirty="0">
              <a:solidFill>
                <a:srgbClr val="7030A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524000" y="1524000"/>
            <a:ext cx="5486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4000" b="1" dirty="0" smtClean="0">
                <a:latin typeface="Arabic Typesetting" pitchFamily="66" charset="-78"/>
                <a:cs typeface="Arabic Typesetting" pitchFamily="66" charset="-78"/>
              </a:rPr>
              <a:t>مرض البري بري </a:t>
            </a:r>
            <a:r>
              <a:rPr lang="en-US" sz="4000" b="1" dirty="0" smtClean="0">
                <a:latin typeface="Arabic Typesetting" pitchFamily="66" charset="-78"/>
                <a:cs typeface="Arabic Typesetting" pitchFamily="66" charset="-78"/>
              </a:rPr>
              <a:t>Beriberi</a:t>
            </a:r>
            <a:endParaRPr lang="ar-SA" sz="40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buFontTx/>
              <a:buNone/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  1. بري بري الأطفال</a:t>
            </a:r>
          </a:p>
          <a:p>
            <a:pPr algn="r" rtl="1">
              <a:buFontTx/>
              <a:buNone/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  2. بري بري البالغين</a:t>
            </a:r>
          </a:p>
          <a:p>
            <a:pPr algn="r" rtl="1">
              <a:buFontTx/>
              <a:buNone/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       أ- بري بري رطب</a:t>
            </a:r>
          </a:p>
          <a:p>
            <a:pPr algn="r" rtl="1">
              <a:buFontTx/>
              <a:buNone/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    ب - بري بري جاف </a:t>
            </a:r>
          </a:p>
          <a:p>
            <a:pPr algn="just" rtl="1">
              <a:buFontTx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يصاب المريض في كلا النوعين للبالغين بتنميل في الأرجل والتهاب الأعصاب وحدة المزاج وفقد الشهية والقلق والاكتئاب ( الجهاز العصبي )</a:t>
            </a:r>
            <a:endParaRPr lang="en-US" sz="32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مريض مصاب بمرض البري بري </a:t>
            </a:r>
            <a:r>
              <a:rPr lang="en-US" dirty="0" smtClean="0">
                <a:solidFill>
                  <a:srgbClr val="7030A0"/>
                </a:solidFill>
                <a:latin typeface="Arabic Typesetting" pitchFamily="66" charset="-78"/>
                <a:cs typeface="Arabic Typesetting" pitchFamily="66" charset="-78"/>
              </a:rPr>
              <a:t>Beriberi</a:t>
            </a:r>
            <a:endParaRPr lang="en-US" dirty="0">
              <a:solidFill>
                <a:srgbClr val="7030A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49" name="Picture 4" descr="beribe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133600"/>
            <a:ext cx="2524125" cy="3438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83" name="Rectangle 7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>
                <a:latin typeface="Andalus" pitchFamily="2" charset="-78"/>
                <a:cs typeface="Andalus" pitchFamily="2" charset="-78"/>
              </a:rPr>
              <a:t>                   </a:t>
            </a:r>
            <a:r>
              <a:rPr lang="ar-SA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فيتامين ب</a:t>
            </a:r>
            <a:r>
              <a:rPr lang="ar-SA" baseline="-250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2</a:t>
            </a:r>
            <a:r>
              <a:rPr lang="ar-SA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en-US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Riboflavin</a:t>
            </a:r>
            <a:endParaRPr lang="en-US" dirty="0">
              <a:solidFill>
                <a:srgbClr val="7030A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74" name="Picture 4" descr="scan00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773238"/>
            <a:ext cx="5267325" cy="4824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6" name="Rectangle 40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8229600" cy="1100138"/>
          </a:xfrm>
        </p:spPr>
        <p:txBody>
          <a:bodyPr/>
          <a:lstStyle/>
          <a:p>
            <a:pPr algn="ctr" rtl="1"/>
            <a:r>
              <a:rPr lang="ar-SA" sz="3600" dirty="0" smtClean="0">
                <a:latin typeface="Andalus" pitchFamily="2" charset="-78"/>
                <a:cs typeface="Andalus" pitchFamily="2" charset="-78"/>
              </a:rPr>
              <a:t>              </a:t>
            </a:r>
            <a:r>
              <a:rPr lang="ar-SA" sz="3600" dirty="0" smtClean="0">
                <a:solidFill>
                  <a:srgbClr val="002060"/>
                </a:solidFill>
                <a:latin typeface="Simplified Arabic" pitchFamily="18" charset="-78"/>
                <a:cs typeface="Simplified Arabic" pitchFamily="18" charset="-78"/>
              </a:rPr>
              <a:t>وظائف فيتامين ب</a:t>
            </a:r>
            <a:r>
              <a:rPr lang="ar-SA" sz="3600" baseline="-25000" dirty="0" smtClean="0">
                <a:solidFill>
                  <a:srgbClr val="002060"/>
                </a:solidFill>
                <a:latin typeface="Simplified Arabic" pitchFamily="18" charset="-78"/>
                <a:cs typeface="Simplified Arabic" pitchFamily="18" charset="-78"/>
              </a:rPr>
              <a:t>2  ومصادره الغذائية </a:t>
            </a:r>
            <a:r>
              <a:rPr lang="en-US" sz="3600" baseline="-25000" dirty="0" smtClean="0">
                <a:solidFill>
                  <a:srgbClr val="002060"/>
                </a:solidFill>
                <a:latin typeface="Simplified Arabic" pitchFamily="18" charset="-78"/>
                <a:cs typeface="Simplified Arabic" pitchFamily="18" charset="-78"/>
              </a:rPr>
              <a:t/>
            </a:r>
            <a:br>
              <a:rPr lang="en-US" sz="3600" baseline="-25000" dirty="0" smtClean="0">
                <a:solidFill>
                  <a:srgbClr val="002060"/>
                </a:solidFill>
                <a:latin typeface="Simplified Arabic" pitchFamily="18" charset="-78"/>
                <a:cs typeface="Simplified Arabic" pitchFamily="18" charset="-78"/>
              </a:rPr>
            </a:br>
            <a:endParaRPr lang="en-US" sz="3600" dirty="0">
              <a:solidFill>
                <a:srgbClr val="00206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295400" y="1434977"/>
            <a:ext cx="6553200" cy="3981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90000"/>
              </a:lnSpc>
            </a:pP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جزء من مكونات مرافق الإنزيم </a:t>
            </a:r>
            <a:r>
              <a:rPr lang="en-US" sz="2800" b="1" dirty="0" err="1" smtClean="0">
                <a:latin typeface="Arabic Typesetting" pitchFamily="66" charset="-78"/>
                <a:cs typeface="Arabic Typesetting" pitchFamily="66" charset="-78"/>
              </a:rPr>
              <a:t>Flavin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mononucleotide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(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FMN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(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و </a:t>
            </a:r>
            <a:r>
              <a:rPr lang="en-US" sz="2800" b="1" dirty="0" err="1" smtClean="0">
                <a:latin typeface="Arabic Typesetting" pitchFamily="66" charset="-78"/>
                <a:cs typeface="Arabic Typesetting" pitchFamily="66" charset="-78"/>
              </a:rPr>
              <a:t>Flavin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Adenine </a:t>
            </a:r>
            <a:r>
              <a:rPr lang="en-US" sz="2800" b="1" dirty="0" err="1" smtClean="0">
                <a:latin typeface="Arabic Typesetting" pitchFamily="66" charset="-78"/>
                <a:cs typeface="Arabic Typesetting" pitchFamily="66" charset="-78"/>
              </a:rPr>
              <a:t>Dinucleotide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(FAD )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حاملة للهيدروجين في عملية الأكسدة للحصول على الطاقة </a:t>
            </a:r>
          </a:p>
          <a:p>
            <a:pPr algn="r" rtl="1">
              <a:lnSpc>
                <a:spcPct val="9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*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ضروري لضمان سلامة الجلد والعيون</a:t>
            </a:r>
          </a:p>
          <a:p>
            <a:pPr algn="r" rtl="1">
              <a:lnSpc>
                <a:spcPct val="9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* المصادر الغذائية:</a:t>
            </a: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يعد الحليب من أغنى مصادر هذا الفيتامين ( لتر من الحليب يزود الإنسان   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باحتياجاته من هذا الفيتامين )</a:t>
            </a:r>
          </a:p>
          <a:p>
            <a:pPr algn="r" rtl="1">
              <a:lnSpc>
                <a:spcPct val="90000"/>
              </a:lnSpc>
            </a:pP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*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المتناولات المرجعية التغذوية:</a:t>
            </a: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- تعتمد على الطاقة المتناولة</a:t>
            </a:r>
          </a:p>
          <a:p>
            <a:pPr algn="r" rtl="1">
              <a:lnSpc>
                <a:spcPct val="90000"/>
              </a:lnSpc>
              <a:buFontTx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- 0.6 ملجرام / 1000 سعر حراري</a:t>
            </a:r>
            <a:endParaRPr lang="ar-SA" sz="28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77TGp_fruit_light_ani">
  <a:themeElements>
    <a:clrScheme name="Default Design 1">
      <a:dk1>
        <a:srgbClr val="000000"/>
      </a:dk1>
      <a:lt1>
        <a:srgbClr val="FFFFFF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FFFFF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FFFFF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6666"/>
        </a:dk2>
        <a:lt2>
          <a:srgbClr val="808080"/>
        </a:lt2>
        <a:accent1>
          <a:srgbClr val="F8A230"/>
        </a:accent1>
        <a:accent2>
          <a:srgbClr val="5CACE2"/>
        </a:accent2>
        <a:accent3>
          <a:srgbClr val="FFFFFF"/>
        </a:accent3>
        <a:accent4>
          <a:srgbClr val="000000"/>
        </a:accent4>
        <a:accent5>
          <a:srgbClr val="FBCEAD"/>
        </a:accent5>
        <a:accent6>
          <a:srgbClr val="539BCD"/>
        </a:accent6>
        <a:hlink>
          <a:srgbClr val="E569A7"/>
        </a:hlink>
        <a:folHlink>
          <a:srgbClr val="95D8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8EEA3A"/>
        </a:accent1>
        <a:accent2>
          <a:srgbClr val="F97B90"/>
        </a:accent2>
        <a:accent3>
          <a:srgbClr val="FFFFFF"/>
        </a:accent3>
        <a:accent4>
          <a:srgbClr val="000000"/>
        </a:accent4>
        <a:accent5>
          <a:srgbClr val="C6F3AE"/>
        </a:accent5>
        <a:accent6>
          <a:srgbClr val="E26F82"/>
        </a:accent6>
        <a:hlink>
          <a:srgbClr val="5DC2F5"/>
        </a:hlink>
        <a:folHlink>
          <a:srgbClr val="FFA4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577TGp_fruit_light_ani</Template>
  <TotalTime>237</TotalTime>
  <Words>1188</Words>
  <Application>Microsoft Office PowerPoint</Application>
  <PresentationFormat>On-screen Show (4:3)</PresentationFormat>
  <Paragraphs>154</Paragraphs>
  <Slides>35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577TGp_fruit_light_ani</vt:lpstr>
      <vt:lpstr>                       فيتامين ب1 Thiamin</vt:lpstr>
      <vt:lpstr>                      فيتامين ب1 Thiamin</vt:lpstr>
      <vt:lpstr>الصيغ البنائية لفيتامين ب1</vt:lpstr>
      <vt:lpstr>               وظائف فيتامين ب1</vt:lpstr>
      <vt:lpstr>المصادر الغذائية والمتناولات المرجعية لفيتامين ب1</vt:lpstr>
      <vt:lpstr>        أعراض نقص فيتامين ب1 Thiamin Deficiency</vt:lpstr>
      <vt:lpstr>مريض مصاب بمرض البري بري Beriberi</vt:lpstr>
      <vt:lpstr>                   فيتامين ب2 Riboflavin</vt:lpstr>
      <vt:lpstr>              وظائف فيتامين ب2  ومصادره الغذائية  </vt:lpstr>
      <vt:lpstr>                                 فيتامين النياسين Niacin</vt:lpstr>
      <vt:lpstr>النياسين   Niacin            </vt:lpstr>
      <vt:lpstr>وظائف النياسين  Niacin Function      </vt:lpstr>
      <vt:lpstr>         المصادر الغذائية للنياسين ( ملجم/ 100 جم)</vt:lpstr>
      <vt:lpstr>     نقص النياسين  Niacin Deficiency</vt:lpstr>
      <vt:lpstr>         مرض البلاجرا Pellagra</vt:lpstr>
      <vt:lpstr>                فيتامين ب6 Pyridoxine</vt:lpstr>
      <vt:lpstr>             فيتامين ب6 pyridoxine </vt:lpstr>
      <vt:lpstr>          وظائف فيتامين ب6</vt:lpstr>
      <vt:lpstr>                      أعراض نقص فيتامين ب 6</vt:lpstr>
      <vt:lpstr>المصادر الغذائية لفيتامين ب6</vt:lpstr>
      <vt:lpstr>            فيتامين الفولسين (الفوليت) Folate</vt:lpstr>
      <vt:lpstr>فيتامين الفوليت         </vt:lpstr>
      <vt:lpstr>       وظائف وأعراض نقص فيتامين الفوليت</vt:lpstr>
      <vt:lpstr>التواء الأنبوب العصبي  Neural Defect Tube (NDT)</vt:lpstr>
      <vt:lpstr>            المتناولات المرجعية التغذوية لفيتامين الفوليت</vt:lpstr>
      <vt:lpstr>              فيتامين ب12 Cyanocobalamine</vt:lpstr>
      <vt:lpstr>فيتامين ب12   </vt:lpstr>
      <vt:lpstr>                        وظائف فيتامين ب12</vt:lpstr>
      <vt:lpstr>أعراض نقص فيتامين ب12</vt:lpstr>
      <vt:lpstr>مرض فقر الدم الخبيث  </vt:lpstr>
      <vt:lpstr>            فيتامين حمض البنتوثونيك Pantothenic acid</vt:lpstr>
      <vt:lpstr>حمض البنتوثونيك  Pantothenic acid  </vt:lpstr>
      <vt:lpstr>فيتامين البيوتين Biotin      </vt:lpstr>
      <vt:lpstr>     فيتامين البيوتين Biotin </vt:lpstr>
      <vt:lpstr>Thank You!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فيتامين ب1 Thiamin</dc:title>
  <dc:creator>Food Science</dc:creator>
  <cp:lastModifiedBy>HAMZA</cp:lastModifiedBy>
  <cp:revision>52</cp:revision>
  <dcterms:created xsi:type="dcterms:W3CDTF">2009-08-01T00:17:09Z</dcterms:created>
  <dcterms:modified xsi:type="dcterms:W3CDTF">2013-11-13T05:52:29Z</dcterms:modified>
</cp:coreProperties>
</file>