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696" r:id="rId1"/>
  </p:sldMasterIdLst>
  <p:notesMasterIdLst>
    <p:notesMasterId r:id="rId20"/>
  </p:notesMasterIdLst>
  <p:sldIdLst>
    <p:sldId id="279" r:id="rId2"/>
    <p:sldId id="282" r:id="rId3"/>
    <p:sldId id="275" r:id="rId4"/>
    <p:sldId id="273" r:id="rId5"/>
    <p:sldId id="272" r:id="rId6"/>
    <p:sldId id="271" r:id="rId7"/>
    <p:sldId id="278" r:id="rId8"/>
    <p:sldId id="281" r:id="rId9"/>
    <p:sldId id="270" r:id="rId10"/>
    <p:sldId id="277" r:id="rId11"/>
    <p:sldId id="283" r:id="rId12"/>
    <p:sldId id="284" r:id="rId13"/>
    <p:sldId id="286" r:id="rId14"/>
    <p:sldId id="287" r:id="rId15"/>
    <p:sldId id="288" r:id="rId16"/>
    <p:sldId id="289" r:id="rId17"/>
    <p:sldId id="285" r:id="rId18"/>
    <p:sldId id="276"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autoAdjust="0"/>
    <p:restoredTop sz="94667"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9B2BBED-5BE3-4DBB-95B8-CB19EE641D54}" type="datetimeFigureOut">
              <a:rPr lang="ar-SA" smtClean="0"/>
              <a:pPr/>
              <a:t>26/12/32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D21EB38-E2A9-4E82-AC71-77995F9376AC}"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D21EB38-E2A9-4E82-AC71-77995F9376AC}" type="slidenum">
              <a:rPr lang="ar-SA" smtClean="0"/>
              <a:pPr/>
              <a:t>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9B83C27-7288-4706-82AA-8022C994F209}" type="datetime1">
              <a:rPr lang="ar-SA" smtClean="0"/>
              <a:pPr/>
              <a:t>26/12/32</a:t>
            </a:fld>
            <a:endParaRPr lang="ar-S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1A998A4-83F8-461A-8751-1C20AACCA35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23D394-BDFD-466F-8162-9553ACFB31ED}" type="datetime1">
              <a:rPr lang="ar-SA" smtClean="0"/>
              <a:pPr/>
              <a:t>26/12/32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1A998A4-83F8-461A-8751-1C20AACCA35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C00903-4AF9-4C3E-B0F4-1B31DF0D39D3}" type="datetime1">
              <a:rPr lang="ar-SA" smtClean="0"/>
              <a:pPr/>
              <a:t>26/12/32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1A998A4-83F8-461A-8751-1C20AACCA35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DB98D92-6AC7-46EA-9AA2-7D6CC65DB865}" type="datetime1">
              <a:rPr lang="ar-SA" smtClean="0"/>
              <a:pPr/>
              <a:t>26/12/32</a:t>
            </a:fld>
            <a:endParaRPr lang="ar-SA"/>
          </a:p>
        </p:txBody>
      </p:sp>
      <p:sp>
        <p:nvSpPr>
          <p:cNvPr id="9" name="Slide Number Placeholder 8"/>
          <p:cNvSpPr>
            <a:spLocks noGrp="1"/>
          </p:cNvSpPr>
          <p:nvPr>
            <p:ph type="sldNum" sz="quarter" idx="15"/>
          </p:nvPr>
        </p:nvSpPr>
        <p:spPr/>
        <p:txBody>
          <a:bodyPr rtlCol="0"/>
          <a:lstStyle/>
          <a:p>
            <a:fld id="{91A998A4-83F8-461A-8751-1C20AACCA35B}"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A8AF2937-37C9-4F71-9808-625DAE48BBD2}" type="datetime1">
              <a:rPr lang="ar-SA" smtClean="0"/>
              <a:pPr/>
              <a:t>26/12/32</a:t>
            </a:fld>
            <a:endParaRPr lang="ar-S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1A998A4-83F8-461A-8751-1C20AACCA35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775B41C-7CF1-4292-BE73-6DF6BD8E875C}" type="datetime1">
              <a:rPr lang="ar-SA" smtClean="0"/>
              <a:pPr/>
              <a:t>26/12/32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1A998A4-83F8-461A-8751-1C20AACCA35B}"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B179ED0-28E9-493F-83E6-0192D3576B5A}" type="datetime1">
              <a:rPr lang="ar-SA" smtClean="0"/>
              <a:pPr/>
              <a:t>26/12/32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1A998A4-83F8-461A-8751-1C20AACCA35B}"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D4CD6B1-8B9E-458F-9A9B-FF5215AB2C07}" type="datetime1">
              <a:rPr lang="ar-SA" smtClean="0"/>
              <a:pPr/>
              <a:t>26/12/32</a:t>
            </a:fld>
            <a:endParaRPr lang="ar-SA"/>
          </a:p>
        </p:txBody>
      </p:sp>
      <p:sp>
        <p:nvSpPr>
          <p:cNvPr id="7" name="Slide Number Placeholder 6"/>
          <p:cNvSpPr>
            <a:spLocks noGrp="1"/>
          </p:cNvSpPr>
          <p:nvPr>
            <p:ph type="sldNum" sz="quarter" idx="11"/>
          </p:nvPr>
        </p:nvSpPr>
        <p:spPr/>
        <p:txBody>
          <a:bodyPr rtlCol="0"/>
          <a:lstStyle/>
          <a:p>
            <a:fld id="{91A998A4-83F8-461A-8751-1C20AACCA35B}"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A534F3-D9C9-466A-AB3A-CFA33EF259EE}" type="datetime1">
              <a:rPr lang="ar-SA" smtClean="0"/>
              <a:pPr/>
              <a:t>26/12/32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91A998A4-83F8-461A-8751-1C20AACCA35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F1B8B04-A0CD-4D75-B963-464DDB369325}" type="datetime1">
              <a:rPr lang="ar-SA" smtClean="0"/>
              <a:pPr/>
              <a:t>26/12/32</a:t>
            </a:fld>
            <a:endParaRPr lang="ar-SA"/>
          </a:p>
        </p:txBody>
      </p:sp>
      <p:sp>
        <p:nvSpPr>
          <p:cNvPr id="22" name="Slide Number Placeholder 21"/>
          <p:cNvSpPr>
            <a:spLocks noGrp="1"/>
          </p:cNvSpPr>
          <p:nvPr>
            <p:ph type="sldNum" sz="quarter" idx="15"/>
          </p:nvPr>
        </p:nvSpPr>
        <p:spPr/>
        <p:txBody>
          <a:bodyPr rtlCol="0"/>
          <a:lstStyle/>
          <a:p>
            <a:fld id="{91A998A4-83F8-461A-8751-1C20AACCA35B}"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9A25901-D8ED-45E3-8ECA-1011AAAFB608}" type="datetime1">
              <a:rPr lang="ar-SA" smtClean="0"/>
              <a:pPr/>
              <a:t>26/12/32</a:t>
            </a:fld>
            <a:endParaRPr lang="ar-SA"/>
          </a:p>
        </p:txBody>
      </p:sp>
      <p:sp>
        <p:nvSpPr>
          <p:cNvPr id="18" name="Slide Number Placeholder 17"/>
          <p:cNvSpPr>
            <a:spLocks noGrp="1"/>
          </p:cNvSpPr>
          <p:nvPr>
            <p:ph type="sldNum" sz="quarter" idx="11"/>
          </p:nvPr>
        </p:nvSpPr>
        <p:spPr/>
        <p:txBody>
          <a:bodyPr rtlCol="0"/>
          <a:lstStyle/>
          <a:p>
            <a:fld id="{91A998A4-83F8-461A-8751-1C20AACCA35B}"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0D61074-D5A8-4BA4-8DD2-EEE5CDEAD76B}" type="datetime1">
              <a:rPr lang="ar-SA" smtClean="0"/>
              <a:pPr/>
              <a:t>26/12/32</a:t>
            </a:fld>
            <a:endParaRPr lang="ar-S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1A998A4-83F8-461A-8751-1C20AACCA3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hyperlink" Target="http://4.bp.blogspot.com/_pnvalEpkqaU/Si16OLEQp8I/AAAAAAAAAW0/__G_CJKp1xQ/s320/listening.jpg" TargetMode="External"/><Relationship Id="rId3" Type="http://schemas.openxmlformats.org/officeDocument/2006/relationships/hyperlink" Target="http://www.ibtesama.com/vb/showthread-t_6105.html" TargetMode="External"/><Relationship Id="rId7" Type="http://schemas.openxmlformats.org/officeDocument/2006/relationships/hyperlink" Target="http://www.alsdaqa.com/vb/showthread.php?t=35418&amp;page=1" TargetMode="External"/><Relationship Id="rId2" Type="http://schemas.openxmlformats.org/officeDocument/2006/relationships/hyperlink" Target="http://www.libyanyouths.com/vb/t4831.html" TargetMode="External"/><Relationship Id="rId1" Type="http://schemas.openxmlformats.org/officeDocument/2006/relationships/slideLayout" Target="../slideLayouts/slideLayout7.xml"/><Relationship Id="rId6" Type="http://schemas.openxmlformats.org/officeDocument/2006/relationships/hyperlink" Target="http://www.skillsyouneed.co.uk/IPS/Listening_Skills.html" TargetMode="External"/><Relationship Id="rId5" Type="http://schemas.openxmlformats.org/officeDocument/2006/relationships/hyperlink" Target="http://muntada.islamtoday.net/t71775.html" TargetMode="External"/><Relationship Id="rId4" Type="http://schemas.openxmlformats.org/officeDocument/2006/relationships/hyperlink" Target="http://www.drnadig.com/listening.htm" TargetMode="External"/><Relationship Id="rId9"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4.bp.blogspot.com/_pnvalEpkqaU/Si16OLEQp8I/AAAAAAAAAW0/__G_CJKp1xQ/s320/listening.jp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4.bp.blogspot.com/_pnvalEpkqaU/Si16OLEQp8I/AAAAAAAAAW0/__G_CJKp1xQ/s320/listening.jp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2"/>
          </p:cNvPr>
          <p:cNvPicPr/>
          <p:nvPr/>
        </p:nvPicPr>
        <p:blipFill>
          <a:blip r:embed="rId3" cstate="print"/>
          <a:srcRect/>
          <a:stretch>
            <a:fillRect/>
          </a:stretch>
        </p:blipFill>
        <p:spPr bwMode="auto">
          <a:xfrm>
            <a:off x="7236296" y="5273824"/>
            <a:ext cx="1526554" cy="1584176"/>
          </a:xfrm>
          <a:prstGeom prst="rect">
            <a:avLst/>
          </a:prstGeom>
          <a:noFill/>
          <a:ln w="9525">
            <a:noFill/>
            <a:miter lim="800000"/>
            <a:headEnd/>
            <a:tailEnd/>
          </a:ln>
        </p:spPr>
      </p:pic>
      <p:sp>
        <p:nvSpPr>
          <p:cNvPr id="5" name="Title 4"/>
          <p:cNvSpPr>
            <a:spLocks noGrp="1"/>
          </p:cNvSpPr>
          <p:nvPr>
            <p:ph type="ctrTitle"/>
          </p:nvPr>
        </p:nvSpPr>
        <p:spPr>
          <a:xfrm>
            <a:off x="2483768" y="692696"/>
            <a:ext cx="6172200" cy="1894362"/>
          </a:xfrm>
        </p:spPr>
        <p:txBody>
          <a:bodyPr>
            <a:normAutofit/>
          </a:bodyPr>
          <a:lstStyle/>
          <a:p>
            <a:pPr algn="r"/>
            <a:r>
              <a:rPr lang="ar-SA" sz="6000" dirty="0" smtClean="0"/>
              <a:t>مهارة الانصات</a:t>
            </a:r>
            <a:endParaRPr lang="ar-SA" sz="6000" dirty="0"/>
          </a:p>
        </p:txBody>
      </p:sp>
      <p:sp>
        <p:nvSpPr>
          <p:cNvPr id="6" name="Subtitle 5"/>
          <p:cNvSpPr>
            <a:spLocks noGrp="1"/>
          </p:cNvSpPr>
          <p:nvPr>
            <p:ph type="subTitle" idx="1"/>
          </p:nvPr>
        </p:nvSpPr>
        <p:spPr>
          <a:xfrm>
            <a:off x="2971800" y="3212976"/>
            <a:ext cx="6172200" cy="1371600"/>
          </a:xfrm>
        </p:spPr>
        <p:txBody>
          <a:bodyPr>
            <a:normAutofit/>
          </a:bodyPr>
          <a:lstStyle/>
          <a:p>
            <a:r>
              <a:rPr lang="ar-SA" sz="2800" dirty="0" smtClean="0"/>
              <a:t>”أنصت يحبك الناس“</a:t>
            </a:r>
            <a:endParaRPr lang="ar-SA" sz="2800" dirty="0"/>
          </a:p>
        </p:txBody>
      </p:sp>
      <p:sp>
        <p:nvSpPr>
          <p:cNvPr id="7" name="Slide Number Placeholder 6"/>
          <p:cNvSpPr>
            <a:spLocks noGrp="1"/>
          </p:cNvSpPr>
          <p:nvPr>
            <p:ph type="sldNum" sz="quarter" idx="12"/>
          </p:nvPr>
        </p:nvSpPr>
        <p:spPr/>
        <p:txBody>
          <a:bodyPr/>
          <a:lstStyle/>
          <a:p>
            <a:fld id="{91A998A4-83F8-461A-8751-1C20AACCA35B}" type="slidenum">
              <a:rPr lang="ar-SA" smtClean="0"/>
              <a:pPr/>
              <a:t>1</a:t>
            </a:fld>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4" name="Rectangle 3"/>
          <p:cNvSpPr/>
          <p:nvPr/>
        </p:nvSpPr>
        <p:spPr>
          <a:xfrm>
            <a:off x="360040" y="848901"/>
            <a:ext cx="7956376" cy="4524315"/>
          </a:xfrm>
          <a:prstGeom prst="rect">
            <a:avLst/>
          </a:prstGeom>
        </p:spPr>
        <p:txBody>
          <a:bodyPr wrap="square">
            <a:spAutoFit/>
          </a:bodyPr>
          <a:lstStyle/>
          <a:p>
            <a:pPr lvl="0" eaLnBrk="0" fontAlgn="base" hangingPunct="0">
              <a:spcBef>
                <a:spcPct val="0"/>
              </a:spcBef>
              <a:spcAft>
                <a:spcPct val="0"/>
              </a:spcAft>
            </a:pPr>
            <a:r>
              <a:rPr kumimoji="0" lang="en-US" i="0" u="none" strike="noStrike" cap="none" normalizeH="0" baseline="0" dirty="0" smtClean="0">
                <a:ln>
                  <a:noFill/>
                </a:ln>
                <a:effectLst/>
                <a:latin typeface="Arial" pitchFamily="34" charset="0"/>
                <a:ea typeface="Times New Roman" pitchFamily="18" charset="0"/>
                <a:cs typeface="Arial" pitchFamily="34" charset="0"/>
              </a:rPr>
              <a:t>-5 </a:t>
            </a:r>
            <a:r>
              <a:rPr kumimoji="0" lang="ar-SA" i="0" u="none" strike="noStrike" cap="none" normalizeH="0" baseline="0" dirty="0" smtClean="0">
                <a:ln>
                  <a:noFill/>
                </a:ln>
                <a:effectLst/>
                <a:latin typeface="Arial" pitchFamily="34" charset="0"/>
                <a:ea typeface="Times New Roman" pitchFamily="18" charset="0"/>
                <a:cs typeface="Arial" pitchFamily="34" charset="0"/>
              </a:rPr>
              <a:t>لا تقاطع أبداً، ولو طال الحديث لساعات! وهذه نصيحة مجربة كثيراً ولطالما حلت مشاكل بالاستماع فقط، لذلك لا تقاطع أبداً واستمع حتى النهاية، وهذه النصيحة مهمة بين الأزواج وبين الوالدين وأبنائهم وبين الإخوان وبين كل الناس</a:t>
            </a:r>
            <a:r>
              <a:rPr kumimoji="0" lang="en-US" i="0" u="none" strike="noStrike" cap="none" normalizeH="0" baseline="0" dirty="0" smtClean="0">
                <a:ln>
                  <a:noFill/>
                </a:ln>
                <a:effectLst/>
                <a:latin typeface="Arial" pitchFamily="34" charset="0"/>
                <a:ea typeface="Times New Roman" pitchFamily="18" charset="0"/>
                <a:cs typeface="Arial" pitchFamily="34" charset="0"/>
              </a:rPr>
              <a:t>.</a:t>
            </a:r>
            <a:endParaRPr kumimoji="0" lang="en-US" i="0" u="none" strike="noStrike" cap="none" normalizeH="0" baseline="0" dirty="0" smtClean="0">
              <a:ln>
                <a:noFill/>
              </a:ln>
              <a:effectLst/>
              <a:latin typeface="Arial" pitchFamily="34" charset="0"/>
              <a:cs typeface="Arial" pitchFamily="34" charset="0"/>
            </a:endParaRPr>
          </a:p>
          <a:p>
            <a:pPr lvl="0" eaLnBrk="0" fontAlgn="base" hangingPunct="0">
              <a:spcBef>
                <a:spcPct val="0"/>
              </a:spcBef>
              <a:spcAft>
                <a:spcPct val="0"/>
              </a:spcAft>
            </a:pPr>
            <a:endParaRPr kumimoji="0" lang="en-US" i="0" u="none" strike="noStrike" cap="none" normalizeH="0" baseline="0" dirty="0" smtClean="0">
              <a:ln>
                <a:noFill/>
              </a:ln>
              <a:effectLst/>
              <a:latin typeface="Arial" pitchFamily="34" charset="0"/>
              <a:cs typeface="Arial" pitchFamily="34" charset="0"/>
            </a:endParaRPr>
          </a:p>
          <a:p>
            <a:pPr lvl="0" eaLnBrk="0" fontAlgn="base" hangingPunct="0">
              <a:spcBef>
                <a:spcPct val="0"/>
              </a:spcBef>
              <a:spcAft>
                <a:spcPct val="0"/>
              </a:spcAft>
            </a:pPr>
            <a:r>
              <a:rPr kumimoji="0" lang="en-US" i="0" u="none" strike="noStrike" cap="none" normalizeH="0" baseline="0" dirty="0" smtClean="0">
                <a:ln>
                  <a:noFill/>
                </a:ln>
                <a:effectLst/>
                <a:latin typeface="Arial" pitchFamily="34" charset="0"/>
                <a:ea typeface="Times New Roman" pitchFamily="18" charset="0"/>
                <a:cs typeface="Arial" pitchFamily="34" charset="0"/>
              </a:rPr>
              <a:t>-6</a:t>
            </a:r>
            <a:r>
              <a:rPr kumimoji="0" lang="ar-SA" i="0" u="none" strike="noStrike" cap="none" normalizeH="0" baseline="0" dirty="0" smtClean="0">
                <a:ln>
                  <a:noFill/>
                </a:ln>
                <a:effectLst/>
                <a:latin typeface="Arial" pitchFamily="34" charset="0"/>
                <a:ea typeface="Times New Roman" pitchFamily="18" charset="0"/>
                <a:cs typeface="Arial" pitchFamily="34" charset="0"/>
              </a:rPr>
              <a:t>بعد أن ينتهي المتكلم من حديثه لخص كلامه بقولك : أنت تقصد كذا وكذا.... صحيح؟ فإن أجاب بنعم فتحدث أنت، وإن أجاب بلا فاسأله أن يوضح أكثر، وهذا خير من أن تستعجل الرد فيحدث سوء تفاهم</a:t>
            </a:r>
            <a:r>
              <a:rPr kumimoji="0" lang="en-US" i="0" u="none" strike="noStrike" cap="none" normalizeH="0" baseline="0" dirty="0" smtClean="0">
                <a:ln>
                  <a:noFill/>
                </a:ln>
                <a:effectLst/>
                <a:latin typeface="Arial" pitchFamily="34" charset="0"/>
                <a:ea typeface="Times New Roman" pitchFamily="18" charset="0"/>
                <a:cs typeface="Arial" pitchFamily="34" charset="0"/>
              </a:rPr>
              <a:t> .</a:t>
            </a:r>
            <a:endParaRPr kumimoji="0" lang="en-US" i="0" u="none" strike="noStrike" cap="none" normalizeH="0" baseline="0" dirty="0" smtClean="0">
              <a:ln>
                <a:noFill/>
              </a:ln>
              <a:effectLst/>
              <a:latin typeface="Arial" pitchFamily="34" charset="0"/>
              <a:cs typeface="Arial" pitchFamily="34" charset="0"/>
            </a:endParaRPr>
          </a:p>
          <a:p>
            <a:pPr lvl="0" eaLnBrk="0" fontAlgn="base" hangingPunct="0">
              <a:spcBef>
                <a:spcPct val="0"/>
              </a:spcBef>
              <a:spcAft>
                <a:spcPct val="0"/>
              </a:spcAft>
            </a:pPr>
            <a:endParaRPr kumimoji="0" lang="en-US" i="0" u="none" strike="noStrike" cap="none" normalizeH="0" baseline="0" dirty="0" smtClean="0">
              <a:ln>
                <a:noFill/>
              </a:ln>
              <a:effectLst/>
              <a:latin typeface="Arial" pitchFamily="34" charset="0"/>
              <a:cs typeface="Arial" pitchFamily="34" charset="0"/>
            </a:endParaRPr>
          </a:p>
          <a:p>
            <a:pPr lvl="0" eaLnBrk="0" fontAlgn="base" hangingPunct="0">
              <a:spcBef>
                <a:spcPct val="0"/>
              </a:spcBef>
              <a:spcAft>
                <a:spcPct val="0"/>
              </a:spcAft>
            </a:pPr>
            <a:r>
              <a:rPr kumimoji="0" lang="en-US" i="0" u="none" strike="noStrike" cap="none" normalizeH="0" baseline="0" dirty="0" smtClean="0">
                <a:ln>
                  <a:noFill/>
                </a:ln>
                <a:effectLst/>
                <a:latin typeface="Arial" pitchFamily="34" charset="0"/>
                <a:ea typeface="Times New Roman" pitchFamily="18" charset="0"/>
                <a:cs typeface="Arial" pitchFamily="34" charset="0"/>
              </a:rPr>
              <a:t>-7 </a:t>
            </a:r>
            <a:r>
              <a:rPr kumimoji="0" lang="ar-SA" i="0" u="none" strike="noStrike" cap="none" normalizeH="0" baseline="0" dirty="0" smtClean="0">
                <a:ln>
                  <a:noFill/>
                </a:ln>
                <a:effectLst/>
                <a:latin typeface="Arial" pitchFamily="34" charset="0"/>
                <a:ea typeface="Times New Roman" pitchFamily="18" charset="0"/>
                <a:cs typeface="Arial" pitchFamily="34" charset="0"/>
              </a:rPr>
              <a:t>لا تفسر كلام المتحدث من وجهة نظرك أنت، بل حاول أن تتقمص شخصيته وأن تنظر إلى الأمور من منظوره هو لا أنت، وإن طبقت هذه النصيحة فستجد أنك سريع التفاهم مع الغير</a:t>
            </a:r>
            <a:r>
              <a:rPr kumimoji="0" lang="en-US" i="0" u="none" strike="noStrike" cap="none" normalizeH="0" baseline="0" dirty="0" smtClean="0">
                <a:ln>
                  <a:noFill/>
                </a:ln>
                <a:effectLst/>
                <a:latin typeface="Arial" pitchFamily="34" charset="0"/>
                <a:ea typeface="Times New Roman" pitchFamily="18" charset="0"/>
                <a:cs typeface="Arial" pitchFamily="34" charset="0"/>
              </a:rPr>
              <a:t>.</a:t>
            </a:r>
            <a:endParaRPr kumimoji="0" lang="en-US" i="0" u="none" strike="noStrike" cap="none" normalizeH="0" baseline="0" dirty="0" smtClean="0">
              <a:ln>
                <a:noFill/>
              </a:ln>
              <a:effectLst/>
              <a:latin typeface="Arial" pitchFamily="34" charset="0"/>
              <a:cs typeface="Arial" pitchFamily="34" charset="0"/>
            </a:endParaRPr>
          </a:p>
          <a:p>
            <a:pPr lvl="0" eaLnBrk="0" fontAlgn="base" hangingPunct="0">
              <a:spcBef>
                <a:spcPct val="0"/>
              </a:spcBef>
              <a:spcAft>
                <a:spcPct val="0"/>
              </a:spcAft>
            </a:pPr>
            <a:endParaRPr kumimoji="0" lang="en-US" i="0" u="none" strike="noStrike" cap="none" normalizeH="0" baseline="0" dirty="0" smtClean="0">
              <a:ln>
                <a:noFill/>
              </a:ln>
              <a:effectLst/>
              <a:latin typeface="Arial" pitchFamily="34" charset="0"/>
              <a:cs typeface="Arial" pitchFamily="34" charset="0"/>
            </a:endParaRPr>
          </a:p>
          <a:p>
            <a:pPr lvl="0" eaLnBrk="0" fontAlgn="base" hangingPunct="0">
              <a:spcBef>
                <a:spcPct val="0"/>
              </a:spcBef>
              <a:spcAft>
                <a:spcPct val="0"/>
              </a:spcAft>
            </a:pPr>
            <a:r>
              <a:rPr kumimoji="0" lang="en-US" i="0" u="none" strike="noStrike" cap="none" normalizeH="0" baseline="0" dirty="0" smtClean="0">
                <a:ln>
                  <a:noFill/>
                </a:ln>
                <a:effectLst/>
                <a:latin typeface="Arial" pitchFamily="34" charset="0"/>
                <a:ea typeface="Times New Roman" pitchFamily="18" charset="0"/>
                <a:cs typeface="Arial" pitchFamily="34" charset="0"/>
              </a:rPr>
              <a:t>-8</a:t>
            </a:r>
            <a:r>
              <a:rPr kumimoji="0" lang="ar-SA" i="0" u="none" strike="noStrike" cap="none" normalizeH="0" baseline="0" dirty="0" smtClean="0">
                <a:ln>
                  <a:noFill/>
                </a:ln>
                <a:effectLst/>
                <a:latin typeface="Arial" pitchFamily="34" charset="0"/>
                <a:ea typeface="Times New Roman" pitchFamily="18" charset="0"/>
                <a:cs typeface="Arial" pitchFamily="34" charset="0"/>
              </a:rPr>
              <a:t>حاول أن تتوافق مع حالة المتحدث النفسية، فإن كان غاضباً فلا تطلب منه أن يهدئ من روعه، بل كن جاداً واستمع له بكل هدوء، وإن وجدت إنسان حزيناً فاسأله ما يحزنه ثم استمع له لأنه يريد الحديث لمن سيستمع له</a:t>
            </a:r>
            <a:r>
              <a:rPr kumimoji="0" lang="en-US" i="0" u="none" strike="noStrike" cap="none" normalizeH="0" baseline="0" dirty="0" smtClean="0">
                <a:ln>
                  <a:noFill/>
                </a:ln>
                <a:effectLst/>
                <a:latin typeface="Arial" pitchFamily="34" charset="0"/>
                <a:ea typeface="Times New Roman" pitchFamily="18" charset="0"/>
                <a:cs typeface="Arial" pitchFamily="34" charset="0"/>
              </a:rPr>
              <a:t>.</a:t>
            </a:r>
          </a:p>
          <a:p>
            <a:pPr lvl="0" eaLnBrk="0" fontAlgn="base" hangingPunct="0">
              <a:spcBef>
                <a:spcPct val="0"/>
              </a:spcBef>
              <a:spcAft>
                <a:spcPct val="0"/>
              </a:spcAft>
            </a:pPr>
            <a:endParaRPr kumimoji="0" lang="en-US" i="0" u="none" strike="noStrike" cap="none" normalizeH="0" baseline="0" dirty="0" smtClean="0">
              <a:ln>
                <a:noFill/>
              </a:ln>
              <a:effectLst/>
              <a:latin typeface="Arial" pitchFamily="34" charset="0"/>
              <a:cs typeface="Arial" pitchFamily="34" charset="0"/>
            </a:endParaRPr>
          </a:p>
          <a:p>
            <a:pPr lvl="0" eaLnBrk="0" fontAlgn="base" hangingPunct="0">
              <a:spcBef>
                <a:spcPct val="0"/>
              </a:spcBef>
              <a:spcAft>
                <a:spcPct val="0"/>
              </a:spcAft>
            </a:pPr>
            <a:r>
              <a:rPr kumimoji="0" lang="en-US" i="0" u="none" strike="noStrike" cap="none" normalizeH="0" baseline="0" dirty="0" smtClean="0">
                <a:ln>
                  <a:noFill/>
                </a:ln>
                <a:effectLst/>
                <a:latin typeface="Arial" pitchFamily="34" charset="0"/>
                <a:ea typeface="Times New Roman" pitchFamily="18" charset="0"/>
                <a:cs typeface="Arial" pitchFamily="34" charset="0"/>
              </a:rPr>
              <a:t>-9 </a:t>
            </a:r>
            <a:r>
              <a:rPr kumimoji="0" lang="ar-SA" i="0" u="none" strike="noStrike" cap="none" normalizeH="0" baseline="0" dirty="0" smtClean="0">
                <a:ln>
                  <a:noFill/>
                </a:ln>
                <a:effectLst/>
                <a:latin typeface="Arial" pitchFamily="34" charset="0"/>
                <a:ea typeface="Times New Roman" pitchFamily="18" charset="0"/>
                <a:cs typeface="Arial" pitchFamily="34" charset="0"/>
              </a:rPr>
              <a:t>عندما يتكلم أحدنا عن مشكلة أو أحزان فإنه يعبر عن مشاعر لذلك عليك أن تلخص كلامه وتعكسها على شكل مشاعر يحس بها هو .</a:t>
            </a:r>
            <a:endParaRPr kumimoji="0" lang="en-US" i="0" u="none" strike="noStrike" cap="none" normalizeH="0" baseline="0" dirty="0" smtClean="0">
              <a:ln>
                <a:noFill/>
              </a:ln>
              <a:effectLst/>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91A998A4-83F8-461A-8751-1C20AACCA35B}" type="slidenum">
              <a:rPr lang="ar-SA" smtClean="0"/>
              <a:pPr/>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1A998A4-83F8-461A-8751-1C20AACCA35B}" type="slidenum">
              <a:rPr lang="ar-SA" smtClean="0"/>
              <a:pPr/>
              <a:t>11</a:t>
            </a:fld>
            <a:endParaRPr lang="ar-SA"/>
          </a:p>
        </p:txBody>
      </p:sp>
      <p:pic>
        <p:nvPicPr>
          <p:cNvPr id="3" name="Picture 2"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5" name="Rectangle 4"/>
          <p:cNvSpPr/>
          <p:nvPr/>
        </p:nvSpPr>
        <p:spPr>
          <a:xfrm>
            <a:off x="1475656" y="0"/>
            <a:ext cx="6624736" cy="6740307"/>
          </a:xfrm>
          <a:prstGeom prst="rect">
            <a:avLst/>
          </a:prstGeom>
        </p:spPr>
        <p:txBody>
          <a:bodyPr wrap="square">
            <a:spAutoFit/>
          </a:bodyPr>
          <a:lstStyle/>
          <a:p>
            <a:endParaRPr lang="ar-SA" b="1" dirty="0" smtClean="0"/>
          </a:p>
          <a:p>
            <a:r>
              <a:rPr lang="ar-SA" sz="2000" b="1" dirty="0" smtClean="0">
                <a:solidFill>
                  <a:srgbClr val="FF6699"/>
                </a:solidFill>
              </a:rPr>
              <a:t>نشاط:-</a:t>
            </a:r>
          </a:p>
          <a:p>
            <a:r>
              <a:rPr lang="ar-SA" dirty="0" smtClean="0"/>
              <a:t>نـبدأ </a:t>
            </a:r>
            <a:r>
              <a:rPr lang="ar-SA" dirty="0" smtClean="0"/>
              <a:t>الأســئلة .. كلها أختيارات</a:t>
            </a:r>
            <a:br>
              <a:rPr lang="ar-SA" dirty="0" smtClean="0"/>
            </a:br>
            <a:r>
              <a:rPr lang="ar-SA" dirty="0" smtClean="0"/>
              <a:t>بعد قراءة كل بند من بنود القياس , قم بإختيار الإجابة التي تصف ماتقوم به عند التحاور مع الآخرين</a:t>
            </a:r>
            <a:br>
              <a:rPr lang="ar-SA" dirty="0" smtClean="0"/>
            </a:br>
            <a:r>
              <a:rPr lang="ar-SA" dirty="0" smtClean="0"/>
              <a:t>1: اجلس وجها لوجه مع من أقابله ودون أي حواجز ماديه فاصله بيننا ( دائما -غالبا - احيانا - نادرا - ابدا )</a:t>
            </a:r>
          </a:p>
          <a:p>
            <a:r>
              <a:rPr lang="ar-SA" dirty="0" smtClean="0"/>
              <a:t/>
            </a:r>
            <a:br>
              <a:rPr lang="ar-SA" dirty="0" smtClean="0"/>
            </a:br>
            <a:r>
              <a:rPr lang="ar-SA" dirty="0" smtClean="0"/>
              <a:t>2: أرتب المقاعد بمسافه واحده وبأبعاد مناسبه ( دائما - غالبا - احيانا -نادرا - ابد)</a:t>
            </a:r>
          </a:p>
          <a:p>
            <a:r>
              <a:rPr lang="ar-SA" dirty="0" smtClean="0"/>
              <a:t/>
            </a:r>
            <a:br>
              <a:rPr lang="ar-SA" dirty="0" smtClean="0"/>
            </a:br>
            <a:r>
              <a:rPr lang="ar-SA" dirty="0" smtClean="0"/>
              <a:t>3 : أجلس جلسة وقار مع تركيز انتباهي في كل مايقال ( دائما - غالبا - احيانا - نادرا - ابد)</a:t>
            </a:r>
          </a:p>
          <a:p>
            <a:r>
              <a:rPr lang="ar-SA" dirty="0" smtClean="0"/>
              <a:t/>
            </a:r>
            <a:br>
              <a:rPr lang="ar-SA" dirty="0" smtClean="0"/>
            </a:br>
            <a:r>
              <a:rPr lang="ar-SA" dirty="0" smtClean="0"/>
              <a:t>4 : عندما أتحدث مع من أقابله فأنني اتتبعه بنظري بشكل ملآئم ( دائما - غالبا - احيانا - نادرا - ابد)</a:t>
            </a:r>
          </a:p>
          <a:p>
            <a:r>
              <a:rPr lang="ar-SA" dirty="0" smtClean="0"/>
              <a:t/>
            </a:r>
            <a:br>
              <a:rPr lang="ar-SA" dirty="0" smtClean="0"/>
            </a:br>
            <a:r>
              <a:rPr lang="ar-SA" dirty="0" smtClean="0"/>
              <a:t>5: عندما أتحدث أستخدم ايماءات طبيعيه تصدر بعفويه وتخدم الموقف الذي اتحدثفيه ( دائما - غالبا - احيانا - نادرا - ابد)</a:t>
            </a:r>
          </a:p>
          <a:p>
            <a:r>
              <a:rPr lang="ar-SA" dirty="0" smtClean="0"/>
              <a:t/>
            </a:r>
            <a:br>
              <a:rPr lang="ar-SA" dirty="0" smtClean="0"/>
            </a:br>
            <a:r>
              <a:rPr lang="ar-SA" dirty="0" smtClean="0"/>
              <a:t>6: يتركز حديثي فالغالب حول مايخص شأن من اقابله واتجنب الحديث عن نفسي ( دائما - غالبا - احيانا - نادرا - ابد)</a:t>
            </a:r>
          </a:p>
          <a:p>
            <a:r>
              <a:rPr lang="ar-SA" dirty="0" smtClean="0"/>
              <a:t/>
            </a:r>
            <a:br>
              <a:rPr lang="ar-SA" dirty="0" smtClean="0"/>
            </a:br>
            <a:r>
              <a:rPr lang="ar-SA" dirty="0" smtClean="0"/>
              <a:t>7: أحافظ على الاسراار والامور الشخصية الخاصه لللآخرين ( دائما - غالبا -احيانا - نادرا - ابد)</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1A998A4-83F8-461A-8751-1C20AACCA35B}" type="slidenum">
              <a:rPr lang="ar-SA" smtClean="0"/>
              <a:pPr/>
              <a:t>12</a:t>
            </a:fld>
            <a:endParaRPr lang="ar-SA"/>
          </a:p>
        </p:txBody>
      </p:sp>
      <p:pic>
        <p:nvPicPr>
          <p:cNvPr id="3" name="Picture 2"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4" name="Rectangle 3"/>
          <p:cNvSpPr/>
          <p:nvPr/>
        </p:nvSpPr>
        <p:spPr>
          <a:xfrm>
            <a:off x="1619672" y="58847"/>
            <a:ext cx="6480720" cy="6740307"/>
          </a:xfrm>
          <a:prstGeom prst="rect">
            <a:avLst/>
          </a:prstGeom>
        </p:spPr>
        <p:txBody>
          <a:bodyPr wrap="square">
            <a:spAutoFit/>
          </a:bodyPr>
          <a:lstStyle/>
          <a:p>
            <a:r>
              <a:rPr lang="ar-SA" dirty="0" smtClean="0"/>
              <a:t>8 : أنادي المحاظرين أثناء المناقشه غالبا بأسمائهم عند الحديث معهم ( دائما - غالبا - احيانا - نادرا - ابد)</a:t>
            </a:r>
          </a:p>
          <a:p>
            <a:r>
              <a:rPr lang="ar-SA" dirty="0" smtClean="0"/>
              <a:t/>
            </a:r>
            <a:br>
              <a:rPr lang="ar-SA" dirty="0" smtClean="0"/>
            </a:br>
            <a:r>
              <a:rPr lang="ar-SA" dirty="0" smtClean="0"/>
              <a:t>9: أصغي لكل حديث للأخرين بإهتمام وبشكل متواصل ( دائما - غالبا - احيانا -نادرا - ابد)</a:t>
            </a:r>
          </a:p>
          <a:p>
            <a:r>
              <a:rPr lang="ar-SA" dirty="0" smtClean="0"/>
              <a:t/>
            </a:r>
            <a:br>
              <a:rPr lang="ar-SA" dirty="0" smtClean="0"/>
            </a:br>
            <a:r>
              <a:rPr lang="ar-SA" dirty="0" smtClean="0"/>
              <a:t>10: أطرح أسئله بغرض توضيح وجهة نظر من اقابله ( دائما - غالبا - احيانا -نادرا - ابد)</a:t>
            </a:r>
          </a:p>
          <a:p>
            <a:r>
              <a:rPr lang="ar-SA" dirty="0" smtClean="0"/>
              <a:t/>
            </a:r>
            <a:br>
              <a:rPr lang="ar-SA" dirty="0" smtClean="0"/>
            </a:br>
            <a:r>
              <a:rPr lang="ar-SA" dirty="0" smtClean="0"/>
              <a:t>11 : استنبط المعلومات باسلوب علمي للتأكد من الشعور الحقيقي للمتحدث ( دائما - غالبا - احيانا - نادرا - ابد)</a:t>
            </a:r>
          </a:p>
          <a:p>
            <a:r>
              <a:rPr lang="ar-SA" dirty="0" smtClean="0"/>
              <a:t/>
            </a:r>
            <a:br>
              <a:rPr lang="ar-SA" dirty="0" smtClean="0"/>
            </a:br>
            <a:r>
              <a:rPr lang="ar-SA" dirty="0" smtClean="0"/>
              <a:t>12 : أطرح الاسئله مفتوحة النهايه وغير مقيده الإجابة بنعم او لا ( دائما -غالبا - احيانا - نادرا - ابد)</a:t>
            </a:r>
          </a:p>
          <a:p>
            <a:r>
              <a:rPr lang="ar-SA" dirty="0" smtClean="0"/>
              <a:t/>
            </a:r>
            <a:br>
              <a:rPr lang="ar-SA" dirty="0" smtClean="0"/>
            </a:br>
            <a:r>
              <a:rPr lang="ar-SA" dirty="0" smtClean="0"/>
              <a:t>13 : استغل فترات الصمت التي تتخلل الحديث بطريقة تسمح للمتحدث بالتفكير والتقاط انفاسه </a:t>
            </a:r>
            <a:br>
              <a:rPr lang="ar-SA" dirty="0" smtClean="0"/>
            </a:br>
            <a:r>
              <a:rPr lang="ar-SA" dirty="0" smtClean="0"/>
              <a:t>( دائما - غالبا - احيانا - نادرا - ابد)</a:t>
            </a:r>
          </a:p>
          <a:p>
            <a:r>
              <a:rPr lang="ar-SA" dirty="0" smtClean="0"/>
              <a:t/>
            </a:r>
            <a:br>
              <a:rPr lang="ar-SA" dirty="0" smtClean="0"/>
            </a:br>
            <a:r>
              <a:rPr lang="ar-SA" dirty="0" smtClean="0"/>
              <a:t>14: استجيب لحاجة الاخرين في التوجيه عندما يطلبون النصيحة ( دائما - غالبا - احيانا - نادرا - ابد)</a:t>
            </a:r>
          </a:p>
          <a:p>
            <a:r>
              <a:rPr lang="ar-SA" dirty="0" smtClean="0"/>
              <a:t/>
            </a:r>
            <a:br>
              <a:rPr lang="ar-SA" dirty="0" smtClean="0"/>
            </a:br>
            <a:r>
              <a:rPr lang="ar-SA" dirty="0" smtClean="0"/>
              <a:t>15 : ترتكز استجابتي على الاحاسيس المستتره خلف ما يصرح به من كلمات ( دائما - غالبا - احيانا - نادرا - ابد</a:t>
            </a:r>
            <a:r>
              <a:rPr lang="ar-SA" b="1" dirty="0" smtClean="0"/>
              <a:t>)</a:t>
            </a:r>
            <a:endParaRPr lang="ar-SA"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1A998A4-83F8-461A-8751-1C20AACCA35B}" type="slidenum">
              <a:rPr lang="ar-SA" smtClean="0"/>
              <a:pPr/>
              <a:t>13</a:t>
            </a:fld>
            <a:endParaRPr lang="ar-SA"/>
          </a:p>
        </p:txBody>
      </p:sp>
      <p:pic>
        <p:nvPicPr>
          <p:cNvPr id="3" name="Picture 2"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4" name="Rectangle 3"/>
          <p:cNvSpPr/>
          <p:nvPr/>
        </p:nvSpPr>
        <p:spPr>
          <a:xfrm>
            <a:off x="1331640" y="116633"/>
            <a:ext cx="6768752" cy="7294305"/>
          </a:xfrm>
          <a:prstGeom prst="rect">
            <a:avLst/>
          </a:prstGeom>
        </p:spPr>
        <p:txBody>
          <a:bodyPr wrap="square">
            <a:spAutoFit/>
          </a:bodyPr>
          <a:lstStyle/>
          <a:p>
            <a:r>
              <a:rPr lang="ar-SA" dirty="0" smtClean="0"/>
              <a:t>16: أتابع حديث المتحدث دون مقاطعه حتى ولو كان لدي اضافه او تعليق ( دائما - غالبا - احيانا - نادرا - ابد)</a:t>
            </a:r>
          </a:p>
          <a:p>
            <a:r>
              <a:rPr lang="ar-SA" dirty="0" smtClean="0"/>
              <a:t/>
            </a:r>
            <a:br>
              <a:rPr lang="ar-SA" dirty="0" smtClean="0"/>
            </a:br>
            <a:r>
              <a:rPr lang="ar-SA" dirty="0" smtClean="0"/>
              <a:t>17 : تأتي مشاركتي فالمناقشات على شكل حديث متكامل أو حوار مثمر ( دائما -غالبا - احيانا - نادرا - ابد)</a:t>
            </a:r>
          </a:p>
          <a:p>
            <a:r>
              <a:rPr lang="ar-SA" dirty="0" smtClean="0"/>
              <a:t/>
            </a:r>
            <a:br>
              <a:rPr lang="ar-SA" dirty="0" smtClean="0"/>
            </a:br>
            <a:r>
              <a:rPr lang="ar-SA" dirty="0" smtClean="0"/>
              <a:t>18 : استخدم كلمة أنت والمخاطب كثيرا واتجنب استخدام كلمة انا ( دائما - غالبا - احيانا - نادرا - ابد)</a:t>
            </a:r>
          </a:p>
          <a:p>
            <a:r>
              <a:rPr lang="ar-SA" dirty="0" smtClean="0"/>
              <a:t/>
            </a:r>
            <a:br>
              <a:rPr lang="ar-SA" dirty="0" smtClean="0"/>
            </a:br>
            <a:r>
              <a:rPr lang="ar-SA" dirty="0" smtClean="0"/>
              <a:t>19: احب ان اصغي للمتحدث اكثر مما اتكلم ( دائما - غالبا - احيانا - نادرا- ابد)</a:t>
            </a:r>
          </a:p>
          <a:p>
            <a:r>
              <a:rPr lang="ar-SA" dirty="0" smtClean="0"/>
              <a:t/>
            </a:r>
            <a:br>
              <a:rPr lang="ar-SA" dirty="0" smtClean="0"/>
            </a:br>
            <a:r>
              <a:rPr lang="ar-SA" dirty="0" smtClean="0"/>
              <a:t>20: اصغي للمتحدث تماما دون التفكير بما سوف اقوله فيما بعد ( دائما - غالبا - احيانا - نادرا - ابد)</a:t>
            </a:r>
          </a:p>
          <a:p>
            <a:r>
              <a:rPr lang="ar-SA" dirty="0" smtClean="0"/>
              <a:t/>
            </a:r>
            <a:br>
              <a:rPr lang="ar-SA" dirty="0" smtClean="0"/>
            </a:br>
            <a:r>
              <a:rPr lang="ar-SA" dirty="0" smtClean="0"/>
              <a:t>21: أطرح اسئله يسيرة ( غير معقده التركيب ) ( دائما - غالبا - احيانا - نادرا - ابد) </a:t>
            </a:r>
          </a:p>
          <a:p>
            <a:r>
              <a:rPr lang="ar-SA" dirty="0" smtClean="0"/>
              <a:t/>
            </a:r>
            <a:br>
              <a:rPr lang="ar-SA" dirty="0" smtClean="0"/>
            </a:br>
            <a:r>
              <a:rPr lang="ar-SA" dirty="0" smtClean="0"/>
              <a:t>22 : اتجنب مقاطعة المتحدث وأهيئ له الفرصة لتعبير عن فكرته ( دائما - غالبا - احيانا - نادرا - ابد</a:t>
            </a:r>
            <a:r>
              <a:rPr lang="ar-SA" dirty="0" smtClean="0"/>
              <a:t>)</a:t>
            </a:r>
            <a:r>
              <a:rPr lang="ar-SA" dirty="0" smtClean="0"/>
              <a:t> </a:t>
            </a:r>
            <a:endParaRPr lang="ar-SA" dirty="0" smtClean="0"/>
          </a:p>
          <a:p>
            <a:r>
              <a:rPr lang="ar-SA" dirty="0" smtClean="0"/>
              <a:t>23: </a:t>
            </a:r>
            <a:r>
              <a:rPr lang="ar-SA" dirty="0" smtClean="0"/>
              <a:t>أصغي لكل مايقوله المتحدث واتجنب التركيز في الحقائق الوارده فقط ( دائما - غالبا - احيانا - نادرا - ابد)</a:t>
            </a:r>
          </a:p>
          <a:p>
            <a:r>
              <a:rPr lang="ar-SA" dirty="0" smtClean="0"/>
              <a:t/>
            </a:r>
            <a:br>
              <a:rPr lang="ar-SA" dirty="0" smtClean="0"/>
            </a:br>
            <a:r>
              <a:rPr lang="ar-SA" dirty="0" smtClean="0"/>
              <a:t>24 : أهيئ الفرصه لمن اقابله بأن يشعر بمشكلته ويتغلب عليها بنفسه ( دائما - غالبا - احيانا - نادرا - ابد) </a:t>
            </a:r>
          </a:p>
          <a:p>
            <a:endParaRPr lang="ar-SA" b="1" dirty="0" smtClean="0"/>
          </a:p>
          <a:p>
            <a:endParaRPr lang="ar-SA" b="1"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1A998A4-83F8-461A-8751-1C20AACCA35B}" type="slidenum">
              <a:rPr lang="ar-SA" smtClean="0"/>
              <a:pPr/>
              <a:t>14</a:t>
            </a:fld>
            <a:endParaRPr lang="ar-SA"/>
          </a:p>
        </p:txBody>
      </p:sp>
      <p:pic>
        <p:nvPicPr>
          <p:cNvPr id="3" name="Picture 2"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4" name="Rectangle 3"/>
          <p:cNvSpPr/>
          <p:nvPr/>
        </p:nvSpPr>
        <p:spPr>
          <a:xfrm>
            <a:off x="2286000" y="1720840"/>
            <a:ext cx="4572000" cy="3416320"/>
          </a:xfrm>
          <a:prstGeom prst="rect">
            <a:avLst/>
          </a:prstGeom>
        </p:spPr>
        <p:txBody>
          <a:bodyPr>
            <a:spAutoFit/>
          </a:bodyPr>
          <a:lstStyle/>
          <a:p>
            <a:r>
              <a:rPr lang="ar-SA" dirty="0" smtClean="0"/>
              <a:t>الآن بعد ان انتهيت من اختيارتك </a:t>
            </a:r>
          </a:p>
          <a:p>
            <a:r>
              <a:rPr lang="ar-SA" dirty="0" smtClean="0"/>
              <a:t/>
            </a:r>
            <a:br>
              <a:rPr lang="ar-SA" dirty="0" smtClean="0"/>
            </a:br>
            <a:r>
              <a:rPr lang="ar-SA" dirty="0" smtClean="0"/>
              <a:t>أحـسبها كالأتي : </a:t>
            </a:r>
          </a:p>
          <a:p>
            <a:r>
              <a:rPr lang="ar-SA" dirty="0" smtClean="0"/>
              <a:t/>
            </a:r>
            <a:br>
              <a:rPr lang="ar-SA" dirty="0" smtClean="0"/>
            </a:br>
            <a:r>
              <a:rPr lang="ar-SA" dirty="0" smtClean="0"/>
              <a:t>مجموع دائما </a:t>
            </a:r>
            <a:r>
              <a:rPr lang="en-US" dirty="0" smtClean="0"/>
              <a:t>x 5</a:t>
            </a:r>
            <a:br>
              <a:rPr lang="en-US" dirty="0" smtClean="0"/>
            </a:br>
            <a:r>
              <a:rPr lang="ar-SA" dirty="0" smtClean="0"/>
              <a:t>مجموع غالبا </a:t>
            </a:r>
            <a:r>
              <a:rPr lang="en-US" dirty="0" smtClean="0"/>
              <a:t>x 4</a:t>
            </a:r>
            <a:br>
              <a:rPr lang="en-US" dirty="0" smtClean="0"/>
            </a:br>
            <a:r>
              <a:rPr lang="ar-SA" dirty="0" smtClean="0"/>
              <a:t>مجموع أحيانا </a:t>
            </a:r>
            <a:r>
              <a:rPr lang="en-US" dirty="0" smtClean="0"/>
              <a:t>x 3</a:t>
            </a:r>
            <a:br>
              <a:rPr lang="en-US" dirty="0" smtClean="0"/>
            </a:br>
            <a:r>
              <a:rPr lang="ar-SA" dirty="0" smtClean="0"/>
              <a:t>مجموع نادرا </a:t>
            </a:r>
            <a:r>
              <a:rPr lang="en-US" dirty="0" smtClean="0"/>
              <a:t>x 2</a:t>
            </a:r>
            <a:br>
              <a:rPr lang="en-US" dirty="0" smtClean="0"/>
            </a:br>
            <a:r>
              <a:rPr lang="ar-SA" dirty="0" smtClean="0"/>
              <a:t>مجموع ابدا </a:t>
            </a:r>
            <a:r>
              <a:rPr lang="en-US" dirty="0" smtClean="0"/>
              <a:t>x 1</a:t>
            </a:r>
          </a:p>
          <a:p>
            <a:r>
              <a:rPr lang="en-US" dirty="0" smtClean="0"/>
              <a:t/>
            </a:r>
            <a:br>
              <a:rPr lang="en-US" dirty="0" smtClean="0"/>
            </a:br>
            <a:r>
              <a:rPr lang="ar-SA" dirty="0" smtClean="0"/>
              <a:t>بعد ذلك قم بجمع جميع النتائج </a:t>
            </a:r>
            <a:br>
              <a:rPr lang="ar-SA" dirty="0" smtClean="0"/>
            </a:br>
            <a:r>
              <a:rPr lang="ar-SA" dirty="0" smtClean="0"/>
              <a:t>الناتج اضربه بـ5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1A998A4-83F8-461A-8751-1C20AACCA35B}" type="slidenum">
              <a:rPr lang="ar-SA" smtClean="0"/>
              <a:pPr/>
              <a:t>15</a:t>
            </a:fld>
            <a:endParaRPr lang="ar-SA"/>
          </a:p>
        </p:txBody>
      </p:sp>
      <p:pic>
        <p:nvPicPr>
          <p:cNvPr id="3" name="Picture 2"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4" name="Rectangle 3"/>
          <p:cNvSpPr/>
          <p:nvPr/>
        </p:nvSpPr>
        <p:spPr>
          <a:xfrm>
            <a:off x="1619672" y="751344"/>
            <a:ext cx="6480720" cy="5355312"/>
          </a:xfrm>
          <a:prstGeom prst="rect">
            <a:avLst/>
          </a:prstGeom>
        </p:spPr>
        <p:txBody>
          <a:bodyPr wrap="square">
            <a:spAutoFit/>
          </a:bodyPr>
          <a:lstStyle/>
          <a:p>
            <a:r>
              <a:rPr lang="ar-SA" b="1" u="sng" dirty="0" smtClean="0">
                <a:solidFill>
                  <a:srgbClr val="FF6699"/>
                </a:solidFill>
              </a:rPr>
              <a:t>النـتـــــــــــــائج</a:t>
            </a:r>
            <a:endParaRPr lang="ar-SA" b="1" dirty="0" smtClean="0">
              <a:solidFill>
                <a:srgbClr val="FF6699"/>
              </a:solidFill>
            </a:endParaRPr>
          </a:p>
          <a:p>
            <a:r>
              <a:rPr lang="ar-SA" b="1" dirty="0" smtClean="0"/>
              <a:t/>
            </a:r>
            <a:br>
              <a:rPr lang="ar-SA" b="1" dirty="0" smtClean="0"/>
            </a:br>
            <a:r>
              <a:rPr lang="ar-SA" dirty="0" smtClean="0"/>
              <a:t>105 - 120</a:t>
            </a:r>
          </a:p>
          <a:p>
            <a:r>
              <a:rPr lang="ar-SA" dirty="0" smtClean="0"/>
              <a:t/>
            </a:r>
            <a:br>
              <a:rPr lang="ar-SA" dirty="0" smtClean="0"/>
            </a:br>
            <a:r>
              <a:rPr lang="ar-SA" dirty="0" smtClean="0"/>
              <a:t>ذو إنصات ممتاز</a:t>
            </a:r>
            <a:br>
              <a:rPr lang="ar-SA" dirty="0" smtClean="0"/>
            </a:br>
            <a:r>
              <a:rPr lang="ar-SA" dirty="0" smtClean="0"/>
              <a:t>فالأنسان الذي يهتم ويتفهم الآخرين يكون مقبولآ ومحبوبا</a:t>
            </a:r>
            <a:br>
              <a:rPr lang="ar-SA" dirty="0" smtClean="0"/>
            </a:br>
            <a:r>
              <a:rPr lang="ar-SA" dirty="0" smtClean="0"/>
              <a:t>من الفئه التي يتعامل معها</a:t>
            </a:r>
          </a:p>
          <a:p>
            <a:r>
              <a:rPr lang="ar-SA" dirty="0" smtClean="0"/>
              <a:t/>
            </a:r>
            <a:br>
              <a:rPr lang="ar-SA" dirty="0" smtClean="0"/>
            </a:br>
            <a:r>
              <a:rPr lang="ar-SA" dirty="0" smtClean="0"/>
              <a:t>90-104</a:t>
            </a:r>
          </a:p>
          <a:p>
            <a:r>
              <a:rPr lang="ar-SA" dirty="0" smtClean="0"/>
              <a:t/>
            </a:r>
            <a:br>
              <a:rPr lang="ar-SA" dirty="0" smtClean="0"/>
            </a:br>
            <a:r>
              <a:rPr lang="ar-SA" dirty="0" smtClean="0"/>
              <a:t>يملك مهارات إنصات لا بأس بها</a:t>
            </a:r>
            <a:br>
              <a:rPr lang="ar-SA" dirty="0" smtClean="0"/>
            </a:br>
            <a:r>
              <a:rPr lang="ar-SA" dirty="0" smtClean="0"/>
              <a:t>يحتاج الى</a:t>
            </a:r>
          </a:p>
          <a:p>
            <a:r>
              <a:rPr lang="ar-SA" dirty="0" smtClean="0"/>
              <a:t/>
            </a:r>
            <a:br>
              <a:rPr lang="ar-SA" dirty="0" smtClean="0"/>
            </a:br>
            <a:r>
              <a:rPr lang="ar-SA" dirty="0" smtClean="0"/>
              <a:t>* مضاعفة الجهد للحفاظ على إنصاته</a:t>
            </a:r>
            <a:br>
              <a:rPr lang="ar-SA" dirty="0" smtClean="0"/>
            </a:br>
            <a:r>
              <a:rPr lang="ar-SA" dirty="0" smtClean="0"/>
              <a:t>* أخذ مكان الشخص المقابل في موقفه من موضوع الحوار</a:t>
            </a:r>
            <a:br>
              <a:rPr lang="ar-SA" dirty="0" smtClean="0"/>
            </a:br>
            <a:r>
              <a:rPr lang="ar-SA" dirty="0" smtClean="0"/>
              <a:t>* الهدوء والإصغاء التام</a:t>
            </a:r>
            <a:br>
              <a:rPr lang="ar-SA" dirty="0" smtClean="0"/>
            </a:br>
            <a:r>
              <a:rPr lang="ar-SA" dirty="0" smtClean="0"/>
              <a:t>* أن يتيح الفرصة للمتحدث الآخر ليقول كل ما لديه</a:t>
            </a:r>
          </a:p>
          <a:p>
            <a:r>
              <a:rPr lang="ar-SA" dirty="0" smtClean="0"/>
              <a:t/>
            </a:r>
            <a:br>
              <a:rPr lang="ar-SA" dirty="0" smtClean="0"/>
            </a:b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1A998A4-83F8-461A-8751-1C20AACCA35B}" type="slidenum">
              <a:rPr lang="ar-SA" smtClean="0"/>
              <a:pPr/>
              <a:t>16</a:t>
            </a:fld>
            <a:endParaRPr lang="ar-SA"/>
          </a:p>
        </p:txBody>
      </p:sp>
      <p:pic>
        <p:nvPicPr>
          <p:cNvPr id="3" name="Picture 2"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4" name="Rectangle 3"/>
          <p:cNvSpPr/>
          <p:nvPr/>
        </p:nvSpPr>
        <p:spPr>
          <a:xfrm>
            <a:off x="1331640" y="197346"/>
            <a:ext cx="6696744" cy="5909310"/>
          </a:xfrm>
          <a:prstGeom prst="rect">
            <a:avLst/>
          </a:prstGeom>
        </p:spPr>
        <p:txBody>
          <a:bodyPr wrap="square">
            <a:spAutoFit/>
          </a:bodyPr>
          <a:lstStyle/>
          <a:p>
            <a:r>
              <a:rPr lang="ar-SA" dirty="0" smtClean="0"/>
              <a:t>75-89</a:t>
            </a:r>
          </a:p>
          <a:p>
            <a:r>
              <a:rPr lang="ar-SA" dirty="0" smtClean="0"/>
              <a:t/>
            </a:r>
            <a:br>
              <a:rPr lang="ar-SA" dirty="0" smtClean="0"/>
            </a:br>
            <a:r>
              <a:rPr lang="ar-SA" dirty="0" smtClean="0"/>
              <a:t>لدية إمكانية لتحسين مهارات الإنصات</a:t>
            </a:r>
            <a:br>
              <a:rPr lang="ar-SA" dirty="0" smtClean="0"/>
            </a:br>
            <a:r>
              <a:rPr lang="ar-SA" dirty="0" smtClean="0"/>
              <a:t>يحتاج الى</a:t>
            </a:r>
          </a:p>
          <a:p>
            <a:r>
              <a:rPr lang="ar-SA" dirty="0" smtClean="0"/>
              <a:t/>
            </a:r>
            <a:br>
              <a:rPr lang="ar-SA" dirty="0" smtClean="0"/>
            </a:br>
            <a:r>
              <a:rPr lang="ar-SA" dirty="0" smtClean="0"/>
              <a:t/>
            </a:r>
            <a:br>
              <a:rPr lang="ar-SA" dirty="0" smtClean="0"/>
            </a:br>
            <a:r>
              <a:rPr lang="ar-SA" dirty="0" smtClean="0"/>
              <a:t>* جهد مركز لفهم الإنسان المقابل أكثر</a:t>
            </a:r>
            <a:br>
              <a:rPr lang="ar-SA" dirty="0" smtClean="0"/>
            </a:br>
            <a:r>
              <a:rPr lang="ar-SA" dirty="0" smtClean="0"/>
              <a:t>* البعد عن التركيز في الأمور الشخصية </a:t>
            </a:r>
          </a:p>
          <a:p>
            <a:r>
              <a:rPr lang="ar-SA" dirty="0" smtClean="0"/>
              <a:t/>
            </a:r>
            <a:br>
              <a:rPr lang="ar-SA" dirty="0" smtClean="0"/>
            </a:br>
            <a:r>
              <a:rPr lang="ar-SA" dirty="0" smtClean="0"/>
              <a:t>أقـــل من 75</a:t>
            </a:r>
          </a:p>
          <a:p>
            <a:r>
              <a:rPr lang="ar-SA" dirty="0" smtClean="0"/>
              <a:t/>
            </a:r>
            <a:br>
              <a:rPr lang="ar-SA" dirty="0" smtClean="0"/>
            </a:br>
            <a:r>
              <a:rPr lang="ar-SA" dirty="0" smtClean="0"/>
              <a:t>ضعيف الإنـــصات</a:t>
            </a:r>
            <a:br>
              <a:rPr lang="ar-SA" dirty="0" smtClean="0"/>
            </a:br>
            <a:r>
              <a:rPr lang="ar-SA" dirty="0" smtClean="0"/>
              <a:t>تركيزه منصب في حل المشكلات بسرعه , وأنه خارج دائرة التسبب في</a:t>
            </a:r>
            <a:br>
              <a:rPr lang="ar-SA" dirty="0" smtClean="0"/>
            </a:br>
            <a:r>
              <a:rPr lang="ar-SA" dirty="0" smtClean="0"/>
              <a:t>المشكلة , أو دائرة التأثير في حلها وهذا يظهر في الشباب وقليلي الخبرة</a:t>
            </a:r>
          </a:p>
          <a:p>
            <a:r>
              <a:rPr lang="ar-SA" dirty="0" smtClean="0"/>
              <a:t/>
            </a:r>
            <a:br>
              <a:rPr lang="ar-SA" dirty="0" smtClean="0"/>
            </a:br>
            <a:r>
              <a:rPr lang="ar-SA" dirty="0" smtClean="0"/>
              <a:t>يحتاج الى</a:t>
            </a:r>
          </a:p>
          <a:p>
            <a:r>
              <a:rPr lang="ar-SA" dirty="0" smtClean="0"/>
              <a:t/>
            </a:r>
            <a:br>
              <a:rPr lang="ar-SA" dirty="0" smtClean="0"/>
            </a:br>
            <a:r>
              <a:rPr lang="ar-SA" dirty="0" smtClean="0"/>
              <a:t>* أن يتفهم شعور وحاجات ودوافع الفئه التي يتعامل معها</a:t>
            </a:r>
            <a:br>
              <a:rPr lang="ar-SA" dirty="0" smtClean="0"/>
            </a:br>
            <a:r>
              <a:rPr lang="ar-SA" dirty="0" smtClean="0"/>
              <a:t>* ينبغي أن يعطي وقتا كافياً لعملية الانصات الى الآخرين</a:t>
            </a:r>
          </a:p>
          <a:p>
            <a:r>
              <a:rPr lang="ar-SA" b="1" dirty="0" smtClean="0"/>
              <a:t/>
            </a:r>
            <a:br>
              <a:rPr lang="ar-SA" b="1" dirty="0" smtClean="0"/>
            </a:b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1A998A4-83F8-461A-8751-1C20AACCA35B}" type="slidenum">
              <a:rPr lang="ar-SA" smtClean="0"/>
              <a:pPr/>
              <a:t>17</a:t>
            </a:fld>
            <a:endParaRPr lang="ar-SA"/>
          </a:p>
        </p:txBody>
      </p:sp>
      <p:pic>
        <p:nvPicPr>
          <p:cNvPr id="3" name="Picture 2"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4" name="TextBox 3"/>
          <p:cNvSpPr txBox="1"/>
          <p:nvPr/>
        </p:nvSpPr>
        <p:spPr>
          <a:xfrm>
            <a:off x="1835696" y="2721694"/>
            <a:ext cx="5760640" cy="923330"/>
          </a:xfrm>
          <a:prstGeom prst="rect">
            <a:avLst/>
          </a:prstGeom>
          <a:noFill/>
        </p:spPr>
        <p:txBody>
          <a:bodyPr wrap="square" rtlCol="0">
            <a:spAutoFit/>
          </a:bodyPr>
          <a:lstStyle/>
          <a:p>
            <a:r>
              <a:rPr lang="ar-SA" sz="5400" dirty="0" smtClean="0"/>
              <a:t>اشكركم لحسن انصاتكم ..</a:t>
            </a:r>
            <a:endParaRPr lang="en-US" sz="5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95536" y="2060848"/>
            <a:ext cx="7632848"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pPr>
            <a:r>
              <a:rPr lang="en-US" u="sng" dirty="0">
                <a:solidFill>
                  <a:schemeClr val="accent2"/>
                </a:solidFill>
                <a:latin typeface="Arial" pitchFamily="34" charset="0"/>
                <a:cs typeface="Arial" pitchFamily="34" charset="0"/>
                <a:hlinkClick r:id="rId2"/>
              </a:rPr>
              <a:t>http://</a:t>
            </a:r>
            <a:r>
              <a:rPr lang="en-US" u="sng" dirty="0" smtClean="0">
                <a:solidFill>
                  <a:schemeClr val="accent2"/>
                </a:solidFill>
                <a:latin typeface="Arial" pitchFamily="34" charset="0"/>
                <a:cs typeface="Arial" pitchFamily="34" charset="0"/>
                <a:hlinkClick r:id="rId2"/>
              </a:rPr>
              <a:t>www.libyanyouths.com/vb/t4831.html</a:t>
            </a:r>
            <a:endParaRPr lang="en-US" u="sng" dirty="0" smtClean="0">
              <a:solidFill>
                <a:schemeClr val="accent2"/>
              </a:solidFill>
              <a:latin typeface="Arial" pitchFamily="34" charset="0"/>
              <a:cs typeface="Arial" pitchFamily="34" charset="0"/>
            </a:endParaRPr>
          </a:p>
          <a:p>
            <a:pPr lvl="0" algn="l" fontAlgn="base">
              <a:spcBef>
                <a:spcPct val="0"/>
              </a:spcBef>
              <a:spcAft>
                <a:spcPct val="0"/>
              </a:spcAft>
            </a:pPr>
            <a:r>
              <a:rPr lang="en-US" dirty="0" smtClean="0">
                <a:solidFill>
                  <a:schemeClr val="accent2"/>
                </a:solidFill>
                <a:latin typeface="Arial" pitchFamily="34" charset="0"/>
                <a:ea typeface="Times New Roman" pitchFamily="18" charset="0"/>
                <a:cs typeface="Arial" pitchFamily="34" charset="0"/>
                <a:hlinkClick r:id="rId3"/>
              </a:rPr>
              <a:t>http://www.ibtesama.com/vb/showthread-t_6105.html</a:t>
            </a:r>
            <a:endParaRPr lang="en-US" dirty="0" smtClean="0">
              <a:solidFill>
                <a:schemeClr val="accent2"/>
              </a:solidFill>
              <a:latin typeface="Arial" pitchFamily="34" charset="0"/>
              <a:cs typeface="Arial" pitchFamily="34" charset="0"/>
            </a:endParaRPr>
          </a:p>
          <a:p>
            <a:pPr lvl="0" algn="l" rtl="0" eaLnBrk="0" fontAlgn="base" hangingPunct="0">
              <a:spcBef>
                <a:spcPct val="0"/>
              </a:spcBef>
              <a:spcAft>
                <a:spcPct val="0"/>
              </a:spcAft>
            </a:pPr>
            <a:r>
              <a:rPr lang="en-US" dirty="0" smtClean="0">
                <a:solidFill>
                  <a:schemeClr val="accent2"/>
                </a:solidFill>
                <a:latin typeface="Arial" pitchFamily="34" charset="0"/>
                <a:ea typeface="Times New Roman" pitchFamily="18" charset="0"/>
                <a:cs typeface="Arial" pitchFamily="34" charset="0"/>
                <a:hlinkClick r:id="rId4"/>
              </a:rPr>
              <a:t>http://www.drnadig.com/listening.htm</a:t>
            </a:r>
            <a:endParaRPr lang="en-US" dirty="0" smtClean="0">
              <a:solidFill>
                <a:schemeClr val="accent2"/>
              </a:solidFill>
              <a:latin typeface="Arial" pitchFamily="34" charset="0"/>
              <a:ea typeface="Times New Roman" pitchFamily="18" charset="0"/>
              <a:cs typeface="Arial" pitchFamily="34" charset="0"/>
            </a:endParaRPr>
          </a:p>
          <a:p>
            <a:pPr algn="l" rtl="0" eaLnBrk="0" fontAlgn="base" hangingPunct="0">
              <a:spcBef>
                <a:spcPct val="0"/>
              </a:spcBef>
              <a:spcAft>
                <a:spcPct val="0"/>
              </a:spcAft>
            </a:pPr>
            <a:r>
              <a:rPr lang="ar-SA" dirty="0" smtClean="0">
                <a:solidFill>
                  <a:schemeClr val="accent2"/>
                </a:solidFill>
                <a:latin typeface="Arial" pitchFamily="34" charset="0"/>
                <a:cs typeface="Arial" pitchFamily="34" charset="0"/>
                <a:hlinkClick r:id="rId5"/>
              </a:rPr>
              <a:t>muntada.islamtoday.net/t</a:t>
            </a:r>
            <a:r>
              <a:rPr lang="en-US" dirty="0" smtClean="0">
                <a:solidFill>
                  <a:schemeClr val="accent2"/>
                </a:solidFill>
                <a:latin typeface="Arial" pitchFamily="34" charset="0"/>
                <a:cs typeface="Arial" pitchFamily="34" charset="0"/>
                <a:hlinkClick r:id="rId5"/>
              </a:rPr>
              <a:t>71775</a:t>
            </a:r>
            <a:r>
              <a:rPr lang="ar-SA" dirty="0" smtClean="0">
                <a:solidFill>
                  <a:schemeClr val="accent2"/>
                </a:solidFill>
                <a:latin typeface="Arial" pitchFamily="34" charset="0"/>
                <a:cs typeface="Arial" pitchFamily="34" charset="0"/>
                <a:hlinkClick r:id="rId5"/>
              </a:rPr>
              <a:t>.html</a:t>
            </a:r>
            <a:r>
              <a:rPr lang="ar-SA" dirty="0" smtClean="0">
                <a:solidFill>
                  <a:schemeClr val="accent2"/>
                </a:solidFill>
                <a:latin typeface="Arial" pitchFamily="34" charset="0"/>
                <a:cs typeface="Arial" pitchFamily="34" charset="0"/>
              </a:rPr>
              <a:t>‎ </a:t>
            </a:r>
          </a:p>
          <a:p>
            <a:pPr lvl="0" algn="l" rtl="0" eaLnBrk="0" fontAlgn="base" hangingPunct="0">
              <a:spcBef>
                <a:spcPct val="0"/>
              </a:spcBef>
              <a:spcAft>
                <a:spcPct val="0"/>
              </a:spcAft>
            </a:pPr>
            <a:endParaRPr lang="en-US" dirty="0" smtClean="0">
              <a:solidFill>
                <a:schemeClr val="accent2"/>
              </a:solidFill>
              <a:latin typeface="Arial" pitchFamily="34" charset="0"/>
              <a:cs typeface="Arial" pitchFamily="34" charset="0"/>
            </a:endParaRPr>
          </a:p>
          <a:p>
            <a:pPr lvl="0" algn="l" rtl="0" eaLnBrk="0" fontAlgn="base" hangingPunct="0">
              <a:spcBef>
                <a:spcPct val="0"/>
              </a:spcBef>
              <a:spcAft>
                <a:spcPct val="0"/>
              </a:spcAft>
            </a:pPr>
            <a:r>
              <a:rPr lang="en-US" dirty="0" smtClean="0">
                <a:solidFill>
                  <a:schemeClr val="accent2"/>
                </a:solidFill>
                <a:latin typeface="Arial" pitchFamily="34" charset="0"/>
                <a:ea typeface="Calibri" pitchFamily="34" charset="0"/>
                <a:cs typeface="Arial" pitchFamily="34" charset="0"/>
                <a:hlinkClick r:id="rId6"/>
              </a:rPr>
              <a:t>http://www.skillsyouneed.co.uk/IPS/Listening_Skills.html</a:t>
            </a:r>
            <a:endParaRPr lang="en-US" dirty="0" smtClean="0">
              <a:solidFill>
                <a:schemeClr val="accent2"/>
              </a:solidFill>
              <a:latin typeface="Arial" pitchFamily="34" charset="0"/>
              <a:ea typeface="Calibri" pitchFamily="34" charset="0"/>
              <a:cs typeface="Arial" pitchFamily="34" charset="0"/>
            </a:endParaRPr>
          </a:p>
          <a:p>
            <a:pPr algn="l" rtl="0" eaLnBrk="0" fontAlgn="base" hangingPunct="0">
              <a:spcBef>
                <a:spcPct val="0"/>
              </a:spcBef>
              <a:spcAft>
                <a:spcPct val="0"/>
              </a:spcAft>
            </a:pPr>
            <a:r>
              <a:rPr lang="en-US" u="sng" dirty="0" smtClean="0">
                <a:solidFill>
                  <a:schemeClr val="accent2"/>
                </a:solidFill>
                <a:latin typeface="Arial" pitchFamily="34" charset="0"/>
                <a:cs typeface="Arial" pitchFamily="34" charset="0"/>
                <a:hlinkClick r:id="rId7"/>
              </a:rPr>
              <a:t>http://www.alsdaqa.com/vb/showthread.php?t=35418&amp;page=1</a:t>
            </a:r>
            <a:endParaRPr lang="ar-SA" dirty="0" smtClean="0">
              <a:solidFill>
                <a:schemeClr val="accent2"/>
              </a:solidFill>
              <a:latin typeface="Arial" pitchFamily="34" charset="0"/>
              <a:cs typeface="Arial" pitchFamily="34" charset="0"/>
            </a:endParaRPr>
          </a:p>
          <a:p>
            <a:pPr lvl="0" algn="l" rtl="0" eaLnBrk="0" fontAlgn="base" hangingPunct="0">
              <a:spcBef>
                <a:spcPct val="0"/>
              </a:spcBef>
              <a:spcAft>
                <a:spcPct val="0"/>
              </a:spcAft>
            </a:pPr>
            <a:endParaRPr lang="en-US" dirty="0" smtClean="0">
              <a:solidFill>
                <a:schemeClr val="accent2"/>
              </a:solidFill>
              <a:latin typeface="Arial" pitchFamily="34" charset="0"/>
              <a:cs typeface="Arial" pitchFamily="34" charset="0"/>
            </a:endParaRPr>
          </a:p>
          <a:p>
            <a:pPr lvl="0" algn="l" fontAlgn="base">
              <a:spcBef>
                <a:spcPct val="0"/>
              </a:spcBef>
              <a:spcAft>
                <a:spcPct val="0"/>
              </a:spcAft>
            </a:pPr>
            <a:endParaRPr kumimoji="0" lang="en-US" u="none" strike="noStrike" cap="none" normalizeH="0" baseline="0" dirty="0" smtClean="0">
              <a:ln>
                <a:noFill/>
              </a:ln>
              <a:solidFill>
                <a:schemeClr val="accent2"/>
              </a:solidFill>
              <a:effectLst/>
              <a:latin typeface="Arial" pitchFamily="34" charset="0"/>
              <a:cs typeface="Arial" pitchFamily="34" charset="0"/>
            </a:endParaRPr>
          </a:p>
        </p:txBody>
      </p:sp>
      <p:pic>
        <p:nvPicPr>
          <p:cNvPr id="15" name="Picture 14" descr="http://4.bp.blogspot.com/_pnvalEpkqaU/Si16OLEQp8I/AAAAAAAAAW0/__G_CJKp1xQ/s320/listening.jpg">
            <a:hlinkClick r:id="rId8"/>
          </p:cNvPr>
          <p:cNvPicPr/>
          <p:nvPr/>
        </p:nvPicPr>
        <p:blipFill>
          <a:blip r:embed="rId9" cstate="print"/>
          <a:srcRect/>
          <a:stretch>
            <a:fillRect/>
          </a:stretch>
        </p:blipFill>
        <p:spPr bwMode="auto">
          <a:xfrm>
            <a:off x="107504" y="5273824"/>
            <a:ext cx="1526554" cy="1584176"/>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91A998A4-83F8-461A-8751-1C20AACCA35B}" type="slidenum">
              <a:rPr lang="ar-SA" smtClean="0"/>
              <a:pPr/>
              <a:t>18</a:t>
            </a:fld>
            <a:endParaRPr lang="ar-SA"/>
          </a:p>
        </p:txBody>
      </p:sp>
      <p:sp>
        <p:nvSpPr>
          <p:cNvPr id="8" name="TextBox 7"/>
          <p:cNvSpPr txBox="1"/>
          <p:nvPr/>
        </p:nvSpPr>
        <p:spPr>
          <a:xfrm>
            <a:off x="1475656" y="548680"/>
            <a:ext cx="3672408" cy="707886"/>
          </a:xfrm>
          <a:prstGeom prst="rect">
            <a:avLst/>
          </a:prstGeom>
          <a:noFill/>
        </p:spPr>
        <p:txBody>
          <a:bodyPr wrap="square" rtlCol="0">
            <a:spAutoFit/>
          </a:bodyPr>
          <a:lstStyle/>
          <a:p>
            <a:r>
              <a:rPr lang="ar-SA" sz="4000" dirty="0" smtClean="0">
                <a:solidFill>
                  <a:srgbClr val="FF6699"/>
                </a:solidFill>
              </a:rPr>
              <a:t>المراجع</a:t>
            </a:r>
            <a:endParaRPr lang="en-US" sz="4000" dirty="0">
              <a:solidFill>
                <a:srgbClr val="FF669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4" name="Slide Number Placeholder 3"/>
          <p:cNvSpPr>
            <a:spLocks noGrp="1"/>
          </p:cNvSpPr>
          <p:nvPr>
            <p:ph type="sldNum" sz="quarter" idx="12"/>
          </p:nvPr>
        </p:nvSpPr>
        <p:spPr>
          <a:xfrm>
            <a:off x="7668344" y="5661248"/>
            <a:ext cx="609600" cy="521208"/>
          </a:xfrm>
        </p:spPr>
        <p:txBody>
          <a:bodyPr/>
          <a:lstStyle/>
          <a:p>
            <a:fld id="{91A998A4-83F8-461A-8751-1C20AACCA35B}" type="slidenum">
              <a:rPr lang="ar-SA" smtClean="0"/>
              <a:pPr/>
              <a:t>2</a:t>
            </a:fld>
            <a:endParaRPr lang="ar-SA"/>
          </a:p>
        </p:txBody>
      </p:sp>
      <p:sp>
        <p:nvSpPr>
          <p:cNvPr id="65537" name="Rectangle 1"/>
          <p:cNvSpPr>
            <a:spLocks noChangeArrowheads="1"/>
          </p:cNvSpPr>
          <p:nvPr/>
        </p:nvSpPr>
        <p:spPr bwMode="auto">
          <a:xfrm>
            <a:off x="683568" y="-172521"/>
            <a:ext cx="6984776" cy="5509200"/>
          </a:xfrm>
          <a:prstGeom prst="rect">
            <a:avLst/>
          </a:prstGeom>
          <a:noFill/>
          <a:ln w="9525">
            <a:solidFill>
              <a:schemeClr val="bg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kumimoji="0" lang="en-US" sz="200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lang="ar-SA" sz="2000" dirty="0">
              <a:solidFill>
                <a:srgbClr val="FF0000"/>
              </a:solidFill>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ar-SA" sz="2000" i="0" u="none" strike="noStrike" cap="none" normalizeH="0" baseline="0" dirty="0" smtClean="0">
              <a:ln>
                <a:noFill/>
              </a:ln>
              <a:solidFill>
                <a:srgbClr val="FF0000"/>
              </a:solidFill>
              <a:effectLst/>
              <a:latin typeface="Arial" pitchFamily="34" charset="0"/>
              <a:cs typeface="Arial" pitchFamily="34" charset="0"/>
            </a:endParaRPr>
          </a:p>
          <a:p>
            <a:pPr rtl="0" eaLnBrk="0" fontAlgn="base" hangingPunct="0">
              <a:spcBef>
                <a:spcPct val="0"/>
              </a:spcBef>
              <a:spcAft>
                <a:spcPct val="0"/>
              </a:spcAft>
            </a:pPr>
            <a:r>
              <a:rPr lang="ar-SA" sz="3200" dirty="0" smtClean="0">
                <a:solidFill>
                  <a:schemeClr val="accent1"/>
                </a:solidFill>
                <a:latin typeface="Arial" pitchFamily="34" charset="0"/>
                <a:cs typeface="Arial" pitchFamily="34" charset="0"/>
              </a:rPr>
              <a:t>المحتوى:</a:t>
            </a:r>
            <a:endParaRPr lang="ar-SA" sz="3200" dirty="0" smtClean="0">
              <a:latin typeface="Arial" pitchFamily="34" charset="0"/>
              <a:cs typeface="Arial" pitchFamily="34" charset="0"/>
            </a:endParaRP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cs typeface="Arial" pitchFamily="34" charset="0"/>
              </a:rPr>
              <a:t>مقدمة</a:t>
            </a: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cs typeface="Arial" pitchFamily="34" charset="0"/>
              </a:rPr>
              <a:t>تعريف الانصات</a:t>
            </a: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cs typeface="Arial" pitchFamily="34" charset="0"/>
              </a:rPr>
              <a:t>تعريف الاستماع</a:t>
            </a: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cs typeface="Arial" pitchFamily="34" charset="0"/>
              </a:rPr>
              <a:t>الفرق بين الانصات والاستماع</a:t>
            </a: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cs typeface="Arial" pitchFamily="34" charset="0"/>
              </a:rPr>
              <a:t>انواع الانصات</a:t>
            </a: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cs typeface="Arial" pitchFamily="34" charset="0"/>
              </a:rPr>
              <a:t>مراحل الانصات</a:t>
            </a:r>
          </a:p>
          <a:p>
            <a:pPr marL="457200" indent="-457200" rtl="0" eaLnBrk="0" fontAlgn="base" hangingPunct="0">
              <a:spcBef>
                <a:spcPct val="0"/>
              </a:spcBef>
              <a:spcAft>
                <a:spcPct val="0"/>
              </a:spcAft>
            </a:pPr>
            <a:r>
              <a:rPr lang="ar-SA" sz="2000" dirty="0" smtClean="0">
                <a:latin typeface="Arial" pitchFamily="34" charset="0"/>
                <a:cs typeface="Arial" pitchFamily="34" charset="0"/>
              </a:rPr>
              <a:t>طرق ممارسة الانصات </a:t>
            </a: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cs typeface="Arial" pitchFamily="34" charset="0"/>
              </a:rPr>
              <a:t>صعوبات في الانصات</a:t>
            </a: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ea typeface="Times New Roman" pitchFamily="18" charset="0"/>
                <a:cs typeface="Arial" pitchFamily="34" charset="0"/>
              </a:rPr>
              <a:t>الأسلوب العملي الذي علينا إتباعه في أثناء الاستماع للآخرين</a:t>
            </a:r>
            <a:endParaRPr lang="en-US" sz="2000" dirty="0" smtClean="0">
              <a:latin typeface="Arial" pitchFamily="34" charset="0"/>
              <a:ea typeface="Times New Roman" pitchFamily="18" charset="0"/>
              <a:cs typeface="Arial" pitchFamily="34" charset="0"/>
            </a:endParaRP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cs typeface="Arial" pitchFamily="34" charset="0"/>
              </a:rPr>
              <a:t>نشاط</a:t>
            </a:r>
          </a:p>
          <a:p>
            <a:pPr marL="457200" marR="0" lvl="0" indent="-457200" defTabSz="914400" rtl="0" eaLnBrk="0" fontAlgn="base" latinLnBrk="0" hangingPunct="0">
              <a:lnSpc>
                <a:spcPct val="100000"/>
              </a:lnSpc>
              <a:spcBef>
                <a:spcPct val="0"/>
              </a:spcBef>
              <a:spcAft>
                <a:spcPct val="0"/>
              </a:spcAft>
              <a:buClrTx/>
              <a:buSzTx/>
              <a:tabLst/>
            </a:pPr>
            <a:r>
              <a:rPr lang="ar-SA" sz="2000" dirty="0" smtClean="0">
                <a:latin typeface="Arial" pitchFamily="34" charset="0"/>
                <a:cs typeface="Arial" pitchFamily="34" charset="0"/>
              </a:rPr>
              <a:t>المراجع</a:t>
            </a:r>
            <a:endParaRPr lang="en-US" sz="2000" dirty="0" smtClean="0">
              <a:solidFill>
                <a:srgbClr val="FF0000"/>
              </a:solidFill>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lang="en-US" sz="2000" dirty="0">
              <a:solidFill>
                <a:srgbClr val="FF0000"/>
              </a:solidFill>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20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3"/>
          </p:cNvPr>
          <p:cNvPicPr/>
          <p:nvPr/>
        </p:nvPicPr>
        <p:blipFill>
          <a:blip r:embed="rId4" cstate="print"/>
          <a:srcRect/>
          <a:stretch>
            <a:fillRect/>
          </a:stretch>
        </p:blipFill>
        <p:spPr bwMode="auto">
          <a:xfrm>
            <a:off x="107504" y="5273824"/>
            <a:ext cx="1526554" cy="1584176"/>
          </a:xfrm>
          <a:prstGeom prst="rect">
            <a:avLst/>
          </a:prstGeom>
          <a:noFill/>
          <a:ln w="9525">
            <a:noFill/>
            <a:miter lim="800000"/>
            <a:headEnd/>
            <a:tailEnd/>
          </a:ln>
        </p:spPr>
      </p:pic>
      <p:sp>
        <p:nvSpPr>
          <p:cNvPr id="31745" name="Rectangle 1"/>
          <p:cNvSpPr>
            <a:spLocks noChangeArrowheads="1"/>
          </p:cNvSpPr>
          <p:nvPr/>
        </p:nvSpPr>
        <p:spPr bwMode="auto">
          <a:xfrm>
            <a:off x="8736100" y="730587"/>
            <a:ext cx="184731"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8B"/>
                </a:solidFill>
                <a:effectLst/>
                <a:latin typeface="Arial" pitchFamily="34" charset="0"/>
                <a:ea typeface="Times New Roman" pitchFamily="18" charset="0"/>
                <a:cs typeface="Arial" pitchFamily="34" charset="0"/>
              </a:rPr>
              <a:t/>
            </a:r>
            <a:br>
              <a:rPr kumimoji="0" lang="en-US" sz="1200" b="1" i="0" u="none" strike="noStrike" cap="none" normalizeH="0" baseline="0" dirty="0" smtClean="0">
                <a:ln>
                  <a:noFill/>
                </a:ln>
                <a:solidFill>
                  <a:srgbClr val="00008B"/>
                </a:solidFill>
                <a:effectLst/>
                <a:latin typeface="Arial" pitchFamily="34" charset="0"/>
                <a:ea typeface="Times New Roman" pitchFamily="18" charset="0"/>
                <a:cs typeface="Arial" pitchFamily="34" charset="0"/>
              </a:rPr>
            </a:br>
            <a:r>
              <a:rPr kumimoji="0" lang="en-US" sz="1200" b="1" i="0" u="none" strike="noStrike" cap="none" normalizeH="0" baseline="0" dirty="0" smtClean="0">
                <a:ln>
                  <a:noFill/>
                </a:ln>
                <a:solidFill>
                  <a:srgbClr val="00008B"/>
                </a:solidFill>
                <a:effectLst/>
                <a:latin typeface="Arial" pitchFamily="34" charset="0"/>
                <a:ea typeface="Times New Roman" pitchFamily="18" charset="0"/>
                <a:cs typeface="Arial" pitchFamily="34" charset="0"/>
              </a:rPr>
              <a:t/>
            </a:r>
            <a:br>
              <a:rPr kumimoji="0" lang="en-US" sz="1200" b="1" i="0" u="none" strike="noStrike" cap="none" normalizeH="0" baseline="0" dirty="0" smtClean="0">
                <a:ln>
                  <a:noFill/>
                </a:ln>
                <a:solidFill>
                  <a:srgbClr val="00008B"/>
                </a:solidFill>
                <a:effectLst/>
                <a:latin typeface="Arial" pitchFamily="34" charset="0"/>
                <a:ea typeface="Times New Roman" pitchFamily="18" charset="0"/>
                <a:cs typeface="Arial" pitchFamily="34" charset="0"/>
              </a:rPr>
            </a:br>
            <a:r>
              <a:rPr kumimoji="0" lang="en-US" sz="1200" b="1" i="0" u="none" strike="noStrike" cap="none" normalizeH="0" baseline="0" dirty="0" smtClean="0">
                <a:ln>
                  <a:noFill/>
                </a:ln>
                <a:solidFill>
                  <a:srgbClr val="00008B"/>
                </a:solidFill>
                <a:effectLst/>
                <a:latin typeface="Arial" pitchFamily="34" charset="0"/>
                <a:ea typeface="Times New Roman" pitchFamily="18" charset="0"/>
                <a:cs typeface="Arial" pitchFamily="34" charset="0"/>
              </a:rPr>
              <a:t/>
            </a:r>
            <a:br>
              <a:rPr kumimoji="0" lang="en-US" sz="1200" b="1" i="0" u="none" strike="noStrike" cap="none" normalizeH="0" baseline="0" dirty="0" smtClean="0">
                <a:ln>
                  <a:noFill/>
                </a:ln>
                <a:solidFill>
                  <a:srgbClr val="00008B"/>
                </a:solidFill>
                <a:effectLst/>
                <a:latin typeface="Arial" pitchFamily="34" charset="0"/>
                <a:ea typeface="Times New Roman" pitchFamily="18"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46" name="Rectangle 2"/>
          <p:cNvSpPr>
            <a:spLocks noChangeArrowheads="1"/>
          </p:cNvSpPr>
          <p:nvPr/>
        </p:nvSpPr>
        <p:spPr bwMode="auto">
          <a:xfrm>
            <a:off x="0" y="1075782"/>
            <a:ext cx="8028384"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effectLst/>
                <a:latin typeface=";font-size:180%;"/>
                <a:ea typeface="Calibri" pitchFamily="34" charset="0"/>
                <a:cs typeface="Arial" pitchFamily="34" charset="0"/>
              </a:rPr>
              <a:t>*</a:t>
            </a:r>
            <a:r>
              <a:rPr kumimoji="0" lang="ar-SA" sz="2000" i="0" u="none" strike="noStrike" cap="none" normalizeH="0" baseline="0" dirty="0" smtClean="0">
                <a:ln>
                  <a:noFill/>
                </a:ln>
                <a:effectLst/>
                <a:latin typeface=";font-size:180%;"/>
                <a:ea typeface="Calibri" pitchFamily="34" charset="0"/>
                <a:cs typeface="Arial" pitchFamily="34" charset="0"/>
              </a:rPr>
              <a:t>الكثير منا لا يملك مهارة الانصات والاصغاء الجيد للآخرين...</a:t>
            </a:r>
            <a:endParaRPr kumimoji="0" lang="en-US" sz="2000" i="0" u="none" strike="noStrike" cap="none" normalizeH="0" baseline="0" dirty="0" smtClean="0">
              <a:ln>
                <a:noFill/>
              </a:ln>
              <a:effectLst/>
              <a:latin typeface=";font-size:18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i="0" u="none" strike="noStrike" cap="none" normalizeH="0" baseline="0" dirty="0" smtClean="0">
                <a:ln>
                  <a:noFill/>
                </a:ln>
                <a:effectLst/>
                <a:latin typeface=";font-size:180%;"/>
                <a:ea typeface="Calibri" pitchFamily="34" charset="0"/>
                <a:cs typeface="Arial" pitchFamily="34" charset="0"/>
              </a:rPr>
              <a:t>واحيانا كثيرة قد تصبح هناك مشاكل جمة بين الازواج بسبب هذه المشكلة... </a:t>
            </a:r>
            <a:endParaRPr kumimoji="0" lang="en-US" sz="2000" i="0" u="none" strike="noStrike" cap="none" normalizeH="0" baseline="0" dirty="0" smtClean="0">
              <a:ln>
                <a:noFill/>
              </a:ln>
              <a:effectLst/>
              <a:latin typeface=";font-size:18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i="0" u="none" strike="noStrike" cap="none" normalizeH="0" baseline="0" dirty="0" smtClean="0">
                <a:ln>
                  <a:noFill/>
                </a:ln>
                <a:effectLst/>
                <a:latin typeface=";font-size:180%;"/>
                <a:ea typeface="Calibri" pitchFamily="34" charset="0"/>
                <a:cs typeface="Arial" pitchFamily="34" charset="0"/>
              </a:rPr>
              <a:t>وحتى بين الاباء والابناء</a:t>
            </a:r>
            <a:r>
              <a:rPr kumimoji="0" lang="en-US" sz="2000" i="0" u="none" strike="noStrike" cap="none" normalizeH="0" baseline="0" dirty="0" smtClean="0">
                <a:ln>
                  <a:noFill/>
                </a:ln>
                <a:effectLst/>
                <a:latin typeface=";font-size:180%;"/>
                <a:ea typeface="Calibri" pitchFamily="34" charset="0"/>
                <a:cs typeface="Arial" pitchFamily="34" charset="0"/>
              </a:rPr>
              <a:t> …</a:t>
            </a:r>
            <a:br>
              <a:rPr kumimoji="0" lang="en-US" sz="2000" i="0" u="none" strike="noStrike" cap="none" normalizeH="0" baseline="0" dirty="0" smtClean="0">
                <a:ln>
                  <a:noFill/>
                </a:ln>
                <a:effectLst/>
                <a:latin typeface=";font-size:180%;"/>
                <a:ea typeface="Calibri" pitchFamily="34" charset="0"/>
                <a:cs typeface="Arial" pitchFamily="34" charset="0"/>
              </a:rPr>
            </a:br>
            <a:r>
              <a:rPr kumimoji="0" lang="en-US" sz="2000" i="0" u="none" strike="noStrike" cap="none" normalizeH="0" baseline="0" dirty="0" smtClean="0">
                <a:ln>
                  <a:noFill/>
                </a:ln>
                <a:effectLst/>
                <a:latin typeface=";font-size:180%;"/>
                <a:ea typeface="Calibri" pitchFamily="34" charset="0"/>
                <a:cs typeface="Arial" pitchFamily="34" charset="0"/>
              </a:rPr>
              <a:t/>
            </a:r>
            <a:br>
              <a:rPr kumimoji="0" lang="en-US" sz="2000" i="0" u="none" strike="noStrike" cap="none" normalizeH="0" baseline="0" dirty="0" smtClean="0">
                <a:ln>
                  <a:noFill/>
                </a:ln>
                <a:effectLst/>
                <a:latin typeface=";font-size:180%;"/>
                <a:ea typeface="Calibri" pitchFamily="34" charset="0"/>
                <a:cs typeface="Arial" pitchFamily="34" charset="0"/>
              </a:rPr>
            </a:br>
            <a:r>
              <a:rPr kumimoji="0" lang="ar-SA" sz="2000" i="0" u="none" strike="noStrike" cap="none" normalizeH="0" baseline="0" dirty="0" smtClean="0">
                <a:ln>
                  <a:noFill/>
                </a:ln>
                <a:effectLst/>
                <a:latin typeface=";font-size:180%;"/>
                <a:ea typeface="Calibri" pitchFamily="34" charset="0"/>
                <a:cs typeface="Arial" pitchFamily="34" charset="0"/>
              </a:rPr>
              <a:t>لذلك من الضروري..أن نتعلم هذه المهارة...</a:t>
            </a:r>
            <a:endParaRPr kumimoji="0" lang="en-US" sz="2000" i="0" u="none" strike="noStrike" cap="none" normalizeH="0" baseline="0" dirty="0" smtClean="0">
              <a:ln>
                <a:noFill/>
              </a:ln>
              <a:effectLst/>
              <a:latin typeface=";font-size:18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i="0" u="none" strike="noStrike" cap="none" normalizeH="0" baseline="0" dirty="0" smtClean="0">
                <a:ln>
                  <a:noFill/>
                </a:ln>
                <a:effectLst/>
                <a:latin typeface=";font-size:180%;"/>
                <a:ea typeface="Calibri" pitchFamily="34" charset="0"/>
                <a:cs typeface="Arial" pitchFamily="34" charset="0"/>
              </a:rPr>
              <a:t>لأنها ستفتح لنا مجال أكبر للتعرف على من حولنا بصورة أقرب...</a:t>
            </a:r>
            <a:endParaRPr kumimoji="0" lang="en-US" sz="2000" i="0" u="none" strike="noStrike" cap="none" normalizeH="0" baseline="0" dirty="0" smtClean="0">
              <a:ln>
                <a:noFill/>
              </a:ln>
              <a:effectLst/>
              <a:latin typeface=";font-size:18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i="0" u="none" strike="noStrike" cap="none" normalizeH="0" baseline="0" dirty="0" smtClean="0">
                <a:ln>
                  <a:noFill/>
                </a:ln>
                <a:effectLst/>
                <a:latin typeface=";font-size:180%;"/>
                <a:ea typeface="Calibri" pitchFamily="34" charset="0"/>
                <a:cs typeface="Arial" pitchFamily="34" charset="0"/>
              </a:rPr>
              <a:t>وأيضا ستفتح لنا المجال في بناء علاقات وتواصل ممتاز مع الاخرين ومميز.</a:t>
            </a:r>
            <a:endParaRPr kumimoji="0" lang="en-US" sz="2000" i="0" u="none" strike="noStrike" cap="none" normalizeH="0" baseline="0" dirty="0" smtClean="0">
              <a:ln>
                <a:noFill/>
              </a:ln>
              <a:effectLst/>
              <a:latin typeface=";font-size:18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i="0" u="none" strike="noStrike" cap="none" normalizeH="0" baseline="0" dirty="0" smtClean="0">
                <a:ln>
                  <a:noFill/>
                </a:ln>
                <a:effectLst/>
                <a:latin typeface=";font-size:180%;"/>
                <a:ea typeface="Calibri" pitchFamily="34" charset="0"/>
                <a:cs typeface="Arial" pitchFamily="34" charset="0"/>
              </a:rPr>
              <a:t> وخصوصا في زمن أصبح فيه الانصات لغيرنا مشكله</a:t>
            </a:r>
            <a:r>
              <a:rPr kumimoji="0" lang="en-US" sz="2000" i="0" u="none" strike="noStrike" cap="none" normalizeH="0" baseline="0" dirty="0" smtClean="0">
                <a:ln>
                  <a:noFill/>
                </a:ln>
                <a:effectLst/>
                <a:latin typeface=";font-size:180%;"/>
                <a:ea typeface="Calibri" pitchFamily="34" charset="0"/>
                <a:cs typeface="Arial" pitchFamily="34" charset="0"/>
              </a:rPr>
              <a:t>...</a:t>
            </a:r>
            <a:endParaRPr kumimoji="0" lang="ar-SA" sz="2000" i="0" u="none" strike="noStrike" cap="none" normalizeH="0" baseline="0" dirty="0" smtClean="0">
              <a:ln>
                <a:noFill/>
              </a:ln>
              <a:effectLst/>
              <a:latin typeface=";font-size:18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effectLst/>
                <a:latin typeface="Calibri" pitchFamily="34" charset="0"/>
                <a:ea typeface="Times New Roman" pitchFamily="18" charset="0"/>
                <a:cs typeface="Arial" pitchFamily="34" charset="0"/>
              </a:rPr>
              <a:t/>
            </a:r>
            <a:br>
              <a:rPr kumimoji="0" lang="en-US" sz="2000" b="1" i="0" u="none" strike="noStrike" cap="none" normalizeH="0" baseline="0" dirty="0" smtClean="0">
                <a:ln>
                  <a:noFill/>
                </a:ln>
                <a:effectLst/>
                <a:latin typeface="Calibri" pitchFamily="34" charset="0"/>
                <a:ea typeface="Times New Roman" pitchFamily="18" charset="0"/>
                <a:cs typeface="Arial" pitchFamily="34" charset="0"/>
              </a:rPr>
            </a:br>
            <a:r>
              <a:rPr kumimoji="0" lang="en-US" sz="2000" b="1" i="0" u="none" strike="noStrike" cap="none" normalizeH="0" baseline="0" dirty="0" smtClean="0">
                <a:ln>
                  <a:noFill/>
                </a:ln>
                <a:effectLst/>
                <a:latin typeface="Traditional Arabic" pitchFamily="2" charset="-78"/>
                <a:ea typeface="Times New Roman" pitchFamily="18" charset="0"/>
                <a:cs typeface="Traditional Arabic" pitchFamily="2" charset="-78"/>
              </a:rPr>
              <a:t> </a:t>
            </a:r>
            <a:endParaRPr kumimoji="0" lang="en-US" sz="2000" b="0" i="0" u="none" strike="noStrike" cap="none" normalizeH="0" baseline="0" dirty="0" smtClean="0">
              <a:ln>
                <a:noFill/>
              </a:ln>
              <a:effectLst/>
              <a:latin typeface="Arial" pitchFamily="34" charset="0"/>
              <a:cs typeface="Arial" pitchFamily="34" charset="0"/>
            </a:endParaRPr>
          </a:p>
        </p:txBody>
      </p:sp>
      <p:sp>
        <p:nvSpPr>
          <p:cNvPr id="31747" name="Rectangle 3"/>
          <p:cNvSpPr>
            <a:spLocks noChangeArrowheads="1"/>
          </p:cNvSpPr>
          <p:nvPr/>
        </p:nvSpPr>
        <p:spPr bwMode="auto">
          <a:xfrm>
            <a:off x="1511509" y="3871501"/>
            <a:ext cx="6505306"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ar-SA" sz="2000" i="0" u="none" strike="noStrike" cap="none" normalizeH="0" baseline="0" dirty="0" smtClean="0">
                <a:ln>
                  <a:noFill/>
                </a:ln>
                <a:effectLst/>
                <a:latin typeface="Calibri" pitchFamily="34" charset="0"/>
                <a:ea typeface="Times New Roman" pitchFamily="18" charset="0"/>
                <a:cs typeface="Arial" pitchFamily="34" charset="0"/>
              </a:rPr>
              <a:t>قال بعض الحكماء</a:t>
            </a:r>
            <a:r>
              <a:rPr kumimoji="0" lang="en-US" sz="2000" i="0" u="none" strike="noStrike" cap="none" normalizeH="0" baseline="0" dirty="0" smtClean="0">
                <a:ln>
                  <a:noFill/>
                </a:ln>
                <a:effectLst/>
                <a:latin typeface="Calibri" pitchFamily="34" charset="0"/>
                <a:ea typeface="Times New Roman" pitchFamily="18" charset="0"/>
                <a:cs typeface="Arial" pitchFamily="34" charset="0"/>
              </a:rPr>
              <a:t/>
            </a:r>
            <a:br>
              <a:rPr kumimoji="0" lang="en-US" sz="2000" i="0" u="none" strike="noStrike" cap="none" normalizeH="0" baseline="0" dirty="0" smtClean="0">
                <a:ln>
                  <a:noFill/>
                </a:ln>
                <a:effectLst/>
                <a:latin typeface="Calibri" pitchFamily="34" charset="0"/>
                <a:ea typeface="Times New Roman" pitchFamily="18" charset="0"/>
                <a:cs typeface="Arial" pitchFamily="34" charset="0"/>
              </a:rPr>
            </a:br>
            <a:r>
              <a:rPr kumimoji="0" lang="ar-SA" sz="2000" i="0" u="none" strike="noStrike" cap="none" normalizeH="0" baseline="0" dirty="0" smtClean="0">
                <a:ln>
                  <a:noFill/>
                </a:ln>
                <a:effectLst/>
                <a:latin typeface="Calibri" pitchFamily="34" charset="0"/>
                <a:ea typeface="Times New Roman" pitchFamily="18" charset="0"/>
                <a:cs typeface="Arial" pitchFamily="34" charset="0"/>
              </a:rPr>
              <a:t>إذا جالست الجهال فأنصت لهم</a:t>
            </a:r>
            <a:endParaRPr kumimoji="0" lang="ar-SA" sz="2000"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000" i="0" u="none" strike="noStrike" cap="none" normalizeH="0" baseline="0" dirty="0" smtClean="0">
                <a:ln>
                  <a:noFill/>
                </a:ln>
                <a:effectLst/>
                <a:latin typeface="Arial" pitchFamily="34" charset="0"/>
                <a:ea typeface="Times New Roman" pitchFamily="18" charset="0"/>
                <a:cs typeface="Arial" pitchFamily="34" charset="0"/>
              </a:rPr>
              <a:t>وإذا جالست العلماء فأنصت لهم</a:t>
            </a:r>
            <a:r>
              <a:rPr kumimoji="0" lang="en-US" sz="2000" i="0" u="none" strike="noStrike" cap="none" normalizeH="0" baseline="0" dirty="0" smtClean="0">
                <a:ln>
                  <a:noFill/>
                </a:ln>
                <a:effectLst/>
                <a:latin typeface="Arial" pitchFamily="34" charset="0"/>
                <a:ea typeface="Times New Roman" pitchFamily="18" charset="0"/>
                <a:cs typeface="Arial" pitchFamily="34" charset="0"/>
              </a:rPr>
              <a:t/>
            </a:r>
            <a:br>
              <a:rPr kumimoji="0" lang="en-US" sz="2000" i="0" u="none" strike="noStrike" cap="none" normalizeH="0" baseline="0" dirty="0" smtClean="0">
                <a:ln>
                  <a:noFill/>
                </a:ln>
                <a:effectLst/>
                <a:latin typeface="Arial" pitchFamily="34" charset="0"/>
                <a:ea typeface="Times New Roman" pitchFamily="18" charset="0"/>
                <a:cs typeface="Arial" pitchFamily="34" charset="0"/>
              </a:rPr>
            </a:br>
            <a:r>
              <a:rPr kumimoji="0" lang="ar-SA" sz="2000" i="0" u="none" strike="noStrike" cap="none" normalizeH="0" baseline="0" dirty="0" smtClean="0">
                <a:ln>
                  <a:noFill/>
                </a:ln>
                <a:effectLst/>
                <a:latin typeface="Arial" pitchFamily="34" charset="0"/>
                <a:ea typeface="Times New Roman" pitchFamily="18" charset="0"/>
                <a:cs typeface="Arial" pitchFamily="34" charset="0"/>
              </a:rPr>
              <a:t>فإن في إنصاتك للجهال زيادة في الحلم، وإن في انصاتك للعلماء زيادة في العلم</a:t>
            </a:r>
            <a:r>
              <a:rPr kumimoji="0" lang="en-US" sz="2000" i="0" u="none" strike="noStrike" cap="none" normalizeH="0" baseline="0" dirty="0" smtClean="0">
                <a:ln>
                  <a:noFill/>
                </a:ln>
                <a:effectLst/>
                <a:latin typeface="Arial" pitchFamily="34" charset="0"/>
                <a:cs typeface="Arial" pitchFamily="34" charset="0"/>
              </a:rPr>
              <a:t> </a:t>
            </a:r>
          </a:p>
        </p:txBody>
      </p:sp>
      <p:sp>
        <p:nvSpPr>
          <p:cNvPr id="8" name="Slide Number Placeholder 7"/>
          <p:cNvSpPr>
            <a:spLocks noGrp="1"/>
          </p:cNvSpPr>
          <p:nvPr>
            <p:ph type="sldNum" sz="quarter" idx="12"/>
          </p:nvPr>
        </p:nvSpPr>
        <p:spPr/>
        <p:txBody>
          <a:bodyPr/>
          <a:lstStyle/>
          <a:p>
            <a:fld id="{91A998A4-83F8-461A-8751-1C20AACCA35B}" type="slidenum">
              <a:rPr lang="ar-SA" smtClean="0"/>
              <a:pPr/>
              <a:t>3</a:t>
            </a:fld>
            <a:endParaRPr lang="ar-SA"/>
          </a:p>
        </p:txBody>
      </p:sp>
      <p:sp>
        <p:nvSpPr>
          <p:cNvPr id="9" name="TextBox 8"/>
          <p:cNvSpPr txBox="1"/>
          <p:nvPr/>
        </p:nvSpPr>
        <p:spPr>
          <a:xfrm>
            <a:off x="5580112" y="404664"/>
            <a:ext cx="2376264" cy="523220"/>
          </a:xfrm>
          <a:prstGeom prst="rect">
            <a:avLst/>
          </a:prstGeom>
          <a:noFill/>
        </p:spPr>
        <p:txBody>
          <a:bodyPr wrap="square" rtlCol="0">
            <a:spAutoFit/>
          </a:bodyPr>
          <a:lstStyle/>
          <a:p>
            <a:r>
              <a:rPr lang="ar-SA" sz="2800" dirty="0" smtClean="0">
                <a:solidFill>
                  <a:schemeClr val="accent1"/>
                </a:solidFill>
              </a:rPr>
              <a:t>مقدمة</a:t>
            </a:r>
            <a:endParaRPr lang="en-US" sz="2800" dirty="0">
              <a:solidFill>
                <a:schemeClr val="accen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2"/>
          </p:cNvPr>
          <p:cNvPicPr/>
          <p:nvPr/>
        </p:nvPicPr>
        <p:blipFill>
          <a:blip r:embed="rId3" cstate="print"/>
          <a:srcRect/>
          <a:stretch>
            <a:fillRect/>
          </a:stretch>
        </p:blipFill>
        <p:spPr bwMode="auto">
          <a:xfrm>
            <a:off x="107504" y="5301208"/>
            <a:ext cx="1526554" cy="1584176"/>
          </a:xfrm>
          <a:prstGeom prst="rect">
            <a:avLst/>
          </a:prstGeom>
          <a:noFill/>
          <a:ln w="9525">
            <a:noFill/>
            <a:miter lim="800000"/>
            <a:headEnd/>
            <a:tailEnd/>
          </a:ln>
        </p:spPr>
      </p:pic>
      <p:sp>
        <p:nvSpPr>
          <p:cNvPr id="33794" name="Rectangle 2"/>
          <p:cNvSpPr>
            <a:spLocks noChangeArrowheads="1"/>
          </p:cNvSpPr>
          <p:nvPr/>
        </p:nvSpPr>
        <p:spPr bwMode="auto">
          <a:xfrm>
            <a:off x="1475656" y="383760"/>
            <a:ext cx="6408712" cy="57861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000"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ماهو الانصات؟</a:t>
            </a:r>
            <a:endParaRPr kumimoji="0" lang="en-US" sz="2000" strike="noStrike" cap="none" normalizeH="0" baseline="0" dirty="0" smtClean="0">
              <a:ln>
                <a:noFill/>
              </a:ln>
              <a:solidFill>
                <a:schemeClr val="accent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ar-SA" sz="1600" b="0" i="0" u="none" strike="noStrike" cap="none" normalizeH="0" baseline="0" dirty="0" smtClean="0">
                <a:ln>
                  <a:noFill/>
                </a:ln>
                <a:effectLst/>
                <a:latin typeface="Calibri" pitchFamily="34" charset="0"/>
                <a:ea typeface="Times New Roman" pitchFamily="18" charset="0"/>
                <a:cs typeface="Arial" pitchFamily="34" charset="0"/>
              </a:rPr>
              <a:t>هو التركيز العميق فيما يقوله المتحدث،وسط خضوع تام لجميع الجوارح،بعيدا عن التصنع والتكلف</a:t>
            </a:r>
            <a:r>
              <a:rPr kumimoji="0" lang="en-US" sz="1600" b="0" i="0" u="none" strike="noStrike" cap="none" normalizeH="0" baseline="0" dirty="0" smtClean="0">
                <a:ln>
                  <a:noFill/>
                </a:ln>
                <a:effectLst/>
                <a:latin typeface="Calibri" pitchFamily="34" charset="0"/>
                <a:ea typeface="Times New Roman" pitchFamily="18" charset="0"/>
                <a:cs typeface="Arial" pitchFamily="34" charset="0"/>
              </a:rPr>
              <a:t>.</a:t>
            </a: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تعريف الاستماع</a:t>
            </a:r>
            <a:r>
              <a:rPr kumimoji="0" lang="en-US"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a:t>
            </a: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ar-SA" sz="1600" b="0" i="0" u="none" strike="noStrike" cap="none" normalizeH="0" baseline="0" dirty="0" smtClean="0">
                <a:ln>
                  <a:noFill/>
                </a:ln>
                <a:effectLst/>
                <a:latin typeface="Calibri" pitchFamily="34" charset="0"/>
                <a:ea typeface="Times New Roman" pitchFamily="18" charset="0"/>
                <a:cs typeface="Arial" pitchFamily="34" charset="0"/>
              </a:rPr>
              <a:t>أما الاستماع أو السماع فهو التقاط الأذن لحديث ما سواء بقصد أو من غير قصد السامع. ويمكن تعريف الاستماع على أنه (( أخذ معلومات من المتحدثين أو حتى من أنفسنا مع الحرص على لعب دور الحكم أو المتعاطف)).</a:t>
            </a:r>
            <a:endParaRPr kumimoji="0" lang="en-US" sz="900" b="0" i="0" u="none" strike="noStrike" cap="none" normalizeH="0" baseline="0" dirty="0" smtClean="0">
              <a:ln>
                <a:noFill/>
              </a:ln>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r>
            <a:br>
              <a:rPr kumimoji="0" lang="en-US"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b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الفرق بين الإنصات والاستماع</a:t>
            </a:r>
            <a:r>
              <a:rPr kumimoji="0" lang="en-US"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a:t>
            </a:r>
            <a:br>
              <a:rPr kumimoji="0" lang="en-US"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r>
              <a:rPr kumimoji="0" lang="ar-SA" sz="1600" b="0" i="0" u="none" strike="noStrike" cap="none" normalizeH="0" baseline="0" dirty="0" smtClean="0">
                <a:ln>
                  <a:noFill/>
                </a:ln>
                <a:effectLst/>
                <a:latin typeface="Calibri" pitchFamily="34" charset="0"/>
                <a:ea typeface="Times New Roman" pitchFamily="18" charset="0"/>
                <a:cs typeface="Arial" pitchFamily="34" charset="0"/>
              </a:rPr>
              <a:t>هناك فرق كبير بين الانصات والاستماع،فالاستماع قد يكون مصادفة أو من غير قصد،فقد تمر بأحد الشوارع فتسمع صوت عربة قطار مسرعة أو أحد يناديك مصادفة أو طفلا يبكي. والتركيز العميق ربما لا يتوافر هنا،فالاستماع إلى المذياع أثناء قيادة السيارة أو في مقهي هو ما نقصدة بالاستماع</a:t>
            </a:r>
            <a:r>
              <a:rPr kumimoji="0" lang="en-US" sz="1600" b="0" i="0" u="none" strike="noStrike" cap="none" normalizeH="0" baseline="0" dirty="0" smtClean="0">
                <a:ln>
                  <a:noFill/>
                </a:ln>
                <a:effectLst/>
                <a:latin typeface="Calibri" pitchFamily="34" charset="0"/>
                <a:ea typeface="Times New Roman" pitchFamily="18" charset="0"/>
                <a:cs typeface="Arial" pitchFamily="34" charset="0"/>
              </a:rPr>
              <a:t>.</a:t>
            </a:r>
            <a:br>
              <a:rPr kumimoji="0" lang="en-US" sz="1600" b="0" i="0" u="none" strike="noStrike" cap="none" normalizeH="0" baseline="0" dirty="0" smtClean="0">
                <a:ln>
                  <a:noFill/>
                </a:ln>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effectLst/>
                <a:latin typeface="Calibri" pitchFamily="34" charset="0"/>
                <a:ea typeface="Times New Roman" pitchFamily="18" charset="0"/>
                <a:cs typeface="Arial" pitchFamily="34" charset="0"/>
              </a:rPr>
              <a:t/>
            </a:r>
            <a:br>
              <a:rPr kumimoji="0" lang="en-US" sz="1600" b="0" i="0" u="none" strike="noStrike" cap="none" normalizeH="0" baseline="0" dirty="0" smtClean="0">
                <a:ln>
                  <a:noFill/>
                </a:ln>
                <a:effectLst/>
                <a:latin typeface="Calibri" pitchFamily="34" charset="0"/>
                <a:ea typeface="Times New Roman" pitchFamily="18" charset="0"/>
                <a:cs typeface="Arial" pitchFamily="34" charset="0"/>
              </a:rPr>
            </a:br>
            <a:r>
              <a:rPr kumimoji="0" lang="ar-SA" sz="1600" b="0" i="0" u="none" strike="noStrike" cap="none" normalizeH="0" baseline="0" dirty="0" smtClean="0">
                <a:ln>
                  <a:noFill/>
                </a:ln>
                <a:effectLst/>
                <a:latin typeface="Calibri" pitchFamily="34" charset="0"/>
                <a:ea typeface="Times New Roman" pitchFamily="18" charset="0"/>
                <a:cs typeface="Arial" pitchFamily="34" charset="0"/>
              </a:rPr>
              <a:t>أما الإنصات فهو عزل كامل للمؤثرات المحيطة بنا،رغبة في التركيز على ما سيقوله المتحدث،للتفاعل الجدي معه</a:t>
            </a:r>
            <a:r>
              <a:rPr kumimoji="0" lang="en-US" sz="1600" b="0" i="0" u="none" strike="noStrike" cap="none" normalizeH="0" baseline="0" dirty="0" smtClean="0">
                <a:ln>
                  <a:noFill/>
                </a:ln>
                <a:effectLst/>
                <a:latin typeface="Calibri" pitchFamily="34" charset="0"/>
                <a:ea typeface="Times New Roman" pitchFamily="18" charset="0"/>
                <a:cs typeface="Arial" pitchFamily="34" charset="0"/>
              </a:rPr>
              <a:t>.</a:t>
            </a:r>
            <a:endParaRPr kumimoji="0" lang="en-US" sz="900" b="0" i="0" u="none" strike="noStrike" cap="none" normalizeH="0" baseline="0" dirty="0" smtClean="0">
              <a:ln>
                <a:noFill/>
              </a:ln>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FF"/>
                </a:solidFill>
                <a:effectLst/>
                <a:latin typeface="Traditional Arabic" pitchFamily="2" charset="-78"/>
                <a:ea typeface="Times New Roman" pitchFamily="18" charset="0"/>
                <a:cs typeface="Traditional Arabic" pitchFamily="2" charset="-78"/>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795" name="Rectangle 3"/>
          <p:cNvSpPr>
            <a:spLocks noChangeArrowheads="1"/>
          </p:cNvSpPr>
          <p:nvPr/>
        </p:nvSpPr>
        <p:spPr bwMode="auto">
          <a:xfrm>
            <a:off x="0" y="18002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Slide Number Placeholder 6"/>
          <p:cNvSpPr>
            <a:spLocks noGrp="1"/>
          </p:cNvSpPr>
          <p:nvPr>
            <p:ph type="sldNum" sz="quarter" idx="12"/>
          </p:nvPr>
        </p:nvSpPr>
        <p:spPr/>
        <p:txBody>
          <a:bodyPr/>
          <a:lstStyle/>
          <a:p>
            <a:fld id="{91A998A4-83F8-461A-8751-1C20AACCA35B}" type="slidenum">
              <a:rPr lang="ar-SA" smtClean="0"/>
              <a:pPr/>
              <a:t>4</a:t>
            </a:fld>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34818" name="Rectangle 2"/>
          <p:cNvSpPr>
            <a:spLocks noChangeArrowheads="1"/>
          </p:cNvSpPr>
          <p:nvPr/>
        </p:nvSpPr>
        <p:spPr bwMode="auto">
          <a:xfrm>
            <a:off x="-87886" y="-1107504"/>
            <a:ext cx="811627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rgbClr val="0000FF"/>
              </a:solidFill>
              <a:effectLst/>
              <a:latin typeface="Traditional Arabic" pitchFamily="2" charset="-78"/>
              <a:ea typeface="Times New Roman" pitchFamily="18" charset="0"/>
              <a:cs typeface="Traditional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endParaRPr lang="ar-SA" sz="1600" b="1" dirty="0">
              <a:solidFill>
                <a:srgbClr val="0000FF"/>
              </a:solidFill>
              <a:latin typeface="Traditional Arabic" pitchFamily="2" charset="-78"/>
              <a:ea typeface="Times New Roman" pitchFamily="18" charset="0"/>
              <a:cs typeface="Traditional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rgbClr val="0000FF"/>
              </a:solidFill>
              <a:effectLst/>
              <a:latin typeface="Traditional Arabic" pitchFamily="2" charset="-78"/>
              <a:ea typeface="Times New Roman" pitchFamily="18" charset="0"/>
              <a:cs typeface="Traditional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endParaRPr lang="ar-SA" sz="1600" b="1" dirty="0">
              <a:solidFill>
                <a:srgbClr val="0000FF"/>
              </a:solidFill>
              <a:latin typeface="Traditional Arabic" pitchFamily="2" charset="-78"/>
              <a:ea typeface="Times New Roman" pitchFamily="18" charset="0"/>
              <a:cs typeface="Traditional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rgbClr val="0000FF"/>
              </a:solidFill>
              <a:effectLst/>
              <a:latin typeface="Traditional Arabic" pitchFamily="2" charset="-78"/>
              <a:ea typeface="Times New Roman" pitchFamily="18" charset="0"/>
              <a:cs typeface="Traditional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endParaRPr lang="ar-SA" sz="1600" b="1" dirty="0">
              <a:solidFill>
                <a:srgbClr val="0000FF"/>
              </a:solidFill>
              <a:latin typeface="Traditional Arabic" pitchFamily="2" charset="-78"/>
              <a:ea typeface="Times New Roman" pitchFamily="18" charset="0"/>
              <a:cs typeface="Traditional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rgbClr val="0000FF"/>
              </a:solidFill>
              <a:effectLst/>
              <a:latin typeface="Traditional Arabic" pitchFamily="2" charset="-78"/>
              <a:ea typeface="Times New Roman" pitchFamily="18" charset="0"/>
              <a:cs typeface="Traditional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endParaRPr lang="ar-SA" sz="1600" b="1" dirty="0">
              <a:solidFill>
                <a:srgbClr val="0000FF"/>
              </a:solidFill>
              <a:latin typeface="Traditional Arabic" pitchFamily="2" charset="-78"/>
              <a:ea typeface="Times New Roman" pitchFamily="18" charset="0"/>
              <a:cs typeface="Traditional Arabic" pitchFamily="2" charset="-78"/>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2000"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rPr>
              <a:t>ويحدد الباحثون أربعة أنواع من الإنصات هي</a:t>
            </a:r>
            <a:r>
              <a:rPr kumimoji="0" lang="en-US" sz="2000"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rPr>
              <a:t> :</a:t>
            </a:r>
            <a:endParaRPr kumimoji="0" lang="en-US" sz="200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i="0" u="none" strike="noStrike" cap="none" normalizeH="0" baseline="0" dirty="0" smtClean="0">
              <a:ln>
                <a:noFill/>
              </a:ln>
              <a:solidFill>
                <a:schemeClr val="accent1"/>
              </a:solidFill>
              <a:effectLst/>
              <a:latin typeface="Arial" pitchFamily="34" charset="0"/>
              <a:cs typeface="Arial" pitchFamily="34" charset="0"/>
            </a:endParaRPr>
          </a:p>
        </p:txBody>
      </p:sp>
      <p:sp>
        <p:nvSpPr>
          <p:cNvPr id="34819" name="Rectangle 3"/>
          <p:cNvSpPr>
            <a:spLocks noChangeArrowheads="1"/>
          </p:cNvSpPr>
          <p:nvPr/>
        </p:nvSpPr>
        <p:spPr bwMode="auto">
          <a:xfrm>
            <a:off x="179512" y="1454588"/>
            <a:ext cx="7848872"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الإنصات بهدف الحصول على المعلومات </a:t>
            </a:r>
            <a:r>
              <a:rPr kumimoji="0" lang="en-US"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Listening for I-formation</a:t>
            </a:r>
            <a:r>
              <a:rPr kumimoji="0" lang="en-US" sz="1600" u="none" strike="noStrike" cap="none" normalizeH="0" baseline="0" dirty="0" smtClean="0">
                <a:ln>
                  <a:noFill/>
                </a:ln>
                <a:effectLst/>
                <a:latin typeface="Arial" pitchFamily="34" charset="0"/>
                <a:ea typeface="Times New Roman" pitchFamily="18" charset="0"/>
                <a:cs typeface="Arial" pitchFamily="34" charset="0"/>
              </a:rPr>
              <a:t/>
            </a:r>
            <a:br>
              <a:rPr kumimoji="0" lang="en-US" sz="1600" u="none" strike="noStrike" cap="none" normalizeH="0" baseline="0" dirty="0" smtClean="0">
                <a:ln>
                  <a:noFill/>
                </a:ln>
                <a:effectLst/>
                <a:latin typeface="Arial" pitchFamily="34" charset="0"/>
                <a:ea typeface="Times New Roman" pitchFamily="18" charset="0"/>
                <a:cs typeface="Arial" pitchFamily="34" charset="0"/>
              </a:rPr>
            </a:br>
            <a:r>
              <a:rPr kumimoji="0" lang="en-US" sz="1600" u="none" strike="noStrike" cap="none" normalizeH="0" baseline="0" dirty="0" smtClean="0">
                <a:ln>
                  <a:noFill/>
                </a:ln>
                <a:effectLst/>
                <a:latin typeface="Arial" pitchFamily="34" charset="0"/>
                <a:ea typeface="Times New Roman" pitchFamily="18" charset="0"/>
                <a:cs typeface="Arial" pitchFamily="34" charset="0"/>
              </a:rPr>
              <a:t>- </a:t>
            </a:r>
            <a:r>
              <a:rPr kumimoji="0" lang="ar-SA" sz="1600" u="none" strike="noStrike" cap="none" normalizeH="0" baseline="0" dirty="0" smtClean="0">
                <a:ln>
                  <a:noFill/>
                </a:ln>
                <a:effectLst/>
                <a:latin typeface="Arial" pitchFamily="34" charset="0"/>
                <a:ea typeface="Times New Roman" pitchFamily="18" charset="0"/>
                <a:cs typeface="Arial" pitchFamily="34" charset="0"/>
              </a:rPr>
              <a:t>ويتضمن هذا النوع الاستماع من أجل الحصول على الحقائق ، وفى هذا النوع لابد من تحديد الفائدة الأساسية التي يقوم عليها موضوع الاتصال والجوانب الرئيسية التي يحتوى عليها</a:t>
            </a:r>
            <a:r>
              <a:rPr kumimoji="0" lang="en-US" sz="1600" u="none" strike="noStrike" cap="none" normalizeH="0" baseline="0" dirty="0" smtClean="0">
                <a:ln>
                  <a:noFill/>
                </a:ln>
                <a:effectLst/>
                <a:latin typeface="Arial" pitchFamily="34" charset="0"/>
                <a:ea typeface="Times New Roman" pitchFamily="18" charset="0"/>
                <a:cs typeface="Arial" pitchFamily="34" charset="0"/>
              </a:rPr>
              <a:t> .</a:t>
            </a:r>
          </a:p>
          <a:p>
            <a:pPr marL="0" marR="0" lvl="0" indent="0" defTabSz="914400" rtl="1" eaLnBrk="1" fontAlgn="base" latinLnBrk="0" hangingPunct="1">
              <a:lnSpc>
                <a:spcPct val="100000"/>
              </a:lnSpc>
              <a:spcBef>
                <a:spcPct val="0"/>
              </a:spcBef>
              <a:spcAft>
                <a:spcPct val="0"/>
              </a:spcAft>
              <a:buClrTx/>
              <a:buSzTx/>
              <a:buFontTx/>
              <a:buNone/>
              <a:tabLst/>
            </a:pPr>
            <a:endParaRPr kumimoji="0" lang="en-US" sz="1600" u="none" strike="noStrike" cap="none" normalizeH="0" baseline="0" dirty="0" smtClean="0">
              <a:ln>
                <a:noFill/>
              </a:ln>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الإنصات النقدي</a:t>
            </a:r>
            <a:r>
              <a:rPr kumimoji="0" lang="en-US"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 </a:t>
            </a:r>
            <a:r>
              <a:rPr kumimoji="0" lang="ar-SA"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 </a:t>
            </a:r>
            <a:r>
              <a:rPr kumimoji="0" lang="en-US"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Critical Listening</a:t>
            </a:r>
            <a:endParaRPr kumimoji="0" lang="en-US" sz="1600" u="none" strike="noStrike" cap="none" normalizeH="0" baseline="0" dirty="0" smtClean="0">
              <a:ln>
                <a:noFill/>
              </a:ln>
              <a:solidFill>
                <a:srgbClr val="FF6699"/>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1600" u="none" strike="noStrike" cap="none" normalizeH="0" baseline="0" dirty="0" smtClean="0">
                <a:ln>
                  <a:noFill/>
                </a:ln>
                <a:effectLst/>
                <a:latin typeface="Arial" pitchFamily="34" charset="0"/>
                <a:ea typeface="Times New Roman" pitchFamily="18" charset="0"/>
                <a:cs typeface="Arial" pitchFamily="34" charset="0"/>
              </a:rPr>
              <a:t>ويتضمن تقييم المادة التي يدور حولها موضوع الاتصال ويبحث الشخص المنصت هنا عن دوافع المتحدث وأفكاره ومعلوماته</a:t>
            </a:r>
            <a:r>
              <a:rPr kumimoji="0" lang="en-US" sz="1600" u="none" strike="noStrike" cap="none" normalizeH="0" baseline="0" dirty="0" smtClean="0">
                <a:ln>
                  <a:noFill/>
                </a:ln>
                <a:effectLst/>
                <a:latin typeface="Arial" pitchFamily="34" charset="0"/>
                <a:ea typeface="Times New Roman" pitchFamily="18" charset="0"/>
                <a:cs typeface="Arial" pitchFamily="34" charset="0"/>
              </a:rPr>
              <a:t> . </a:t>
            </a:r>
            <a:r>
              <a:rPr kumimoji="0" lang="ar-SA" sz="1600" u="none" strike="noStrike" cap="none" normalizeH="0" baseline="0" dirty="0" smtClean="0">
                <a:ln>
                  <a:noFill/>
                </a:ln>
                <a:effectLst/>
                <a:latin typeface="Arial" pitchFamily="34" charset="0"/>
                <a:ea typeface="Times New Roman" pitchFamily="18" charset="0"/>
                <a:cs typeface="Arial" pitchFamily="34" charset="0"/>
              </a:rPr>
              <a:t>وتتضح أهمية هذا النوع من الإنصات عند الاستماع إلى الرسائل الاقناعية</a:t>
            </a:r>
            <a:r>
              <a:rPr kumimoji="0" lang="en-US" sz="1600" u="none" strike="noStrike" cap="none" normalizeH="0" baseline="0" dirty="0" smtClean="0">
                <a:ln>
                  <a:noFill/>
                </a:ln>
                <a:effectLst/>
                <a:latin typeface="Arial" pitchFamily="34" charset="0"/>
                <a:ea typeface="Times New Roman" pitchFamily="18" charset="0"/>
                <a:cs typeface="Arial" pitchFamily="34" charset="0"/>
              </a:rPr>
              <a:t> .</a:t>
            </a:r>
          </a:p>
          <a:p>
            <a:pPr marL="0" marR="0" lvl="0" indent="0" defTabSz="914400" rtl="1" eaLnBrk="0" fontAlgn="base" latinLnBrk="0" hangingPunct="0">
              <a:lnSpc>
                <a:spcPct val="100000"/>
              </a:lnSpc>
              <a:spcBef>
                <a:spcPct val="0"/>
              </a:spcBef>
              <a:spcAft>
                <a:spcPct val="0"/>
              </a:spcAft>
              <a:buClrTx/>
              <a:buSzTx/>
              <a:tabLst/>
            </a:pPr>
            <a:endParaRPr kumimoji="0" lang="en-US" sz="1600" u="none" strike="noStrike" cap="none" normalizeH="0" baseline="0" dirty="0" smtClean="0">
              <a:ln>
                <a:noFill/>
              </a:ln>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الإنصات العاطفي </a:t>
            </a:r>
            <a:r>
              <a:rPr kumimoji="0" lang="en-US"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Empathic Listening</a:t>
            </a:r>
            <a:endParaRPr kumimoji="0" lang="en-US" sz="1600" u="none" strike="noStrike" cap="none" normalizeH="0" baseline="0" dirty="0" smtClean="0">
              <a:ln>
                <a:noFill/>
              </a:ln>
              <a:solidFill>
                <a:srgbClr val="FF6699"/>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1600" u="none" strike="noStrike" cap="none" normalizeH="0" baseline="0" dirty="0" smtClean="0">
                <a:ln>
                  <a:noFill/>
                </a:ln>
                <a:effectLst/>
                <a:latin typeface="Arial" pitchFamily="34" charset="0"/>
                <a:ea typeface="Times New Roman" pitchFamily="18" charset="0"/>
                <a:cs typeface="Arial" pitchFamily="34" charset="0"/>
              </a:rPr>
              <a:t>ويشير إلى الإنصات الذي يقوم على المشاعر ويقوم به الفرد في إطار الاتصال الشخصي بهدف مشاركة المتحدث في مشاعره ومشكلاته</a:t>
            </a:r>
            <a:r>
              <a:rPr kumimoji="0" lang="en-US" sz="1600" u="none" strike="noStrike" cap="none" normalizeH="0" baseline="0" dirty="0" smtClean="0">
                <a:ln>
                  <a:noFill/>
                </a:ln>
                <a:effectLst/>
                <a:latin typeface="Arial" pitchFamily="34" charset="0"/>
                <a:ea typeface="Times New Roman" pitchFamily="18" charset="0"/>
                <a:cs typeface="Arial" pitchFamily="34" charset="0"/>
              </a:rPr>
              <a:t> .</a:t>
            </a:r>
          </a:p>
          <a:p>
            <a:pPr marL="0" marR="0" lvl="0" indent="0" defTabSz="914400" rtl="1" eaLnBrk="0" fontAlgn="base" latinLnBrk="0" hangingPunct="0">
              <a:lnSpc>
                <a:spcPct val="100000"/>
              </a:lnSpc>
              <a:spcBef>
                <a:spcPct val="0"/>
              </a:spcBef>
              <a:spcAft>
                <a:spcPct val="0"/>
              </a:spcAft>
              <a:buClrTx/>
              <a:buSzTx/>
              <a:tabLst/>
            </a:pPr>
            <a:endParaRPr kumimoji="0" lang="en-US" sz="1600" u="none" strike="noStrike" cap="none" normalizeH="0" baseline="0" dirty="0" smtClean="0">
              <a:ln>
                <a:noFill/>
              </a:ln>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الإنصات بهدف الاستمتاع </a:t>
            </a:r>
            <a:r>
              <a:rPr kumimoji="0" lang="en-US"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rPr>
              <a:t>Listening for Enjoyment</a:t>
            </a:r>
            <a:endParaRPr kumimoji="0" lang="ar-SA" sz="1600" u="none" strike="noStrike" cap="none" normalizeH="0" baseline="0" dirty="0" smtClean="0">
              <a:ln>
                <a:noFill/>
              </a:ln>
              <a:solidFill>
                <a:srgbClr val="FF6699"/>
              </a:solidFill>
              <a:effectLst/>
              <a:latin typeface="Arial" pitchFamily="34" charset="0"/>
              <a:ea typeface="Times New Roman" pitchFamily="18"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1600" u="none" strike="noStrike" cap="none" normalizeH="0" baseline="0" dirty="0" smtClean="0">
                <a:ln>
                  <a:noFill/>
                </a:ln>
                <a:effectLst/>
                <a:latin typeface="Arial" pitchFamily="34" charset="0"/>
                <a:ea typeface="Times New Roman" pitchFamily="18" charset="0"/>
                <a:cs typeface="Arial" pitchFamily="34" charset="0"/>
              </a:rPr>
              <a:t>ويشير إلى ذلك الإنصات الذي يختار الفرد القيام به بهدف تحقيق متعة معينة ، فقد يختار الفرد الاستماع إلى رسائل اتصالية معقدة باستخدام كل مهارات الإنصات لديه لأنها تحقق لديه إشباع معين</a:t>
            </a:r>
            <a:r>
              <a:rPr kumimoji="0" lang="en-US" sz="1600" u="none" strike="noStrike" cap="none" normalizeH="0" baseline="0" dirty="0" smtClean="0">
                <a:ln>
                  <a:noFill/>
                </a:ln>
                <a:effectLst/>
                <a:latin typeface="Arial" pitchFamily="34" charset="0"/>
                <a:ea typeface="Times New Roman" pitchFamily="18" charset="0"/>
                <a:cs typeface="Arial" pitchFamily="34" charset="0"/>
              </a:rPr>
              <a:t> .</a:t>
            </a:r>
            <a:r>
              <a:rPr kumimoji="0" lang="ar-SA" sz="1600" u="none" strike="noStrike" cap="none" normalizeH="0" baseline="0" dirty="0" smtClean="0">
                <a:ln>
                  <a:noFill/>
                </a:ln>
                <a:effectLst/>
                <a:latin typeface="Arial" pitchFamily="34" charset="0"/>
                <a:ea typeface="Times New Roman" pitchFamily="18" charset="0"/>
                <a:cs typeface="Arial" pitchFamily="34" charset="0"/>
              </a:rPr>
              <a:t>ويؤدى الإنصات عادة إلى زيادة اليقظة وشدة التفاعل وازدهار جذوة الحماس وتوقد الذهن وسلامة التفكير ، مما يجعل المستقبل يبتعد عن المعارضة ويكف عن التساؤلات التي لا مبرر لها ويعمل تلخيص آرائه وقبول الحجج والبراهين المقدمة </a:t>
            </a:r>
            <a:endParaRPr kumimoji="0" lang="ar-SA" sz="1600" u="none" strike="noStrike" cap="none" normalizeH="0" baseline="0" dirty="0" smtClean="0">
              <a:ln>
                <a:noFill/>
              </a:ln>
              <a:effectLst/>
              <a:latin typeface="Arial" pitchFamily="34" charset="0"/>
              <a:cs typeface="Arial" pitchFamily="34" charset="0"/>
            </a:endParaRPr>
          </a:p>
        </p:txBody>
      </p:sp>
      <p:sp>
        <p:nvSpPr>
          <p:cNvPr id="8" name="Slide Number Placeholder 7"/>
          <p:cNvSpPr>
            <a:spLocks noGrp="1"/>
          </p:cNvSpPr>
          <p:nvPr>
            <p:ph type="sldNum" sz="quarter" idx="12"/>
          </p:nvPr>
        </p:nvSpPr>
        <p:spPr/>
        <p:txBody>
          <a:bodyPr/>
          <a:lstStyle/>
          <a:p>
            <a:fld id="{91A998A4-83F8-461A-8751-1C20AACCA35B}" type="slidenum">
              <a:rPr lang="ar-SA" smtClean="0"/>
              <a:pPr/>
              <a:t>5</a:t>
            </a:fld>
            <a:endParaRPr lang="ar-SA"/>
          </a:p>
        </p:txBody>
      </p:sp>
    </p:spTree>
  </p:cSld>
  <p:clrMapOvr>
    <a:masterClrMapping/>
  </p:clrMapOvr>
  <p:transition>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35841" name="Rectangle 1"/>
          <p:cNvSpPr>
            <a:spLocks noChangeArrowheads="1"/>
          </p:cNvSpPr>
          <p:nvPr/>
        </p:nvSpPr>
        <p:spPr bwMode="auto">
          <a:xfrm>
            <a:off x="0" y="309136"/>
            <a:ext cx="8100392" cy="8156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000"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rPr>
              <a:t>ويمر الإنصات بمراحل أساسية هي</a:t>
            </a:r>
            <a:r>
              <a:rPr kumimoji="0" lang="en-US" sz="2000"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rPr>
              <a:t> :</a:t>
            </a:r>
            <a:r>
              <a:rPr kumimoji="0" lang="ar-SA" sz="2000"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rPr>
              <a:t> </a:t>
            </a:r>
          </a:p>
          <a:p>
            <a:pPr marL="0" marR="0" lvl="0" indent="0" defTabSz="914400" rtl="1"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1170384" y="404664"/>
            <a:ext cx="6858000" cy="6186309"/>
          </a:xfrm>
          <a:prstGeom prst="rect">
            <a:avLst/>
          </a:prstGeom>
        </p:spPr>
        <p:txBody>
          <a:bodyPr wrap="square">
            <a:spAutoFit/>
          </a:bodyPr>
          <a:lstStyle/>
          <a:p>
            <a:r>
              <a:rPr lang="en-US" dirty="0"/>
              <a:t/>
            </a:r>
            <a:br>
              <a:rPr lang="en-US" dirty="0"/>
            </a:br>
            <a:r>
              <a:rPr lang="en-US" dirty="0"/>
              <a:t/>
            </a:r>
            <a:br>
              <a:rPr lang="en-US" dirty="0"/>
            </a:br>
            <a:r>
              <a:rPr lang="en-US" dirty="0"/>
              <a:t>- </a:t>
            </a:r>
            <a:r>
              <a:rPr lang="ar-SA" dirty="0"/>
              <a:t>السمع : عملية استقبال الكلمات أو الأصوات في صورة موجات صوتية عن طريق حاسة السمع وتحويلها إلى المخ من خلال العصب السمعي</a:t>
            </a:r>
            <a:r>
              <a:rPr lang="en-US" dirty="0"/>
              <a:t>.</a:t>
            </a:r>
            <a:br>
              <a:rPr lang="en-US" dirty="0"/>
            </a:br>
            <a:r>
              <a:rPr lang="en-US" dirty="0"/>
              <a:t/>
            </a:r>
            <a:br>
              <a:rPr lang="en-US" dirty="0"/>
            </a:br>
            <a:r>
              <a:rPr lang="en-US" dirty="0"/>
              <a:t>- </a:t>
            </a:r>
            <a:r>
              <a:rPr lang="ar-SA" dirty="0"/>
              <a:t>التفسير : عملية تحويل الذبذبات إلى معاني وأفكار وتتم في المخ</a:t>
            </a:r>
            <a:r>
              <a:rPr lang="en-US" dirty="0"/>
              <a:t>.</a:t>
            </a:r>
            <a:br>
              <a:rPr lang="en-US" dirty="0"/>
            </a:br>
            <a:r>
              <a:rPr lang="en-US" dirty="0"/>
              <a:t/>
            </a:r>
            <a:br>
              <a:rPr lang="en-US" dirty="0"/>
            </a:br>
            <a:r>
              <a:rPr lang="en-US" dirty="0"/>
              <a:t>- </a:t>
            </a:r>
            <a:r>
              <a:rPr lang="ar-SA" dirty="0"/>
              <a:t>الإستيعاب : عملية فهم المعاني والأفكار ، وتتأثر هذه المرحلة بالخبرات والمستوى الثقافي والحالة النفسية للمستقبل وكذلك المعلومات الاخرى المساعدة والتي تصل للمخ من حاسة البصر والتي تنقل الإشارات غير اللفظية المصاحبة للرسالة</a:t>
            </a:r>
            <a:r>
              <a:rPr lang="en-US" dirty="0"/>
              <a:t>.</a:t>
            </a:r>
            <a:br>
              <a:rPr lang="en-US" dirty="0"/>
            </a:br>
            <a:r>
              <a:rPr lang="en-US" dirty="0"/>
              <a:t/>
            </a:r>
            <a:br>
              <a:rPr lang="en-US" dirty="0"/>
            </a:br>
            <a:r>
              <a:rPr lang="en-US" dirty="0"/>
              <a:t>- </a:t>
            </a:r>
            <a:r>
              <a:rPr lang="ar-SA" dirty="0"/>
              <a:t>التذكر : هي مرحلة مقارنة المعاني والإشارات بالمعلومات المختزنة لتحليلها والوصول إلى المعنى إلى رصيد الذاكرة</a:t>
            </a:r>
            <a:r>
              <a:rPr lang="en-US" dirty="0"/>
              <a:t>.</a:t>
            </a:r>
            <a:br>
              <a:rPr lang="en-US" dirty="0"/>
            </a:br>
            <a:r>
              <a:rPr lang="en-US" dirty="0"/>
              <a:t/>
            </a:r>
            <a:br>
              <a:rPr lang="en-US" dirty="0"/>
            </a:br>
            <a:r>
              <a:rPr lang="en-US" dirty="0"/>
              <a:t>- </a:t>
            </a:r>
            <a:r>
              <a:rPr lang="ar-SA" dirty="0"/>
              <a:t>التقييم : هي مرحلة نحديد المعنى الحقيقي من وجهة نظر المستقبل للرسالة والتي يتم على أساسها اتخاذ القرار برد الفعل المناسب</a:t>
            </a:r>
            <a:r>
              <a:rPr lang="en-US" dirty="0"/>
              <a:t>.</a:t>
            </a:r>
            <a:br>
              <a:rPr lang="en-US" dirty="0"/>
            </a:br>
            <a:r>
              <a:rPr lang="en-US" dirty="0"/>
              <a:t/>
            </a:r>
            <a:br>
              <a:rPr lang="en-US" dirty="0"/>
            </a:br>
            <a:r>
              <a:rPr lang="en-US" dirty="0"/>
              <a:t>- </a:t>
            </a:r>
            <a:r>
              <a:rPr lang="ar-SA" dirty="0"/>
              <a:t>الإستجابة </a:t>
            </a:r>
            <a:r>
              <a:rPr lang="en-US" dirty="0"/>
              <a:t>: </a:t>
            </a:r>
            <a:r>
              <a:rPr lang="ar-SA" dirty="0"/>
              <a:t>هي الرحلة الأخيرة التي تظهر في صورة رد لفظي أو غير لفظي يوجه للمرسل وهي الناتج النهائي لعمليات الإستيعاب والتذكر والتقييم</a:t>
            </a:r>
            <a:r>
              <a:rPr lang="en-US" dirty="0"/>
              <a:t>.</a:t>
            </a:r>
            <a:br>
              <a:rPr lang="en-US" dirty="0"/>
            </a:br>
            <a:endParaRPr lang="ar-SA" dirty="0"/>
          </a:p>
        </p:txBody>
      </p:sp>
      <p:sp>
        <p:nvSpPr>
          <p:cNvPr id="6" name="Slide Number Placeholder 5"/>
          <p:cNvSpPr>
            <a:spLocks noGrp="1"/>
          </p:cNvSpPr>
          <p:nvPr>
            <p:ph type="sldNum" sz="quarter" idx="12"/>
          </p:nvPr>
        </p:nvSpPr>
        <p:spPr/>
        <p:txBody>
          <a:bodyPr/>
          <a:lstStyle/>
          <a:p>
            <a:fld id="{91A998A4-83F8-461A-8751-1C20AACCA35B}" type="slidenum">
              <a:rPr lang="ar-SA" smtClean="0"/>
              <a:pPr/>
              <a:t>6</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28673" name="Rectangle 1"/>
          <p:cNvSpPr>
            <a:spLocks noChangeArrowheads="1"/>
          </p:cNvSpPr>
          <p:nvPr/>
        </p:nvSpPr>
        <p:spPr bwMode="auto">
          <a:xfrm>
            <a:off x="0" y="763826"/>
            <a:ext cx="8100392"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i="0" u="none" strike="noStrike" cap="none" normalizeH="0" baseline="0" dirty="0" smtClean="0">
                <a:ln>
                  <a:noFill/>
                </a:ln>
                <a:solidFill>
                  <a:schemeClr val="accent1"/>
                </a:solidFill>
                <a:effectLst/>
                <a:latin typeface="Arial" pitchFamily="34" charset="0"/>
                <a:ea typeface="Calibri" pitchFamily="34" charset="0"/>
                <a:cs typeface="Arial" pitchFamily="34" charset="0"/>
              </a:rPr>
              <a:t>طرق ممارسة الانصات</a:t>
            </a:r>
            <a:r>
              <a:rPr kumimoji="0" lang="en-US" sz="2400" i="0" u="none" strike="noStrike" cap="none" normalizeH="0" baseline="0" dirty="0" smtClean="0">
                <a:ln>
                  <a:noFill/>
                </a:ln>
                <a:solidFill>
                  <a:schemeClr val="accent1"/>
                </a:solidFill>
                <a:effectLst/>
                <a:latin typeface="Arial" pitchFamily="34" charset="0"/>
                <a:ea typeface="Calibri" pitchFamily="34" charset="0"/>
                <a:cs typeface="Arial" pitchFamily="34" charset="0"/>
              </a:rPr>
              <a:t>:</a:t>
            </a:r>
            <a:endParaRPr kumimoji="0" lang="en-US" sz="2400" i="0" u="none" strike="noStrike" cap="none" normalizeH="0" baseline="0" dirty="0" smtClean="0">
              <a:ln>
                <a:noFill/>
              </a:ln>
              <a:solidFill>
                <a:schemeClr val="accent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1. </a:t>
            </a:r>
            <a:r>
              <a:rPr kumimoji="0" lang="ar-SA" i="0" u="none" strike="noStrike" cap="none" normalizeH="0" baseline="0" dirty="0" smtClean="0">
                <a:ln>
                  <a:noFill/>
                </a:ln>
                <a:solidFill>
                  <a:schemeClr val="tx1"/>
                </a:solidFill>
                <a:effectLst/>
                <a:latin typeface="Arial" pitchFamily="34" charset="0"/>
                <a:ea typeface="Calibri" pitchFamily="34" charset="0"/>
                <a:cs typeface="Arial" pitchFamily="34" charset="0"/>
              </a:rPr>
              <a:t>النظر في عين الشخص المتحدث..وتجنب النظر الى شعره او حذائه</a:t>
            </a: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2. </a:t>
            </a:r>
            <a:r>
              <a:rPr kumimoji="0" lang="ar-SA" i="0" u="none" strike="noStrike" cap="none" normalizeH="0" baseline="0" dirty="0" smtClean="0">
                <a:ln>
                  <a:noFill/>
                </a:ln>
                <a:solidFill>
                  <a:schemeClr val="tx1"/>
                </a:solidFill>
                <a:effectLst/>
                <a:latin typeface="Arial" pitchFamily="34" charset="0"/>
                <a:ea typeface="Calibri" pitchFamily="34" charset="0"/>
                <a:cs typeface="Arial" pitchFamily="34" charset="0"/>
              </a:rPr>
              <a:t>إظهار الاهتمام بما يقوله المتحدث..(بقول نعم..يالله..أووه.......الخ)(أو بإيماء الرأس</a:t>
            </a: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3. </a:t>
            </a:r>
            <a:r>
              <a:rPr kumimoji="0" lang="ar-SA" i="0" u="none" strike="noStrike" cap="none" normalizeH="0" baseline="0" dirty="0" smtClean="0">
                <a:ln>
                  <a:noFill/>
                </a:ln>
                <a:solidFill>
                  <a:schemeClr val="tx1"/>
                </a:solidFill>
                <a:effectLst/>
                <a:latin typeface="Arial" pitchFamily="34" charset="0"/>
                <a:ea typeface="Calibri" pitchFamily="34" charset="0"/>
                <a:cs typeface="Arial" pitchFamily="34" charset="0"/>
              </a:rPr>
              <a:t>الميل باتجاه المتحدث إذا كان الطرفان متقابلان</a:t>
            </a: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4. </a:t>
            </a:r>
            <a:r>
              <a:rPr kumimoji="0" lang="ar-SA" i="0" u="none" strike="noStrike" cap="none" normalizeH="0" baseline="0" dirty="0" smtClean="0">
                <a:ln>
                  <a:noFill/>
                </a:ln>
                <a:solidFill>
                  <a:schemeClr val="tx1"/>
                </a:solidFill>
                <a:effectLst/>
                <a:latin typeface="Arial" pitchFamily="34" charset="0"/>
                <a:ea typeface="Calibri" pitchFamily="34" charset="0"/>
                <a:cs typeface="Arial" pitchFamily="34" charset="0"/>
              </a:rPr>
              <a:t>طرح الاسئلة على المتحدث (في إطار الموضوع</a:t>
            </a: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5. </a:t>
            </a:r>
            <a:r>
              <a:rPr kumimoji="0" lang="ar-SA" i="0" u="none" strike="noStrike" cap="none" normalizeH="0" baseline="0" dirty="0" smtClean="0">
                <a:ln>
                  <a:noFill/>
                </a:ln>
                <a:solidFill>
                  <a:schemeClr val="tx1"/>
                </a:solidFill>
                <a:effectLst/>
                <a:latin typeface="Arial" pitchFamily="34" charset="0"/>
                <a:ea typeface="Calibri" pitchFamily="34" charset="0"/>
                <a:cs typeface="Arial" pitchFamily="34" charset="0"/>
              </a:rPr>
              <a:t>عدم مقاطعة المتحدث...قدر الاستطاعة</a:t>
            </a: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6. </a:t>
            </a:r>
            <a:r>
              <a:rPr kumimoji="0" lang="ar-SA" i="0" u="none" strike="noStrike" cap="none" normalizeH="0" baseline="0" dirty="0" smtClean="0">
                <a:ln>
                  <a:noFill/>
                </a:ln>
                <a:solidFill>
                  <a:schemeClr val="tx1"/>
                </a:solidFill>
                <a:effectLst/>
                <a:latin typeface="Arial" pitchFamily="34" charset="0"/>
                <a:ea typeface="Calibri" pitchFamily="34" charset="0"/>
                <a:cs typeface="Arial" pitchFamily="34" charset="0"/>
              </a:rPr>
              <a:t>عدم الابتعاد عن الحديث الذي يطرحه المتحدث حتى ينتهي من حديثه</a:t>
            </a: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7. </a:t>
            </a:r>
            <a:r>
              <a:rPr kumimoji="0" lang="ar-SA" i="0" u="none" strike="noStrike" cap="none" normalizeH="0" baseline="0" dirty="0" smtClean="0">
                <a:ln>
                  <a:noFill/>
                </a:ln>
                <a:solidFill>
                  <a:schemeClr val="tx1"/>
                </a:solidFill>
                <a:effectLst/>
                <a:latin typeface="Arial" pitchFamily="34" charset="0"/>
                <a:ea typeface="Calibri" pitchFamily="34" charset="0"/>
                <a:cs typeface="Arial" pitchFamily="34" charset="0"/>
              </a:rPr>
              <a:t>استخدام الكلمات التي استخدمها المتحدث والاسئلة التي طرحها ثناء حديثه</a:t>
            </a: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8. </a:t>
            </a:r>
            <a:r>
              <a:rPr kumimoji="0" lang="ar-SA" i="0" u="none" strike="noStrike" cap="none" normalizeH="0" baseline="0" dirty="0" smtClean="0">
                <a:ln>
                  <a:noFill/>
                </a:ln>
                <a:solidFill>
                  <a:schemeClr val="tx1"/>
                </a:solidFill>
                <a:effectLst/>
                <a:latin typeface="Arial" pitchFamily="34" charset="0"/>
                <a:ea typeface="Calibri" pitchFamily="34" charset="0"/>
                <a:cs typeface="Arial" pitchFamily="34" charset="0"/>
              </a:rPr>
              <a:t>وإن ضحك..فأشاركه الضحك</a:t>
            </a:r>
            <a:r>
              <a:rPr kumimoji="0" lang="en-US"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en-US"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91A998A4-83F8-461A-8751-1C20AACCA35B}" type="slidenum">
              <a:rPr lang="ar-SA" smtClean="0"/>
              <a:pPr/>
              <a:t>7</a:t>
            </a:fld>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91A998A4-83F8-461A-8751-1C20AACCA35B}" type="slidenum">
              <a:rPr lang="ar-SA" smtClean="0"/>
              <a:pPr/>
              <a:t>8</a:t>
            </a:fld>
            <a:endParaRPr lang="ar-SA"/>
          </a:p>
        </p:txBody>
      </p:sp>
      <p:sp>
        <p:nvSpPr>
          <p:cNvPr id="65537" name="Rectangle 1"/>
          <p:cNvSpPr>
            <a:spLocks noChangeArrowheads="1"/>
          </p:cNvSpPr>
          <p:nvPr/>
        </p:nvSpPr>
        <p:spPr bwMode="auto">
          <a:xfrm>
            <a:off x="683568" y="1161709"/>
            <a:ext cx="6984776"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صعوبات في الانصات:</a:t>
            </a:r>
            <a:endParaRPr kumimoji="0" lang="en-US" sz="240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en-US" sz="2400" i="0" u="none" strike="noStrike" cap="none" normalizeH="0" baseline="0" dirty="0" smtClean="0">
              <a:ln>
                <a:noFill/>
              </a:ln>
              <a:solidFill>
                <a:schemeClr val="accent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000" i="0" u="none" strike="noStrike" cap="none" normalizeH="0" baseline="0" dirty="0" smtClean="0">
                <a:ln>
                  <a:noFill/>
                </a:ln>
                <a:solidFill>
                  <a:srgbClr val="FF6699"/>
                </a:solidFill>
                <a:effectLst/>
                <a:latin typeface="Calibri" pitchFamily="34" charset="0"/>
                <a:ea typeface="Times New Roman" pitchFamily="18" charset="0"/>
                <a:cs typeface="Arial" pitchFamily="34" charset="0"/>
              </a:rPr>
              <a:t>من المتحدث :</a:t>
            </a:r>
            <a:endParaRPr kumimoji="0" lang="en-US" sz="2000" i="0" u="none" strike="noStrike" cap="none" normalizeH="0" baseline="0" dirty="0" smtClean="0">
              <a:ln>
                <a:noFill/>
              </a:ln>
              <a:solidFill>
                <a:srgbClr val="FF6699"/>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i="0" u="none" strike="noStrike" cap="none" normalizeH="0" baseline="0" dirty="0" smtClean="0">
                <a:ln>
                  <a:noFill/>
                </a:ln>
                <a:effectLst/>
                <a:latin typeface="Calibri" pitchFamily="34" charset="0"/>
                <a:ea typeface="Times New Roman" pitchFamily="18" charset="0"/>
                <a:cs typeface="Arial" pitchFamily="34" charset="0"/>
              </a:rPr>
              <a:t>اذا كان صوت المتحدث منخفض</a:t>
            </a:r>
            <a:endParaRPr kumimoji="0" lang="en-US" i="0" u="none" strike="noStrike" cap="none" normalizeH="0" baseline="0" dirty="0" smtClean="0">
              <a:ln>
                <a:noFill/>
              </a:ln>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i="0" u="none" strike="noStrike" cap="none" normalizeH="0" baseline="0" dirty="0" smtClean="0">
                <a:ln>
                  <a:noFill/>
                </a:ln>
                <a:effectLst/>
                <a:latin typeface="Calibri" pitchFamily="34" charset="0"/>
                <a:ea typeface="Times New Roman" pitchFamily="18" charset="0"/>
                <a:cs typeface="Arial" pitchFamily="34" charset="0"/>
              </a:rPr>
              <a:t>الرساله تكون معقده غير مفهومه للمنصت</a:t>
            </a:r>
            <a:endParaRPr kumimoji="0" lang="en-US" i="0" u="none" strike="noStrike" cap="none" normalizeH="0" baseline="0" dirty="0" smtClean="0">
              <a:ln>
                <a:noFill/>
              </a:ln>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i="0" u="none" strike="noStrike" cap="none" normalizeH="0" baseline="0" dirty="0" smtClean="0">
                <a:ln>
                  <a:noFill/>
                </a:ln>
                <a:effectLst/>
                <a:latin typeface="Calibri" pitchFamily="34" charset="0"/>
                <a:ea typeface="Times New Roman" pitchFamily="18" charset="0"/>
                <a:cs typeface="Arial" pitchFamily="34" charset="0"/>
              </a:rPr>
              <a:t>لغه الجسد تختلف عن تعبير المتحدث كان يعبر عن غصب ثم يبتسم!</a:t>
            </a:r>
            <a:endParaRPr kumimoji="0" lang="en-US" i="0" u="none" strike="noStrike" cap="none" normalizeH="0" baseline="0" dirty="0" smtClean="0">
              <a:ln>
                <a:noFill/>
              </a:ln>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000" i="0" u="none" strike="noStrike" cap="none" normalizeH="0" baseline="0" dirty="0" smtClean="0">
                <a:ln>
                  <a:noFill/>
                </a:ln>
                <a:solidFill>
                  <a:srgbClr val="FF6699"/>
                </a:solidFill>
                <a:effectLst/>
                <a:latin typeface="Calibri" pitchFamily="34" charset="0"/>
                <a:ea typeface="Times New Roman" pitchFamily="18" charset="0"/>
                <a:cs typeface="Arial" pitchFamily="34" charset="0"/>
              </a:rPr>
              <a:t>من المنصت:</a:t>
            </a:r>
            <a:endParaRPr kumimoji="0" lang="en-US" sz="2000" i="0" u="none" strike="noStrike" cap="none" normalizeH="0" baseline="0" dirty="0" smtClean="0">
              <a:ln>
                <a:noFill/>
              </a:ln>
              <a:solidFill>
                <a:srgbClr val="FF6699"/>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i="0" u="none" strike="noStrike" cap="none" normalizeH="0" baseline="0" dirty="0" smtClean="0">
                <a:ln>
                  <a:noFill/>
                </a:ln>
                <a:effectLst/>
                <a:latin typeface="Calibri" pitchFamily="34" charset="0"/>
                <a:ea typeface="Times New Roman" pitchFamily="18" charset="0"/>
                <a:cs typeface="Arial" pitchFamily="34" charset="0"/>
              </a:rPr>
              <a:t>ان يكون منشغل الذهن</a:t>
            </a:r>
            <a:endParaRPr kumimoji="0" lang="ar-SA"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i="0" u="none" strike="noStrike" cap="none" normalizeH="0" baseline="0" dirty="0" smtClean="0">
                <a:ln>
                  <a:noFill/>
                </a:ln>
                <a:effectLst/>
                <a:latin typeface="Arial" pitchFamily="34" charset="0"/>
                <a:ea typeface="Times New Roman" pitchFamily="18" charset="0"/>
                <a:cs typeface="Arial" pitchFamily="34" charset="0"/>
              </a:rPr>
              <a:t>ان لا يكلب التوضيح عند عد الاستيعاب .</a:t>
            </a:r>
            <a:r>
              <a:rPr kumimoji="0" lang="en-US"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827584" y="632177"/>
            <a:ext cx="7776864"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t/>
            </a:r>
            <a:br>
              <a:rPr kumimoji="0" lang="en-US" sz="1600" b="1" i="0" u="none" strike="noStrike" cap="none" normalizeH="0" baseline="0" dirty="0" smtClean="0">
                <a:ln>
                  <a:noFill/>
                </a:ln>
                <a:solidFill>
                  <a:srgbClr val="226176"/>
                </a:solidFill>
                <a:effectLst/>
                <a:latin typeface="Calibri" pitchFamily="34" charset="0"/>
                <a:ea typeface="Times New Roman" pitchFamily="18" charset="0"/>
                <a:cs typeface="Arial" pitchFamily="34" charset="0"/>
              </a:rPr>
            </a:br>
            <a:r>
              <a:rPr kumimoji="0" lang="en-US" sz="1800" b="1" i="0" u="none" strike="noStrike" cap="none" normalizeH="0" baseline="0" dirty="0" smtClean="0">
                <a:ln>
                  <a:noFill/>
                </a:ln>
                <a:solidFill>
                  <a:srgbClr val="226176"/>
                </a:solidFill>
                <a:effectLst/>
                <a:latin typeface="Traditional Arabic" pitchFamily="2" charset="-78"/>
                <a:ea typeface="Times New Roman" pitchFamily="18" charset="0"/>
                <a:cs typeface="Traditional Arabic" pitchFamily="2" charset="-78"/>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descr="http://4.bp.blogspot.com/_pnvalEpkqaU/Si16OLEQp8I/AAAAAAAAAW0/__G_CJKp1xQ/s320/listening.jpg">
            <a:hlinkClick r:id="rId2"/>
          </p:cNvPr>
          <p:cNvPicPr/>
          <p:nvPr/>
        </p:nvPicPr>
        <p:blipFill>
          <a:blip r:embed="rId3" cstate="print"/>
          <a:srcRect/>
          <a:stretch>
            <a:fillRect/>
          </a:stretch>
        </p:blipFill>
        <p:spPr bwMode="auto">
          <a:xfrm>
            <a:off x="107504" y="5273824"/>
            <a:ext cx="1526554" cy="1584176"/>
          </a:xfrm>
          <a:prstGeom prst="rect">
            <a:avLst/>
          </a:prstGeom>
          <a:noFill/>
          <a:ln w="9525">
            <a:noFill/>
            <a:miter lim="800000"/>
            <a:headEnd/>
            <a:tailEnd/>
          </a:ln>
        </p:spPr>
      </p:pic>
      <p:sp>
        <p:nvSpPr>
          <p:cNvPr id="36865" name="Rectangle 1"/>
          <p:cNvSpPr>
            <a:spLocks noChangeArrowheads="1"/>
          </p:cNvSpPr>
          <p:nvPr/>
        </p:nvSpPr>
        <p:spPr bwMode="auto">
          <a:xfrm>
            <a:off x="323528" y="160855"/>
            <a:ext cx="777686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rPr>
              <a:t>الأسلوب العملي الذي علينا إتباعه في أثناء الاستماع للآخرين</a:t>
            </a:r>
            <a:r>
              <a:rPr kumimoji="0" lang="en-US" sz="2400" i="0" u="none" strike="noStrike" cap="none" normalizeH="0" baseline="0" dirty="0" smtClean="0">
                <a:ln>
                  <a:noFill/>
                </a:ln>
                <a:solidFill>
                  <a:schemeClr val="accent1"/>
                </a:solidFill>
                <a:effectLst/>
                <a:latin typeface="Arial" pitchFamily="34" charset="0"/>
                <a:ea typeface="Times New Roman" pitchFamily="18" charset="0"/>
                <a:cs typeface="Arial" pitchFamily="34" charset="0"/>
              </a:rPr>
              <a:t>:</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endParaRPr kumimoji="0" lang="en-US"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i="0" u="none" strike="noStrike" cap="none" normalizeH="0" baseline="0" dirty="0" smtClean="0">
              <a:ln>
                <a:noFill/>
              </a:ln>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effectLst/>
                <a:latin typeface="Arial" pitchFamily="34" charset="0"/>
                <a:ea typeface="Times New Roman" pitchFamily="18" charset="0"/>
                <a:cs typeface="Arial" pitchFamily="34" charset="0"/>
              </a:rPr>
              <a:t>1 </a:t>
            </a:r>
            <a:r>
              <a:rPr kumimoji="0" lang="ar-SA" i="0" u="none" strike="noStrike" cap="none" normalizeH="0" baseline="0" dirty="0" smtClean="0">
                <a:ln>
                  <a:noFill/>
                </a:ln>
                <a:effectLst/>
                <a:latin typeface="Arial" pitchFamily="34" charset="0"/>
                <a:ea typeface="Times New Roman" pitchFamily="18" charset="0"/>
                <a:cs typeface="Arial" pitchFamily="34" charset="0"/>
              </a:rPr>
              <a:t>- استمع استمع استمع ! نعم عليك أن تستمع وبإخلاص لمن يُحدّثك، تستمع له حتى تفهمه، لا أن تخدعه أو تلقط منه عثرات وزلات من بين ثنايا كلماته، استمع وأنت ترغب في فهمه</a:t>
            </a:r>
            <a:r>
              <a:rPr kumimoji="0" lang="en-US" i="0" u="none" strike="noStrike" cap="none" normalizeH="0" baseline="0" dirty="0" smtClean="0">
                <a:ln>
                  <a:noFill/>
                </a:ln>
                <a:effectLst/>
                <a:latin typeface="Arial" pitchFamily="34" charset="0"/>
                <a:ea typeface="Times New Roman" pitchFamily="18" charset="0"/>
                <a:cs typeface="Arial" pitchFamily="34" charset="0"/>
              </a:rPr>
              <a:t>.</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i="0" u="none" strike="noStrike" cap="none" normalizeH="0" baseline="0" dirty="0" smtClean="0">
              <a:ln>
                <a:noFill/>
              </a:ln>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effectLst/>
                <a:latin typeface="Arial" pitchFamily="34" charset="0"/>
                <a:ea typeface="Times New Roman" pitchFamily="18" charset="0"/>
                <a:cs typeface="Arial" pitchFamily="34" charset="0"/>
              </a:rPr>
              <a:t>-2 </a:t>
            </a:r>
            <a:r>
              <a:rPr kumimoji="0" lang="ar-SA" i="0" u="none" strike="noStrike" cap="none" normalizeH="0" baseline="0" dirty="0" smtClean="0">
                <a:ln>
                  <a:noFill/>
                </a:ln>
                <a:effectLst/>
                <a:latin typeface="Arial" pitchFamily="34" charset="0"/>
                <a:ea typeface="Times New Roman" pitchFamily="18" charset="0"/>
                <a:cs typeface="Arial" pitchFamily="34" charset="0"/>
              </a:rPr>
              <a:t>لا تجهز الرد في نفسك وأنت تستمع له، ولا تستعجل ردك على من يحدثك، وتستطيع حتى تأجيل الرد لمدة معينة حتى تجمع أفكارك وتصيغها بشكل جيد، ومن الخطأ الاستعجال في الرد ، لأنه يؤدي بدوره لسوء الفهم</a:t>
            </a:r>
            <a:r>
              <a:rPr lang="en-US" dirty="0" smtClean="0">
                <a:latin typeface="Arial" pitchFamily="34" charset="0"/>
                <a:ea typeface="Times New Roman" pitchFamily="18" charset="0"/>
                <a:cs typeface="Arial" pitchFamily="34" charset="0"/>
              </a:rPr>
              <a:t>.</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i="0" u="none" strike="noStrike" cap="none" normalizeH="0" baseline="0" dirty="0" smtClean="0">
              <a:ln>
                <a:noFill/>
              </a:ln>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effectLst/>
                <a:latin typeface="Arial" pitchFamily="34" charset="0"/>
                <a:ea typeface="Times New Roman" pitchFamily="18" charset="0"/>
                <a:cs typeface="Arial" pitchFamily="34" charset="0"/>
              </a:rPr>
              <a:t>-3 </a:t>
            </a:r>
            <a:r>
              <a:rPr kumimoji="0" lang="ar-SA" i="0" u="none" strike="noStrike" cap="none" normalizeH="0" baseline="0" dirty="0" smtClean="0">
                <a:ln>
                  <a:noFill/>
                </a:ln>
                <a:effectLst/>
                <a:latin typeface="Arial" pitchFamily="34" charset="0"/>
                <a:ea typeface="Times New Roman" pitchFamily="18" charset="0"/>
                <a:cs typeface="Arial" pitchFamily="34" charset="0"/>
              </a:rPr>
              <a:t>اتجه بجسمك كله لمن يتحدث لك، فإن لم يكن ، فبوجهك على الأقل ، لأن المتحدث يتضايق ويحس بأنك تهمله إن لم ننتظر له أو تتجه له، وفي حادثة طريفة تؤكد هذا المعنى ، كان طفل يحدث أ باه المشغول في قراءة الجريدة ، فذهب الطفل وأمسك رأس أبيه وأداره تجاهه وكلمه</a:t>
            </a:r>
            <a:r>
              <a:rPr kumimoji="0" lang="en-US" i="0" u="none" strike="noStrike" cap="none" normalizeH="0" baseline="0" dirty="0" smtClean="0">
                <a:ln>
                  <a:noFill/>
                </a:ln>
                <a:effectLst/>
                <a:latin typeface="Arial" pitchFamily="34" charset="0"/>
                <a:ea typeface="Times New Roman" pitchFamily="18" charset="0"/>
                <a:cs typeface="Arial" pitchFamily="34" charset="0"/>
              </a:rPr>
              <a:t>!! .</a:t>
            </a:r>
            <a:endParaRPr kumimoji="0" lang="en-US" i="0" u="none" strike="noStrike" cap="none" normalizeH="0" baseline="0" dirty="0" smtClean="0">
              <a:ln>
                <a:noFill/>
              </a:ln>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i="0" u="none" strike="noStrike" cap="none" normalizeH="0" baseline="0" dirty="0" smtClean="0">
              <a:ln>
                <a:noFill/>
              </a:ln>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effectLst/>
                <a:latin typeface="Arial" pitchFamily="34" charset="0"/>
                <a:ea typeface="Times New Roman" pitchFamily="18" charset="0"/>
                <a:cs typeface="Arial" pitchFamily="34" charset="0"/>
              </a:rPr>
              <a:t>-4 </a:t>
            </a:r>
            <a:r>
              <a:rPr kumimoji="0" lang="ar-SA" i="0" u="none" strike="noStrike" cap="none" normalizeH="0" baseline="0" dirty="0" smtClean="0">
                <a:ln>
                  <a:noFill/>
                </a:ln>
                <a:effectLst/>
                <a:latin typeface="Arial" pitchFamily="34" charset="0"/>
                <a:ea typeface="Times New Roman" pitchFamily="18" charset="0"/>
                <a:cs typeface="Arial" pitchFamily="34" charset="0"/>
              </a:rPr>
              <a:t>بين للمتحدث أنك تستمع ، أنا أقول بين لا تتظاهر! لأنك إن تظاهرت بأنك تستمع لمن يحدثك فسيكتشف ذلك إن آجلاً أو عاجلاً ، بين له أنك تستمع لحديثه بأن تقول: نعم... صحيح أو تهمهم، أو تومئ برأسك، المهم بين له بالحركات والكلمات أنك تستمع له</a:t>
            </a:r>
            <a:r>
              <a:rPr kumimoji="0" lang="en-US" i="0" u="none" strike="noStrike" cap="none" normalizeH="0" baseline="0" dirty="0" smtClean="0">
                <a:ln>
                  <a:noFill/>
                </a:ln>
                <a:effectLst/>
                <a:latin typeface="Arial" pitchFamily="34" charset="0"/>
                <a:ea typeface="Times New Roman" pitchFamily="18" charset="0"/>
                <a:cs typeface="Arial" pitchFamily="34" charset="0"/>
              </a:rPr>
              <a:t>.</a:t>
            </a:r>
            <a:endParaRPr kumimoji="0" lang="en-US" i="0" u="none" strike="noStrike" cap="none" normalizeH="0" baseline="0" dirty="0" smtClean="0">
              <a:ln>
                <a:noFill/>
              </a:ln>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solidFill>
                  <a:srgbClr val="226176"/>
                </a:solidFill>
                <a:effectLst/>
                <a:latin typeface="Arial" pitchFamily="34" charset="0"/>
                <a:ea typeface="Times New Roman" pitchFamily="18" charset="0"/>
                <a:cs typeface="Arial" pitchFamily="34" charset="0"/>
              </a:rPr>
              <a:t/>
            </a:r>
            <a:br>
              <a:rPr kumimoji="0" lang="en-US" i="0" u="none" strike="noStrike" cap="none" normalizeH="0" baseline="0" dirty="0" smtClean="0">
                <a:ln>
                  <a:noFill/>
                </a:ln>
                <a:solidFill>
                  <a:srgbClr val="226176"/>
                </a:solidFill>
                <a:effectLst/>
                <a:latin typeface="Arial" pitchFamily="34" charset="0"/>
                <a:ea typeface="Times New Roman" pitchFamily="18" charset="0"/>
                <a:cs typeface="Arial" pitchFamily="34" charset="0"/>
              </a:rPr>
            </a:br>
            <a:r>
              <a:rPr kumimoji="0" lang="en-US" i="0" u="none" strike="noStrike" cap="none" normalizeH="0" baseline="0" dirty="0" smtClean="0">
                <a:ln>
                  <a:noFill/>
                </a:ln>
                <a:solidFill>
                  <a:srgbClr val="226176"/>
                </a:solidFill>
                <a:effectLst/>
                <a:latin typeface="Arial" pitchFamily="34" charset="0"/>
                <a:ea typeface="Times New Roman" pitchFamily="18" charset="0"/>
                <a:cs typeface="Arial" pitchFamily="34" charset="0"/>
              </a:rPr>
              <a:t/>
            </a:r>
            <a:br>
              <a:rPr kumimoji="0" lang="en-US" i="0" u="none" strike="noStrike" cap="none" normalizeH="0" baseline="0" dirty="0" smtClean="0">
                <a:ln>
                  <a:noFill/>
                </a:ln>
                <a:solidFill>
                  <a:srgbClr val="226176"/>
                </a:solidFill>
                <a:effectLst/>
                <a:latin typeface="Arial" pitchFamily="34" charset="0"/>
                <a:ea typeface="Times New Roman" pitchFamily="18" charset="0"/>
                <a:cs typeface="Arial" pitchFamily="34" charset="0"/>
              </a:rPr>
            </a:br>
            <a:endParaRPr kumimoji="0" lang="en-US"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solidFill>
                  <a:srgbClr val="226176"/>
                </a:solidFill>
                <a:effectLst/>
                <a:latin typeface="Arial" pitchFamily="34" charset="0"/>
                <a:ea typeface="Times New Roman" pitchFamily="18" charset="0"/>
                <a:cs typeface="Arial" pitchFamily="34" charset="0"/>
              </a:rPr>
              <a:t>-</a:t>
            </a: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91A998A4-83F8-461A-8751-1C20AACCA35B}" type="slidenum">
              <a:rPr lang="ar-SA" smtClean="0"/>
              <a:pPr/>
              <a:t>9</a:t>
            </a:fld>
            <a:endParaRPr lang="ar-SA"/>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204</TotalTime>
  <Words>651</Words>
  <Application>Microsoft Office PowerPoint</Application>
  <PresentationFormat>On-screen Show (4:3)</PresentationFormat>
  <Paragraphs>168</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Oriel</vt:lpstr>
      <vt:lpstr>مهارة الانصات</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Joody</dc:creator>
  <cp:lastModifiedBy>Joody</cp:lastModifiedBy>
  <cp:revision>24</cp:revision>
  <dcterms:created xsi:type="dcterms:W3CDTF">2011-11-22T12:27:11Z</dcterms:created>
  <dcterms:modified xsi:type="dcterms:W3CDTF">2011-11-22T16:15:50Z</dcterms:modified>
</cp:coreProperties>
</file>