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notesMasterIdLst>
    <p:notesMasterId r:id="rId19"/>
  </p:notesMasterIdLst>
  <p:sldIdLst>
    <p:sldId id="256" r:id="rId2"/>
    <p:sldId id="270" r:id="rId3"/>
    <p:sldId id="271" r:id="rId4"/>
    <p:sldId id="276" r:id="rId5"/>
    <p:sldId id="275" r:id="rId6"/>
    <p:sldId id="265" r:id="rId7"/>
    <p:sldId id="259" r:id="rId8"/>
    <p:sldId id="274" r:id="rId9"/>
    <p:sldId id="278" r:id="rId10"/>
    <p:sldId id="279" r:id="rId11"/>
    <p:sldId id="280" r:id="rId12"/>
    <p:sldId id="260" r:id="rId13"/>
    <p:sldId id="267" r:id="rId14"/>
    <p:sldId id="268" r:id="rId15"/>
    <p:sldId id="261" r:id="rId16"/>
    <p:sldId id="263" r:id="rId17"/>
    <p:sldId id="264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47276E1-6793-44BD-B3DF-67CA8B4F15A8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8EF8C15-05AF-4E43-9659-14D5C4156F5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F8C15-05AF-4E43-9659-14D5C4156F5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B4A45-7243-4769-A4F3-315CA5AD5EF6}" type="datetimeFigureOut">
              <a:rPr lang="ar-SA" smtClean="0"/>
              <a:pPr/>
              <a:t>25/12/32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12DAE-7382-49B6-89A3-E65539A6D68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ress_code" TargetMode="External"/><Relationship Id="rId2" Type="http://schemas.openxmlformats.org/officeDocument/2006/relationships/hyperlink" Target="http://www.slideshare.net/Wellingtonisgreat/appearance-and-dress-communication-and-cultur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59632" y="1844824"/>
            <a:ext cx="7406640" cy="3456384"/>
          </a:xfrm>
        </p:spPr>
        <p:txBody>
          <a:bodyPr>
            <a:noAutofit/>
          </a:bodyPr>
          <a:lstStyle/>
          <a:p>
            <a:r>
              <a:rPr lang="ar-SA" dirty="0" smtClean="0">
                <a:latin typeface="Hacen Vanilla" pitchFamily="2" charset="-78"/>
                <a:ea typeface="Kozuka Mincho Pro R" pitchFamily="18" charset="-128"/>
                <a:cs typeface="Hacen Vanilla" pitchFamily="2" charset="-78"/>
              </a:rPr>
              <a:t/>
            </a:r>
            <a:br>
              <a:rPr lang="ar-SA" dirty="0" smtClean="0">
                <a:latin typeface="Hacen Vanilla" pitchFamily="2" charset="-78"/>
                <a:ea typeface="Kozuka Mincho Pro R" pitchFamily="18" charset="-128"/>
                <a:cs typeface="Hacen Vanilla" pitchFamily="2" charset="-78"/>
              </a:rPr>
            </a:br>
            <a:r>
              <a:rPr lang="ar-SA" dirty="0" smtClean="0">
                <a:latin typeface="Hacen Vanilla" pitchFamily="2" charset="-78"/>
                <a:ea typeface="Kozuka Mincho Pro R" pitchFamily="18" charset="-128"/>
                <a:cs typeface="Hacen Vanilla" pitchFamily="2" charset="-78"/>
              </a:rPr>
              <a:t/>
            </a:r>
            <a:br>
              <a:rPr lang="ar-SA" dirty="0" smtClean="0">
                <a:latin typeface="Hacen Vanilla" pitchFamily="2" charset="-78"/>
                <a:ea typeface="Kozuka Mincho Pro R" pitchFamily="18" charset="-128"/>
                <a:cs typeface="Hacen Vanilla" pitchFamily="2" charset="-78"/>
              </a:rPr>
            </a:br>
            <a:r>
              <a:rPr lang="ar-SA" sz="3200" b="1" dirty="0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ea typeface="Kozuka Mincho Pro R" pitchFamily="18" charset="-128"/>
                <a:cs typeface="Hacen Vanilla" pitchFamily="2" charset="-78"/>
              </a:rPr>
              <a:t>- اللبس والمظهر -</a:t>
            </a:r>
            <a:endParaRPr lang="ar-SA" sz="3200" b="1" dirty="0">
              <a:solidFill>
                <a:schemeClr val="accent6">
                  <a:lumMod val="75000"/>
                </a:schemeClr>
              </a:solidFill>
              <a:latin typeface="Hacen Vanilla" pitchFamily="2" charset="-78"/>
              <a:ea typeface="Kozuka Mincho Pro R" pitchFamily="18" charset="-128"/>
              <a:cs typeface="Hacen Vanilla" pitchFamily="2" charset="-78"/>
            </a:endParaRPr>
          </a:p>
        </p:txBody>
      </p:sp>
      <p:pic>
        <p:nvPicPr>
          <p:cNvPr id="5" name="Picture 4" descr="3L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83768" y="2204864"/>
            <a:ext cx="51812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Hacen Vanilla" pitchFamily="2" charset="-78"/>
                <a:ea typeface="Kozuka Mincho Pro R" pitchFamily="18" charset="-128"/>
                <a:cs typeface="Hacen Vanilla" pitchFamily="2" charset="-78"/>
              </a:rPr>
              <a:t>مهارات الاتصال الذاتي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LM.jpg"/>
          <p:cNvPicPr>
            <a:picLocks noChangeAspect="1"/>
          </p:cNvPicPr>
          <p:nvPr/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Dress code – </a:t>
            </a:r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قانون اللباس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لبس الشركات، البنوك، المحاكم</a:t>
            </a:r>
          </a:p>
          <a:p>
            <a:pPr algn="r">
              <a:buNone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ل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بس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المدارس</a:t>
            </a:r>
          </a:p>
          <a:p>
            <a:pPr algn="r">
              <a:buNone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الأحزاب الدينية ...</a:t>
            </a:r>
          </a:p>
          <a:p>
            <a:pPr algn="r">
              <a:buFontTx/>
              <a:buChar char="-"/>
            </a:pPr>
            <a:endParaRPr lang="ar-SA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FontTx/>
              <a:buChar char="-"/>
            </a:pPr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قوانين خاصة:</a:t>
            </a:r>
          </a:p>
          <a:p>
            <a:pPr algn="r">
              <a:buNone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قانون منع الحجاب في فرنسا</a:t>
            </a:r>
          </a:p>
          <a:p>
            <a:pPr algn="r">
              <a:buFontTx/>
              <a:buChar char="-"/>
            </a:pPr>
            <a:endParaRPr lang="ar-SA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FontTx/>
              <a:buChar char="-"/>
            </a:pPr>
            <a:endParaRPr lang="ar-SA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FontTx/>
              <a:buChar char="-"/>
            </a:pPr>
            <a:endParaRPr lang="ar-SA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FontTx/>
              <a:buChar char="-"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</p:txBody>
      </p:sp>
      <p:pic>
        <p:nvPicPr>
          <p:cNvPr id="4" name="Picture 2" descr="C:\Users\HOME\Downloads\1.1211063700.dress-co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3244453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980728"/>
            <a:ext cx="7715200" cy="54006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أ</a:t>
            </a:r>
            <a:r>
              <a:rPr lang="ar-SA" sz="3600" b="1" dirty="0" smtClean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ثر المظهر في عملية الاتصال :</a:t>
            </a:r>
          </a:p>
          <a:p>
            <a:pPr algn="r"/>
            <a:endParaRPr lang="ar-SA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endParaRPr lang="ar-SA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المظهر الحسن يترك انطباعاً وتأثيراً قوياً على </a:t>
            </a: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الآخرين</a:t>
            </a: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المظهر الحسن يشعر صاحبه بالثقة </a:t>
            </a: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حسن المظهر له علاقة بالتكييف الصحي والجمالي للفرد </a:t>
            </a:r>
          </a:p>
          <a:p>
            <a:pPr algn="r"/>
            <a:endParaRPr lang="en-US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</p:txBody>
      </p:sp>
      <p:pic>
        <p:nvPicPr>
          <p:cNvPr id="4" name="Picture 3" descr="3L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836712"/>
            <a:ext cx="8229600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الكلمة الأكثر أهمية للباس المؤثر هي:– </a:t>
            </a:r>
          </a:p>
          <a:p>
            <a:pPr algn="ctr">
              <a:buNone/>
            </a:pPr>
            <a:endParaRPr lang="ar-SA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ctr">
              <a:buNone/>
            </a:pPr>
            <a:endParaRPr lang="ar-SA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ctr">
              <a:buNone/>
            </a:pPr>
            <a:r>
              <a:rPr lang="ar-SA" sz="5400" b="1" dirty="0" smtClean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كن لائقاً!</a:t>
            </a:r>
          </a:p>
          <a:p>
            <a:pPr algn="r">
              <a:buNone/>
            </a:pPr>
            <a:endParaRPr lang="ar-SA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endParaRPr lang="ar-SA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endParaRPr lang="ar-SA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endParaRPr lang="ar-SA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</p:txBody>
      </p:sp>
      <p:pic>
        <p:nvPicPr>
          <p:cNvPr id="5" name="Picture 4" descr="3L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كن لائقا: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Hacen Vanilla" pitchFamily="2" charset="-78"/>
              <a:cs typeface="Hacen Vanilla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اللبس في المستوى الواعي</a:t>
            </a: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خذ نظرة فاحصة إلى طريقة لبسك وتزينك</a:t>
            </a:r>
          </a:p>
          <a:p>
            <a:pPr algn="r"/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اهتم بأناقتك وحسن منظرك </a:t>
            </a:r>
          </a:p>
          <a:p>
            <a:pPr algn="r"/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 اختر اللبس المُناسب لسنك، وظيفتك، ومركزك </a:t>
            </a:r>
            <a:r>
              <a:rPr lang="ar-SA" sz="2800" dirty="0" err="1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الإجتماعي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</p:txBody>
      </p:sp>
      <p:pic>
        <p:nvPicPr>
          <p:cNvPr id="4" name="Picture 3" descr="3L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كن لائقاً وأنيقاً دائماً </a:t>
            </a:r>
            <a:b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</a:br>
            <a:endParaRPr lang="ar-SA" dirty="0">
              <a:solidFill>
                <a:schemeClr val="accent6">
                  <a:lumMod val="75000"/>
                </a:schemeClr>
              </a:solidFill>
              <a:latin typeface="Hacen Vanilla" pitchFamily="2" charset="-78"/>
              <a:cs typeface="Hacen Vanilla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>
              <a:buNone/>
            </a:pPr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مفهوم الأناقة :</a:t>
            </a:r>
          </a:p>
          <a:p>
            <a:pPr algn="r">
              <a:buNone/>
            </a:pPr>
            <a:r>
              <a:rPr lang="ar-SA" sz="30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1. لبس محتشم يُشعر بالراحة والثقة بالنفس </a:t>
            </a:r>
          </a:p>
          <a:p>
            <a:pPr algn="r">
              <a:buNone/>
            </a:pPr>
            <a:r>
              <a:rPr lang="ar-SA" sz="30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2. مظهر اللبس مناسب لأبعاد شخصيتك </a:t>
            </a:r>
          </a:p>
          <a:p>
            <a:pPr algn="r">
              <a:buNone/>
            </a:pPr>
            <a:r>
              <a:rPr lang="ar-SA" sz="30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3. الانسجام بين تكوين الجسم والملابس التي </a:t>
            </a:r>
            <a:r>
              <a:rPr lang="ar-SA" sz="3000" dirty="0" err="1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يرتديها</a:t>
            </a:r>
            <a:endParaRPr lang="ar-SA" sz="30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30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4. مدى التوافق مع المكان والزمان</a:t>
            </a:r>
            <a:r>
              <a:rPr lang="en-US" sz="30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.</a:t>
            </a:r>
            <a:endParaRPr lang="ar-SA" sz="30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وجهة نظر: </a:t>
            </a:r>
            <a:r>
              <a:rPr lang="ar-SA" sz="30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لاشك أن المبالغة في المظهر تلفت النظر </a:t>
            </a:r>
          </a:p>
          <a:p>
            <a:pPr algn="r">
              <a:buNone/>
            </a:pPr>
            <a:r>
              <a:rPr lang="ar-SA" sz="30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ولكنها تصادر القوى </a:t>
            </a:r>
            <a:r>
              <a:rPr lang="ar-SA" sz="3000" dirty="0" err="1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الحقيقية</a:t>
            </a:r>
            <a:r>
              <a:rPr lang="ar-SA" sz="30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 لشخصيتك!</a:t>
            </a:r>
          </a:p>
          <a:p>
            <a:pPr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.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5" name="Picture 4" descr="3L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effectLst/>
                <a:latin typeface="Hacen Vanilla" pitchFamily="2" charset="-78"/>
                <a:cs typeface="Hacen Vanilla" pitchFamily="2" charset="-78"/>
              </a:rPr>
              <a:t>كن جميلا ترى الوجود جميلا:</a:t>
            </a:r>
            <a:endParaRPr lang="ar-SA" dirty="0">
              <a:solidFill>
                <a:schemeClr val="accent6">
                  <a:lumMod val="75000"/>
                </a:schemeClr>
              </a:solidFill>
              <a:effectLst/>
              <a:latin typeface="Hacen Vanilla" pitchFamily="2" charset="-78"/>
              <a:cs typeface="Hacen Vanilla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339752" y="1600200"/>
            <a:ext cx="6347048" cy="4525963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قال صلى الله علية وسلم:</a:t>
            </a:r>
          </a:p>
          <a:p>
            <a:pPr algn="r"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   </a:t>
            </a:r>
          </a:p>
          <a:p>
            <a:pPr algn="r"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"إن الله جميل يحب الجمال"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 </a:t>
            </a:r>
          </a:p>
        </p:txBody>
      </p:sp>
      <p:pic>
        <p:nvPicPr>
          <p:cNvPr id="5" name="Picture 4" descr="3L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المراجع:</a:t>
            </a:r>
            <a:endParaRPr lang="ar-SA" dirty="0">
              <a:solidFill>
                <a:schemeClr val="accent6">
                  <a:lumMod val="75000"/>
                </a:schemeClr>
              </a:solidFill>
              <a:latin typeface="Hacen Vanilla" pitchFamily="2" charset="-78"/>
              <a:cs typeface="Hacen Vanilla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ar-SA" sz="2400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مهارات الاتصال الشخصي التسع : كتاب فن التواصل مع الآخرين، </a:t>
            </a:r>
          </a:p>
          <a:p>
            <a:pPr algn="r">
              <a:buNone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للمؤلف  محمد هشام أبو </a:t>
            </a:r>
            <a:r>
              <a:rPr lang="ar-SA" sz="2400" dirty="0" err="1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القمبز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.</a:t>
            </a:r>
          </a:p>
          <a:p>
            <a:pPr algn="r">
              <a:buNone/>
            </a:pPr>
            <a:endParaRPr lang="ar-SA" sz="2400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Appearance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And Dress Communication And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Culture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</a:t>
            </a:r>
          </a:p>
          <a:p>
            <a:pPr algn="r"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  <a:hlinkClick r:id="rId2"/>
              </a:rPr>
              <a:t>http://www.slideshare.net/Wellingtonisgreat/appearance-and-dress-</a:t>
            </a:r>
            <a:endParaRPr lang="ar-SA" sz="1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  <a:hlinkClick r:id="rId2"/>
            </a:endParaRPr>
          </a:p>
          <a:p>
            <a:pPr algn="r"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  <a:hlinkClick r:id="rId2"/>
              </a:rPr>
              <a:t>communication-and-culture</a:t>
            </a:r>
            <a:endParaRPr lang="ar-SA" sz="1800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endParaRPr lang="ar-SA" sz="24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Dress code, Wikipedia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</a:t>
            </a:r>
          </a:p>
          <a:p>
            <a:pPr algn="r">
              <a:buNone/>
            </a:pPr>
            <a:r>
              <a:rPr lang="ar-SA" sz="1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 </a:t>
            </a:r>
            <a:r>
              <a:rPr lang="en-US" sz="1800" dirty="0" smtClean="0">
                <a:hlinkClick r:id="rId3"/>
              </a:rPr>
              <a:t>http://en.wikipedia.org/wiki/Dress_code</a:t>
            </a:r>
            <a:endParaRPr lang="ar-SA" sz="1800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endParaRPr lang="ar-SA" sz="2400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</p:txBody>
      </p:sp>
      <p:pic>
        <p:nvPicPr>
          <p:cNvPr id="5" name="Picture 4" descr="3L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120680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endParaRPr lang="ar-SA" sz="5400" dirty="0" smtClean="0">
              <a:solidFill>
                <a:schemeClr val="accent1">
                  <a:lumMod val="75000"/>
                </a:schemeClr>
              </a:solidFill>
              <a:latin typeface="Hacen Vanilla" pitchFamily="2" charset="-78"/>
              <a:cs typeface="Hacen Vanilla" pitchFamily="2" charset="-78"/>
            </a:endParaRPr>
          </a:p>
          <a:p>
            <a:pPr algn="r">
              <a:buNone/>
            </a:pPr>
            <a:r>
              <a:rPr lang="ar-SA" sz="5400" dirty="0" smtClean="0">
                <a:solidFill>
                  <a:schemeClr val="accent1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    - شـكـرا!ً</a:t>
            </a: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" pitchFamily="2" charset="-78"/>
              <a:cs typeface="Hacen Vanilla" pitchFamily="2" charset="-78"/>
            </a:endParaRP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" pitchFamily="2" charset="-78"/>
              <a:cs typeface="Hacen Vanilla" pitchFamily="2" charset="-78"/>
            </a:endParaRPr>
          </a:p>
          <a:p>
            <a:pPr algn="ctr">
              <a:buNone/>
            </a:pPr>
            <a:endParaRPr lang="ar-SA" sz="5400" dirty="0" smtClean="0">
              <a:solidFill>
                <a:schemeClr val="accent6">
                  <a:lumMod val="75000"/>
                </a:schemeClr>
              </a:solidFill>
              <a:latin typeface="Hacen Vanilla" pitchFamily="2" charset="-78"/>
              <a:cs typeface="Hacen Vanilla" pitchFamily="2" charset="-78"/>
            </a:endParaRPr>
          </a:p>
          <a:p>
            <a:pPr algn="ctr">
              <a:buNone/>
            </a:pPr>
            <a:r>
              <a:rPr lang="ar-SA" sz="5400" dirty="0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إعداد:</a:t>
            </a:r>
          </a:p>
          <a:p>
            <a:pPr algn="ctr">
              <a:buNone/>
            </a:pPr>
            <a:r>
              <a:rPr lang="ar-SA" sz="3500" dirty="0" smtClean="0">
                <a:solidFill>
                  <a:schemeClr val="accent1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- أفنان </a:t>
            </a:r>
            <a:r>
              <a:rPr lang="ar-SA" sz="3500" dirty="0" err="1" smtClean="0">
                <a:solidFill>
                  <a:schemeClr val="accent1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الخثلان</a:t>
            </a:r>
            <a:endParaRPr lang="ar-SA" sz="3500" dirty="0" smtClean="0">
              <a:solidFill>
                <a:schemeClr val="accent1">
                  <a:lumMod val="75000"/>
                </a:schemeClr>
              </a:solidFill>
              <a:latin typeface="Hacen Vanilla" pitchFamily="2" charset="-78"/>
              <a:cs typeface="Hacen Vanilla" pitchFamily="2" charset="-78"/>
            </a:endParaRPr>
          </a:p>
          <a:p>
            <a:pPr algn="ctr">
              <a:buNone/>
            </a:pPr>
            <a:r>
              <a:rPr lang="ar-SA" sz="3500" dirty="0" smtClean="0">
                <a:solidFill>
                  <a:schemeClr val="accent1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- مي </a:t>
            </a:r>
            <a:r>
              <a:rPr lang="ar-SA" sz="3500" dirty="0" err="1" smtClean="0">
                <a:solidFill>
                  <a:schemeClr val="accent1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العتيبي</a:t>
            </a:r>
            <a:endParaRPr lang="ar-SA" sz="3500" dirty="0">
              <a:solidFill>
                <a:schemeClr val="accent1">
                  <a:lumMod val="75000"/>
                </a:schemeClr>
              </a:solidFill>
              <a:latin typeface="Hacen Vanilla" pitchFamily="2" charset="-78"/>
              <a:cs typeface="Hacen Vanilla" pitchFamily="2" charset="-78"/>
            </a:endParaRPr>
          </a:p>
        </p:txBody>
      </p:sp>
      <p:pic>
        <p:nvPicPr>
          <p:cNvPr id="6" name="صورة 5" descr="سةهمث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052736"/>
            <a:ext cx="921281" cy="8759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3L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اللبس والمظهر الخارجي عامل أساسي في تكوين الانطباع الأولي عن الأشخاص</a:t>
            </a:r>
          </a:p>
          <a:p>
            <a:pPr algn="r"/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/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إن الانطباع الذي تتركه لدى الآخرين في أول مقابلة </a:t>
            </a: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لا يمكن تكراره </a:t>
            </a: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</p:txBody>
      </p:sp>
      <p:pic>
        <p:nvPicPr>
          <p:cNvPr id="5" name="Picture 4" descr="3L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المظهر الخارجي يشمل:</a:t>
            </a: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نوع ولون اللبس</a:t>
            </a: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الرائحة</a:t>
            </a: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مستحضرات التجميل</a:t>
            </a: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الحذاء والحقيبة</a:t>
            </a: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 - الشعر: اللحية / الشارب / الحلاقة / التسريحة ..</a:t>
            </a: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المجوهرات والإكسسوار</a:t>
            </a:r>
            <a:endParaRPr lang="ar-SA" sz="2800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lvl="2"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المقتنيات: الهاتف المحمول / الكمبيوتر الشخصي ..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/>
            <a:endParaRPr lang="en-US" sz="2800" dirty="0">
              <a:latin typeface="Hacen Vanilla Ultra Light" pitchFamily="2" charset="-78"/>
              <a:cs typeface="Hacen Vanilla Ultra Light" pitchFamily="2" charset="-78"/>
            </a:endParaRPr>
          </a:p>
        </p:txBody>
      </p:sp>
      <p:pic>
        <p:nvPicPr>
          <p:cNvPr id="4" name="Picture 3" descr="3L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1435608" y="-387424"/>
            <a:ext cx="7498080" cy="14401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syria-arm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900718"/>
            <a:ext cx="3384376" cy="5408601"/>
          </a:xfrm>
        </p:spPr>
      </p:pic>
      <p:pic>
        <p:nvPicPr>
          <p:cNvPr id="5" name="Picture 4" descr="sheik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908721"/>
            <a:ext cx="3456384" cy="5400600"/>
          </a:xfrm>
          <a:prstGeom prst="rect">
            <a:avLst/>
          </a:prstGeom>
        </p:spPr>
      </p:pic>
      <p:pic>
        <p:nvPicPr>
          <p:cNvPr id="6" name="Picture 5" descr="3LM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40000"/>
          </a:blip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dirty="0" err="1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بِماذا</a:t>
            </a:r>
            <a:r>
              <a:rPr lang="ar-SA" sz="3200" dirty="0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 يوحي اللبس والمظهر الخارجي؟: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Hacen Vanilla" pitchFamily="2" charset="-78"/>
              <a:cs typeface="Hacen Vanilla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الانتماء إلى فريق أو جهة معينة.</a:t>
            </a: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( فريق كرة قدم، فريق الكشّافة ..)</a:t>
            </a: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الانتماء إلى وحدة أو نظام.</a:t>
            </a: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(الشرطة، الجيش ..)</a:t>
            </a: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الإيحاء بالمكانة أو المنصب</a:t>
            </a: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(الملوك، الرؤساء ..)</a:t>
            </a: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الاختلاف والتفرد</a:t>
            </a:r>
          </a:p>
        </p:txBody>
      </p:sp>
      <p:pic>
        <p:nvPicPr>
          <p:cNvPr id="4" name="Picture 3" descr="3L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87624" y="1268760"/>
            <a:ext cx="7499176" cy="485740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تتكون لدينا انطباعات آنية عن الناس خلال </a:t>
            </a:r>
            <a:r>
              <a:rPr lang="ar-SA" sz="2800" b="1" dirty="0" smtClean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الثواني الخمس الأولى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التي نراهم فيها! </a:t>
            </a: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يقدر الخبراء أننا نأخذ </a:t>
            </a:r>
            <a:r>
              <a:rPr lang="ar-SA" sz="2800" b="1" dirty="0" smtClean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خمس دقائق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أخرى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لنضيف خمسين في المائة من انطباعنا ( السلبي أو الايجابي ) إلى الانطباع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الذي تكون في الثواني الخمس الأولى! </a:t>
            </a:r>
          </a:p>
          <a:p>
            <a:pPr algn="r"/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b="1" dirty="0" smtClean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تسعون بالمائة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من شخصيتنا يتم تغطيتها باللباس ، لذلك من الضروري أن نكون مدركين للرسائل الاتصالية التي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تحملها ملابسنا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!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endParaRPr lang="ar-SA" sz="2800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</p:txBody>
      </p:sp>
      <p:pic>
        <p:nvPicPr>
          <p:cNvPr id="5" name="Picture 4" descr="3L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إن العشرة بالمائة غير المعطاة من جسمنا هي في العادة </a:t>
            </a:r>
            <a:r>
              <a:rPr lang="ar-SA" sz="2800" b="1" dirty="0" smtClean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وجوهنا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 وأحيانا غطاء الرأس (الغترة )</a:t>
            </a:r>
          </a:p>
          <a:p>
            <a:pPr algn="r">
              <a:buNone/>
            </a:pPr>
            <a:endParaRPr lang="ar-SA" sz="2800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هذه </a:t>
            </a:r>
            <a:r>
              <a:rPr lang="ar-SA" sz="2800" b="1" dirty="0" smtClean="0">
                <a:solidFill>
                  <a:schemeClr val="accent6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العشر بالمائة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الأكثر أهمية من كل الجسم لأنها </a:t>
            </a: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المكان أو المنطقة التي ينظر إليها الناس!</a:t>
            </a:r>
          </a:p>
          <a:p>
            <a:pPr algn="r">
              <a:buNone/>
            </a:pPr>
            <a:endParaRPr lang="ar-SA" sz="28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ولاشك أن الانطباع الذي يستقبله الآخرون يتأثر كثيراً </a:t>
            </a:r>
            <a:endParaRPr lang="ar-SA" sz="2800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بأسلوب الزينة الذي نزين به رأسنا</a:t>
            </a:r>
          </a:p>
          <a:p>
            <a:pPr algn="r">
              <a:buNone/>
            </a:pPr>
            <a:endParaRPr lang="ar-SA" sz="2800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</p:txBody>
      </p:sp>
      <p:pic>
        <p:nvPicPr>
          <p:cNvPr id="5" name="Picture 4" descr="3L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1435608" y="0"/>
            <a:ext cx="7498080" cy="27463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439389_1231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64088" y="692696"/>
            <a:ext cx="3303265" cy="5616624"/>
          </a:xfrm>
        </p:spPr>
      </p:pic>
      <p:pic>
        <p:nvPicPr>
          <p:cNvPr id="5" name="Picture 4" descr="2010-2010_2_OEGTP-EGY-NEQAB-MM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620688"/>
            <a:ext cx="3312368" cy="5688632"/>
          </a:xfrm>
          <a:prstGeom prst="rect">
            <a:avLst/>
          </a:prstGeom>
        </p:spPr>
      </p:pic>
      <p:pic>
        <p:nvPicPr>
          <p:cNvPr id="6" name="Picture 5" descr="3LM.jpg"/>
          <p:cNvPicPr>
            <a:picLocks noChangeAspect="1"/>
          </p:cNvPicPr>
          <p:nvPr/>
        </p:nvPicPr>
        <p:blipFill>
          <a:blip r:embed="rId4" cstate="print">
            <a:lum bright="40000"/>
          </a:blip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Dress code – </a:t>
            </a:r>
            <a:r>
              <a:rPr lang="ar-SA" dirty="0" smtClean="0">
                <a:solidFill>
                  <a:schemeClr val="accent6">
                    <a:lumMod val="75000"/>
                  </a:schemeClr>
                </a:solidFill>
                <a:latin typeface="Hacen Vanilla" pitchFamily="2" charset="-78"/>
                <a:cs typeface="Hacen Vanilla" pitchFamily="2" charset="-78"/>
              </a:rPr>
              <a:t>قانون اللباس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Hacen Vanilla" pitchFamily="2" charset="-78"/>
              <a:cs typeface="Hacen Vanilla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المظهر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الخارجي من ملابس وشعر، الذي يتقيد </a:t>
            </a:r>
          </a:p>
          <a:p>
            <a:pPr algn="r">
              <a:buNone/>
            </a:pPr>
            <a:r>
              <a:rPr lang="ar-SA" sz="2400" dirty="0" err="1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به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 التابعون لأي جهة تطبق هذا القانون</a:t>
            </a:r>
          </a:p>
          <a:p>
            <a:pPr algn="r">
              <a:buNone/>
            </a:pP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قوانين مكتوبة وغير مكتوبة</a:t>
            </a:r>
          </a:p>
          <a:p>
            <a:pPr algn="r">
              <a:buNone/>
            </a:pPr>
            <a:endParaRPr lang="ar-SA" sz="24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ي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ختلف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باختلاف المجتمعات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والثقافات.</a:t>
            </a:r>
          </a:p>
          <a:p>
            <a:pPr algn="r">
              <a:buFontTx/>
              <a:buChar char="-"/>
            </a:pPr>
            <a:endParaRPr lang="ar-SA" sz="2400" dirty="0" smtClean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  <a:p>
            <a:pPr algn="r"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- يحدث التشويش في الاتصال إذا وقع لبس عند الطرف الآخر في </a:t>
            </a:r>
          </a:p>
          <a:p>
            <a:pPr algn="r"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latin typeface="Hacen Vanilla Ultra Light" pitchFamily="2" charset="-78"/>
                <a:cs typeface="Hacen Vanilla Ultra Light" pitchFamily="2" charset="-78"/>
              </a:rPr>
              <a:t>استقبال الرسالة التي أراد الشخص إرسالها عن طريق لبسه ومظهره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Hacen Vanilla Ultra Light" pitchFamily="2" charset="-78"/>
              <a:cs typeface="Hacen Vanilla Ultra Light" pitchFamily="2" charset="-78"/>
            </a:endParaRPr>
          </a:p>
        </p:txBody>
      </p:sp>
      <p:pic>
        <p:nvPicPr>
          <p:cNvPr id="5" name="Picture 4" descr="3LM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1475656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7968</TotalTime>
  <Words>437</Words>
  <Application>Microsoft Office PowerPoint</Application>
  <PresentationFormat>On-screen Show (4:3)</PresentationFormat>
  <Paragraphs>121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 - اللبس والمظهر -</vt:lpstr>
      <vt:lpstr>Slide 2</vt:lpstr>
      <vt:lpstr>Slide 3</vt:lpstr>
      <vt:lpstr>Slide 4</vt:lpstr>
      <vt:lpstr>بِماذا يوحي اللبس والمظهر الخارجي؟:</vt:lpstr>
      <vt:lpstr>Slide 6</vt:lpstr>
      <vt:lpstr>Slide 7</vt:lpstr>
      <vt:lpstr>Slide 8</vt:lpstr>
      <vt:lpstr>Dress code – قانون اللباس</vt:lpstr>
      <vt:lpstr>Dress code – قانون اللباس</vt:lpstr>
      <vt:lpstr>Slide 11</vt:lpstr>
      <vt:lpstr>Slide 12</vt:lpstr>
      <vt:lpstr>كن لائقا:</vt:lpstr>
      <vt:lpstr>كن لائقاً وأنيقاً دائماً  </vt:lpstr>
      <vt:lpstr>كن جميلا ترى الوجود جميلا:</vt:lpstr>
      <vt:lpstr>المراجع:</vt:lpstr>
      <vt:lpstr>Slide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مهارات الاتصال الذاتي  اللبس والمظهر</dc:title>
  <dc:creator>البندري</dc:creator>
  <cp:lastModifiedBy>HOME</cp:lastModifiedBy>
  <cp:revision>20</cp:revision>
  <dcterms:created xsi:type="dcterms:W3CDTF">2011-10-31T20:55:49Z</dcterms:created>
  <dcterms:modified xsi:type="dcterms:W3CDTF">2011-11-20T22:11:10Z</dcterms:modified>
</cp:coreProperties>
</file>