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8" r:id="rId3"/>
    <p:sldId id="261" r:id="rId4"/>
    <p:sldId id="257" r:id="rId5"/>
    <p:sldId id="263" r:id="rId6"/>
    <p:sldId id="262" r:id="rId7"/>
    <p:sldId id="264" r:id="rId8"/>
    <p:sldId id="267" r:id="rId9"/>
    <p:sldId id="266" r:id="rId10"/>
    <p:sldId id="268" r:id="rId11"/>
    <p:sldId id="265" r:id="rId12"/>
    <p:sldId id="291" r:id="rId13"/>
    <p:sldId id="270" r:id="rId14"/>
    <p:sldId id="271" r:id="rId15"/>
    <p:sldId id="269" r:id="rId16"/>
    <p:sldId id="281" r:id="rId17"/>
    <p:sldId id="300" r:id="rId18"/>
    <p:sldId id="301" r:id="rId19"/>
    <p:sldId id="280" r:id="rId20"/>
    <p:sldId id="286" r:id="rId21"/>
    <p:sldId id="279" r:id="rId22"/>
    <p:sldId id="285" r:id="rId23"/>
    <p:sldId id="293" r:id="rId24"/>
    <p:sldId id="278" r:id="rId25"/>
    <p:sldId id="284" r:id="rId26"/>
    <p:sldId id="277" r:id="rId27"/>
    <p:sldId id="297" r:id="rId28"/>
    <p:sldId id="283" r:id="rId29"/>
    <p:sldId id="294" r:id="rId30"/>
    <p:sldId id="276" r:id="rId31"/>
    <p:sldId id="282" r:id="rId32"/>
    <p:sldId id="295" r:id="rId33"/>
    <p:sldId id="298" r:id="rId34"/>
    <p:sldId id="299" r:id="rId35"/>
    <p:sldId id="296" r:id="rId36"/>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8487"/>
    <a:srgbClr val="6C9C96"/>
    <a:srgbClr val="EA92E4"/>
    <a:srgbClr val="FF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617" autoAdjust="0"/>
    <p:restoredTop sz="94660"/>
  </p:normalViewPr>
  <p:slideViewPr>
    <p:cSldViewPr>
      <p:cViewPr varScale="1">
        <p:scale>
          <a:sx n="74" d="100"/>
          <a:sy n="74" d="100"/>
        </p:scale>
        <p:origin x="-120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5"/>
  <c:chart>
    <c:autoTitleDeleted val="1"/>
    <c:view3D>
      <c:hPercent val="96"/>
      <c:depthPercent val="100"/>
      <c:rAngAx val="1"/>
    </c:view3D>
    <c:plotArea>
      <c:layout>
        <c:manualLayout>
          <c:layoutTarget val="inner"/>
          <c:xMode val="edge"/>
          <c:yMode val="edge"/>
          <c:x val="0.27484892683669382"/>
          <c:y val="7.7483504551655258E-2"/>
          <c:w val="0.51005521497861972"/>
          <c:h val="0.83842344113806089"/>
        </c:manualLayout>
      </c:layout>
      <c:bar3DChart>
        <c:barDir val="col"/>
        <c:grouping val="clustered"/>
        <c:ser>
          <c:idx val="0"/>
          <c:order val="0"/>
          <c:dLbls>
            <c:dLbl>
              <c:idx val="0"/>
              <c:layout>
                <c:manualLayout>
                  <c:x val="1.9683655536028126E-2"/>
                  <c:y val="-2.5030086133210998E-2"/>
                </c:manualLayout>
              </c:layout>
              <c:tx>
                <c:rich>
                  <a:bodyPr/>
                  <a:lstStyle/>
                  <a:p>
                    <a:pPr>
                      <a:defRPr/>
                    </a:pPr>
                    <a:r>
                      <a:rPr lang="en-US" dirty="0" smtClean="0">
                        <a:solidFill>
                          <a:srgbClr val="EA92E4"/>
                        </a:solidFill>
                      </a:rPr>
                      <a:t>55%</a:t>
                    </a:r>
                    <a:endParaRPr lang="en-US" dirty="0">
                      <a:solidFill>
                        <a:srgbClr val="EA92E4"/>
                      </a:solidFill>
                    </a:endParaRPr>
                  </a:p>
                </c:rich>
              </c:tx>
              <c:spPr/>
              <c:showVal val="1"/>
            </c:dLbl>
            <c:dLbl>
              <c:idx val="1"/>
              <c:layout>
                <c:manualLayout>
                  <c:x val="1.8277680140597542E-2"/>
                  <c:y val="-2.3104694892194765E-2"/>
                </c:manualLayout>
              </c:layout>
              <c:tx>
                <c:rich>
                  <a:bodyPr/>
                  <a:lstStyle/>
                  <a:p>
                    <a:r>
                      <a:rPr lang="en-US" dirty="0">
                        <a:solidFill>
                          <a:srgbClr val="EA92E4"/>
                        </a:solidFill>
                      </a:rPr>
                      <a:t>10%</a:t>
                    </a:r>
                  </a:p>
                </c:rich>
              </c:tx>
              <c:showVal val="1"/>
            </c:dLbl>
            <c:dLbl>
              <c:idx val="2"/>
              <c:layout>
                <c:manualLayout>
                  <c:x val="1.8277680140597542E-2"/>
                  <c:y val="-2.5030086133210998E-2"/>
                </c:manualLayout>
              </c:layout>
              <c:tx>
                <c:rich>
                  <a:bodyPr/>
                  <a:lstStyle/>
                  <a:p>
                    <a:r>
                      <a:rPr lang="en-US" dirty="0">
                        <a:solidFill>
                          <a:srgbClr val="EA92E4"/>
                        </a:solidFill>
                      </a:rPr>
                      <a:t>35%</a:t>
                    </a:r>
                  </a:p>
                </c:rich>
              </c:tx>
              <c:showVal val="1"/>
            </c:dLbl>
            <c:showVal val="1"/>
          </c:dLbls>
          <c:cat>
            <c:strRef>
              <c:f>Sheet1!$A$2:$A$4</c:f>
              <c:strCache>
                <c:ptCount val="3"/>
                <c:pt idx="0">
                  <c:v>لغة الجسد</c:v>
                </c:pt>
                <c:pt idx="1">
                  <c:v>المفردات</c:v>
                </c:pt>
                <c:pt idx="2">
                  <c:v>نبرة الصوت</c:v>
                </c:pt>
              </c:strCache>
            </c:strRef>
          </c:cat>
          <c:val>
            <c:numRef>
              <c:f>Sheet1!$B$2:$B$4</c:f>
              <c:numCache>
                <c:formatCode>0%</c:formatCode>
                <c:ptCount val="3"/>
                <c:pt idx="0">
                  <c:v>0.55000000000000004</c:v>
                </c:pt>
                <c:pt idx="1">
                  <c:v>0.1</c:v>
                </c:pt>
                <c:pt idx="2">
                  <c:v>0.35000000000000009</c:v>
                </c:pt>
              </c:numCache>
            </c:numRef>
          </c:val>
        </c:ser>
        <c:gapDepth val="0"/>
        <c:shape val="box"/>
        <c:axId val="85201664"/>
        <c:axId val="87149184"/>
        <c:axId val="0"/>
      </c:bar3DChart>
      <c:catAx>
        <c:axId val="85201664"/>
        <c:scaling>
          <c:orientation val="minMax"/>
        </c:scaling>
        <c:axPos val="b"/>
        <c:numFmt formatCode="General" sourceLinked="1"/>
        <c:tickLblPos val="low"/>
        <c:txPr>
          <a:bodyPr rot="0" vert="horz"/>
          <a:lstStyle/>
          <a:p>
            <a:pPr>
              <a:defRPr>
                <a:solidFill>
                  <a:srgbClr val="EA92E4"/>
                </a:solidFill>
              </a:defRPr>
            </a:pPr>
            <a:endParaRPr lang="en-US"/>
          </a:p>
        </c:txPr>
        <c:crossAx val="87149184"/>
        <c:crosses val="autoZero"/>
        <c:auto val="1"/>
        <c:lblAlgn val="ctr"/>
        <c:lblOffset val="100"/>
        <c:tickLblSkip val="1"/>
        <c:tickMarkSkip val="1"/>
      </c:catAx>
      <c:valAx>
        <c:axId val="87149184"/>
        <c:scaling>
          <c:orientation val="minMax"/>
        </c:scaling>
        <c:axPos val="l"/>
        <c:majorGridlines/>
        <c:numFmt formatCode="0%" sourceLinked="1"/>
        <c:tickLblPos val="nextTo"/>
        <c:txPr>
          <a:bodyPr rot="0" vert="horz"/>
          <a:lstStyle/>
          <a:p>
            <a:pPr>
              <a:defRPr>
                <a:solidFill>
                  <a:srgbClr val="EA92E4"/>
                </a:solidFill>
              </a:defRPr>
            </a:pPr>
            <a:endParaRPr lang="en-US"/>
          </a:p>
        </c:txPr>
        <c:crossAx val="85201664"/>
        <c:crosses val="autoZero"/>
        <c:crossBetween val="between"/>
      </c:valAx>
    </c:plotArea>
    <c:plotVisOnly val="1"/>
    <c:dispBlanksAs val="gap"/>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A9A1EB-5BFB-4332-9A83-309AABEBF95B}" type="datetimeFigureOut">
              <a:rPr lang="en-US" smtClean="0"/>
              <a:pPr/>
              <a:t>11/22/2011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AEFEF1-F0CD-4B3D-BE84-CB1D2C636CE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Espace réservé de la date 3"/>
          <p:cNvSpPr>
            <a:spLocks noGrp="1"/>
          </p:cNvSpPr>
          <p:nvPr>
            <p:ph type="dt" sz="half" idx="10"/>
          </p:nvPr>
        </p:nvSpPr>
        <p:spPr/>
        <p:txBody>
          <a:bodyPr/>
          <a:lstStyle>
            <a:lvl1pPr>
              <a:defRPr/>
            </a:lvl1pPr>
          </a:lstStyle>
          <a:p>
            <a:pPr>
              <a:defRPr/>
            </a:pPr>
            <a:fld id="{F59B5471-A499-4959-9AD3-782579790869}" type="datetimeFigureOut">
              <a:rPr lang="fr-FR"/>
              <a:pPr>
                <a:defRPr/>
              </a:pPr>
              <a:t>22/11/2011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DA1A1DC2-1AA8-468C-8462-250205B92FF1}" type="slidenum">
              <a:rPr lang="fr-CA"/>
              <a:pPr>
                <a:defRPr/>
              </a:pPr>
              <a:t>‹#›</a:t>
            </a:fld>
            <a:endParaRPr lang="fr-CA"/>
          </a:p>
        </p:txBody>
      </p:sp>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D7C943DC-0BDF-4E7F-852E-1C9A0CB46F6B}" type="datetimeFigureOut">
              <a:rPr lang="fr-FR"/>
              <a:pPr>
                <a:defRPr/>
              </a:pPr>
              <a:t>22/11/2011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04923958-080E-4DFB-BCB4-A261F83EF14B}" type="slidenum">
              <a:rPr lang="fr-CA"/>
              <a:pPr>
                <a:defRPr/>
              </a:pPr>
              <a:t>‹#›</a:t>
            </a:fld>
            <a:endParaRPr lang="fr-CA"/>
          </a:p>
        </p:txBody>
      </p:sp>
    </p:spTree>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Click to edit Master title style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313CB070-323F-44F5-97AA-BBF31BD0DACB}" type="datetimeFigureOut">
              <a:rPr lang="fr-FR"/>
              <a:pPr>
                <a:defRPr/>
              </a:pPr>
              <a:t>22/11/2011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85B2B214-62AB-400F-98F5-7C6571B377A6}" type="slidenum">
              <a:rPr lang="fr-CA"/>
              <a:pPr>
                <a:defRPr/>
              </a:pPr>
              <a:t>‹#›</a:t>
            </a:fld>
            <a:endParaRPr lang="fr-CA"/>
          </a:p>
        </p:txBody>
      </p:sp>
    </p:spTree>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0446787B-1EF2-46B7-92C0-8C398FE509D5}" type="datetimeFigureOut">
              <a:rPr lang="fr-FR"/>
              <a:pPr>
                <a:defRPr/>
              </a:pPr>
              <a:t>22/11/2011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B5403478-A69C-4A66-98E6-4EAFB6520236}" type="slidenum">
              <a:rPr lang="fr-CA"/>
              <a:pPr>
                <a:defRPr/>
              </a:pPr>
              <a:t>‹#›</a:t>
            </a:fld>
            <a:endParaRPr lang="fr-CA"/>
          </a:p>
        </p:txBody>
      </p:sp>
    </p:spTree>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lvl1pPr>
              <a:defRPr/>
            </a:lvl1pPr>
          </a:lstStyle>
          <a:p>
            <a:pPr>
              <a:defRPr/>
            </a:pPr>
            <a:fld id="{EC203E01-4EA0-42F5-9A44-4D65812AEE01}" type="datetimeFigureOut">
              <a:rPr lang="fr-FR"/>
              <a:pPr>
                <a:defRPr/>
              </a:pPr>
              <a:t>22/11/2011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DDE8F5BF-5E30-4FA9-92D8-42E05B77DE0D}" type="slidenum">
              <a:rPr lang="fr-CA"/>
              <a:pPr>
                <a:defRPr/>
              </a:pPr>
              <a:t>‹#›</a:t>
            </a:fld>
            <a:endParaRPr lang="fr-CA"/>
          </a:p>
        </p:txBody>
      </p:sp>
    </p:spTree>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e la date 3"/>
          <p:cNvSpPr>
            <a:spLocks noGrp="1"/>
          </p:cNvSpPr>
          <p:nvPr>
            <p:ph type="dt" sz="half" idx="10"/>
          </p:nvPr>
        </p:nvSpPr>
        <p:spPr/>
        <p:txBody>
          <a:bodyPr/>
          <a:lstStyle>
            <a:lvl1pPr>
              <a:defRPr/>
            </a:lvl1pPr>
          </a:lstStyle>
          <a:p>
            <a:pPr>
              <a:defRPr/>
            </a:pPr>
            <a:fld id="{2805059E-0EC1-4B09-BA19-7D77AF21217F}" type="datetimeFigureOut">
              <a:rPr lang="fr-FR"/>
              <a:pPr>
                <a:defRPr/>
              </a:pPr>
              <a:t>22/11/2011</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1E0E88A7-8697-4C83-9DE2-6FD18C3A8D8C}" type="slidenum">
              <a:rPr lang="fr-CA"/>
              <a:pPr>
                <a:defRPr/>
              </a:pPr>
              <a:t>‹#›</a:t>
            </a:fld>
            <a:endParaRPr lang="fr-CA"/>
          </a:p>
        </p:txBody>
      </p:sp>
    </p:spTree>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Click to edit Master title style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7" name="Espace réservé de la date 3"/>
          <p:cNvSpPr>
            <a:spLocks noGrp="1"/>
          </p:cNvSpPr>
          <p:nvPr>
            <p:ph type="dt" sz="half" idx="10"/>
          </p:nvPr>
        </p:nvSpPr>
        <p:spPr/>
        <p:txBody>
          <a:bodyPr/>
          <a:lstStyle>
            <a:lvl1pPr>
              <a:defRPr/>
            </a:lvl1pPr>
          </a:lstStyle>
          <a:p>
            <a:pPr>
              <a:defRPr/>
            </a:pPr>
            <a:fld id="{82567B0B-4018-4610-BFDA-F2FE06FA9326}" type="datetimeFigureOut">
              <a:rPr lang="fr-FR"/>
              <a:pPr>
                <a:defRPr/>
              </a:pPr>
              <a:t>22/11/2011</a:t>
            </a:fld>
            <a:endParaRPr lang="fr-CA"/>
          </a:p>
        </p:txBody>
      </p:sp>
      <p:sp>
        <p:nvSpPr>
          <p:cNvPr id="8" name="Espace réservé du pied de page 4"/>
          <p:cNvSpPr>
            <a:spLocks noGrp="1"/>
          </p:cNvSpPr>
          <p:nvPr>
            <p:ph type="ftr" sz="quarter" idx="11"/>
          </p:nvPr>
        </p:nvSpPr>
        <p:spPr/>
        <p:txBody>
          <a:bodyPr/>
          <a:lstStyle>
            <a:lvl1pPr>
              <a:defRPr/>
            </a:lvl1pPr>
          </a:lstStyle>
          <a:p>
            <a:pPr>
              <a:defRPr/>
            </a:pPr>
            <a:endParaRPr lang="fr-CA"/>
          </a:p>
        </p:txBody>
      </p:sp>
      <p:sp>
        <p:nvSpPr>
          <p:cNvPr id="9" name="Espace réservé du numéro de diapositive 5"/>
          <p:cNvSpPr>
            <a:spLocks noGrp="1"/>
          </p:cNvSpPr>
          <p:nvPr>
            <p:ph type="sldNum" sz="quarter" idx="12"/>
          </p:nvPr>
        </p:nvSpPr>
        <p:spPr/>
        <p:txBody>
          <a:bodyPr/>
          <a:lstStyle>
            <a:lvl1pPr>
              <a:defRPr/>
            </a:lvl1pPr>
          </a:lstStyle>
          <a:p>
            <a:pPr>
              <a:defRPr/>
            </a:pPr>
            <a:fld id="{509DEE14-93AB-4884-927C-D7A43EB5778A}" type="slidenum">
              <a:rPr lang="fr-CA"/>
              <a:pPr>
                <a:defRPr/>
              </a:pPr>
              <a:t>‹#›</a:t>
            </a:fld>
            <a:endParaRPr lang="fr-CA"/>
          </a:p>
        </p:txBody>
      </p:sp>
    </p:spTree>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e la date 3"/>
          <p:cNvSpPr>
            <a:spLocks noGrp="1"/>
          </p:cNvSpPr>
          <p:nvPr>
            <p:ph type="dt" sz="half" idx="10"/>
          </p:nvPr>
        </p:nvSpPr>
        <p:spPr/>
        <p:txBody>
          <a:bodyPr/>
          <a:lstStyle>
            <a:lvl1pPr>
              <a:defRPr/>
            </a:lvl1pPr>
          </a:lstStyle>
          <a:p>
            <a:pPr>
              <a:defRPr/>
            </a:pPr>
            <a:fld id="{816D707B-B92B-46A0-B0DC-EF1A465F23BC}" type="datetimeFigureOut">
              <a:rPr lang="fr-FR"/>
              <a:pPr>
                <a:defRPr/>
              </a:pPr>
              <a:t>22/11/2011</a:t>
            </a:fld>
            <a:endParaRPr lang="fr-CA"/>
          </a:p>
        </p:txBody>
      </p:sp>
      <p:sp>
        <p:nvSpPr>
          <p:cNvPr id="4" name="Espace réservé du pied de page 4"/>
          <p:cNvSpPr>
            <a:spLocks noGrp="1"/>
          </p:cNvSpPr>
          <p:nvPr>
            <p:ph type="ftr" sz="quarter" idx="11"/>
          </p:nvPr>
        </p:nvSpPr>
        <p:spPr/>
        <p:txBody>
          <a:bodyPr/>
          <a:lstStyle>
            <a:lvl1pPr>
              <a:defRPr/>
            </a:lvl1pPr>
          </a:lstStyle>
          <a:p>
            <a:pPr>
              <a:defRPr/>
            </a:pPr>
            <a:endParaRPr lang="fr-CA"/>
          </a:p>
        </p:txBody>
      </p:sp>
      <p:sp>
        <p:nvSpPr>
          <p:cNvPr id="5" name="Espace réservé du numéro de diapositive 5"/>
          <p:cNvSpPr>
            <a:spLocks noGrp="1"/>
          </p:cNvSpPr>
          <p:nvPr>
            <p:ph type="sldNum" sz="quarter" idx="12"/>
          </p:nvPr>
        </p:nvSpPr>
        <p:spPr/>
        <p:txBody>
          <a:bodyPr/>
          <a:lstStyle>
            <a:lvl1pPr>
              <a:defRPr/>
            </a:lvl1pPr>
          </a:lstStyle>
          <a:p>
            <a:pPr>
              <a:defRPr/>
            </a:pPr>
            <a:fld id="{EA234AF6-F23C-45A8-88B1-5F672E561B7B}" type="slidenum">
              <a:rPr lang="fr-CA"/>
              <a:pPr>
                <a:defRPr/>
              </a:pPr>
              <a:t>‹#›</a:t>
            </a:fld>
            <a:endParaRPr lang="fr-CA"/>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694F42E-AEEB-4336-ACA3-8AFAF75A5BEC}" type="datetimeFigureOut">
              <a:rPr lang="fr-FR"/>
              <a:pPr>
                <a:defRPr/>
              </a:pPr>
              <a:t>22/11/2011</a:t>
            </a:fld>
            <a:endParaRPr lang="fr-CA"/>
          </a:p>
        </p:txBody>
      </p:sp>
      <p:sp>
        <p:nvSpPr>
          <p:cNvPr id="3" name="Espace réservé du pied de page 4"/>
          <p:cNvSpPr>
            <a:spLocks noGrp="1"/>
          </p:cNvSpPr>
          <p:nvPr>
            <p:ph type="ftr" sz="quarter" idx="11"/>
          </p:nvPr>
        </p:nvSpPr>
        <p:spPr/>
        <p:txBody>
          <a:bodyPr/>
          <a:lstStyle>
            <a:lvl1pPr>
              <a:defRPr/>
            </a:lvl1pPr>
          </a:lstStyle>
          <a:p>
            <a:pPr>
              <a:defRPr/>
            </a:pPr>
            <a:endParaRPr lang="fr-CA"/>
          </a:p>
        </p:txBody>
      </p:sp>
      <p:sp>
        <p:nvSpPr>
          <p:cNvPr id="4" name="Espace réservé du numéro de diapositive 5"/>
          <p:cNvSpPr>
            <a:spLocks noGrp="1"/>
          </p:cNvSpPr>
          <p:nvPr>
            <p:ph type="sldNum" sz="quarter" idx="12"/>
          </p:nvPr>
        </p:nvSpPr>
        <p:spPr/>
        <p:txBody>
          <a:bodyPr/>
          <a:lstStyle>
            <a:lvl1pPr>
              <a:defRPr/>
            </a:lvl1pPr>
          </a:lstStyle>
          <a:p>
            <a:pPr>
              <a:defRPr/>
            </a:pPr>
            <a:fld id="{83BCBBCC-11CD-42FA-92AA-745CBE3C20B9}" type="slidenum">
              <a:rPr lang="fr-CA"/>
              <a:pPr>
                <a:defRPr/>
              </a:pPr>
              <a:t>‹#›</a:t>
            </a:fld>
            <a:endParaRPr lang="fr-CA"/>
          </a:p>
        </p:txBody>
      </p:sp>
    </p:spTree>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952AFEAD-CFCB-483E-BE05-019A1DF6F258}" type="datetimeFigureOut">
              <a:rPr lang="fr-FR"/>
              <a:pPr>
                <a:defRPr/>
              </a:pPr>
              <a:t>22/11/2011</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083EE7C4-C20C-43F7-A17B-23952287E3FD}" type="slidenum">
              <a:rPr lang="fr-CA"/>
              <a:pPr>
                <a:defRPr/>
              </a:pPr>
              <a:t>‹#›</a:t>
            </a:fld>
            <a:endParaRPr lang="fr-CA"/>
          </a:p>
        </p:txBody>
      </p:sp>
    </p:spTree>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F7A522B9-3308-4FF8-9828-4ED10FACFE5C}" type="datetimeFigureOut">
              <a:rPr lang="fr-FR"/>
              <a:pPr>
                <a:defRPr/>
              </a:pPr>
              <a:t>22/11/2011</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8B022990-4A0B-4BD7-A3A2-E4EEFCED116B}" type="slidenum">
              <a:rPr lang="fr-CA"/>
              <a:pPr>
                <a:defRPr/>
              </a:pPr>
              <a:t>‹#›</a:t>
            </a:fld>
            <a:endParaRPr lang="fr-CA"/>
          </a:p>
        </p:txBody>
      </p:sp>
    </p:spTree>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06E6B6D-186C-4797-A0E1-C3DF745885ED}" type="datetimeFigureOut">
              <a:rPr lang="fr-FR"/>
              <a:pPr>
                <a:defRPr/>
              </a:pPr>
              <a:t>22/11/2011</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38B9C7B-7C48-4CE1-BABB-6C8F7576B78E}" type="slidenum">
              <a:rPr lang="fr-CA"/>
              <a:pPr>
                <a:defRPr/>
              </a:pPr>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thruBlk="1"/>
  </p:transition>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C:\Documents%20and%20Settings\USER\Desktop\musica\Piano.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video" Target="file:///G:\&#1571;&#1587;&#1591;&#1608;&#1575;&#1606;&#1577;\data\&#1575;&#1604;&#1593;&#1605;&#1604;%20&#1575;&#1604;&#1593;&#1575;&#1605;\&#1593;&#1585;&#1608;&#1590;%20&#1575;&#1604;&#1601;&#1610;&#1583;&#1610;&#1608;\&#1593;&#1585;&#1608;&#1590;%20&#1601;&#1610;&#1583;&#1610;&#1608;%20&#1581;&#1610;&#1577;\&#1593;&#1585;&#1608;&#1590;%20&#1581;&#1610;&#1577;\&#1575;&#1604;&#1584;&#1603;&#1585;.asf" TargetMode="Externa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video" Target="file:///G:\&#1571;&#1587;&#1591;&#1608;&#1575;&#1606;&#1577;\data\&#1575;&#1604;&#1593;&#1605;&#1604;%20&#1575;&#1604;&#1593;&#1575;&#1605;\&#1593;&#1585;&#1608;&#1590;%20&#1575;&#1604;&#1601;&#1610;&#1583;&#1610;&#1608;\&#1593;&#1585;&#1608;&#1590;%20&#1601;&#1610;&#1583;&#1610;&#1608;%20&#1581;&#1610;&#1577;\&#1593;&#1585;&#1608;&#1590;%20&#1581;&#1610;&#1577;\&#1575;&#1604;&#1605;&#1608;&#1578;.WMV" TargetMode="Externa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ideo" Target="file:///G:\&#1571;&#1587;&#1591;&#1608;&#1575;&#1606;&#1577;\data\&#1575;&#1604;&#1593;&#1605;&#1604;%20&#1575;&#1604;&#1593;&#1575;&#1605;\&#1593;&#1585;&#1608;&#1590;%20&#1575;&#1604;&#1601;&#1610;&#1583;&#1610;&#1608;\&#1593;&#1585;&#1608;&#1590;%20&#1601;&#1610;&#1583;&#1610;&#1608;%20&#1581;&#1610;&#1577;\&#1593;&#1585;&#1608;&#1590;%20&#1581;&#1610;&#1577;\&#1575;&#1604;&#1584;&#1608;&#1602;.WMV" TargetMode="External"/><Relationship Id="rId5" Type="http://schemas.openxmlformats.org/officeDocument/2006/relationships/image" Target="../media/image26.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33.xml.rels><?xml version="1.0" encoding="UTF-8" standalone="yes"?>
<Relationships xmlns="http://schemas.openxmlformats.org/package/2006/relationships"><Relationship Id="rId3" Type="http://schemas.openxmlformats.org/officeDocument/2006/relationships/hyperlink" Target="http://www.positivityblog.com/index.php/2006/10/27/18-ways-to-improve-your-body-language/"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whatyouwant.in/post/610/body-language-tips-body-language-of-leaders.html" TargetMode="External"/><Relationship Id="rId5" Type="http://schemas.openxmlformats.org/officeDocument/2006/relationships/hyperlink" Target="http://milwaukee-news.info/milwaukee-top-stories/how-to-read-body-language-to-reveal-the-underlying-truth-in-almost-any-situation.html" TargetMode="External"/><Relationship Id="rId4" Type="http://schemas.openxmlformats.org/officeDocument/2006/relationships/hyperlink" Target="http://www.body-language-secrets-revealed.com/mirroring-body-language.html"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businessballs.com/body-language.htm" TargetMode="External"/><Relationship Id="rId7" Type="http://schemas.openxmlformats.org/officeDocument/2006/relationships/hyperlink" Target="http://www.ibtesama.com/vb/showthread-t_7942.html"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www.maxforums.net/showthread.php?t=140202" TargetMode="External"/><Relationship Id="rId5" Type="http://schemas.openxmlformats.org/officeDocument/2006/relationships/hyperlink" Target="http://kenanaonline.com/users/ahmedkordy/topics/81756/posts/128563" TargetMode="External"/><Relationship Id="rId4" Type="http://schemas.openxmlformats.org/officeDocument/2006/relationships/hyperlink" Target="http://www.elc.edu.sa/vb/showthread.php?t=499"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C:\Documents%20and%20Settings\USER\Desktop\musica\Piano.mp3"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Titre 1"/>
          <p:cNvSpPr>
            <a:spLocks noGrp="1"/>
          </p:cNvSpPr>
          <p:nvPr>
            <p:ph type="ctrTitle"/>
          </p:nvPr>
        </p:nvSpPr>
        <p:spPr>
          <a:xfrm>
            <a:off x="2209800" y="1428750"/>
            <a:ext cx="6934200" cy="1470025"/>
          </a:xfrm>
        </p:spPr>
        <p:txBody>
          <a:bodyPr/>
          <a:lstStyle/>
          <a:p>
            <a:r>
              <a:rPr lang="ar-SA" sz="7200" b="1" dirty="0" smtClean="0">
                <a:ln w="3175" cap="rnd"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prstDash val="solid"/>
                  <a:miter lim="800000"/>
                </a:ln>
                <a:solidFill>
                  <a:srgbClr val="6C9C96"/>
                </a:solidFill>
                <a:effectLst>
                  <a:outerShdw blurRad="50800" dist="38100" algn="l" rotWithShape="0">
                    <a:srgbClr val="EA92E4">
                      <a:alpha val="40000"/>
                    </a:srgbClr>
                  </a:outerShdw>
                </a:effectLst>
                <a:latin typeface="Hacen Tehran" pitchFamily="2" charset="-78"/>
                <a:cs typeface="Hacen Tehran" pitchFamily="2" charset="-78"/>
              </a:rPr>
              <a:t>مهارات الاتصال</a:t>
            </a:r>
            <a:endParaRPr lang="fr-CA" sz="7200" b="1" dirty="0" smtClean="0">
              <a:ln w="3175" cap="rnd"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prstDash val="solid"/>
                <a:miter lim="800000"/>
              </a:ln>
              <a:solidFill>
                <a:srgbClr val="6C9C96"/>
              </a:solidFill>
              <a:effectLst>
                <a:outerShdw blurRad="50800" dist="38100" algn="l" rotWithShape="0">
                  <a:srgbClr val="EA92E4">
                    <a:alpha val="40000"/>
                  </a:srgbClr>
                </a:outerShdw>
              </a:effectLst>
              <a:latin typeface="Hacen Tehran" pitchFamily="2" charset="-78"/>
              <a:cs typeface="Hacen Tehran" pitchFamily="2" charset="-78"/>
            </a:endParaRPr>
          </a:p>
        </p:txBody>
      </p:sp>
      <p:sp>
        <p:nvSpPr>
          <p:cNvPr id="2051" name="Sous-titre 2"/>
          <p:cNvSpPr>
            <a:spLocks noGrp="1"/>
          </p:cNvSpPr>
          <p:nvPr>
            <p:ph type="subTitle" idx="1"/>
          </p:nvPr>
        </p:nvSpPr>
        <p:spPr>
          <a:xfrm>
            <a:off x="2743200" y="2971800"/>
            <a:ext cx="6400800" cy="1466850"/>
          </a:xfrm>
        </p:spPr>
        <p:txBody>
          <a:bodyPr/>
          <a:lstStyle/>
          <a:p>
            <a:r>
              <a:rPr lang="ar-SA" sz="4800" b="1" dirty="0" smtClean="0">
                <a:solidFill>
                  <a:srgbClr val="EA92E4"/>
                </a:solidFill>
                <a:effectLst>
                  <a:outerShdw blurRad="50800" dist="38100" dir="18900000" algn="bl" rotWithShape="0">
                    <a:srgbClr val="6C9C96">
                      <a:alpha val="40000"/>
                    </a:srgbClr>
                  </a:outerShdw>
                </a:effectLst>
                <a:latin typeface="Hacen Tehran" pitchFamily="2" charset="-78"/>
                <a:cs typeface="Hacen Tehran" pitchFamily="2" charset="-78"/>
              </a:rPr>
              <a:t>الوضع والحركة</a:t>
            </a:r>
            <a:endParaRPr lang="fr-CA" sz="4800" b="1" dirty="0" smtClean="0">
              <a:solidFill>
                <a:srgbClr val="EA92E4"/>
              </a:solidFill>
              <a:effectLst>
                <a:outerShdw blurRad="50800" dist="38100" dir="18900000" algn="bl" rotWithShape="0">
                  <a:srgbClr val="6C9C96">
                    <a:alpha val="40000"/>
                  </a:srgbClr>
                </a:outerShdw>
              </a:effectLst>
              <a:latin typeface="Hacen Tehran" pitchFamily="2" charset="-78"/>
              <a:cs typeface="Hacen Tehran" pitchFamily="2" charset="-78"/>
            </a:endParaRPr>
          </a:p>
        </p:txBody>
      </p:sp>
      <p:pic>
        <p:nvPicPr>
          <p:cNvPr id="4" name="Piano.mp3">
            <a:hlinkClick r:id="" action="ppaction://media"/>
          </p:cNvPr>
          <p:cNvPicPr>
            <a:picLocks noRot="1" noChangeAspect="1"/>
          </p:cNvPicPr>
          <p:nvPr>
            <a:audioFile r:link="rId1"/>
          </p:nvPr>
        </p:nvPicPr>
        <p:blipFill>
          <a:blip r:embed="rId4"/>
          <a:stretch>
            <a:fillRect/>
          </a:stretch>
        </p:blipFill>
        <p:spPr>
          <a:xfrm>
            <a:off x="8839200" y="6553200"/>
            <a:ext cx="304800" cy="304800"/>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1373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743200" y="685800"/>
            <a:ext cx="6019800" cy="5745163"/>
          </a:xfrm>
        </p:spPr>
        <p:txBody>
          <a:bodyPr/>
          <a:lstStyle/>
          <a:p>
            <a:pPr>
              <a:buNone/>
            </a:pPr>
            <a:endParaRPr lang="fr-CA" dirty="0" smtClean="0"/>
          </a:p>
          <a:p>
            <a:pPr algn="ctr">
              <a:buNone/>
            </a:pPr>
            <a:endParaRPr lang="fr-CA" dirty="0" smtClean="0"/>
          </a:p>
        </p:txBody>
      </p:sp>
      <p:sp>
        <p:nvSpPr>
          <p:cNvPr id="4" name="Rectangle 3"/>
          <p:cNvSpPr/>
          <p:nvPr/>
        </p:nvSpPr>
        <p:spPr>
          <a:xfrm>
            <a:off x="2514600" y="609600"/>
            <a:ext cx="6096000" cy="1815882"/>
          </a:xfrm>
          <a:prstGeom prst="rect">
            <a:avLst/>
          </a:prstGeom>
        </p:spPr>
        <p:txBody>
          <a:bodyPr wrap="square">
            <a:spAutoFit/>
          </a:bodyPr>
          <a:lstStyle/>
          <a:p>
            <a:pPr algn="r"/>
            <a:r>
              <a:rPr lang="ar-SA" sz="2800" b="1" dirty="0" smtClean="0">
                <a:latin typeface="Hacen Tehran" pitchFamily="2" charset="-78"/>
                <a:cs typeface="Hacen Tehran" pitchFamily="2" charset="-78"/>
              </a:rPr>
              <a:t>وعندما يضع الشخص يده على فمه أثناء التكلم قد يكون ذلك دلالة على الكذب، أو عدم التأكد من صحة ما </a:t>
            </a:r>
            <a:r>
              <a:rPr lang="en-US" sz="2800" b="1" dirty="0" smtClean="0">
                <a:latin typeface="Hacen Tehran" pitchFamily="2" charset="-78"/>
                <a:cs typeface="Hacen Tehran" pitchFamily="2" charset="-78"/>
              </a:rPr>
              <a:t>  ..</a:t>
            </a:r>
            <a:r>
              <a:rPr lang="ar-SA" sz="2800" b="1" dirty="0" smtClean="0">
                <a:latin typeface="Hacen Tehran" pitchFamily="2" charset="-78"/>
                <a:cs typeface="Hacen Tehran" pitchFamily="2" charset="-78"/>
              </a:rPr>
              <a:t>يقوله</a:t>
            </a:r>
            <a:endParaRPr lang="en-US" sz="2800" dirty="0">
              <a:latin typeface="Hacen Tehran" pitchFamily="2" charset="-78"/>
              <a:cs typeface="Hacen Tehran" pitchFamily="2" charset="-78"/>
            </a:endParaRPr>
          </a:p>
        </p:txBody>
      </p:sp>
      <p:pic>
        <p:nvPicPr>
          <p:cNvPr id="5" name="Picture 4" descr="44754_108733319183626_100140003376291_75634_7222525_n.jpg"/>
          <p:cNvPicPr>
            <a:picLocks noChangeAspect="1"/>
          </p:cNvPicPr>
          <p:nvPr/>
        </p:nvPicPr>
        <p:blipFill>
          <a:blip r:embed="rId3"/>
          <a:stretch>
            <a:fillRect/>
          </a:stretch>
        </p:blipFill>
        <p:spPr>
          <a:xfrm>
            <a:off x="2667000" y="2057400"/>
            <a:ext cx="4495800" cy="4495800"/>
          </a:xfrm>
          <a:prstGeom prst="rect">
            <a:avLst/>
          </a:prstGeom>
        </p:spPr>
      </p:pic>
    </p:spTree>
  </p:cSld>
  <p:clrMapOvr>
    <a:masterClrMapping/>
  </p:clrMapOvr>
  <p:transition spd="slow">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2143125"/>
            <a:ext cx="8229600" cy="4357688"/>
          </a:xfrm>
        </p:spPr>
        <p:txBody>
          <a:bodyPr/>
          <a:lstStyle/>
          <a:p>
            <a:pPr algn="r">
              <a:buNone/>
            </a:pPr>
            <a:r>
              <a:rPr lang="ar-SA" sz="2400" b="1" dirty="0" smtClean="0">
                <a:latin typeface="Hacen Tehran" pitchFamily="2" charset="-78"/>
                <a:cs typeface="Hacen Tehran" pitchFamily="2" charset="-78"/>
              </a:rPr>
              <a:t> وضع اليد على الذقن أو الفم قد يكون إشارة إلى ان الشخص ينوي أن يقول شيئا ما، لكنه غير مستعد حاليا للبوح بذلك الشيء.</a:t>
            </a:r>
          </a:p>
          <a:p>
            <a:pPr algn="r">
              <a:buNone/>
            </a:pPr>
            <a:r>
              <a:rPr lang="ar-SA" sz="2400" b="1" dirty="0" smtClean="0">
                <a:latin typeface="Hacen Tehran" pitchFamily="2" charset="-78"/>
                <a:cs typeface="Hacen Tehran" pitchFamily="2" charset="-78"/>
              </a:rPr>
              <a:t>- حك العين أثناء الحديث يشير إلى الشك.</a:t>
            </a:r>
            <a:r>
              <a:rPr lang="ar-SA" sz="2400" dirty="0" smtClean="0">
                <a:latin typeface="Hacen Tehran" pitchFamily="2" charset="-78"/>
                <a:cs typeface="Hacen Tehran" pitchFamily="2" charset="-78"/>
              </a:rPr>
              <a:t/>
            </a:r>
            <a:br>
              <a:rPr lang="ar-SA" sz="2400" dirty="0" smtClean="0">
                <a:latin typeface="Hacen Tehran" pitchFamily="2" charset="-78"/>
                <a:cs typeface="Hacen Tehran" pitchFamily="2" charset="-78"/>
              </a:rPr>
            </a:br>
            <a:r>
              <a:rPr lang="ar-SA" sz="2400" b="1" dirty="0" smtClean="0">
                <a:latin typeface="Hacen Tehran" pitchFamily="2" charset="-78"/>
                <a:cs typeface="Hacen Tehran" pitchFamily="2" charset="-78"/>
              </a:rPr>
              <a:t>- لمس الأنف مع إغماض العينين إشارة إلى تقييم سلبي.</a:t>
            </a:r>
            <a:r>
              <a:rPr lang="ar-SA" sz="2400" dirty="0" smtClean="0">
                <a:latin typeface="Hacen Tehran" pitchFamily="2" charset="-78"/>
                <a:cs typeface="Hacen Tehran" pitchFamily="2" charset="-78"/>
              </a:rPr>
              <a:t/>
            </a:r>
            <a:br>
              <a:rPr lang="ar-SA" sz="2400" dirty="0" smtClean="0">
                <a:latin typeface="Hacen Tehran" pitchFamily="2" charset="-78"/>
                <a:cs typeface="Hacen Tehran" pitchFamily="2" charset="-78"/>
              </a:rPr>
            </a:br>
            <a:r>
              <a:rPr lang="ar-SA" sz="2400" b="1" dirty="0" smtClean="0">
                <a:latin typeface="Hacen Tehran" pitchFamily="2" charset="-78"/>
                <a:cs typeface="Hacen Tehran" pitchFamily="2" charset="-78"/>
              </a:rPr>
              <a:t>- كثرة لمس الشعر تدل على الشعور بعدم الاطمئنان وفقدان الأمان.</a:t>
            </a:r>
            <a:r>
              <a:rPr lang="ar-SA" sz="2400" dirty="0" smtClean="0">
                <a:latin typeface="Hacen Tehran" pitchFamily="2" charset="-78"/>
                <a:cs typeface="Hacen Tehran" pitchFamily="2" charset="-78"/>
              </a:rPr>
              <a:t/>
            </a:r>
            <a:br>
              <a:rPr lang="ar-SA" sz="2400" dirty="0" smtClean="0">
                <a:latin typeface="Hacen Tehran" pitchFamily="2" charset="-78"/>
                <a:cs typeface="Hacen Tehran" pitchFamily="2" charset="-78"/>
              </a:rPr>
            </a:br>
            <a:r>
              <a:rPr lang="ar-SA" sz="2400" b="1" dirty="0" smtClean="0">
                <a:latin typeface="Hacen Tehran" pitchFamily="2" charset="-78"/>
                <a:cs typeface="Hacen Tehran" pitchFamily="2" charset="-78"/>
              </a:rPr>
              <a:t>- لمس الأذن يشير إلى التردد والحيرة.</a:t>
            </a:r>
            <a:r>
              <a:rPr lang="ar-SA" sz="2400" dirty="0" smtClean="0">
                <a:latin typeface="Hacen Tehran" pitchFamily="2" charset="-78"/>
                <a:cs typeface="Hacen Tehran" pitchFamily="2" charset="-78"/>
              </a:rPr>
              <a:t/>
            </a:r>
            <a:br>
              <a:rPr lang="ar-SA" sz="2400" dirty="0" smtClean="0">
                <a:latin typeface="Hacen Tehran" pitchFamily="2" charset="-78"/>
                <a:cs typeface="Hacen Tehran" pitchFamily="2" charset="-78"/>
              </a:rPr>
            </a:br>
            <a:r>
              <a:rPr lang="ar-SA" sz="2400" b="1" dirty="0" smtClean="0">
                <a:latin typeface="Hacen Tehran" pitchFamily="2" charset="-78"/>
                <a:cs typeface="Hacen Tehran" pitchFamily="2" charset="-78"/>
              </a:rPr>
              <a:t>- وضع اليد فوق الشفة العليا دليل على أنه يحاول إخفاء شيء ما.</a:t>
            </a:r>
            <a:endParaRPr lang="fr-CA" sz="2400" dirty="0" smtClean="0">
              <a:latin typeface="Hacen Tehran" pitchFamily="2" charset="-78"/>
              <a:cs typeface="Hacen Tehran" pitchFamily="2" charset="-78"/>
            </a:endParaRPr>
          </a:p>
        </p:txBody>
      </p:sp>
    </p:spTree>
  </p:cSld>
  <p:clrMapOvr>
    <a:masterClrMapping/>
  </p:clrMapOvr>
  <p:transition spd="slow">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3" descr="image009.jpg"/>
          <p:cNvPicPr>
            <a:picLocks noChangeAspect="1"/>
          </p:cNvPicPr>
          <p:nvPr/>
        </p:nvPicPr>
        <p:blipFill>
          <a:blip r:embed="rId3"/>
          <a:stretch>
            <a:fillRect/>
          </a:stretch>
        </p:blipFill>
        <p:spPr>
          <a:xfrm>
            <a:off x="2819400" y="685800"/>
            <a:ext cx="5562600" cy="5544004"/>
          </a:xfrm>
          <a:prstGeom prst="rect">
            <a:avLst/>
          </a:prstGeom>
        </p:spPr>
      </p:pic>
    </p:spTree>
  </p:cSld>
  <p:clrMapOvr>
    <a:masterClrMapping/>
  </p:clrMapOvr>
  <p:transition spd="slow">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743200" y="304800"/>
            <a:ext cx="6019800" cy="5745163"/>
          </a:xfrm>
        </p:spPr>
        <p:txBody>
          <a:bodyPr/>
          <a:lstStyle/>
          <a:p>
            <a:pPr algn="ctr">
              <a:buNone/>
            </a:pPr>
            <a:r>
              <a:rPr lang="ar-SA" sz="3600" dirty="0" smtClean="0">
                <a:solidFill>
                  <a:srgbClr val="6C9C96"/>
                </a:solidFill>
                <a:latin typeface="Hacen Tehran" pitchFamily="2" charset="-78"/>
                <a:cs typeface="Hacen Tehran" pitchFamily="2" charset="-78"/>
              </a:rPr>
              <a:t>الجلوس ووضع الساقين</a:t>
            </a:r>
          </a:p>
          <a:p>
            <a:pPr algn="r">
              <a:buNone/>
            </a:pPr>
            <a:r>
              <a:rPr lang="ar-SA" sz="2800" dirty="0" smtClean="0">
                <a:latin typeface="Hacen Tehran" pitchFamily="2" charset="-78"/>
                <a:cs typeface="Hacen Tehran" pitchFamily="2" charset="-78"/>
              </a:rPr>
              <a:t>ان وضعية اثناء الجلوس هي بأهمية الوقوف , فيمكن معرفة درجة تركيزك وانتباهك .</a:t>
            </a:r>
          </a:p>
          <a:p>
            <a:pPr algn="r">
              <a:buNone/>
            </a:pPr>
            <a:r>
              <a:rPr lang="ar-SA" sz="2800" dirty="0" smtClean="0">
                <a:latin typeface="Hacen Tehran" pitchFamily="2" charset="-78"/>
                <a:cs typeface="Hacen Tehran" pitchFamily="2" charset="-78"/>
              </a:rPr>
              <a:t>فاحرصي على الجلوس بطريقة تظهر بأنك متنبهه ومهتمه بما يقال لك .</a:t>
            </a:r>
          </a:p>
          <a:p>
            <a:pPr algn="r">
              <a:buNone/>
            </a:pPr>
            <a:r>
              <a:rPr lang="ar-SA" sz="2800" dirty="0" smtClean="0">
                <a:solidFill>
                  <a:srgbClr val="EA92E4"/>
                </a:solidFill>
                <a:latin typeface="Hacen Tehran" pitchFamily="2" charset="-78"/>
                <a:cs typeface="Hacen Tehran" pitchFamily="2" charset="-78"/>
              </a:rPr>
              <a:t>يجب عليك ..</a:t>
            </a:r>
          </a:p>
          <a:p>
            <a:pPr algn="r">
              <a:buNone/>
            </a:pPr>
            <a:r>
              <a:rPr lang="ar-SA" sz="2800" dirty="0" smtClean="0">
                <a:latin typeface="Hacen Tehran" pitchFamily="2" charset="-78"/>
                <a:cs typeface="Hacen Tehran" pitchFamily="2" charset="-78"/>
              </a:rPr>
              <a:t>الجلوس منتصبة القامة بحيث يلمس الكتفان ظهر الكرسي,فالجلوس بشكل مرتخي يعطي انطباع بالكسل وعدم الاهتمام .</a:t>
            </a:r>
            <a:endParaRPr lang="fr-CA" sz="2800" dirty="0" smtClean="0">
              <a:latin typeface="Hacen Tehran" pitchFamily="2" charset="-78"/>
              <a:cs typeface="Hacen Tehran" pitchFamily="2" charset="-78"/>
            </a:endParaRPr>
          </a:p>
        </p:txBody>
      </p:sp>
    </p:spTree>
  </p:cSld>
  <p:clrMapOvr>
    <a:masterClrMapping/>
  </p:clrMapOvr>
  <p:transition spd="slow">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2143125"/>
            <a:ext cx="8229600" cy="4357688"/>
          </a:xfrm>
        </p:spPr>
        <p:txBody>
          <a:bodyPr/>
          <a:lstStyle/>
          <a:p>
            <a:pPr algn="r">
              <a:buNone/>
            </a:pPr>
            <a:r>
              <a:rPr lang="ar-SA" sz="2800" dirty="0" smtClean="0">
                <a:latin typeface="Hacen Tehran" pitchFamily="2" charset="-78"/>
                <a:cs typeface="Hacen Tehran" pitchFamily="2" charset="-78"/>
              </a:rPr>
              <a:t>وضع اليدين على الكرسي او على الساقين او في الحضن كي لاتكون مصدر الهاء.</a:t>
            </a:r>
          </a:p>
          <a:p>
            <a:pPr algn="r">
              <a:buNone/>
            </a:pPr>
            <a:r>
              <a:rPr lang="ar-SA" sz="2800" dirty="0" smtClean="0">
                <a:latin typeface="Hacen Tehran" pitchFamily="2" charset="-78"/>
                <a:cs typeface="Hacen Tehran" pitchFamily="2" charset="-78"/>
              </a:rPr>
              <a:t>التأكد من وضع الكرسي مقابل الشخص المتحدث لاظهار الاهتمام والتركيز التام .</a:t>
            </a:r>
          </a:p>
          <a:p>
            <a:pPr algn="r">
              <a:buNone/>
            </a:pPr>
            <a:r>
              <a:rPr lang="ar-SA" sz="2800" dirty="0" smtClean="0">
                <a:solidFill>
                  <a:srgbClr val="EA92E4"/>
                </a:solidFill>
                <a:latin typeface="Hacen Tehran" pitchFamily="2" charset="-78"/>
                <a:cs typeface="Hacen Tehran" pitchFamily="2" charset="-78"/>
              </a:rPr>
              <a:t>مالا يجب فعله ..</a:t>
            </a:r>
          </a:p>
          <a:p>
            <a:pPr algn="r">
              <a:buNone/>
            </a:pPr>
            <a:r>
              <a:rPr lang="ar-SA" sz="2800" dirty="0" smtClean="0">
                <a:latin typeface="Hacen Tehran" pitchFamily="2" charset="-78"/>
                <a:cs typeface="Hacen Tehran" pitchFamily="2" charset="-78"/>
              </a:rPr>
              <a:t>الجلوس بكاحلين متلاصقين علامة على القلق واخفاء امر ما </a:t>
            </a:r>
            <a:endParaRPr lang="fr-CA" sz="2800" dirty="0" smtClean="0">
              <a:latin typeface="Hacen Tehran" pitchFamily="2" charset="-78"/>
              <a:cs typeface="Hacen Tehran" pitchFamily="2" charset="-78"/>
            </a:endParaRPr>
          </a:p>
        </p:txBody>
      </p:sp>
      <p:pic>
        <p:nvPicPr>
          <p:cNvPr id="3" name="Picture 2" descr="anklelock.jpg"/>
          <p:cNvPicPr>
            <a:picLocks noChangeAspect="1"/>
          </p:cNvPicPr>
          <p:nvPr/>
        </p:nvPicPr>
        <p:blipFill>
          <a:blip r:embed="rId3"/>
          <a:stretch>
            <a:fillRect/>
          </a:stretch>
        </p:blipFill>
        <p:spPr>
          <a:xfrm>
            <a:off x="2438400" y="4953002"/>
            <a:ext cx="4112385" cy="1904998"/>
          </a:xfrm>
          <a:prstGeom prst="rect">
            <a:avLst/>
          </a:prstGeom>
        </p:spPr>
      </p:pic>
    </p:spTree>
  </p:cSld>
  <p:clrMapOvr>
    <a:masterClrMapping/>
  </p:clrMapOvr>
  <p:transition spd="slow">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743200" y="685800"/>
            <a:ext cx="6019800" cy="5745163"/>
          </a:xfrm>
        </p:spPr>
        <p:txBody>
          <a:bodyPr/>
          <a:lstStyle/>
          <a:p>
            <a:pPr>
              <a:buNone/>
            </a:pPr>
            <a:endParaRPr lang="fr-CA" sz="2800" dirty="0" smtClean="0">
              <a:latin typeface="Hacen Tehran" pitchFamily="2" charset="-78"/>
              <a:cs typeface="Hacen Tehran" pitchFamily="2" charset="-78"/>
            </a:endParaRPr>
          </a:p>
          <a:p>
            <a:pPr algn="ctr">
              <a:buNone/>
            </a:pPr>
            <a:r>
              <a:rPr lang="ar-SA" sz="2800" dirty="0" smtClean="0">
                <a:latin typeface="Hacen Tehran" pitchFamily="2" charset="-78"/>
                <a:cs typeface="Hacen Tehran" pitchFamily="2" charset="-78"/>
              </a:rPr>
              <a:t>لا تقم بإمالة الكرسي الى الوراء بحيث تجلس تستند على رجلي الكرسي الخلفيتين فهذا يعطي انطباع بالاهمال وعدم الجدية ولايكسبك احترام المتحدث بالاضافة انك تضع نفسك عرضة للسخرية اذا سقطت .</a:t>
            </a:r>
          </a:p>
          <a:p>
            <a:pPr algn="ctr">
              <a:buNone/>
            </a:pPr>
            <a:endParaRPr lang="fr-CA" sz="2800" dirty="0" smtClean="0">
              <a:latin typeface="Hacen Tehran" pitchFamily="2" charset="-78"/>
              <a:cs typeface="Hacen Tehran" pitchFamily="2" charset="-78"/>
            </a:endParaRPr>
          </a:p>
        </p:txBody>
      </p:sp>
      <p:pic>
        <p:nvPicPr>
          <p:cNvPr id="3" name="Picture 2" descr="images.jpg"/>
          <p:cNvPicPr>
            <a:picLocks noChangeAspect="1"/>
          </p:cNvPicPr>
          <p:nvPr/>
        </p:nvPicPr>
        <p:blipFill>
          <a:blip r:embed="rId3"/>
          <a:stretch>
            <a:fillRect/>
          </a:stretch>
        </p:blipFill>
        <p:spPr>
          <a:xfrm>
            <a:off x="4419600" y="3934838"/>
            <a:ext cx="2771775" cy="2123062"/>
          </a:xfrm>
          <a:prstGeom prst="rect">
            <a:avLst/>
          </a:prstGeom>
        </p:spPr>
      </p:pic>
    </p:spTree>
  </p:cSld>
  <p:clrMapOvr>
    <a:masterClrMapping/>
  </p:clrMapOvr>
  <p:transition spd="slow">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2143125"/>
            <a:ext cx="8229600" cy="4357688"/>
          </a:xfrm>
        </p:spPr>
        <p:txBody>
          <a:bodyPr/>
          <a:lstStyle/>
          <a:p>
            <a:pPr algn="r">
              <a:buNone/>
            </a:pPr>
            <a:r>
              <a:rPr lang="ar-SA" sz="2800" dirty="0" smtClean="0">
                <a:latin typeface="Hacen Tehran" pitchFamily="2" charset="-78"/>
                <a:cs typeface="Hacen Tehran" pitchFamily="2" charset="-78"/>
              </a:rPr>
              <a:t>مد الساقين الى الامام يعطي انطباع بالاسترخاء وعدم الانتباه .</a:t>
            </a:r>
          </a:p>
          <a:p>
            <a:pPr algn="r">
              <a:buNone/>
            </a:pPr>
            <a:endParaRPr lang="ar-SA" sz="2800" dirty="0" smtClean="0">
              <a:latin typeface="Hacen Tehran" pitchFamily="2" charset="-78"/>
              <a:cs typeface="Hacen Tehran" pitchFamily="2" charset="-78"/>
            </a:endParaRPr>
          </a:p>
          <a:p>
            <a:pPr algn="r">
              <a:buNone/>
            </a:pPr>
            <a:r>
              <a:rPr lang="ar-SA" sz="2800" dirty="0" smtClean="0">
                <a:latin typeface="Hacen Tehran" pitchFamily="2" charset="-78"/>
                <a:cs typeface="Hacen Tehran" pitchFamily="2" charset="-78"/>
              </a:rPr>
              <a:t>وضع القدمين على المنضدة يعطي انطباع بعدم احترام المتحدث .والجلوس ووضع اليدين خلف الرأس يعطي انطباعا بالثقة بالنفس والتعالي على الغير .</a:t>
            </a:r>
          </a:p>
        </p:txBody>
      </p:sp>
      <p:pic>
        <p:nvPicPr>
          <p:cNvPr id="3" name="Picture 2" descr="image113.jpg"/>
          <p:cNvPicPr>
            <a:picLocks noChangeAspect="1"/>
          </p:cNvPicPr>
          <p:nvPr/>
        </p:nvPicPr>
        <p:blipFill>
          <a:blip r:embed="rId3"/>
          <a:stretch>
            <a:fillRect/>
          </a:stretch>
        </p:blipFill>
        <p:spPr>
          <a:xfrm>
            <a:off x="0" y="5077155"/>
            <a:ext cx="3019425" cy="1780845"/>
          </a:xfrm>
          <a:prstGeom prst="rect">
            <a:avLst/>
          </a:prstGeom>
        </p:spPr>
      </p:pic>
    </p:spTree>
  </p:cSld>
  <p:clrMapOvr>
    <a:masterClrMapping/>
  </p:clrMapOvr>
  <p:transition spd="slow">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عنصر نائب للمحتوى 11" descr="صورة1.jpg"/>
          <p:cNvPicPr>
            <a:picLocks noGrp="1" noChangeAspect="1"/>
          </p:cNvPicPr>
          <p:nvPr>
            <p:ph idx="1"/>
          </p:nvPr>
        </p:nvPicPr>
        <p:blipFill>
          <a:blip r:embed="rId3" cstate="print"/>
          <a:stretch>
            <a:fillRect/>
          </a:stretch>
        </p:blipFill>
        <p:spPr>
          <a:xfrm>
            <a:off x="0" y="0"/>
            <a:ext cx="9143999" cy="6858000"/>
          </a:xfrm>
        </p:spPr>
      </p:pic>
      <p:pic>
        <p:nvPicPr>
          <p:cNvPr id="13" name="صورة 12" descr="imagesCAM3Y4NQ.jpg"/>
          <p:cNvPicPr>
            <a:picLocks noChangeAspect="1"/>
          </p:cNvPicPr>
          <p:nvPr/>
        </p:nvPicPr>
        <p:blipFill>
          <a:blip r:embed="rId4" cstate="print"/>
          <a:stretch>
            <a:fillRect/>
          </a:stretch>
        </p:blipFill>
        <p:spPr>
          <a:xfrm>
            <a:off x="762000" y="2438400"/>
            <a:ext cx="2952328" cy="3744416"/>
          </a:xfrm>
          <a:prstGeom prst="rect">
            <a:avLst/>
          </a:prstGeom>
        </p:spPr>
      </p:pic>
      <p:pic>
        <p:nvPicPr>
          <p:cNvPr id="14" name="الذكر.asf">
            <a:hlinkClick r:id="" action="ppaction://media"/>
          </p:cNvPr>
          <p:cNvPicPr>
            <a:picLocks noRot="1" noChangeAspect="1" noChangeArrowheads="1"/>
          </p:cNvPicPr>
          <p:nvPr>
            <a:videoFile r:link="rId1"/>
          </p:nvPr>
        </p:nvPicPr>
        <p:blipFill>
          <a:blip r:embed="rId5" cstate="print"/>
          <a:srcRect/>
          <a:stretch>
            <a:fillRect/>
          </a:stretch>
        </p:blipFill>
        <p:spPr bwMode="auto">
          <a:xfrm>
            <a:off x="5257800" y="2057400"/>
            <a:ext cx="3048000" cy="2286000"/>
          </a:xfrm>
          <a:prstGeom prst="rect">
            <a:avLst/>
          </a:prstGeom>
          <a:noFill/>
          <a:ln w="9525">
            <a:noFill/>
            <a:miter lim="800000"/>
            <a:headEnd/>
            <a:tailEnd/>
          </a:ln>
        </p:spPr>
      </p:pic>
      <p:pic>
        <p:nvPicPr>
          <p:cNvPr id="15" name="صورة 14" descr="بدون عنوان.png"/>
          <p:cNvPicPr>
            <a:picLocks noChangeAspect="1"/>
          </p:cNvPicPr>
          <p:nvPr/>
        </p:nvPicPr>
        <p:blipFill>
          <a:blip r:embed="rId6" cstate="print"/>
          <a:stretch>
            <a:fillRect/>
          </a:stretch>
        </p:blipFill>
        <p:spPr>
          <a:xfrm>
            <a:off x="5334000" y="4648200"/>
            <a:ext cx="2880320" cy="1920999"/>
          </a:xfrm>
          <a:prstGeom prst="rect">
            <a:avLst/>
          </a:prstGeom>
        </p:spPr>
      </p:pic>
      <p:sp>
        <p:nvSpPr>
          <p:cNvPr id="16" name="مستطيل 15"/>
          <p:cNvSpPr/>
          <p:nvPr/>
        </p:nvSpPr>
        <p:spPr>
          <a:xfrm>
            <a:off x="3581400" y="533400"/>
            <a:ext cx="2971800" cy="1569660"/>
          </a:xfrm>
          <a:prstGeom prst="rect">
            <a:avLst/>
          </a:prstGeom>
        </p:spPr>
        <p:txBody>
          <a:bodyPr wrap="square">
            <a:spAutoFit/>
          </a:bodyPr>
          <a:lstStyle/>
          <a:p>
            <a:pPr algn="ctr">
              <a:buNone/>
            </a:pPr>
            <a:r>
              <a:rPr lang="ar-SA" sz="3200" b="1" dirty="0" smtClean="0">
                <a:solidFill>
                  <a:schemeClr val="bg1"/>
                </a:solidFill>
                <a:latin typeface="Arial"/>
              </a:rPr>
              <a:t>  </a:t>
            </a:r>
            <a:r>
              <a:rPr lang="ar-SA" sz="3200" b="1" i="1" dirty="0" smtClean="0">
                <a:solidFill>
                  <a:schemeClr val="bg1"/>
                </a:solidFill>
              </a:rPr>
              <a:t>قف(اجلس) منتصباً .</a:t>
            </a:r>
            <a:br>
              <a:rPr lang="ar-SA" sz="3200" b="1" i="1" dirty="0" smtClean="0">
                <a:solidFill>
                  <a:schemeClr val="bg1"/>
                </a:solidFill>
              </a:rPr>
            </a:br>
            <a:endParaRPr lang="ar-SA" sz="3200" b="1" i="1" dirty="0" smtClean="0">
              <a:solidFill>
                <a:schemeClr val="bg1"/>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p:cTn id="8" fill="hold" display="0">
                  <p:stCondLst>
                    <p:cond delay="indefinite"/>
                  </p:stCondLst>
                  <p:endCondLst>
                    <p:cond evt="onNext" delay="0">
                      <p:tgtEl>
                        <p:sldTgt/>
                      </p:tgtEl>
                    </p:cond>
                    <p:cond evt="onPrev" delay="0">
                      <p:tgtEl>
                        <p:sldTgt/>
                      </p:tgtEl>
                    </p:cond>
                  </p:endCondLst>
                </p:cTn>
                <p:tgtEl>
                  <p:spTgt spid="14"/>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عنصر نائب للمحتوى 7" descr="صورة1.jpg"/>
          <p:cNvPicPr>
            <a:picLocks noGrp="1" noChangeAspect="1"/>
          </p:cNvPicPr>
          <p:nvPr>
            <p:ph idx="1"/>
          </p:nvPr>
        </p:nvPicPr>
        <p:blipFill>
          <a:blip r:embed="rId4" cstate="print"/>
          <a:stretch>
            <a:fillRect/>
          </a:stretch>
        </p:blipFill>
        <p:spPr>
          <a:xfrm>
            <a:off x="0" y="0"/>
            <a:ext cx="9144000" cy="6858000"/>
          </a:xfrm>
        </p:spPr>
      </p:pic>
      <p:pic>
        <p:nvPicPr>
          <p:cNvPr id="9" name="الموت.WMV">
            <a:hlinkClick r:id="" action="ppaction://media"/>
          </p:cNvPr>
          <p:cNvPicPr>
            <a:picLocks noRot="1" noChangeAspect="1" noChangeArrowheads="1"/>
          </p:cNvPicPr>
          <p:nvPr>
            <a:videoFile r:link="rId1"/>
          </p:nvPr>
        </p:nvPicPr>
        <p:blipFill>
          <a:blip r:embed="rId5" cstate="print"/>
          <a:srcRect/>
          <a:stretch>
            <a:fillRect/>
          </a:stretch>
        </p:blipFill>
        <p:spPr>
          <a:xfrm>
            <a:off x="4953000" y="1981200"/>
            <a:ext cx="3671764" cy="2736453"/>
          </a:xfrm>
          <a:prstGeom prst="rect">
            <a:avLst/>
          </a:prstGeom>
          <a:ln/>
        </p:spPr>
      </p:pic>
      <p:pic>
        <p:nvPicPr>
          <p:cNvPr id="10" name="صورة 9" descr="imagesCAATHML6.jpg"/>
          <p:cNvPicPr>
            <a:picLocks noChangeAspect="1"/>
          </p:cNvPicPr>
          <p:nvPr/>
        </p:nvPicPr>
        <p:blipFill>
          <a:blip r:embed="rId6" cstate="print"/>
          <a:stretch>
            <a:fillRect/>
          </a:stretch>
        </p:blipFill>
        <p:spPr>
          <a:xfrm>
            <a:off x="1066800" y="1981200"/>
            <a:ext cx="2619375" cy="1743075"/>
          </a:xfrm>
          <a:prstGeom prst="rect">
            <a:avLst/>
          </a:prstGeom>
        </p:spPr>
      </p:pic>
      <p:pic>
        <p:nvPicPr>
          <p:cNvPr id="11" name="صورة 10" descr="lo.png"/>
          <p:cNvPicPr>
            <a:picLocks noChangeAspect="1"/>
          </p:cNvPicPr>
          <p:nvPr/>
        </p:nvPicPr>
        <p:blipFill>
          <a:blip r:embed="rId7" cstate="print"/>
          <a:stretch>
            <a:fillRect/>
          </a:stretch>
        </p:blipFill>
        <p:spPr>
          <a:xfrm>
            <a:off x="1295400" y="3886200"/>
            <a:ext cx="2228850" cy="2057400"/>
          </a:xfrm>
          <a:prstGeom prst="rect">
            <a:avLst/>
          </a:prstGeom>
        </p:spPr>
      </p:pic>
      <p:sp>
        <p:nvSpPr>
          <p:cNvPr id="12" name="مستطيل 11"/>
          <p:cNvSpPr/>
          <p:nvPr/>
        </p:nvSpPr>
        <p:spPr>
          <a:xfrm>
            <a:off x="5257800" y="685800"/>
            <a:ext cx="3057076" cy="461665"/>
          </a:xfrm>
          <a:prstGeom prst="rect">
            <a:avLst/>
          </a:prstGeom>
        </p:spPr>
        <p:txBody>
          <a:bodyPr wrap="square">
            <a:spAutoFit/>
          </a:bodyPr>
          <a:lstStyle/>
          <a:p>
            <a:pPr algn="r">
              <a:buNone/>
            </a:pPr>
            <a:r>
              <a:rPr lang="ar-SA" sz="2400" b="1" dirty="0" smtClean="0">
                <a:solidFill>
                  <a:schemeClr val="bg1"/>
                </a:solidFill>
              </a:rPr>
              <a:t> </a:t>
            </a:r>
            <a:r>
              <a:rPr lang="ar-SA" sz="2400" b="1" i="1" dirty="0" smtClean="0">
                <a:solidFill>
                  <a:schemeClr val="bg1"/>
                </a:solidFill>
                <a:cs typeface="Monotype Koufi" pitchFamily="2" charset="-78"/>
              </a:rPr>
              <a:t>استعمل وضع الاستعداد</a:t>
            </a:r>
            <a:endParaRPr lang="ar-SA" sz="2400" b="1" i="1" u="sng" dirty="0" smtClean="0">
              <a:solidFill>
                <a:schemeClr val="bg1"/>
              </a:solidFill>
              <a:cs typeface="Monotype Koufi" pitchFamily="2" charset="-78"/>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amond(in)">
                                      <p:cBhvr>
                                        <p:cTn id="7" dur="2000"/>
                                        <p:tgtEl>
                                          <p:spTgt spid="9"/>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video>
              <p:cMediaNode>
                <p:cTn id="8" fill="hold" display="0">
                  <p:stCondLst>
                    <p:cond delay="indefinite"/>
                  </p:stCondLst>
                  <p:endCondLst>
                    <p:cond evt="onNext" delay="0">
                      <p:tgtEl>
                        <p:sldTgt/>
                      </p:tgtEl>
                    </p:cond>
                    <p:cond evt="onPrev" delay="0">
                      <p:tgtEl>
                        <p:sldTgt/>
                      </p:tgtEl>
                    </p:cond>
                  </p:endCondLst>
                </p:cTn>
                <p:tgtEl>
                  <p:spTgt spid="9"/>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743200" y="457200"/>
            <a:ext cx="6019800" cy="5745163"/>
          </a:xfrm>
        </p:spPr>
        <p:txBody>
          <a:bodyPr/>
          <a:lstStyle/>
          <a:p>
            <a:pPr algn="ctr">
              <a:buNone/>
            </a:pPr>
            <a:r>
              <a:rPr lang="ar-SA" sz="4800" dirty="0" smtClean="0">
                <a:solidFill>
                  <a:srgbClr val="6C9C96"/>
                </a:solidFill>
                <a:latin typeface="Hacen Tehran" pitchFamily="2" charset="-78"/>
                <a:cs typeface="Hacen Tehran" pitchFamily="2" charset="-78"/>
              </a:rPr>
              <a:t>وضع الرأس</a:t>
            </a:r>
          </a:p>
          <a:p>
            <a:pPr algn="r">
              <a:buNone/>
            </a:pPr>
            <a:r>
              <a:rPr lang="ar-SA" sz="2800" b="1" dirty="0" smtClean="0">
                <a:latin typeface="Hacen Tehran" pitchFamily="2" charset="-78"/>
                <a:cs typeface="Hacen Tehran" pitchFamily="2" charset="-78"/>
              </a:rPr>
              <a:t>خفض الرأس وتجنب النظر إلى الشخص الآخر، دلالة على الخضوع وكأنه يقول لا أتجرأ على النظر إليك.</a:t>
            </a:r>
            <a:r>
              <a:rPr lang="ar-SA" sz="2800" dirty="0" smtClean="0">
                <a:latin typeface="Hacen Tehran" pitchFamily="2" charset="-78"/>
                <a:cs typeface="Hacen Tehran" pitchFamily="2" charset="-78"/>
              </a:rPr>
              <a:t/>
            </a:r>
            <a:br>
              <a:rPr lang="ar-SA" sz="2800" dirty="0" smtClean="0">
                <a:latin typeface="Hacen Tehran" pitchFamily="2" charset="-78"/>
                <a:cs typeface="Hacen Tehran" pitchFamily="2" charset="-78"/>
              </a:rPr>
            </a:br>
            <a:endParaRPr lang="ar-SA" sz="2800" dirty="0" smtClean="0">
              <a:latin typeface="Hacen Tehran" pitchFamily="2" charset="-78"/>
              <a:cs typeface="Hacen Tehran" pitchFamily="2" charset="-78"/>
            </a:endParaRPr>
          </a:p>
          <a:p>
            <a:pPr algn="r">
              <a:buNone/>
            </a:pPr>
            <a:r>
              <a:rPr lang="ar-SA" sz="2800" b="1" dirty="0" smtClean="0">
                <a:latin typeface="Hacen Tehran" pitchFamily="2" charset="-78"/>
                <a:cs typeface="Hacen Tehran" pitchFamily="2" charset="-78"/>
              </a:rPr>
              <a:t>رفع الرأس فجأة قد يكون دلالة على الاهتمام خاصة إن ترافق ذلك مع رفع الحاجبين.</a:t>
            </a:r>
            <a:r>
              <a:rPr lang="ar-SA" sz="2800" dirty="0" smtClean="0">
                <a:latin typeface="Hacen Tehran" pitchFamily="2" charset="-78"/>
                <a:cs typeface="Hacen Tehran" pitchFamily="2" charset="-78"/>
              </a:rPr>
              <a:t/>
            </a:r>
            <a:br>
              <a:rPr lang="ar-SA" sz="2800" dirty="0" smtClean="0">
                <a:latin typeface="Hacen Tehran" pitchFamily="2" charset="-78"/>
                <a:cs typeface="Hacen Tehran" pitchFamily="2" charset="-78"/>
              </a:rPr>
            </a:br>
            <a:endParaRPr lang="ar-SA" sz="2800" dirty="0" smtClean="0">
              <a:latin typeface="Hacen Tehran" pitchFamily="2" charset="-78"/>
              <a:cs typeface="Hacen Tehran" pitchFamily="2" charset="-78"/>
            </a:endParaRPr>
          </a:p>
          <a:p>
            <a:pPr algn="r">
              <a:buNone/>
            </a:pPr>
            <a:r>
              <a:rPr lang="ar-SA" sz="2800" b="1" dirty="0" smtClean="0">
                <a:latin typeface="Hacen Tehran" pitchFamily="2" charset="-78"/>
                <a:cs typeface="Hacen Tehran" pitchFamily="2" charset="-78"/>
              </a:rPr>
              <a:t>إرجاع الرأس للخلف فجأة يشير إلى عدم التصديق.</a:t>
            </a:r>
            <a:r>
              <a:rPr lang="ar-SA" sz="2800" dirty="0" smtClean="0">
                <a:latin typeface="Hacen Tehran" pitchFamily="2" charset="-78"/>
                <a:cs typeface="Hacen Tehran" pitchFamily="2" charset="-78"/>
              </a:rPr>
              <a:t/>
            </a:r>
            <a:br>
              <a:rPr lang="ar-SA" sz="2800" dirty="0" smtClean="0">
                <a:latin typeface="Hacen Tehran" pitchFamily="2" charset="-78"/>
                <a:cs typeface="Hacen Tehran" pitchFamily="2" charset="-78"/>
              </a:rPr>
            </a:br>
            <a:endParaRPr lang="fr-CA" sz="2800" dirty="0" smtClean="0">
              <a:solidFill>
                <a:srgbClr val="6C9C96"/>
              </a:solidFill>
              <a:latin typeface="Hacen Tehran" pitchFamily="2" charset="-78"/>
              <a:cs typeface="Hacen Tehran" pitchFamily="2" charset="-78"/>
            </a:endParaRPr>
          </a:p>
        </p:txBody>
      </p:sp>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2057400"/>
            <a:ext cx="8229600" cy="4443413"/>
          </a:xfrm>
        </p:spPr>
        <p:txBody>
          <a:bodyPr/>
          <a:lstStyle/>
          <a:p>
            <a:pPr algn="r">
              <a:buNone/>
            </a:pPr>
            <a:r>
              <a:rPr lang="ar-SA" sz="2800" b="1" i="0" dirty="0" smtClean="0">
                <a:solidFill>
                  <a:srgbClr val="222222"/>
                </a:solidFill>
                <a:latin typeface="Hacen Tehran" pitchFamily="2" charset="-78"/>
                <a:cs typeface="Hacen Tehran" pitchFamily="2" charset="-78"/>
              </a:rPr>
              <a:t>يعتقد علماء النفس بأن 60 % </a:t>
            </a:r>
            <a:r>
              <a:rPr lang="ar-SA" sz="2800" b="1" dirty="0" smtClean="0">
                <a:solidFill>
                  <a:srgbClr val="222222"/>
                </a:solidFill>
                <a:latin typeface="Hacen Tehran" pitchFamily="2" charset="-78"/>
                <a:cs typeface="Hacen Tehran" pitchFamily="2" charset="-78"/>
              </a:rPr>
              <a:t>تقريبا </a:t>
            </a:r>
            <a:r>
              <a:rPr lang="ar-SA" sz="2800" b="1" i="0" dirty="0" smtClean="0">
                <a:solidFill>
                  <a:srgbClr val="222222"/>
                </a:solidFill>
                <a:latin typeface="Hacen Tehran" pitchFamily="2" charset="-78"/>
                <a:cs typeface="Hacen Tehran" pitchFamily="2" charset="-78"/>
              </a:rPr>
              <a:t>من حالات التخاطب والتواصل بين الناس تتم بصورة غير شفهية !</a:t>
            </a:r>
          </a:p>
          <a:p>
            <a:pPr algn="ctr">
              <a:buNone/>
            </a:pPr>
            <a:endParaRPr lang="ar-SA" sz="2800" b="1" i="0" dirty="0" smtClean="0">
              <a:solidFill>
                <a:srgbClr val="222222"/>
              </a:solidFill>
              <a:latin typeface="Hacen Tehran" pitchFamily="2" charset="-78"/>
              <a:cs typeface="Hacen Tehran" pitchFamily="2" charset="-78"/>
            </a:endParaRPr>
          </a:p>
          <a:p>
            <a:pPr algn="r">
              <a:buNone/>
            </a:pPr>
            <a:r>
              <a:rPr lang="ar-SA" sz="2800" b="1" i="0" dirty="0" smtClean="0">
                <a:solidFill>
                  <a:srgbClr val="222222"/>
                </a:solidFill>
                <a:latin typeface="Hacen Tehran" pitchFamily="2" charset="-78"/>
                <a:cs typeface="Hacen Tehran" pitchFamily="2" charset="-78"/>
              </a:rPr>
              <a:t>أي عن طريق الإيماءات والإيحاءات والرموز ، لا عن طريق الكلام  واللسان .</a:t>
            </a:r>
            <a:endParaRPr lang="en-US" sz="2800" b="1" i="0" dirty="0" smtClean="0">
              <a:solidFill>
                <a:srgbClr val="222222"/>
              </a:solidFill>
              <a:latin typeface="Hacen Tehran" pitchFamily="2" charset="-78"/>
              <a:cs typeface="Hacen Tehran" pitchFamily="2" charset="-78"/>
            </a:endParaRPr>
          </a:p>
          <a:p>
            <a:pPr>
              <a:buNone/>
            </a:pPr>
            <a:endParaRPr lang="en-US" sz="2800" b="1" i="0" dirty="0" smtClean="0">
              <a:solidFill>
                <a:srgbClr val="222222"/>
              </a:solidFill>
              <a:latin typeface="Hacen Tehran" pitchFamily="2" charset="-78"/>
              <a:cs typeface="Hacen Tehran" pitchFamily="2" charset="-78"/>
            </a:endParaRPr>
          </a:p>
          <a:p>
            <a:pPr algn="r">
              <a:buNone/>
            </a:pPr>
            <a:r>
              <a:rPr lang="ar-SA" sz="2800" b="1" i="0" dirty="0" smtClean="0">
                <a:solidFill>
                  <a:srgbClr val="222222"/>
                </a:solidFill>
                <a:latin typeface="Hacen Tehran" pitchFamily="2" charset="-78"/>
                <a:cs typeface="Hacen Tehran" pitchFamily="2" charset="-78"/>
              </a:rPr>
              <a:t>ويقال إن هذه الطريقة ذات تأثير قوى ، أقوى بخمس  مرات من ذلك التأثير الذي تتركه الكلمات .</a:t>
            </a:r>
            <a:endParaRPr lang="fr-CA" sz="2800" b="1" dirty="0" smtClean="0">
              <a:latin typeface="Hacen Tehran" pitchFamily="2" charset="-78"/>
              <a:cs typeface="Hacen Tehran" pitchFamily="2" charset="-78"/>
            </a:endParaRPr>
          </a:p>
        </p:txBody>
      </p:sp>
    </p:spTree>
  </p:cSld>
  <p:clrMapOvr>
    <a:masterClrMapping/>
  </p:clrMapOvr>
  <p:transition spd="slow">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2143125"/>
            <a:ext cx="8229600" cy="4357688"/>
          </a:xfrm>
        </p:spPr>
        <p:txBody>
          <a:bodyPr/>
          <a:lstStyle/>
          <a:p>
            <a:pPr algn="r">
              <a:buNone/>
            </a:pPr>
            <a:r>
              <a:rPr lang="ar-SA" sz="2800" b="1" dirty="0" smtClean="0">
                <a:latin typeface="Hacen Tehran" pitchFamily="2" charset="-78"/>
                <a:cs typeface="Hacen Tehran" pitchFamily="2" charset="-78"/>
              </a:rPr>
              <a:t>رفع الرأس والنظر للأعلى دلالة على الشعور بالملل، أو على التفكير وتصور بعض الأمور، وأحيانا يتجنب الشخص النظر للآخرين للتركيز على ما يقال.</a:t>
            </a:r>
            <a:r>
              <a:rPr lang="ar-SA" sz="2800" dirty="0" smtClean="0">
                <a:latin typeface="Hacen Tehran" pitchFamily="2" charset="-78"/>
                <a:cs typeface="Hacen Tehran" pitchFamily="2" charset="-78"/>
              </a:rPr>
              <a:t/>
            </a:r>
            <a:br>
              <a:rPr lang="ar-SA" sz="2800" dirty="0" smtClean="0">
                <a:latin typeface="Hacen Tehran" pitchFamily="2" charset="-78"/>
                <a:cs typeface="Hacen Tehran" pitchFamily="2" charset="-78"/>
              </a:rPr>
            </a:br>
            <a:endParaRPr lang="ar-SA" sz="2800" dirty="0" smtClean="0">
              <a:latin typeface="Hacen Tehran" pitchFamily="2" charset="-78"/>
              <a:cs typeface="Hacen Tehran" pitchFamily="2" charset="-78"/>
            </a:endParaRPr>
          </a:p>
          <a:p>
            <a:pPr algn="r">
              <a:buNone/>
            </a:pPr>
            <a:r>
              <a:rPr lang="ar-SA" sz="2800" b="1" dirty="0" smtClean="0">
                <a:latin typeface="Hacen Tehran" pitchFamily="2" charset="-78"/>
                <a:cs typeface="Hacen Tehran" pitchFamily="2" charset="-78"/>
              </a:rPr>
              <a:t>عدم تحريك الشخص لرأسه أثناء الحديث، دلالة على أنه شخص جدي ويحب السيطرة على الآخرين.</a:t>
            </a:r>
            <a:r>
              <a:rPr lang="ar-SA" sz="2800" dirty="0" smtClean="0">
                <a:latin typeface="Hacen Tehran" pitchFamily="2" charset="-78"/>
                <a:cs typeface="Hacen Tehran" pitchFamily="2" charset="-78"/>
              </a:rPr>
              <a:t/>
            </a:r>
            <a:br>
              <a:rPr lang="ar-SA" sz="2800" dirty="0" smtClean="0">
                <a:latin typeface="Hacen Tehran" pitchFamily="2" charset="-78"/>
                <a:cs typeface="Hacen Tehran" pitchFamily="2" charset="-78"/>
              </a:rPr>
            </a:br>
            <a:endParaRPr lang="ar-SA" sz="2800" dirty="0" smtClean="0">
              <a:latin typeface="Hacen Tehran" pitchFamily="2" charset="-78"/>
              <a:cs typeface="Hacen Tehran" pitchFamily="2" charset="-78"/>
            </a:endParaRPr>
          </a:p>
          <a:p>
            <a:pPr algn="r">
              <a:buNone/>
            </a:pPr>
            <a:r>
              <a:rPr lang="ar-SA" sz="2800" b="1" dirty="0" smtClean="0">
                <a:latin typeface="Hacen Tehran" pitchFamily="2" charset="-78"/>
                <a:cs typeface="Hacen Tehran" pitchFamily="2" charset="-78"/>
              </a:rPr>
              <a:t>سند الرأس على اليد قد يكون دلالة على الاستمتاع والاهتمام بما يقال.</a:t>
            </a:r>
            <a:r>
              <a:rPr lang="ar-SA" sz="2800" dirty="0" smtClean="0">
                <a:latin typeface="Hacen Tehran" pitchFamily="2" charset="-78"/>
                <a:cs typeface="Hacen Tehran" pitchFamily="2" charset="-78"/>
              </a:rPr>
              <a:t/>
            </a:r>
            <a:br>
              <a:rPr lang="ar-SA" sz="2800" dirty="0" smtClean="0">
                <a:latin typeface="Hacen Tehran" pitchFamily="2" charset="-78"/>
                <a:cs typeface="Hacen Tehran" pitchFamily="2" charset="-78"/>
              </a:rPr>
            </a:br>
            <a:endParaRPr lang="ar-SA" sz="2800" dirty="0" smtClean="0">
              <a:solidFill>
                <a:srgbClr val="EA92E4"/>
              </a:solidFill>
              <a:latin typeface="Hacen Tehran" pitchFamily="2" charset="-78"/>
              <a:cs typeface="Hacen Tehran" pitchFamily="2" charset="-78"/>
            </a:endParaRPr>
          </a:p>
        </p:txBody>
      </p:sp>
    </p:spTree>
  </p:cSld>
  <p:clrMapOvr>
    <a:masterClrMapping/>
  </p:clrMapOvr>
  <p:transition spd="slow">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743200" y="731837"/>
            <a:ext cx="6019800" cy="5745163"/>
          </a:xfrm>
        </p:spPr>
        <p:txBody>
          <a:bodyPr/>
          <a:lstStyle/>
          <a:p>
            <a:pPr algn="r">
              <a:buNone/>
            </a:pPr>
            <a:r>
              <a:rPr lang="ar-SA" sz="2800" b="1" dirty="0" smtClean="0">
                <a:latin typeface="Hacen Tehran" pitchFamily="2" charset="-78"/>
                <a:cs typeface="Hacen Tehran" pitchFamily="2" charset="-78"/>
              </a:rPr>
              <a:t>إذا انحنى الشخص رأسه للأسفل مع عبوس، فتلك دلالة على الحيرة أو عدم الرغبة بسماع ما قد قيل.</a:t>
            </a:r>
            <a:r>
              <a:rPr lang="ar-SA" sz="2800" dirty="0" smtClean="0">
                <a:latin typeface="Hacen Tehran" pitchFamily="2" charset="-78"/>
                <a:cs typeface="Hacen Tehran" pitchFamily="2" charset="-78"/>
              </a:rPr>
              <a:t/>
            </a:r>
            <a:br>
              <a:rPr lang="ar-SA" sz="2800" dirty="0" smtClean="0">
                <a:latin typeface="Hacen Tehran" pitchFamily="2" charset="-78"/>
                <a:cs typeface="Hacen Tehran" pitchFamily="2" charset="-78"/>
              </a:rPr>
            </a:br>
            <a:endParaRPr lang="ar-SA" sz="2800" dirty="0" smtClean="0">
              <a:latin typeface="Hacen Tehran" pitchFamily="2" charset="-78"/>
              <a:cs typeface="Hacen Tehran" pitchFamily="2" charset="-78"/>
            </a:endParaRPr>
          </a:p>
          <a:p>
            <a:pPr algn="r">
              <a:buNone/>
            </a:pPr>
            <a:r>
              <a:rPr lang="ar-SA" sz="2800" b="1" dirty="0" smtClean="0">
                <a:latin typeface="Hacen Tehran" pitchFamily="2" charset="-78"/>
                <a:cs typeface="Hacen Tehran" pitchFamily="2" charset="-78"/>
              </a:rPr>
              <a:t>ميل الرأس للجانب قد يكون دلالة على الاهتمام أو الفضول أو الشك.</a:t>
            </a:r>
            <a:r>
              <a:rPr lang="ar-SA" sz="2800" dirty="0" smtClean="0">
                <a:latin typeface="Hacen Tehran" pitchFamily="2" charset="-78"/>
                <a:cs typeface="Hacen Tehran" pitchFamily="2" charset="-78"/>
              </a:rPr>
              <a:t/>
            </a:r>
            <a:br>
              <a:rPr lang="ar-SA" sz="2800" dirty="0" smtClean="0">
                <a:latin typeface="Hacen Tehran" pitchFamily="2" charset="-78"/>
                <a:cs typeface="Hacen Tehran" pitchFamily="2" charset="-78"/>
              </a:rPr>
            </a:br>
            <a:endParaRPr lang="ar-SA" sz="2800" dirty="0" smtClean="0">
              <a:latin typeface="Hacen Tehran" pitchFamily="2" charset="-78"/>
              <a:cs typeface="Hacen Tehran" pitchFamily="2" charset="-78"/>
            </a:endParaRPr>
          </a:p>
          <a:p>
            <a:pPr algn="r">
              <a:buNone/>
            </a:pPr>
            <a:r>
              <a:rPr lang="ar-SA" sz="2800" dirty="0" smtClean="0">
                <a:latin typeface="Hacen Tehran" pitchFamily="2" charset="-78"/>
                <a:cs typeface="Hacen Tehran" pitchFamily="2" charset="-78"/>
              </a:rPr>
              <a:t>اياك وتدليك صدغيك او جبهتك فهذا يعطي انطباعا بالانزعاج من الحديث وتسببه بصداع.</a:t>
            </a:r>
            <a:endParaRPr lang="fr-CA" sz="2800" dirty="0" smtClean="0">
              <a:latin typeface="Hacen Tehran" pitchFamily="2" charset="-78"/>
              <a:cs typeface="Hacen Tehran" pitchFamily="2" charset="-78"/>
            </a:endParaRPr>
          </a:p>
        </p:txBody>
      </p:sp>
      <p:pic>
        <p:nvPicPr>
          <p:cNvPr id="3" name="Picture 2" descr="10295696-closeup-of-business-man-suffering-from-headache-and-massaging-his-temples-on-black-background.jpg"/>
          <p:cNvPicPr>
            <a:picLocks noChangeAspect="1"/>
          </p:cNvPicPr>
          <p:nvPr/>
        </p:nvPicPr>
        <p:blipFill>
          <a:blip r:embed="rId3"/>
          <a:stretch>
            <a:fillRect/>
          </a:stretch>
        </p:blipFill>
        <p:spPr>
          <a:xfrm>
            <a:off x="3962400" y="4800600"/>
            <a:ext cx="2029968" cy="1812471"/>
          </a:xfrm>
          <a:prstGeom prst="rect">
            <a:avLst/>
          </a:prstGeom>
        </p:spPr>
      </p:pic>
    </p:spTree>
  </p:cSld>
  <p:clrMapOvr>
    <a:masterClrMapping/>
  </p:clrMapOvr>
  <p:transition spd="slow">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1981200"/>
            <a:ext cx="8229600" cy="4357688"/>
          </a:xfrm>
        </p:spPr>
        <p:txBody>
          <a:bodyPr/>
          <a:lstStyle/>
          <a:p>
            <a:pPr algn="r">
              <a:buNone/>
            </a:pPr>
            <a:r>
              <a:rPr lang="ar-SA" sz="2800" dirty="0" smtClean="0">
                <a:solidFill>
                  <a:srgbClr val="EA92E4"/>
                </a:solidFill>
                <a:latin typeface="Hacen Tehran" pitchFamily="2" charset="-78"/>
                <a:cs typeface="Hacen Tehran" pitchFamily="2" charset="-78"/>
              </a:rPr>
              <a:t>ان الوقوف وطريقة المشي ايضا لها دور كبير في اعطاء فكرة عن حالة الشخص ..</a:t>
            </a:r>
          </a:p>
          <a:p>
            <a:pPr algn="r">
              <a:buNone/>
            </a:pPr>
            <a:r>
              <a:rPr lang="ar-SA" sz="2800" b="1" dirty="0" smtClean="0">
                <a:latin typeface="Hacen Tehran" pitchFamily="2" charset="-78"/>
                <a:cs typeface="Hacen Tehran" pitchFamily="2" charset="-78"/>
              </a:rPr>
              <a:t>فالشخص الذي يقف منتصب القامة يوصل رسالة بأنه قوي ويثق بنفسه يعرف أهدافه ويسعى للوصول إليها.</a:t>
            </a:r>
            <a:r>
              <a:rPr lang="ar-SA" sz="2800" dirty="0" smtClean="0">
                <a:latin typeface="Hacen Tehran" pitchFamily="2" charset="-78"/>
                <a:cs typeface="Hacen Tehran" pitchFamily="2" charset="-78"/>
              </a:rPr>
              <a:t/>
            </a:r>
            <a:br>
              <a:rPr lang="ar-SA" sz="2800" dirty="0" smtClean="0">
                <a:latin typeface="Hacen Tehran" pitchFamily="2" charset="-78"/>
                <a:cs typeface="Hacen Tehran" pitchFamily="2" charset="-78"/>
              </a:rPr>
            </a:br>
            <a:endParaRPr lang="ar-SA" sz="2800" dirty="0" smtClean="0">
              <a:latin typeface="Hacen Tehran" pitchFamily="2" charset="-78"/>
              <a:cs typeface="Hacen Tehran" pitchFamily="2" charset="-78"/>
            </a:endParaRPr>
          </a:p>
          <a:p>
            <a:pPr algn="r">
              <a:buNone/>
            </a:pPr>
            <a:r>
              <a:rPr lang="ar-SA" sz="2800" dirty="0" smtClean="0">
                <a:latin typeface="Hacen Tehran" pitchFamily="2" charset="-78"/>
                <a:cs typeface="Hacen Tehran" pitchFamily="2" charset="-78"/>
              </a:rPr>
              <a:t/>
            </a:r>
            <a:br>
              <a:rPr lang="ar-SA" sz="2800" dirty="0" smtClean="0">
                <a:latin typeface="Hacen Tehran" pitchFamily="2" charset="-78"/>
                <a:cs typeface="Hacen Tehran" pitchFamily="2" charset="-78"/>
              </a:rPr>
            </a:br>
            <a:endParaRPr lang="ar-SA" sz="2800" dirty="0" smtClean="0">
              <a:latin typeface="Hacen Tehran" pitchFamily="2" charset="-78"/>
              <a:cs typeface="Hacen Tehran" pitchFamily="2" charset="-78"/>
            </a:endParaRPr>
          </a:p>
        </p:txBody>
      </p:sp>
      <p:sp>
        <p:nvSpPr>
          <p:cNvPr id="3" name="TextBox 2"/>
          <p:cNvSpPr txBox="1"/>
          <p:nvPr/>
        </p:nvSpPr>
        <p:spPr>
          <a:xfrm>
            <a:off x="2819400" y="304800"/>
            <a:ext cx="5410200" cy="707886"/>
          </a:xfrm>
          <a:prstGeom prst="rect">
            <a:avLst/>
          </a:prstGeom>
          <a:noFill/>
        </p:spPr>
        <p:txBody>
          <a:bodyPr wrap="square" rtlCol="0">
            <a:spAutoFit/>
          </a:bodyPr>
          <a:lstStyle/>
          <a:p>
            <a:r>
              <a:rPr lang="ar-SA" sz="4000" dirty="0" smtClean="0">
                <a:solidFill>
                  <a:srgbClr val="6C9C96"/>
                </a:solidFill>
                <a:latin typeface="Hacen Tehran" pitchFamily="2" charset="-78"/>
                <a:cs typeface="Hacen Tehran" pitchFamily="2" charset="-78"/>
              </a:rPr>
              <a:t>الوقوف وطريقة المشي</a:t>
            </a:r>
            <a:endParaRPr lang="en-US" sz="4000" dirty="0">
              <a:solidFill>
                <a:srgbClr val="6C9C96"/>
              </a:solidFill>
              <a:latin typeface="Hacen Tehran" pitchFamily="2" charset="-78"/>
              <a:cs typeface="Hacen Tehran" pitchFamily="2" charset="-78"/>
            </a:endParaRPr>
          </a:p>
        </p:txBody>
      </p:sp>
      <p:pic>
        <p:nvPicPr>
          <p:cNvPr id="4" name="Picture 3" descr="images.jpg"/>
          <p:cNvPicPr>
            <a:picLocks noChangeAspect="1"/>
          </p:cNvPicPr>
          <p:nvPr/>
        </p:nvPicPr>
        <p:blipFill>
          <a:blip r:embed="rId3"/>
          <a:stretch>
            <a:fillRect/>
          </a:stretch>
        </p:blipFill>
        <p:spPr>
          <a:xfrm>
            <a:off x="2590800" y="4038600"/>
            <a:ext cx="3581400" cy="2124075"/>
          </a:xfrm>
          <a:prstGeom prst="rect">
            <a:avLst/>
          </a:prstGeom>
        </p:spPr>
      </p:pic>
    </p:spTree>
  </p:cSld>
  <p:clrMapOvr>
    <a:masterClrMapping/>
  </p:clrMapOvr>
  <p:transition spd="slow">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Rectangle 2"/>
          <p:cNvSpPr/>
          <p:nvPr/>
        </p:nvSpPr>
        <p:spPr>
          <a:xfrm>
            <a:off x="762000" y="685800"/>
            <a:ext cx="8153400" cy="1815882"/>
          </a:xfrm>
          <a:prstGeom prst="rect">
            <a:avLst/>
          </a:prstGeom>
        </p:spPr>
        <p:txBody>
          <a:bodyPr wrap="square">
            <a:spAutoFit/>
          </a:bodyPr>
          <a:lstStyle/>
          <a:p>
            <a:pPr algn="r"/>
            <a:r>
              <a:rPr lang="ar-SA" sz="2800" dirty="0" smtClean="0">
                <a:solidFill>
                  <a:srgbClr val="6C9C96"/>
                </a:solidFill>
                <a:latin typeface="Hacen Tehran" pitchFamily="2" charset="-78"/>
                <a:cs typeface="Hacen Tehran" pitchFamily="2" charset="-78"/>
              </a:rPr>
              <a:t>عندما تميل بجسمك إلى الأمام، سواء من حالة الجلوس أو الوقوف، فإن ذلك يكون بقصد إبداء اهتمامك بشيء ما.. ويتبع هذا منطقياً أن الميلان بالجسم إلى الخلف قد يكون إشارة على عدم الإهتمام.</a:t>
            </a:r>
            <a:endParaRPr lang="en-US" sz="2800" dirty="0">
              <a:solidFill>
                <a:srgbClr val="6C9C96"/>
              </a:solidFill>
            </a:endParaRPr>
          </a:p>
        </p:txBody>
      </p:sp>
      <p:pic>
        <p:nvPicPr>
          <p:cNvPr id="5" name="Picture 4" descr="image004.jpg"/>
          <p:cNvPicPr>
            <a:picLocks noChangeAspect="1"/>
          </p:cNvPicPr>
          <p:nvPr/>
        </p:nvPicPr>
        <p:blipFill>
          <a:blip r:embed="rId3"/>
          <a:stretch>
            <a:fillRect/>
          </a:stretch>
        </p:blipFill>
        <p:spPr>
          <a:xfrm>
            <a:off x="4495800" y="3048000"/>
            <a:ext cx="4457700" cy="3657600"/>
          </a:xfrm>
          <a:prstGeom prst="rect">
            <a:avLst/>
          </a:prstGeom>
        </p:spPr>
      </p:pic>
    </p:spTree>
  </p:cSld>
  <p:clrMapOvr>
    <a:masterClrMapping/>
  </p:clrMapOvr>
  <p:transition spd="slow">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743200" y="685800"/>
            <a:ext cx="6019800" cy="5745163"/>
          </a:xfrm>
        </p:spPr>
        <p:txBody>
          <a:bodyPr/>
          <a:lstStyle/>
          <a:p>
            <a:pPr algn="r">
              <a:buNone/>
            </a:pPr>
            <a:r>
              <a:rPr lang="ar-SA" sz="2800" b="1" dirty="0" smtClean="0">
                <a:latin typeface="Hacen Tehran" pitchFamily="2" charset="-78"/>
                <a:cs typeface="Hacen Tehran" pitchFamily="2" charset="-78"/>
              </a:rPr>
              <a:t>ويمكن للتوتر النفسي والعصبية أن يعلنا عن نفسيهما أيضاً بعدم قدرة الشخص على البقاء في مكانه.. فالشخص يروح ويجيء في مكان واحد ويتنقل من مكان إلى آخر للتعبير عن القلق وعدم القدرة على الصبر.</a:t>
            </a:r>
          </a:p>
          <a:p>
            <a:pPr algn="r">
              <a:buNone/>
            </a:pPr>
            <a:endParaRPr lang="ar-SA" sz="2800" dirty="0" smtClean="0">
              <a:latin typeface="Hacen Tehran" pitchFamily="2" charset="-78"/>
              <a:cs typeface="Hacen Tehran" pitchFamily="2" charset="-78"/>
            </a:endParaRPr>
          </a:p>
          <a:p>
            <a:pPr algn="r">
              <a:buNone/>
            </a:pPr>
            <a:endParaRPr lang="ar-SA" sz="2800" dirty="0" smtClean="0">
              <a:latin typeface="Hacen Tehran" pitchFamily="2" charset="-78"/>
              <a:cs typeface="Hacen Tehran" pitchFamily="2" charset="-78"/>
            </a:endParaRPr>
          </a:p>
          <a:p>
            <a:pPr algn="r">
              <a:buNone/>
            </a:pPr>
            <a:r>
              <a:rPr lang="ar-SA" sz="2800" b="1" dirty="0" smtClean="0">
                <a:latin typeface="Hacen Tehran" pitchFamily="2" charset="-78"/>
                <a:cs typeface="Hacen Tehran" pitchFamily="2" charset="-78"/>
              </a:rPr>
              <a:t>و الشخص الذي يمشي ببطء وتكاسل هو شخص انطوائي قد يستطيع التغلب على خجله مع مرور الوقت.</a:t>
            </a:r>
            <a:r>
              <a:rPr lang="ar-SA" sz="2800" dirty="0" smtClean="0">
                <a:latin typeface="Hacen Tehran" pitchFamily="2" charset="-78"/>
                <a:cs typeface="Hacen Tehran" pitchFamily="2" charset="-78"/>
              </a:rPr>
              <a:t/>
            </a:r>
            <a:br>
              <a:rPr lang="ar-SA" sz="2800" dirty="0" smtClean="0">
                <a:latin typeface="Hacen Tehran" pitchFamily="2" charset="-78"/>
                <a:cs typeface="Hacen Tehran" pitchFamily="2" charset="-78"/>
              </a:rPr>
            </a:br>
            <a:endParaRPr lang="fr-CA" sz="2800" dirty="0" smtClean="0">
              <a:latin typeface="Hacen Tehran" pitchFamily="2" charset="-78"/>
              <a:cs typeface="Hacen Tehran" pitchFamily="2" charset="-78"/>
            </a:endParaRPr>
          </a:p>
        </p:txBody>
      </p:sp>
    </p:spTree>
  </p:cSld>
  <p:clrMapOvr>
    <a:masterClrMapping/>
  </p:clrMapOvr>
  <p:transition spd="slow">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1981200"/>
            <a:ext cx="8229600" cy="4562475"/>
          </a:xfrm>
        </p:spPr>
        <p:txBody>
          <a:bodyPr/>
          <a:lstStyle/>
          <a:p>
            <a:pPr algn="r">
              <a:buNone/>
            </a:pPr>
            <a:r>
              <a:rPr lang="ar-SA" sz="2800" dirty="0" smtClean="0">
                <a:latin typeface="Hacen Tehran" pitchFamily="2" charset="-78"/>
                <a:cs typeface="Hacen Tehran" pitchFamily="2" charset="-78"/>
              </a:rPr>
              <a:t>عند المشي عليك النظر امامك وليس الى الارض .</a:t>
            </a:r>
            <a:endParaRPr lang="ar-SA" sz="2800" dirty="0" smtClean="0">
              <a:solidFill>
                <a:srgbClr val="EA92E4"/>
              </a:solidFill>
              <a:latin typeface="Hacen Tehran" pitchFamily="2" charset="-78"/>
              <a:cs typeface="Hacen Tehran" pitchFamily="2" charset="-78"/>
            </a:endParaRPr>
          </a:p>
          <a:p>
            <a:pPr algn="r">
              <a:buNone/>
            </a:pPr>
            <a:endParaRPr lang="ar-SA" sz="2800" dirty="0" smtClean="0">
              <a:solidFill>
                <a:srgbClr val="6C9C96"/>
              </a:solidFill>
              <a:latin typeface="Hacen Tehran" pitchFamily="2" charset="-78"/>
              <a:cs typeface="Hacen Tehran" pitchFamily="2" charset="-78"/>
            </a:endParaRPr>
          </a:p>
          <a:p>
            <a:pPr algn="r">
              <a:buNone/>
            </a:pPr>
            <a:r>
              <a:rPr lang="ar-SA" sz="2800" dirty="0" smtClean="0">
                <a:solidFill>
                  <a:srgbClr val="6C9C96"/>
                </a:solidFill>
                <a:latin typeface="Hacen Tehran" pitchFamily="2" charset="-78"/>
                <a:cs typeface="Hacen Tehran" pitchFamily="2" charset="-78"/>
              </a:rPr>
              <a:t>وللمسافة بين الاشخاص اهمية ايضا ..</a:t>
            </a:r>
          </a:p>
          <a:p>
            <a:pPr algn="r">
              <a:buNone/>
            </a:pPr>
            <a:r>
              <a:rPr lang="ar-SA" sz="2800" dirty="0" smtClean="0">
                <a:latin typeface="Hacen Tehran" pitchFamily="2" charset="-78"/>
                <a:cs typeface="Hacen Tehran" pitchFamily="2" charset="-78"/>
              </a:rPr>
              <a:t>فإذا كانت المسافة الفاصلة بين الشخصين 15 سم او اقل فهذا دليل علاقة حميمة وغالبا ماتكون بين الازواج .</a:t>
            </a:r>
          </a:p>
          <a:p>
            <a:pPr algn="r">
              <a:buNone/>
            </a:pPr>
            <a:endParaRPr lang="ar-SA" sz="2800" dirty="0" smtClean="0">
              <a:latin typeface="Hacen Tehran" pitchFamily="2" charset="-78"/>
              <a:cs typeface="Hacen Tehran" pitchFamily="2" charset="-78"/>
            </a:endParaRPr>
          </a:p>
          <a:p>
            <a:pPr algn="r">
              <a:buNone/>
            </a:pPr>
            <a:r>
              <a:rPr lang="ar-SA" sz="2800" dirty="0" smtClean="0">
                <a:latin typeface="Hacen Tehran" pitchFamily="2" charset="-78"/>
                <a:cs typeface="Hacen Tehran" pitchFamily="2" charset="-78"/>
              </a:rPr>
              <a:t>المسافة الفاصلة 15-45 سم هي المسافة بين العلاقات القريبة جدا كالاصدقاء المقربون او في الاماكن المزدحمة كالمطارات والطوابير حيث لايملك الشخص القدرة على الابتعاد .</a:t>
            </a:r>
          </a:p>
        </p:txBody>
      </p:sp>
    </p:spTree>
  </p:cSld>
  <p:clrMapOvr>
    <a:masterClrMapping/>
  </p:clrMapOvr>
  <p:transition spd="slow">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743200" y="228600"/>
            <a:ext cx="6019800" cy="6202363"/>
          </a:xfrm>
        </p:spPr>
        <p:txBody>
          <a:bodyPr/>
          <a:lstStyle/>
          <a:p>
            <a:pPr algn="r">
              <a:buNone/>
            </a:pPr>
            <a:r>
              <a:rPr lang="ar-SA" sz="2800" dirty="0" smtClean="0">
                <a:latin typeface="Hacen Tehran" pitchFamily="2" charset="-78"/>
                <a:cs typeface="Hacen Tehran" pitchFamily="2" charset="-78"/>
              </a:rPr>
              <a:t>45-120 سم هي المسافة بين الاشخاص المقربين كأفراد العائلة,فاللمس ضمن هذه المسافة ممكن ولكن محدود كالمصافحة فقط .</a:t>
            </a:r>
          </a:p>
          <a:p>
            <a:pPr algn="r">
              <a:buNone/>
            </a:pPr>
            <a:endParaRPr lang="ar-SA" sz="2800" dirty="0" smtClean="0">
              <a:latin typeface="Hacen Tehran" pitchFamily="2" charset="-78"/>
              <a:cs typeface="Hacen Tehran" pitchFamily="2" charset="-78"/>
            </a:endParaRPr>
          </a:p>
          <a:p>
            <a:pPr algn="r">
              <a:buNone/>
            </a:pPr>
            <a:r>
              <a:rPr lang="ar-SA" sz="2800" dirty="0" smtClean="0">
                <a:latin typeface="Hacen Tehran" pitchFamily="2" charset="-78"/>
                <a:cs typeface="Hacen Tehran" pitchFamily="2" charset="-78"/>
              </a:rPr>
              <a:t>1.3 – 3.6 م هي مسافة تسمح بالمصافحة فقط في حال مد الشخصين ايديهما وهي غالبا المسافة المفروضة في الاجتماعات والاستشارات .</a:t>
            </a:r>
          </a:p>
          <a:p>
            <a:pPr algn="r">
              <a:buNone/>
            </a:pPr>
            <a:endParaRPr lang="ar-SA" sz="2800" dirty="0" smtClean="0">
              <a:latin typeface="Hacen Tehran" pitchFamily="2" charset="-78"/>
              <a:cs typeface="Hacen Tehran" pitchFamily="2" charset="-78"/>
            </a:endParaRPr>
          </a:p>
          <a:p>
            <a:pPr algn="r">
              <a:buNone/>
            </a:pPr>
            <a:r>
              <a:rPr lang="ar-SA" sz="2800" dirty="0" smtClean="0">
                <a:latin typeface="Hacen Tehran" pitchFamily="2" charset="-78"/>
                <a:cs typeface="Hacen Tehran" pitchFamily="2" charset="-78"/>
              </a:rPr>
              <a:t>3.6+ هي المسافة في الاماكن العامة وعادة اذا ماتم اختراق هذه المسافة فإن ذلك يسبب انزعاج وتوتر للشخص.</a:t>
            </a:r>
          </a:p>
          <a:p>
            <a:pPr algn="r">
              <a:buNone/>
            </a:pPr>
            <a:endParaRPr lang="fr-CA" sz="2800" dirty="0" smtClean="0">
              <a:latin typeface="Hacen Tehran" pitchFamily="2" charset="-78"/>
              <a:cs typeface="Hacen Tehran" pitchFamily="2" charset="-78"/>
            </a:endParaRPr>
          </a:p>
        </p:txBody>
      </p:sp>
    </p:spTree>
  </p:cSld>
  <p:clrMapOvr>
    <a:masterClrMapping/>
  </p:clrMapOvr>
  <p:transition spd="slow">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Content Placeholder 3" descr="image010.jpg"/>
          <p:cNvPicPr>
            <a:picLocks noGrp="1" noChangeAspect="1"/>
          </p:cNvPicPr>
          <p:nvPr>
            <p:ph idx="1"/>
          </p:nvPr>
        </p:nvPicPr>
        <p:blipFill>
          <a:blip r:embed="rId3"/>
          <a:stretch>
            <a:fillRect/>
          </a:stretch>
        </p:blipFill>
        <p:spPr>
          <a:xfrm>
            <a:off x="0" y="2971800"/>
            <a:ext cx="9144000" cy="3191534"/>
          </a:xfrm>
          <a:prstGeom prst="rect">
            <a:avLst/>
          </a:prstGeom>
        </p:spPr>
      </p:pic>
      <p:sp>
        <p:nvSpPr>
          <p:cNvPr id="5" name="TextBox 4"/>
          <p:cNvSpPr txBox="1"/>
          <p:nvPr/>
        </p:nvSpPr>
        <p:spPr>
          <a:xfrm>
            <a:off x="2057400" y="304800"/>
            <a:ext cx="7086600" cy="523220"/>
          </a:xfrm>
          <a:prstGeom prst="rect">
            <a:avLst/>
          </a:prstGeom>
          <a:noFill/>
        </p:spPr>
        <p:txBody>
          <a:bodyPr wrap="square" rtlCol="0">
            <a:spAutoFit/>
          </a:bodyPr>
          <a:lstStyle/>
          <a:p>
            <a:r>
              <a:rPr lang="ar-SA" sz="2800" dirty="0" smtClean="0">
                <a:solidFill>
                  <a:srgbClr val="6C9C96"/>
                </a:solidFill>
                <a:latin typeface="Hacen Tehran" pitchFamily="2" charset="-78"/>
                <a:cs typeface="Hacen Tehran" pitchFamily="2" charset="-78"/>
              </a:rPr>
              <a:t>رسم يوضح معنى المسافة بالنسبة للشخص</a:t>
            </a:r>
            <a:endParaRPr lang="en-US" sz="2800" dirty="0">
              <a:solidFill>
                <a:srgbClr val="6C9C96"/>
              </a:solidFill>
              <a:latin typeface="Hacen Tehran" pitchFamily="2" charset="-78"/>
              <a:cs typeface="Hacen Tehran" pitchFamily="2" charset="-78"/>
            </a:endParaRPr>
          </a:p>
        </p:txBody>
      </p:sp>
    </p:spTree>
  </p:cSld>
  <p:clrMapOvr>
    <a:masterClrMapping/>
  </p:clrMapOvr>
  <p:transition spd="slow">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2143125"/>
            <a:ext cx="8229600" cy="4357688"/>
          </a:xfrm>
        </p:spPr>
        <p:txBody>
          <a:bodyPr/>
          <a:lstStyle/>
          <a:p>
            <a:pPr algn="r">
              <a:buNone/>
            </a:pPr>
            <a:r>
              <a:rPr lang="ar-SA" sz="2800" b="1" dirty="0" smtClean="0">
                <a:latin typeface="Hacen Tehran" pitchFamily="2" charset="-78"/>
                <a:cs typeface="Hacen Tehran" pitchFamily="2" charset="-78"/>
              </a:rPr>
              <a:t>توجيه الأقدام هي حالة لا شعورية يعبر الأنسان بها عن الشخص الذي يهتم له ان شاهدت مثلا مجموعة من الأشخاص مجتمعين </a:t>
            </a:r>
          </a:p>
          <a:p>
            <a:pPr algn="r">
              <a:buNone/>
            </a:pPr>
            <a:r>
              <a:rPr lang="ar-SA" sz="2800" b="1" dirty="0" smtClean="0">
                <a:latin typeface="Hacen Tehran" pitchFamily="2" charset="-78"/>
                <a:cs typeface="Hacen Tehran" pitchFamily="2" charset="-78"/>
              </a:rPr>
              <a:t>وكان بينهم شخص مميز</a:t>
            </a:r>
          </a:p>
          <a:p>
            <a:pPr algn="r">
              <a:buNone/>
            </a:pPr>
            <a:r>
              <a:rPr lang="ar-SA" sz="2800" b="1" dirty="0" smtClean="0">
                <a:latin typeface="Hacen Tehran" pitchFamily="2" charset="-78"/>
                <a:cs typeface="Hacen Tehran" pitchFamily="2" charset="-78"/>
              </a:rPr>
              <a:t> مشهور او امرأة فان الأغلبية </a:t>
            </a:r>
          </a:p>
          <a:p>
            <a:pPr algn="r">
              <a:buNone/>
            </a:pPr>
            <a:r>
              <a:rPr lang="ar-SA" sz="2800" b="1" dirty="0" smtClean="0">
                <a:latin typeface="Hacen Tehran" pitchFamily="2" charset="-78"/>
                <a:cs typeface="Hacen Tehran" pitchFamily="2" charset="-78"/>
              </a:rPr>
              <a:t>سيوجهون اقدامهم </a:t>
            </a:r>
          </a:p>
          <a:p>
            <a:pPr algn="r">
              <a:buNone/>
            </a:pPr>
            <a:r>
              <a:rPr lang="ar-SA" sz="2800" b="1" dirty="0" smtClean="0">
                <a:latin typeface="Hacen Tehran" pitchFamily="2" charset="-78"/>
                <a:cs typeface="Hacen Tehran" pitchFamily="2" charset="-78"/>
              </a:rPr>
              <a:t>او  قدم واحدة على الأغلب</a:t>
            </a:r>
          </a:p>
          <a:p>
            <a:pPr algn="r">
              <a:buNone/>
            </a:pPr>
            <a:r>
              <a:rPr lang="ar-SA" sz="2800" b="1" dirty="0" smtClean="0">
                <a:latin typeface="Hacen Tehran" pitchFamily="2" charset="-78"/>
                <a:cs typeface="Hacen Tehran" pitchFamily="2" charset="-78"/>
              </a:rPr>
              <a:t> الى ذالك الشخص</a:t>
            </a:r>
            <a:endParaRPr lang="ar-SA" sz="2800" dirty="0" smtClean="0">
              <a:solidFill>
                <a:srgbClr val="EA92E4"/>
              </a:solidFill>
              <a:latin typeface="Hacen Tehran" pitchFamily="2" charset="-78"/>
              <a:cs typeface="Hacen Tehran" pitchFamily="2" charset="-78"/>
            </a:endParaRPr>
          </a:p>
        </p:txBody>
      </p:sp>
      <p:pic>
        <p:nvPicPr>
          <p:cNvPr id="3" name="Picture 2" descr="image099.jpg"/>
          <p:cNvPicPr>
            <a:picLocks noChangeAspect="1"/>
          </p:cNvPicPr>
          <p:nvPr/>
        </p:nvPicPr>
        <p:blipFill>
          <a:blip r:embed="rId3"/>
          <a:stretch>
            <a:fillRect/>
          </a:stretch>
        </p:blipFill>
        <p:spPr>
          <a:xfrm>
            <a:off x="228600" y="3048000"/>
            <a:ext cx="4077392" cy="3509962"/>
          </a:xfrm>
          <a:prstGeom prst="rect">
            <a:avLst/>
          </a:prstGeom>
        </p:spPr>
      </p:pic>
    </p:spTree>
  </p:cSld>
  <p:clrMapOvr>
    <a:masterClrMapping/>
  </p:clrMapOvr>
  <p:transition spd="slow">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066800" y="304800"/>
            <a:ext cx="7696200" cy="3231654"/>
          </a:xfrm>
          <a:prstGeom prst="rect">
            <a:avLst/>
          </a:prstGeom>
          <a:noFill/>
        </p:spPr>
        <p:txBody>
          <a:bodyPr wrap="square" rtlCol="0">
            <a:spAutoFit/>
          </a:bodyPr>
          <a:lstStyle/>
          <a:p>
            <a:pPr algn="r"/>
            <a:endParaRPr lang="ar-SA" sz="2800" dirty="0" smtClean="0">
              <a:solidFill>
                <a:srgbClr val="EA92E4"/>
              </a:solidFill>
              <a:latin typeface="Hacen Tehran" pitchFamily="2" charset="-78"/>
              <a:cs typeface="Hacen Tehran" pitchFamily="2" charset="-78"/>
            </a:endParaRPr>
          </a:p>
          <a:p>
            <a:pPr algn="r"/>
            <a:r>
              <a:rPr lang="ar-SA" sz="2800" dirty="0" smtClean="0">
                <a:solidFill>
                  <a:srgbClr val="EA92E4"/>
                </a:solidFill>
                <a:latin typeface="Hacen Tehran" pitchFamily="2" charset="-78"/>
                <a:cs typeface="Hacen Tehran" pitchFamily="2" charset="-78"/>
              </a:rPr>
              <a:t>من الوضعيات الخاطئة ..</a:t>
            </a:r>
          </a:p>
          <a:p>
            <a:pPr algn="r">
              <a:buNone/>
            </a:pPr>
            <a:endParaRPr lang="ar-SA" sz="2800" dirty="0" smtClean="0">
              <a:solidFill>
                <a:srgbClr val="EA92E4"/>
              </a:solidFill>
              <a:latin typeface="Hacen Tehran" pitchFamily="2" charset="-78"/>
              <a:cs typeface="Hacen Tehran" pitchFamily="2" charset="-78"/>
            </a:endParaRPr>
          </a:p>
          <a:p>
            <a:pPr algn="r">
              <a:buNone/>
            </a:pPr>
            <a:r>
              <a:rPr lang="ar-SA" sz="2800" dirty="0" smtClean="0">
                <a:solidFill>
                  <a:srgbClr val="6C9C96"/>
                </a:solidFill>
                <a:latin typeface="Hacen Tehran" pitchFamily="2" charset="-78"/>
                <a:cs typeface="Hacen Tehran" pitchFamily="2" charset="-78"/>
              </a:rPr>
              <a:t>1- التراجع إلى الخلف.</a:t>
            </a:r>
          </a:p>
          <a:p>
            <a:pPr algn="r">
              <a:buNone/>
            </a:pPr>
            <a:r>
              <a:rPr lang="ar-SA" sz="2800" dirty="0" smtClean="0">
                <a:solidFill>
                  <a:srgbClr val="6C9C96"/>
                </a:solidFill>
                <a:latin typeface="Hacen Tehran" pitchFamily="2" charset="-78"/>
                <a:cs typeface="Hacen Tehran" pitchFamily="2" charset="-78"/>
              </a:rPr>
              <a:t>2- الميل من جنب إلى جنب.</a:t>
            </a:r>
          </a:p>
          <a:p>
            <a:pPr algn="r">
              <a:buNone/>
            </a:pPr>
            <a:r>
              <a:rPr lang="ar-SA" sz="2800" dirty="0" smtClean="0">
                <a:solidFill>
                  <a:srgbClr val="6C9C96"/>
                </a:solidFill>
                <a:latin typeface="Hacen Tehran" pitchFamily="2" charset="-78"/>
                <a:cs typeface="Hacen Tehran" pitchFamily="2" charset="-78"/>
              </a:rPr>
              <a:t>3- الاعتماد على رجل و التحول إلى الرجل الأخرى .</a:t>
            </a:r>
            <a:endParaRPr lang="en-US" sz="2800" dirty="0" smtClean="0">
              <a:solidFill>
                <a:srgbClr val="6C9C96"/>
              </a:solidFill>
              <a:latin typeface="Hacen Tehran" pitchFamily="2" charset="-78"/>
              <a:cs typeface="Hacen Tehran" pitchFamily="2" charset="-78"/>
            </a:endParaRPr>
          </a:p>
          <a:p>
            <a:endParaRPr lang="ar-SA" dirty="0" smtClean="0">
              <a:solidFill>
                <a:srgbClr val="EA92E4"/>
              </a:solidFill>
              <a:latin typeface="Hacen Tehran" pitchFamily="2" charset="-78"/>
              <a:cs typeface="Hacen Tehran" pitchFamily="2" charset="-78"/>
            </a:endParaRPr>
          </a:p>
          <a:p>
            <a:pPr algn="r"/>
            <a:endParaRPr lang="en-US" dirty="0">
              <a:solidFill>
                <a:srgbClr val="EA92E4"/>
              </a:solidFill>
              <a:latin typeface="Hacen Tehran" pitchFamily="2" charset="-78"/>
              <a:cs typeface="Hacen Tehran" pitchFamily="2" charset="-78"/>
            </a:endParaRPr>
          </a:p>
        </p:txBody>
      </p:sp>
      <p:pic>
        <p:nvPicPr>
          <p:cNvPr id="4" name="الذوق.WMV">
            <a:hlinkClick r:id="" action="ppaction://media"/>
          </p:cNvPr>
          <p:cNvPicPr>
            <a:picLocks noRot="1" noChangeAspect="1" noChangeArrowheads="1"/>
          </p:cNvPicPr>
          <p:nvPr>
            <a:videoFile r:link="rId1"/>
          </p:nvPr>
        </p:nvPicPr>
        <p:blipFill>
          <a:blip r:embed="rId5" cstate="print"/>
          <a:srcRect/>
          <a:stretch>
            <a:fillRect/>
          </a:stretch>
        </p:blipFill>
        <p:spPr>
          <a:xfrm>
            <a:off x="5638800" y="3200400"/>
            <a:ext cx="3002666" cy="1946520"/>
          </a:xfrm>
          <a:prstGeom prst="rect">
            <a:avLst/>
          </a:prstGeom>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video>
              <p:cMediaNode>
                <p:cTn id="8"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nvGraphicFramePr>
        <p:xfrm>
          <a:off x="111125" y="261938"/>
          <a:ext cx="9032875" cy="659606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3">
                                            <p:graphicEl>
                                              <a:chart seriesIdx="-3" categoryIdx="-3" bldStep="gridLegend"/>
                                            </p:graphicEl>
                                          </p:spTgt>
                                        </p:tgtEl>
                                        <p:attrNameLst>
                                          <p:attrName>style.visibility</p:attrName>
                                        </p:attrNameLst>
                                      </p:cBhvr>
                                      <p:to>
                                        <p:strVal val="visible"/>
                                      </p:to>
                                    </p:set>
                                    <p:anim to="" calcmode="lin" valueType="num">
                                      <p:cBhvr>
                                        <p:cTn id="7" dur="1" fill="hold"/>
                                        <p:tgtEl>
                                          <p:spTgt spid="3">
                                            <p:graphicEl>
                                              <a:chart seriesIdx="-3" categoryIdx="-3" bldStep="gridLegend"/>
                                            </p:graphic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3">
                                            <p:graphicEl>
                                              <a:chart seriesIdx="0" categoryIdx="0" bldStep="ptInSeries"/>
                                            </p:graphicEl>
                                          </p:spTgt>
                                        </p:tgtEl>
                                        <p:attrNameLst>
                                          <p:attrName>style.visibility</p:attrName>
                                        </p:attrNameLst>
                                      </p:cBhvr>
                                      <p:to>
                                        <p:strVal val="visible"/>
                                      </p:to>
                                    </p:set>
                                    <p:anim to="" calcmode="lin" valueType="num">
                                      <p:cBhvr>
                                        <p:cTn id="12" dur="1" fill="hold"/>
                                        <p:tgtEl>
                                          <p:spTgt spid="3">
                                            <p:graphicEl>
                                              <a:chart seriesIdx="0" categoryIdx="0" bldStep="ptInSeries"/>
                                            </p:graphic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3">
                                            <p:graphicEl>
                                              <a:chart seriesIdx="0" categoryIdx="1" bldStep="ptInSeries"/>
                                            </p:graphicEl>
                                          </p:spTgt>
                                        </p:tgtEl>
                                        <p:attrNameLst>
                                          <p:attrName>style.visibility</p:attrName>
                                        </p:attrNameLst>
                                      </p:cBhvr>
                                      <p:to>
                                        <p:strVal val="visible"/>
                                      </p:to>
                                    </p:set>
                                    <p:anim to="" calcmode="lin" valueType="num">
                                      <p:cBhvr>
                                        <p:cTn id="17" dur="1" fill="hold"/>
                                        <p:tgtEl>
                                          <p:spTgt spid="3">
                                            <p:graphicEl>
                                              <a:chart seriesIdx="0" categoryIdx="1" bldStep="ptInSeries"/>
                                            </p:graphic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3">
                                            <p:graphicEl>
                                              <a:chart seriesIdx="0" categoryIdx="2" bldStep="ptInSeries"/>
                                            </p:graphicEl>
                                          </p:spTgt>
                                        </p:tgtEl>
                                        <p:attrNameLst>
                                          <p:attrName>style.visibility</p:attrName>
                                        </p:attrNameLst>
                                      </p:cBhvr>
                                      <p:to>
                                        <p:strVal val="visible"/>
                                      </p:to>
                                    </p:set>
                                    <p:anim to="" calcmode="lin" valueType="num">
                                      <p:cBhvr>
                                        <p:cTn id="22" dur="1" fill="hold"/>
                                        <p:tgtEl>
                                          <p:spTgt spid="3">
                                            <p:graphicEl>
                                              <a:chart seriesIdx="0" categoryIdx="2" bldStep="ptInSeries"/>
                                            </p:graphic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seriesEl"/>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743200" y="685800"/>
            <a:ext cx="6019800" cy="5745163"/>
          </a:xfrm>
        </p:spPr>
        <p:txBody>
          <a:bodyPr/>
          <a:lstStyle/>
          <a:p>
            <a:pPr>
              <a:buNone/>
            </a:pPr>
            <a:endParaRPr lang="fr-CA" dirty="0" smtClean="0"/>
          </a:p>
          <a:p>
            <a:pPr algn="ctr">
              <a:buNone/>
            </a:pPr>
            <a:endParaRPr lang="fr-CA" dirty="0" smtClean="0"/>
          </a:p>
        </p:txBody>
      </p:sp>
      <p:sp>
        <p:nvSpPr>
          <p:cNvPr id="3" name="TextBox 2"/>
          <p:cNvSpPr txBox="1"/>
          <p:nvPr/>
        </p:nvSpPr>
        <p:spPr>
          <a:xfrm>
            <a:off x="2286000" y="304800"/>
            <a:ext cx="6477000" cy="6370975"/>
          </a:xfrm>
          <a:prstGeom prst="rect">
            <a:avLst/>
          </a:prstGeom>
          <a:noFill/>
        </p:spPr>
        <p:txBody>
          <a:bodyPr wrap="square" rtlCol="0">
            <a:spAutoFit/>
          </a:bodyPr>
          <a:lstStyle/>
          <a:p>
            <a:pPr algn="r"/>
            <a:r>
              <a:rPr lang="ar-SA" sz="2400" dirty="0" smtClean="0">
                <a:latin typeface="Hacen Tehran" pitchFamily="2" charset="-78"/>
                <a:cs typeface="Hacen Tehran" pitchFamily="2" charset="-78"/>
              </a:rPr>
              <a:t>قد نكون تعلمنا من امهاتنا انه من غير اللائق مراقبة الاشخاص </a:t>
            </a:r>
          </a:p>
          <a:p>
            <a:pPr algn="r"/>
            <a:r>
              <a:rPr lang="ar-SA" sz="2400" dirty="0" smtClean="0">
                <a:latin typeface="Hacen Tehran" pitchFamily="2" charset="-78"/>
                <a:cs typeface="Hacen Tehran" pitchFamily="2" charset="-78"/>
              </a:rPr>
              <a:t>ولكن وجد ان دقة الملاحظة ومراقبة </a:t>
            </a:r>
          </a:p>
          <a:p>
            <a:pPr algn="r"/>
            <a:r>
              <a:rPr lang="ar-SA" sz="2400" dirty="0" smtClean="0">
                <a:latin typeface="Hacen Tehran" pitchFamily="2" charset="-78"/>
                <a:cs typeface="Hacen Tehran" pitchFamily="2" charset="-78"/>
              </a:rPr>
              <a:t>تحركات الشخص و تقليدها قد يعطي</a:t>
            </a:r>
          </a:p>
          <a:p>
            <a:pPr algn="r"/>
            <a:r>
              <a:rPr lang="ar-SA" sz="2400" dirty="0" smtClean="0">
                <a:latin typeface="Hacen Tehran" pitchFamily="2" charset="-78"/>
                <a:cs typeface="Hacen Tehran" pitchFamily="2" charset="-78"/>
              </a:rPr>
              <a:t>فرصة اكبر لتحقق الطلب </a:t>
            </a:r>
          </a:p>
          <a:p>
            <a:pPr algn="r"/>
            <a:r>
              <a:rPr lang="ar-SA" sz="2400" b="1" dirty="0" smtClean="0">
                <a:latin typeface="Hacen Tehran" pitchFamily="2" charset="-78"/>
                <a:cs typeface="Hacen Tehran" pitchFamily="2" charset="-78"/>
              </a:rPr>
              <a:t>ان عملية التطابق هذه تسمى بالأنجليزي </a:t>
            </a:r>
          </a:p>
          <a:p>
            <a:pPr algn="ctr"/>
            <a:r>
              <a:rPr lang="en-US" sz="4800" b="1" dirty="0" smtClean="0">
                <a:solidFill>
                  <a:srgbClr val="1B8487"/>
                </a:solidFill>
                <a:latin typeface="Beyond Wonderland" pitchFamily="2" charset="0"/>
                <a:cs typeface="Hacen Tehran" pitchFamily="2" charset="-78"/>
              </a:rPr>
              <a:t>Mirroring</a:t>
            </a:r>
            <a:endParaRPr lang="ar-SA" sz="4800" b="1" dirty="0" smtClean="0">
              <a:solidFill>
                <a:srgbClr val="1B8487"/>
              </a:solidFill>
              <a:latin typeface="Beyond Wonderland" pitchFamily="2" charset="0"/>
              <a:cs typeface="Hacen Tehran" pitchFamily="2" charset="-78"/>
            </a:endParaRPr>
          </a:p>
          <a:p>
            <a:pPr algn="r"/>
            <a:r>
              <a:rPr lang="en-US" sz="2400" b="1" dirty="0" smtClean="0">
                <a:latin typeface="Hacen Tehran" pitchFamily="2" charset="-78"/>
                <a:cs typeface="Hacen Tehran" pitchFamily="2" charset="-78"/>
              </a:rPr>
              <a:t/>
            </a:r>
            <a:br>
              <a:rPr lang="en-US" sz="2400" b="1" dirty="0" smtClean="0">
                <a:latin typeface="Hacen Tehran" pitchFamily="2" charset="-78"/>
                <a:cs typeface="Hacen Tehran" pitchFamily="2" charset="-78"/>
              </a:rPr>
            </a:br>
            <a:r>
              <a:rPr lang="ar-SA" sz="2400" b="1" dirty="0" smtClean="0">
                <a:latin typeface="Hacen Tehran" pitchFamily="2" charset="-78"/>
                <a:cs typeface="Hacen Tehran" pitchFamily="2" charset="-78"/>
              </a:rPr>
              <a:t>وهي عملية مطابقة لغة جسدك للغة جسد الشخص الذي أمامك ، ولا تقتصر عملية المطابقة على لغة الجسد فقط بل تضم مطابقة الكلمات والحركات وتعابير الوجه التي يختارها الشخص لمطابقة عملية التواصل الخاصه به بشكل غير مباشر وغير ملحوظ لكي يشعر الشخص الذي أمامك بالراحه النفسية</a:t>
            </a:r>
            <a:r>
              <a:rPr lang="ar-SA" sz="2400" b="1" dirty="0" smtClean="0"/>
              <a:t> </a:t>
            </a:r>
            <a:endParaRPr lang="ar-SA" sz="2400" dirty="0" smtClean="0">
              <a:latin typeface="Hacen Tehran" pitchFamily="2" charset="-78"/>
              <a:cs typeface="Hacen Tehran" pitchFamily="2" charset="-78"/>
            </a:endParaRPr>
          </a:p>
          <a:p>
            <a:endParaRPr lang="en-US" sz="2400" dirty="0">
              <a:latin typeface="Hacen Tehran" pitchFamily="2" charset="-78"/>
              <a:cs typeface="Hacen Tehran" pitchFamily="2" charset="-78"/>
            </a:endParaRPr>
          </a:p>
        </p:txBody>
      </p:sp>
      <p:pic>
        <p:nvPicPr>
          <p:cNvPr id="4" name="Picture 3" descr="images.jpg"/>
          <p:cNvPicPr>
            <a:picLocks noChangeAspect="1"/>
          </p:cNvPicPr>
          <p:nvPr/>
        </p:nvPicPr>
        <p:blipFill>
          <a:blip r:embed="rId3"/>
          <a:stretch>
            <a:fillRect/>
          </a:stretch>
        </p:blipFill>
        <p:spPr>
          <a:xfrm>
            <a:off x="2209800" y="1524000"/>
            <a:ext cx="914400" cy="2438401"/>
          </a:xfrm>
          <a:prstGeom prst="rect">
            <a:avLst/>
          </a:prstGeom>
        </p:spPr>
      </p:pic>
    </p:spTree>
  </p:cSld>
  <p:clrMapOvr>
    <a:masterClrMapping/>
  </p:clrMapOvr>
  <p:transition spd="slow">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2143125"/>
            <a:ext cx="8229600" cy="4357688"/>
          </a:xfrm>
        </p:spPr>
        <p:txBody>
          <a:bodyPr/>
          <a:lstStyle/>
          <a:p>
            <a:pPr algn="r">
              <a:buNone/>
            </a:pPr>
            <a:r>
              <a:rPr lang="ar-SA" sz="2800" dirty="0" smtClean="0">
                <a:solidFill>
                  <a:srgbClr val="EA92E4"/>
                </a:solidFill>
                <a:latin typeface="Hacen Tehran" pitchFamily="2" charset="-78"/>
                <a:cs typeface="Hacen Tehran" pitchFamily="2" charset="-78"/>
              </a:rPr>
              <a:t>لتنفيذ هذه العملية يتوجب عليك ..</a:t>
            </a:r>
          </a:p>
          <a:p>
            <a:pPr algn="r">
              <a:buNone/>
            </a:pPr>
            <a:endParaRPr lang="ar-SA" sz="2800" dirty="0" smtClean="0">
              <a:solidFill>
                <a:srgbClr val="EA92E4"/>
              </a:solidFill>
              <a:latin typeface="Hacen Tehran" pitchFamily="2" charset="-78"/>
              <a:cs typeface="Hacen Tehran" pitchFamily="2" charset="-78"/>
            </a:endParaRPr>
          </a:p>
          <a:p>
            <a:pPr algn="r">
              <a:buNone/>
            </a:pPr>
            <a:r>
              <a:rPr lang="ar-SA" sz="2800" dirty="0" smtClean="0">
                <a:latin typeface="Hacen Tehran" pitchFamily="2" charset="-78"/>
                <a:cs typeface="Hacen Tehran" pitchFamily="2" charset="-78"/>
              </a:rPr>
              <a:t>~ ملاحظة لغة الجسد للشخص المقابل .</a:t>
            </a:r>
          </a:p>
          <a:p>
            <a:pPr algn="r">
              <a:buNone/>
            </a:pPr>
            <a:r>
              <a:rPr lang="ar-SA" sz="2800" dirty="0" smtClean="0">
                <a:latin typeface="Hacen Tehran" pitchFamily="2" charset="-78"/>
                <a:cs typeface="Hacen Tehran" pitchFamily="2" charset="-78"/>
              </a:rPr>
              <a:t>~ اتباع حركاته ولكن ليس بشكل مباشر والا كشف امرك !</a:t>
            </a:r>
          </a:p>
          <a:p>
            <a:pPr algn="r">
              <a:buNone/>
            </a:pPr>
            <a:r>
              <a:rPr lang="ar-SA" sz="2800" dirty="0" smtClean="0">
                <a:latin typeface="Hacen Tehran" pitchFamily="2" charset="-78"/>
                <a:cs typeface="Hacen Tehran" pitchFamily="2" charset="-78"/>
              </a:rPr>
              <a:t>~ لا تقم بتقليد حركات شخصية .. كالحركات العصبية مثل قضم الاظافر فستعطي نتيجة عكسية وتظهرك بمظهر الساخر .</a:t>
            </a:r>
          </a:p>
        </p:txBody>
      </p:sp>
      <p:pic>
        <p:nvPicPr>
          <p:cNvPr id="3" name="Picture 2" descr="6940246-a-cartoon-boss-with-an-angry-expression.jpg"/>
          <p:cNvPicPr>
            <a:picLocks noChangeAspect="1"/>
          </p:cNvPicPr>
          <p:nvPr/>
        </p:nvPicPr>
        <p:blipFill>
          <a:blip r:embed="rId3"/>
          <a:stretch>
            <a:fillRect/>
          </a:stretch>
        </p:blipFill>
        <p:spPr>
          <a:xfrm>
            <a:off x="381000" y="4953000"/>
            <a:ext cx="1581150" cy="1600200"/>
          </a:xfrm>
          <a:prstGeom prst="rect">
            <a:avLst/>
          </a:prstGeom>
        </p:spPr>
      </p:pic>
      <p:sp>
        <p:nvSpPr>
          <p:cNvPr id="4" name="TextBox 3"/>
          <p:cNvSpPr txBox="1"/>
          <p:nvPr/>
        </p:nvSpPr>
        <p:spPr>
          <a:xfrm>
            <a:off x="3200400" y="304800"/>
            <a:ext cx="4572000" cy="830997"/>
          </a:xfrm>
          <a:prstGeom prst="rect">
            <a:avLst/>
          </a:prstGeom>
          <a:noFill/>
        </p:spPr>
        <p:txBody>
          <a:bodyPr wrap="square" rtlCol="0">
            <a:spAutoFit/>
          </a:bodyPr>
          <a:lstStyle/>
          <a:p>
            <a:pPr algn="ctr"/>
            <a:r>
              <a:rPr lang="en-US" sz="4800" b="1" dirty="0" smtClean="0">
                <a:solidFill>
                  <a:srgbClr val="6C9C96"/>
                </a:solidFill>
                <a:latin typeface="Beyond Wonderland" pitchFamily="2" charset="0"/>
                <a:cs typeface="Hacen Tehran" pitchFamily="2" charset="-78"/>
              </a:rPr>
              <a:t>Mirroring</a:t>
            </a:r>
            <a:endParaRPr lang="en-US" sz="4800" dirty="0">
              <a:solidFill>
                <a:srgbClr val="6C9C96"/>
              </a:solidFill>
            </a:endParaRPr>
          </a:p>
        </p:txBody>
      </p:sp>
    </p:spTree>
  </p:cSld>
  <p:clrMapOvr>
    <a:masterClrMapping/>
  </p:clrMapOvr>
  <p:transition spd="slow">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030" name="Picture 6" descr="http://www.highaperture.com/photos/m/i/mirroring.jpg"/>
          <p:cNvPicPr>
            <a:picLocks noChangeAspect="1" noChangeArrowheads="1"/>
          </p:cNvPicPr>
          <p:nvPr/>
        </p:nvPicPr>
        <p:blipFill>
          <a:blip r:embed="rId3"/>
          <a:srcRect/>
          <a:stretch>
            <a:fillRect/>
          </a:stretch>
        </p:blipFill>
        <p:spPr bwMode="auto">
          <a:xfrm>
            <a:off x="4038600" y="914400"/>
            <a:ext cx="4349943" cy="2901852"/>
          </a:xfrm>
          <a:prstGeom prst="rect">
            <a:avLst/>
          </a:prstGeom>
          <a:noFill/>
        </p:spPr>
      </p:pic>
      <p:pic>
        <p:nvPicPr>
          <p:cNvPr id="1026" name="Picture 2" descr="http://sapientology.com/wp-content/uploads/2010/01/Eating-Mirroring.jpg"/>
          <p:cNvPicPr>
            <a:picLocks noChangeAspect="1" noChangeArrowheads="1"/>
          </p:cNvPicPr>
          <p:nvPr/>
        </p:nvPicPr>
        <p:blipFill>
          <a:blip r:embed="rId4"/>
          <a:srcRect/>
          <a:stretch>
            <a:fillRect/>
          </a:stretch>
        </p:blipFill>
        <p:spPr bwMode="auto">
          <a:xfrm>
            <a:off x="609600" y="228600"/>
            <a:ext cx="3810000" cy="3810000"/>
          </a:xfrm>
          <a:prstGeom prst="rect">
            <a:avLst/>
          </a:prstGeom>
          <a:noFill/>
        </p:spPr>
      </p:pic>
      <p:pic>
        <p:nvPicPr>
          <p:cNvPr id="1028" name="Picture 4" descr="http://t1.gstatic.com/images?q=tbn:ANd9GcTwWyeCY7wR-OtUL8ZNGO7N6U3ktwvBsw_vYl9GB-yAfZ0HUlfiEDUIYe_o"/>
          <p:cNvPicPr>
            <a:picLocks noChangeAspect="1" noChangeArrowheads="1"/>
          </p:cNvPicPr>
          <p:nvPr/>
        </p:nvPicPr>
        <p:blipFill>
          <a:blip r:embed="rId5"/>
          <a:srcRect/>
          <a:stretch>
            <a:fillRect/>
          </a:stretch>
        </p:blipFill>
        <p:spPr bwMode="auto">
          <a:xfrm>
            <a:off x="3352800" y="3657600"/>
            <a:ext cx="3733800" cy="2240281"/>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743200" y="-685800"/>
            <a:ext cx="6019800" cy="7116763"/>
          </a:xfrm>
        </p:spPr>
        <p:txBody>
          <a:bodyPr/>
          <a:lstStyle/>
          <a:p>
            <a:pPr algn="ctr">
              <a:buNone/>
            </a:pPr>
            <a:endParaRPr lang="fr-CA" dirty="0" smtClean="0"/>
          </a:p>
          <a:p>
            <a:pPr algn="ctr">
              <a:buNone/>
            </a:pPr>
            <a:r>
              <a:rPr lang="en-US" sz="7200" dirty="0" smtClean="0">
                <a:solidFill>
                  <a:srgbClr val="1B8487"/>
                </a:solidFill>
                <a:latin typeface="Beyond Wonderland" pitchFamily="2" charset="0"/>
              </a:rPr>
              <a:t>References</a:t>
            </a:r>
          </a:p>
          <a:p>
            <a:pPr algn="ctr">
              <a:buNone/>
            </a:pPr>
            <a:endParaRPr lang="en-US" sz="7200" dirty="0" smtClean="0">
              <a:solidFill>
                <a:srgbClr val="1B8487"/>
              </a:solidFill>
              <a:latin typeface="Beyond Wonderland" pitchFamily="2" charset="0"/>
            </a:endParaRPr>
          </a:p>
          <a:p>
            <a:pPr algn="ctr">
              <a:buNone/>
            </a:pPr>
            <a:r>
              <a:rPr lang="en-US" sz="1800" dirty="0" smtClean="0">
                <a:hlinkClick r:id="rId3"/>
              </a:rPr>
              <a:t>http://www.positivityblog.com/index.php/2006/10/27/18-ways-to-improve-your-body-language/</a:t>
            </a:r>
            <a:endParaRPr lang="en-US" sz="1800" dirty="0" smtClean="0"/>
          </a:p>
          <a:p>
            <a:pPr algn="ctr">
              <a:buNone/>
            </a:pPr>
            <a:endParaRPr lang="en-US" sz="1800" dirty="0" smtClean="0">
              <a:solidFill>
                <a:srgbClr val="1B8487"/>
              </a:solidFill>
              <a:latin typeface="Beyond Wonderland" pitchFamily="2" charset="0"/>
            </a:endParaRPr>
          </a:p>
          <a:p>
            <a:pPr algn="ctr">
              <a:buNone/>
            </a:pPr>
            <a:r>
              <a:rPr lang="en-US" sz="1800" dirty="0" smtClean="0">
                <a:hlinkClick r:id="rId4"/>
              </a:rPr>
              <a:t>http://www.body-language-secrets-revealed.com/mirroring-body-language.html</a:t>
            </a:r>
            <a:endParaRPr lang="en-US" sz="1800" dirty="0" smtClean="0"/>
          </a:p>
          <a:p>
            <a:pPr algn="ctr">
              <a:buNone/>
            </a:pPr>
            <a:endParaRPr lang="en-US" sz="1800" dirty="0" smtClean="0">
              <a:solidFill>
                <a:srgbClr val="1B8487"/>
              </a:solidFill>
              <a:latin typeface="Beyond Wonderland" pitchFamily="2" charset="0"/>
            </a:endParaRPr>
          </a:p>
          <a:p>
            <a:pPr algn="ctr">
              <a:buNone/>
            </a:pPr>
            <a:r>
              <a:rPr lang="en-US" sz="1800" dirty="0" smtClean="0">
                <a:hlinkClick r:id="rId5"/>
              </a:rPr>
              <a:t>http://milwaukee-news.info/milwaukee-top-stories/how-to-read-body-language-to-reveal-the-underlying-truth-in-almost-any-situation.html</a:t>
            </a:r>
            <a:endParaRPr lang="en-US" sz="1800" dirty="0" smtClean="0"/>
          </a:p>
          <a:p>
            <a:pPr algn="ctr">
              <a:buNone/>
            </a:pPr>
            <a:endParaRPr lang="en-US" sz="1800" dirty="0" smtClean="0">
              <a:solidFill>
                <a:srgbClr val="1B8487"/>
              </a:solidFill>
              <a:latin typeface="Beyond Wonderland" pitchFamily="2" charset="0"/>
            </a:endParaRPr>
          </a:p>
          <a:p>
            <a:pPr algn="ctr">
              <a:buNone/>
            </a:pPr>
            <a:r>
              <a:rPr lang="en-US" sz="1800" dirty="0" smtClean="0">
                <a:hlinkClick r:id="rId6"/>
              </a:rPr>
              <a:t>http://whatyouwant.in/post/610/body-language-tips-body-language-of-leaders.html</a:t>
            </a:r>
            <a:r>
              <a:rPr lang="en-US" sz="1800" dirty="0" smtClean="0">
                <a:solidFill>
                  <a:srgbClr val="1B8487"/>
                </a:solidFill>
                <a:latin typeface="Beyond Wonderland" pitchFamily="2" charset="0"/>
              </a:rPr>
              <a:t> </a:t>
            </a:r>
            <a:endParaRPr lang="fr-CA" sz="1800" dirty="0" smtClean="0">
              <a:solidFill>
                <a:srgbClr val="1B8487"/>
              </a:solidFill>
              <a:latin typeface="Beyond Wonderland" pitchFamily="2" charset="0"/>
            </a:endParaRPr>
          </a:p>
        </p:txBody>
      </p:sp>
    </p:spTree>
  </p:cSld>
  <p:clrMapOvr>
    <a:masterClrMapping/>
  </p:clrMapOvr>
  <p:transition spd="slow">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2143125"/>
            <a:ext cx="8229600" cy="4357688"/>
          </a:xfrm>
        </p:spPr>
        <p:txBody>
          <a:bodyPr/>
          <a:lstStyle/>
          <a:p>
            <a:pPr algn="ctr">
              <a:buNone/>
            </a:pPr>
            <a:r>
              <a:rPr lang="en-US" sz="2400" dirty="0" smtClean="0">
                <a:hlinkClick r:id="rId3"/>
              </a:rPr>
              <a:t>http://www.businessballs.com/body-language.htm</a:t>
            </a:r>
            <a:endParaRPr lang="en-US" sz="2400" dirty="0" smtClean="0"/>
          </a:p>
          <a:p>
            <a:pPr algn="ctr">
              <a:buNone/>
            </a:pPr>
            <a:endParaRPr lang="en-US" sz="2400" dirty="0" smtClean="0">
              <a:latin typeface="Hacen Tehran" pitchFamily="2" charset="-78"/>
              <a:cs typeface="Hacen Tehran" pitchFamily="2" charset="-78"/>
            </a:endParaRPr>
          </a:p>
          <a:p>
            <a:pPr algn="ctr">
              <a:buNone/>
            </a:pPr>
            <a:r>
              <a:rPr lang="en-US" sz="2400" dirty="0" smtClean="0">
                <a:hlinkClick r:id="rId4"/>
              </a:rPr>
              <a:t>http://www.elc.edu.sa/vb/showthread.php?t=499</a:t>
            </a:r>
            <a:endParaRPr lang="en-US" sz="2400" dirty="0" smtClean="0"/>
          </a:p>
          <a:p>
            <a:pPr algn="ctr">
              <a:buNone/>
            </a:pPr>
            <a:endParaRPr lang="en-US" sz="2400" dirty="0" smtClean="0">
              <a:latin typeface="Hacen Tehran" pitchFamily="2" charset="-78"/>
              <a:cs typeface="Hacen Tehran" pitchFamily="2" charset="-78"/>
            </a:endParaRPr>
          </a:p>
          <a:p>
            <a:pPr algn="ctr">
              <a:buNone/>
            </a:pPr>
            <a:r>
              <a:rPr lang="en-US" sz="2400" dirty="0" smtClean="0">
                <a:hlinkClick r:id="rId5"/>
              </a:rPr>
              <a:t>http://kenanaonline.com/users/ahmedkordy/topics/81756/posts/128563</a:t>
            </a:r>
            <a:endParaRPr lang="en-US" sz="2400" dirty="0" smtClean="0"/>
          </a:p>
          <a:p>
            <a:pPr algn="ctr">
              <a:buNone/>
            </a:pPr>
            <a:endParaRPr lang="en-US" sz="2400" dirty="0" smtClean="0">
              <a:latin typeface="Hacen Tehran" pitchFamily="2" charset="-78"/>
              <a:cs typeface="Hacen Tehran" pitchFamily="2" charset="-78"/>
            </a:endParaRPr>
          </a:p>
          <a:p>
            <a:pPr algn="ctr">
              <a:buNone/>
            </a:pPr>
            <a:r>
              <a:rPr lang="en-US" sz="2400" dirty="0" smtClean="0">
                <a:hlinkClick r:id="rId6"/>
              </a:rPr>
              <a:t>http://</a:t>
            </a:r>
            <a:r>
              <a:rPr lang="en-US" sz="2400" dirty="0" smtClean="0">
                <a:hlinkClick r:id="rId6"/>
              </a:rPr>
              <a:t>www.maxforums.net/showthread.php?t=140202</a:t>
            </a:r>
            <a:endParaRPr lang="en-US" sz="2400" dirty="0" smtClean="0"/>
          </a:p>
          <a:p>
            <a:pPr algn="ctr">
              <a:buNone/>
            </a:pPr>
            <a:endParaRPr lang="en-US" sz="2400" dirty="0" smtClean="0"/>
          </a:p>
          <a:p>
            <a:pPr algn="ctr">
              <a:buNone/>
            </a:pPr>
            <a:r>
              <a:rPr lang="en-US" sz="2400" dirty="0" smtClean="0">
                <a:hlinkClick r:id="rId7"/>
              </a:rPr>
              <a:t>http://www.ibtesama.com/vb/showthread-t_7942.html</a:t>
            </a:r>
            <a:endParaRPr lang="ar-SA" sz="2400" dirty="0" smtClean="0">
              <a:latin typeface="Hacen Tehran" pitchFamily="2" charset="-78"/>
              <a:cs typeface="Hacen Tehran" pitchFamily="2" charset="-78"/>
            </a:endParaRPr>
          </a:p>
        </p:txBody>
      </p:sp>
      <p:sp>
        <p:nvSpPr>
          <p:cNvPr id="4" name="TextBox 3"/>
          <p:cNvSpPr txBox="1"/>
          <p:nvPr/>
        </p:nvSpPr>
        <p:spPr>
          <a:xfrm>
            <a:off x="1828800" y="304800"/>
            <a:ext cx="5943600" cy="830997"/>
          </a:xfrm>
          <a:prstGeom prst="rect">
            <a:avLst/>
          </a:prstGeom>
          <a:noFill/>
        </p:spPr>
        <p:txBody>
          <a:bodyPr wrap="square" rtlCol="0">
            <a:spAutoFit/>
          </a:bodyPr>
          <a:lstStyle/>
          <a:p>
            <a:pPr algn="ctr"/>
            <a:r>
              <a:rPr lang="en-US" sz="4800" b="1" dirty="0" smtClean="0">
                <a:solidFill>
                  <a:srgbClr val="6C9C96"/>
                </a:solidFill>
                <a:latin typeface="Beyond Wonderland" pitchFamily="2" charset="0"/>
                <a:cs typeface="Hacen Tehran" pitchFamily="2" charset="-78"/>
              </a:rPr>
              <a:t>References</a:t>
            </a:r>
            <a:endParaRPr lang="en-US" sz="4800" dirty="0">
              <a:solidFill>
                <a:srgbClr val="6C9C96"/>
              </a:solidFill>
            </a:endParaRPr>
          </a:p>
        </p:txBody>
      </p:sp>
    </p:spTree>
  </p:cSld>
  <p:clrMapOvr>
    <a:masterClrMapping/>
  </p:clrMapOvr>
  <p:transition spd="slow">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4" name="Piano.mp3">
            <a:hlinkClick r:id="" action="ppaction://media"/>
          </p:cNvPr>
          <p:cNvPicPr>
            <a:picLocks noRot="1" noChangeAspect="1"/>
          </p:cNvPicPr>
          <p:nvPr>
            <a:audioFile r:link="rId1"/>
          </p:nvPr>
        </p:nvPicPr>
        <p:blipFill>
          <a:blip r:embed="rId4"/>
          <a:stretch>
            <a:fillRect/>
          </a:stretch>
        </p:blipFill>
        <p:spPr>
          <a:xfrm>
            <a:off x="8839200" y="6553200"/>
            <a:ext cx="304800" cy="304800"/>
          </a:xfrm>
          <a:prstGeom prst="rect">
            <a:avLst/>
          </a:prstGeom>
        </p:spPr>
      </p:pic>
      <p:sp>
        <p:nvSpPr>
          <p:cNvPr id="8" name="TextBox 7"/>
          <p:cNvSpPr txBox="1"/>
          <p:nvPr/>
        </p:nvSpPr>
        <p:spPr>
          <a:xfrm>
            <a:off x="2895600" y="1219200"/>
            <a:ext cx="6096000" cy="1938992"/>
          </a:xfrm>
          <a:prstGeom prst="rect">
            <a:avLst/>
          </a:prstGeom>
          <a:noFill/>
        </p:spPr>
        <p:txBody>
          <a:bodyPr wrap="square" rtlCol="0">
            <a:spAutoFit/>
          </a:bodyPr>
          <a:lstStyle/>
          <a:p>
            <a:r>
              <a:rPr lang="en-US" sz="1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rgbClr val="EA92E4"/>
                </a:solidFill>
                <a:effectLst>
                  <a:outerShdw blurRad="60007" dist="200025" dir="15000000" sy="30000" kx="-1800000" algn="bl" rotWithShape="0">
                    <a:prstClr val="black">
                      <a:alpha val="32000"/>
                    </a:prstClr>
                  </a:outerShdw>
                </a:effectLst>
                <a:latin typeface="Beyond Wonderland" pitchFamily="2" charset="0"/>
              </a:rPr>
              <a:t>The End </a:t>
            </a:r>
            <a:endParaRPr lang="en-US" sz="12000" dirty="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rgbClr val="EA92E4"/>
              </a:solidFill>
              <a:effectLst>
                <a:outerShdw blurRad="60007" dist="200025" dir="15000000" sy="30000" kx="-1800000" algn="bl" rotWithShape="0">
                  <a:prstClr val="black">
                    <a:alpha val="32000"/>
                  </a:prstClr>
                </a:outerShdw>
              </a:effectLst>
              <a:latin typeface="Beyond Wonderland"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1373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362200" y="1371600"/>
            <a:ext cx="6400800" cy="5059363"/>
          </a:xfrm>
        </p:spPr>
        <p:txBody>
          <a:bodyPr/>
          <a:lstStyle/>
          <a:p>
            <a:pPr algn="ctr">
              <a:buNone/>
            </a:pPr>
            <a:r>
              <a:rPr lang="ar-SA" b="1" dirty="0" smtClean="0">
                <a:latin typeface="Hacen Tehran" pitchFamily="2" charset="-78"/>
                <a:cs typeface="Hacen Tehran" pitchFamily="2" charset="-78"/>
              </a:rPr>
              <a:t>ومن الأخطاء الجسيمة التي نقع فيها جميعاَ هي تجاهلنا للغة الجسد والإيماءات في محاولتنا فهم ما يقوله لنا أحدهم وقراءة أفكاره .</a:t>
            </a:r>
          </a:p>
          <a:p>
            <a:pPr algn="ctr">
              <a:buNone/>
            </a:pPr>
            <a:r>
              <a:rPr lang="ar-SA" b="1" dirty="0" smtClean="0">
                <a:latin typeface="Hacen Tehran" pitchFamily="2" charset="-78"/>
                <a:cs typeface="Hacen Tehran" pitchFamily="2" charset="-78"/>
              </a:rPr>
              <a:t>بل إننا نمضي ساعات في تحليل الكلمات التي قيلت لنا من دون أن ندرك مغزاها لأننا لا نحسب بالشكل الكافي لغة الإيماءات.</a:t>
            </a:r>
            <a:endParaRPr lang="fr-CA" b="1" dirty="0" smtClean="0">
              <a:latin typeface="Hacen Tehran" pitchFamily="2" charset="-78"/>
              <a:cs typeface="Hacen Tehran" pitchFamily="2" charset="-78"/>
            </a:endParaRPr>
          </a:p>
        </p:txBody>
      </p:sp>
    </p:spTree>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1828800"/>
            <a:ext cx="8229600" cy="5029200"/>
          </a:xfrm>
        </p:spPr>
        <p:txBody>
          <a:bodyPr/>
          <a:lstStyle/>
          <a:p>
            <a:pPr algn="ctr">
              <a:buNone/>
            </a:pPr>
            <a:r>
              <a:rPr lang="ar-SA" sz="2800" b="1" dirty="0" smtClean="0">
                <a:latin typeface="Hacen Tehran" pitchFamily="2" charset="-78"/>
                <a:cs typeface="Hacen Tehran" pitchFamily="2" charset="-78"/>
              </a:rPr>
              <a:t>بعد هذه المقدمة البسيطة نود ان نركز اهتمامنا على احد مهارات الاتصال الشخصي والتي يجب علينا ملاحظتها ليصبح لدينا فهم اكبر للمعنى الضمني الذي تشير اليه </a:t>
            </a:r>
          </a:p>
          <a:p>
            <a:pPr algn="ctr">
              <a:buNone/>
            </a:pPr>
            <a:r>
              <a:rPr lang="ar-SA" sz="2800" b="1" dirty="0" smtClean="0">
                <a:latin typeface="Hacen Tehran" pitchFamily="2" charset="-78"/>
                <a:cs typeface="Hacen Tehran" pitchFamily="2" charset="-78"/>
              </a:rPr>
              <a:t>وبالتالي تحسين اسلوبنا في التواصل بين بعضنا .</a:t>
            </a:r>
          </a:p>
          <a:p>
            <a:pPr algn="ctr">
              <a:buNone/>
            </a:pPr>
            <a:r>
              <a:rPr lang="ar-SA" sz="2800" b="1" dirty="0" smtClean="0">
                <a:latin typeface="Hacen Tehran" pitchFamily="2" charset="-78"/>
                <a:cs typeface="Hacen Tehran" pitchFamily="2" charset="-78"/>
              </a:rPr>
              <a:t>فالطريقة التي تظهر بها نفسك جسمياً يمكن إن تعكس كيف تظهر نفسك عقلياً والطريقة التي تنظر بها إلى نفسك هي عادة الانطباع الذي يكونه عنك الآخرون .</a:t>
            </a:r>
          </a:p>
          <a:p>
            <a:pPr algn="ctr">
              <a:buNone/>
            </a:pPr>
            <a:r>
              <a:rPr lang="ar-SA" sz="2800" b="1" dirty="0" smtClean="0">
                <a:latin typeface="Hacen Tehran" pitchFamily="2" charset="-78"/>
                <a:cs typeface="Hacen Tehran" pitchFamily="2" charset="-78"/>
              </a:rPr>
              <a:t>لذلك سيتمحور حديثنا عن مهارة</a:t>
            </a:r>
          </a:p>
          <a:p>
            <a:pPr algn="ctr">
              <a:buNone/>
            </a:pPr>
            <a:r>
              <a:rPr lang="ar-SA" sz="2800" b="1" dirty="0" smtClean="0">
                <a:latin typeface="Hacen Tehran" pitchFamily="2" charset="-78"/>
                <a:cs typeface="Hacen Tehran" pitchFamily="2" charset="-78"/>
              </a:rPr>
              <a:t>” الوضع والحركة ”</a:t>
            </a:r>
          </a:p>
        </p:txBody>
      </p:sp>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743200" y="838200"/>
            <a:ext cx="6019800" cy="5592763"/>
          </a:xfrm>
        </p:spPr>
        <p:txBody>
          <a:bodyPr/>
          <a:lstStyle/>
          <a:p>
            <a:pPr algn="ctr">
              <a:buNone/>
            </a:pPr>
            <a:r>
              <a:rPr lang="ar-SA" dirty="0" smtClean="0">
                <a:latin typeface="Hacen Tehran" pitchFamily="2" charset="-78"/>
                <a:cs typeface="Hacen Tehran" pitchFamily="2" charset="-78"/>
              </a:rPr>
              <a:t>ولنتمكن من فهم الوضع والحركة علينا ملاحظة الآتي :</a:t>
            </a:r>
          </a:p>
          <a:p>
            <a:pPr algn="ctr">
              <a:buNone/>
            </a:pPr>
            <a:endParaRPr lang="ar-SA" dirty="0" smtClean="0">
              <a:latin typeface="Hacen Tehran" pitchFamily="2" charset="-78"/>
              <a:cs typeface="Hacen Tehran" pitchFamily="2" charset="-78"/>
            </a:endParaRPr>
          </a:p>
          <a:p>
            <a:pPr algn="ctr">
              <a:buFont typeface="Wingdings" pitchFamily="2" charset="2"/>
              <a:buChar char="v"/>
            </a:pPr>
            <a:r>
              <a:rPr lang="ar-SA" dirty="0" smtClean="0">
                <a:latin typeface="Hacen Tehran" pitchFamily="2" charset="-78"/>
                <a:cs typeface="Hacen Tehran" pitchFamily="2" charset="-78"/>
              </a:rPr>
              <a:t>وضع اليدين          </a:t>
            </a:r>
          </a:p>
          <a:p>
            <a:pPr algn="ctr">
              <a:buFont typeface="Wingdings" pitchFamily="2" charset="2"/>
              <a:buChar char="v"/>
            </a:pPr>
            <a:r>
              <a:rPr lang="ar-SA" dirty="0" smtClean="0">
                <a:latin typeface="Hacen Tehran" pitchFamily="2" charset="-78"/>
                <a:cs typeface="Hacen Tehran" pitchFamily="2" charset="-78"/>
              </a:rPr>
              <a:t>وضع الساقين      </a:t>
            </a:r>
          </a:p>
          <a:p>
            <a:pPr algn="ctr">
              <a:buFont typeface="Wingdings" pitchFamily="2" charset="2"/>
              <a:buChar char="v"/>
            </a:pPr>
            <a:r>
              <a:rPr lang="ar-SA" dirty="0" smtClean="0">
                <a:latin typeface="Hacen Tehran" pitchFamily="2" charset="-78"/>
                <a:cs typeface="Hacen Tehran" pitchFamily="2" charset="-78"/>
              </a:rPr>
              <a:t>حركة الرأس     </a:t>
            </a:r>
          </a:p>
          <a:p>
            <a:pPr algn="ctr">
              <a:buFont typeface="Wingdings" pitchFamily="2" charset="2"/>
              <a:buChar char="v"/>
            </a:pPr>
            <a:r>
              <a:rPr lang="ar-SA" dirty="0" smtClean="0">
                <a:latin typeface="Hacen Tehran" pitchFamily="2" charset="-78"/>
                <a:cs typeface="Hacen Tehran" pitchFamily="2" charset="-78"/>
              </a:rPr>
              <a:t> طريقة الوقوف   </a:t>
            </a:r>
          </a:p>
          <a:p>
            <a:pPr algn="ctr">
              <a:buFont typeface="Wingdings" pitchFamily="2" charset="2"/>
              <a:buChar char="v"/>
            </a:pPr>
            <a:r>
              <a:rPr lang="ar-SA" dirty="0" smtClean="0">
                <a:latin typeface="Hacen Tehran" pitchFamily="2" charset="-78"/>
                <a:cs typeface="Hacen Tehran" pitchFamily="2" charset="-78"/>
              </a:rPr>
              <a:t>طريقة المشي       </a:t>
            </a:r>
          </a:p>
          <a:p>
            <a:pPr algn="ctr">
              <a:buNone/>
            </a:pPr>
            <a:endParaRPr lang="fr-CA" dirty="0" smtClean="0">
              <a:latin typeface="Hacen Tehran" pitchFamily="2" charset="-78"/>
              <a:cs typeface="Hacen Tehran" pitchFamily="2" charset="-78"/>
            </a:endParaRPr>
          </a:p>
        </p:txBody>
      </p:sp>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1828800"/>
            <a:ext cx="8229600" cy="4672013"/>
          </a:xfrm>
        </p:spPr>
        <p:txBody>
          <a:bodyPr/>
          <a:lstStyle/>
          <a:p>
            <a:pPr algn="r">
              <a:buNone/>
            </a:pPr>
            <a:r>
              <a:rPr lang="ar-SA" sz="2800" b="1" dirty="0" smtClean="0">
                <a:latin typeface="Hacen Tehran" pitchFamily="2" charset="-78"/>
                <a:cs typeface="Hacen Tehran" pitchFamily="2" charset="-78"/>
              </a:rPr>
              <a:t>الأيدي هي أكثر أجزاء الجسم تعبيرا عن لغة الجسد  فمثلاً ..</a:t>
            </a:r>
          </a:p>
          <a:p>
            <a:pPr algn="r">
              <a:buNone/>
            </a:pPr>
            <a:r>
              <a:rPr lang="ar-SA" sz="2800" b="1" dirty="0" smtClean="0">
                <a:latin typeface="Hacen Tehran" pitchFamily="2" charset="-78"/>
                <a:cs typeface="Hacen Tehran" pitchFamily="2" charset="-78"/>
              </a:rPr>
              <a:t>~ </a:t>
            </a:r>
            <a:r>
              <a:rPr lang="ar-SA" sz="2800" dirty="0" smtClean="0">
                <a:latin typeface="Hacen Tehran" pitchFamily="2" charset="-78"/>
                <a:cs typeface="Hacen Tehran" pitchFamily="2" charset="-78"/>
              </a:rPr>
              <a:t> فرك اليدين ببعضهما حركة تدل عادة على أننا في حالة انتظار لوصول شيء نتطلع إليه.</a:t>
            </a:r>
            <a:endParaRPr lang="en-US" sz="2800" dirty="0" smtClean="0">
              <a:latin typeface="Hacen Tehran" pitchFamily="2" charset="-78"/>
              <a:cs typeface="Hacen Tehran" pitchFamily="2" charset="-78"/>
            </a:endParaRPr>
          </a:p>
          <a:p>
            <a:pPr algn="r">
              <a:buNone/>
            </a:pPr>
            <a:endParaRPr lang="ar-SA" sz="2800" b="1" dirty="0" smtClean="0">
              <a:latin typeface="Hacen Tehran" pitchFamily="2" charset="-78"/>
              <a:cs typeface="Hacen Tehran" pitchFamily="2" charset="-78"/>
            </a:endParaRPr>
          </a:p>
        </p:txBody>
      </p:sp>
      <p:sp>
        <p:nvSpPr>
          <p:cNvPr id="3" name="TextBox 2"/>
          <p:cNvSpPr txBox="1"/>
          <p:nvPr/>
        </p:nvSpPr>
        <p:spPr>
          <a:xfrm>
            <a:off x="1905000" y="304800"/>
            <a:ext cx="5638800" cy="1015663"/>
          </a:xfrm>
          <a:prstGeom prst="rect">
            <a:avLst/>
          </a:prstGeom>
          <a:noFill/>
        </p:spPr>
        <p:txBody>
          <a:bodyPr wrap="square" rtlCol="0">
            <a:spAutoFit/>
          </a:bodyPr>
          <a:lstStyle/>
          <a:p>
            <a:pPr algn="ctr"/>
            <a:r>
              <a:rPr lang="ar-SA" sz="6000" dirty="0" smtClean="0">
                <a:solidFill>
                  <a:srgbClr val="6C9C96"/>
                </a:solidFill>
                <a:latin typeface="Hacen Tehran" pitchFamily="2" charset="-78"/>
                <a:cs typeface="Hacen Tehran" pitchFamily="2" charset="-78"/>
              </a:rPr>
              <a:t>وضع اليدين </a:t>
            </a:r>
            <a:endParaRPr lang="en-US" sz="6000" dirty="0">
              <a:solidFill>
                <a:srgbClr val="6C9C96"/>
              </a:solidFill>
              <a:latin typeface="Hacen Tehran" pitchFamily="2" charset="-78"/>
              <a:cs typeface="Hacen Tehran" pitchFamily="2" charset="-78"/>
            </a:endParaRPr>
          </a:p>
        </p:txBody>
      </p:sp>
      <p:pic>
        <p:nvPicPr>
          <p:cNvPr id="4" name="Picture 3" descr="_49223674_hands-spl.jpg"/>
          <p:cNvPicPr>
            <a:picLocks noChangeAspect="1"/>
          </p:cNvPicPr>
          <p:nvPr/>
        </p:nvPicPr>
        <p:blipFill>
          <a:blip r:embed="rId3"/>
          <a:stretch>
            <a:fillRect/>
          </a:stretch>
        </p:blipFill>
        <p:spPr>
          <a:xfrm>
            <a:off x="3505200" y="4038600"/>
            <a:ext cx="2133600" cy="2133600"/>
          </a:xfrm>
          <a:prstGeom prst="rect">
            <a:avLst/>
          </a:prstGeom>
        </p:spPr>
      </p:pic>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Espace réservé du contenu 2"/>
          <p:cNvSpPr>
            <a:spLocks noGrp="1"/>
          </p:cNvSpPr>
          <p:nvPr>
            <p:ph idx="1"/>
          </p:nvPr>
        </p:nvSpPr>
        <p:spPr>
          <a:xfrm>
            <a:off x="2286000" y="685800"/>
            <a:ext cx="6019800" cy="5745163"/>
          </a:xfrm>
        </p:spPr>
        <p:txBody>
          <a:bodyPr/>
          <a:lstStyle/>
          <a:p>
            <a:pPr algn="r">
              <a:buNone/>
            </a:pPr>
            <a:endParaRPr lang="fr-CA" sz="2800" dirty="0" smtClean="0">
              <a:latin typeface="Hacen Tehran" pitchFamily="2" charset="-78"/>
              <a:cs typeface="Hacen Tehran" pitchFamily="2" charset="-78"/>
            </a:endParaRPr>
          </a:p>
          <a:p>
            <a:pPr algn="r">
              <a:buNone/>
            </a:pPr>
            <a:r>
              <a:rPr lang="ar-SA" sz="2800" b="1" dirty="0" smtClean="0">
                <a:latin typeface="Hacen Tehran" pitchFamily="2" charset="-78"/>
                <a:cs typeface="Hacen Tehran" pitchFamily="2" charset="-78"/>
              </a:rPr>
              <a:t>~</a:t>
            </a:r>
            <a:r>
              <a:rPr lang="ar-SA" sz="2800" dirty="0" smtClean="0">
                <a:latin typeface="Hacen Tehran" pitchFamily="2" charset="-78"/>
                <a:cs typeface="Hacen Tehran" pitchFamily="2" charset="-78"/>
              </a:rPr>
              <a:t> </a:t>
            </a:r>
            <a:r>
              <a:rPr lang="ar-SA" sz="2800" b="1" dirty="0" smtClean="0">
                <a:latin typeface="Hacen Tehran" pitchFamily="2" charset="-78"/>
                <a:cs typeface="Hacen Tehran" pitchFamily="2" charset="-78"/>
              </a:rPr>
              <a:t>إذا رأيت شخصا ما مكتوف الأيدي، فهذا يدل على شعوره بعدم الراحة ورغبته بالمغادرة وشدة الانفعال وعدم رغبته بالتواصل .</a:t>
            </a:r>
          </a:p>
          <a:p>
            <a:pPr algn="ctr">
              <a:buNone/>
            </a:pPr>
            <a:endParaRPr lang="fr-CA" dirty="0" smtClean="0"/>
          </a:p>
        </p:txBody>
      </p:sp>
      <p:pic>
        <p:nvPicPr>
          <p:cNvPr id="3" name="Picture 2" descr="Oh-No-I-can’t-believe-that-just-happened-to-me.jpg"/>
          <p:cNvPicPr>
            <a:picLocks noChangeAspect="1"/>
          </p:cNvPicPr>
          <p:nvPr/>
        </p:nvPicPr>
        <p:blipFill>
          <a:blip r:embed="rId3"/>
          <a:stretch>
            <a:fillRect/>
          </a:stretch>
        </p:blipFill>
        <p:spPr>
          <a:xfrm>
            <a:off x="3124200" y="3505200"/>
            <a:ext cx="4673600" cy="3119408"/>
          </a:xfrm>
          <a:prstGeom prst="rect">
            <a:avLst/>
          </a:prstGeom>
        </p:spPr>
      </p:pic>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1981200"/>
            <a:ext cx="8229600" cy="4519613"/>
          </a:xfrm>
        </p:spPr>
        <p:txBody>
          <a:bodyPr/>
          <a:lstStyle/>
          <a:p>
            <a:pPr algn="ctr">
              <a:buNone/>
            </a:pPr>
            <a:r>
              <a:rPr lang="ar-SA" b="1" dirty="0" smtClean="0">
                <a:latin typeface="Hacen Tehran" pitchFamily="2" charset="-78"/>
                <a:cs typeface="Hacen Tehran" pitchFamily="2" charset="-78"/>
              </a:rPr>
              <a:t>~</a:t>
            </a:r>
            <a:r>
              <a:rPr lang="ar-SA" dirty="0" smtClean="0">
                <a:latin typeface="Hacen Tehran" pitchFamily="2" charset="-78"/>
                <a:cs typeface="Hacen Tehran" pitchFamily="2" charset="-78"/>
              </a:rPr>
              <a:t>  فتح اليد وإظهار راحتها للشخص الآخر غالباً ما تكون دلالة على الصدق والإنفتاح أو البراءة. مثلاً عندما تقول وأنت صادق: "لم أكن أنا" أو "أنا لم أفعل شيئاً" فإنك غالباً ما تصاحب قولك باستخدام حركة فتح راحة اليد.</a:t>
            </a:r>
            <a:endParaRPr lang="fr-CA" dirty="0" smtClean="0">
              <a:latin typeface="Hacen Tehran" pitchFamily="2" charset="-78"/>
              <a:cs typeface="Hacen Tehran" pitchFamily="2" charset="-78"/>
            </a:endParaRPr>
          </a:p>
          <a:p>
            <a:pPr algn="ctr">
              <a:buNone/>
            </a:pPr>
            <a:endParaRPr lang="fr-CA" dirty="0" smtClean="0"/>
          </a:p>
        </p:txBody>
      </p:sp>
      <p:pic>
        <p:nvPicPr>
          <p:cNvPr id="3" name="Picture 2" descr="43-open-hands.mid.jpg"/>
          <p:cNvPicPr>
            <a:picLocks noChangeAspect="1"/>
          </p:cNvPicPr>
          <p:nvPr/>
        </p:nvPicPr>
        <p:blipFill>
          <a:blip r:embed="rId3"/>
          <a:stretch>
            <a:fillRect/>
          </a:stretch>
        </p:blipFill>
        <p:spPr>
          <a:xfrm>
            <a:off x="3352800" y="4419600"/>
            <a:ext cx="2590800" cy="2258973"/>
          </a:xfrm>
          <a:prstGeom prst="rect">
            <a:avLst/>
          </a:prstGeom>
        </p:spPr>
      </p:pic>
    </p:spTree>
  </p:cSld>
  <p:clrMapOvr>
    <a:masterClrMapping/>
  </p:clrMapOvr>
  <p:transition spd="slow">
    <p:fade thruBlk="1"/>
  </p:transition>
  <p:timing>
    <p:tnLst>
      <p:par>
        <p:cTn id="1" dur="indefinite" restart="never" nodeType="tmRoot"/>
      </p:par>
    </p:tnLst>
  </p:timing>
</p:sld>
</file>

<file path=ppt/theme/theme1.xml><?xml version="1.0" encoding="utf-8"?>
<a:theme xmlns:a="http://schemas.openxmlformats.org/drawingml/2006/main" name="128">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128</Template>
  <TotalTime>1231</TotalTime>
  <Words>907</Words>
  <Application>Microsoft Office PowerPoint</Application>
  <PresentationFormat>On-screen Show (4:3)</PresentationFormat>
  <Paragraphs>126</Paragraphs>
  <Slides>35</Slides>
  <Notes>0</Notes>
  <HiddenSlides>0</HiddenSlides>
  <MMClips>5</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128</vt:lpstr>
      <vt:lpstr>مهارات الاتصال</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vector>
  </TitlesOfParts>
  <Company>SGS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USER</dc:creator>
  <cp:lastModifiedBy>USER</cp:lastModifiedBy>
  <cp:revision>103</cp:revision>
  <dcterms:created xsi:type="dcterms:W3CDTF">2011-11-17T12:14:47Z</dcterms:created>
  <dcterms:modified xsi:type="dcterms:W3CDTF">2011-11-22T17:34:02Z</dcterms:modified>
</cp:coreProperties>
</file>