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8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8080"/>
    <a:srgbClr val="FCFCFC"/>
    <a:srgbClr val="E8E8E8"/>
    <a:srgbClr val="FFD84B"/>
    <a:srgbClr val="FFFFFF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100" d="100"/>
          <a:sy n="100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73D56C-13ED-4509-A161-9BEB083F0B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8CD9DE-9438-480C-96E7-66251D8527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D9DB1-DF41-4DCD-968D-505781C21DEE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 cstate="print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A981DEB-E826-4126-9E2A-09811CF796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D02D1-3A83-438F-A24C-53A4178E0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FB1B1-EDFA-4BC0-B726-CBB8952371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D43766-5204-4ED2-9989-5FA38E890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6B959-4328-4C5A-B64E-342B81A0B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5A74-B5BC-4E26-BE6D-08F78BFBCC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771EF-7407-4AF2-ADDA-83A367ED55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C55D6-2BA6-438E-B801-D386FF16B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09D5A-F03D-48E2-A5A9-D82E5A9DBD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67157-3E30-4A21-A26D-582F64947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FD90B-3F49-472A-8A15-31219DB3CC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3B7EB-8A7A-4768-BB2B-5AFA0830DA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EA9771-1CBE-4CDF-A7DD-886598DEA28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970088"/>
            <a:ext cx="8229600" cy="1470025"/>
          </a:xfrm>
        </p:spPr>
        <p:txBody>
          <a:bodyPr/>
          <a:lstStyle/>
          <a:p>
            <a:pPr algn="r" rtl="1"/>
            <a:r>
              <a:rPr lang="en-US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ar-SA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ar-SA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فيتامين </a:t>
            </a:r>
            <a:r>
              <a:rPr lang="ar-SA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ج ( حمض </a:t>
            </a:r>
            <a:r>
              <a:rPr lang="ar-SA" sz="28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الأسكوربيك</a:t>
            </a:r>
            <a:r>
              <a:rPr lang="ar-SA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</a:t>
            </a:r>
            <a:r>
              <a:rPr lang="en-US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Ascorbic Acid</a:t>
            </a:r>
            <a:r>
              <a:rPr lang="ar-SA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(Vitamin   C)                                          </a:t>
            </a:r>
            <a:endParaRPr lang="en-US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فيتامين ج ( حمض الأسكوربيك)    </a:t>
            </a:r>
            <a:r>
              <a:rPr lang="en-US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SA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Ascorbic Acid</a:t>
            </a:r>
            <a:r>
              <a:rPr lang="ar-S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(Vitamin   C) 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1" name="Picture 5" descr="scan0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133600"/>
            <a:ext cx="6072188" cy="27892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Andalus" pitchFamily="2" charset="-78"/>
                <a:cs typeface="Andalus" pitchFamily="2" charset="-78"/>
              </a:rPr>
              <a:t>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Simplified Arabic" pitchFamily="18" charset="-78"/>
                <a:cs typeface="Simplified Arabic" pitchFamily="18" charset="-78"/>
              </a:rPr>
              <a:t>وظائف فيتامين ج             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1524000"/>
            <a:ext cx="708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80000"/>
              </a:lnSpc>
            </a:pPr>
            <a:r>
              <a:rPr lang="en-US" sz="2400" b="1" dirty="0" smtClean="0"/>
              <a:t>*</a:t>
            </a:r>
            <a:r>
              <a:rPr lang="ar-SA" sz="2400" b="1" dirty="0" smtClean="0"/>
              <a:t> مضاد </a:t>
            </a:r>
            <a:r>
              <a:rPr lang="ar-SA" sz="2400" b="1" dirty="0" smtClean="0"/>
              <a:t>مرض الأسقربوط </a:t>
            </a:r>
            <a:r>
              <a:rPr lang="en-US" sz="2400" b="1" dirty="0" smtClean="0"/>
              <a:t>Scurvy</a:t>
            </a:r>
          </a:p>
          <a:p>
            <a:pPr algn="r" rtl="1">
              <a:lnSpc>
                <a:spcPct val="80000"/>
              </a:lnSpc>
            </a:pPr>
            <a:r>
              <a:rPr lang="ar-SA" sz="2400" b="1" dirty="0" smtClean="0"/>
              <a:t>* يتكون </a:t>
            </a:r>
            <a:r>
              <a:rPr lang="ar-SA" sz="2400" b="1" dirty="0" smtClean="0"/>
              <a:t>من 6 ذرات كربون لذا يعتبر شبيه بالسكريات السداسية</a:t>
            </a:r>
          </a:p>
          <a:p>
            <a:pPr algn="r" rtl="1">
              <a:lnSpc>
                <a:spcPct val="80000"/>
              </a:lnSpc>
            </a:pPr>
            <a:r>
              <a:rPr lang="ar-SA" sz="2400" b="1" dirty="0" smtClean="0"/>
              <a:t>* حساس </a:t>
            </a:r>
            <a:r>
              <a:rPr lang="ar-SA" sz="2400" b="1" dirty="0" smtClean="0"/>
              <a:t>للأكسجين ويعتبر من الفيتامينات سريعة التلف</a:t>
            </a:r>
          </a:p>
          <a:p>
            <a:pPr algn="r" rtl="1">
              <a:lnSpc>
                <a:spcPct val="80000"/>
              </a:lnSpc>
            </a:pPr>
            <a:r>
              <a:rPr lang="ar-SA" sz="2400" b="1" dirty="0" smtClean="0"/>
              <a:t>* الوظائف</a:t>
            </a:r>
            <a:r>
              <a:rPr lang="ar-SA" sz="2400" b="1" dirty="0" smtClean="0"/>
              <a:t>: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</a:t>
            </a:r>
            <a:r>
              <a:rPr lang="ar-SA" sz="2400" b="1" dirty="0" smtClean="0"/>
              <a:t>1- </a:t>
            </a:r>
            <a:r>
              <a:rPr lang="ar-SA" sz="2400" b="1" dirty="0" smtClean="0"/>
              <a:t>تصنيع الكولاجين  والمواد اللاحمة بين الخلايا: </a:t>
            </a:r>
            <a:r>
              <a:rPr lang="en-US" sz="2400" b="1" dirty="0" smtClean="0"/>
              <a:t> </a:t>
            </a:r>
            <a:r>
              <a:rPr lang="ar-SA" sz="2400" b="1" dirty="0" smtClean="0"/>
              <a:t>                                                                                               </a:t>
            </a:r>
            <a:r>
              <a:rPr lang="en-US" sz="2400" b="1" dirty="0" err="1" smtClean="0"/>
              <a:t>proline</a:t>
            </a:r>
            <a:r>
              <a:rPr lang="en-US" sz="2400" b="1" dirty="0" smtClean="0"/>
              <a:t> </a:t>
            </a:r>
            <a:r>
              <a:rPr lang="en-US" sz="2400" b="1" dirty="0" smtClean="0"/>
              <a:t>                              </a:t>
            </a:r>
            <a:r>
              <a:rPr lang="en-US" sz="2400" b="1" dirty="0" err="1" smtClean="0"/>
              <a:t>Hydroxyproline</a:t>
            </a:r>
            <a:r>
              <a:rPr lang="en-US" sz="2400" b="1" dirty="0" smtClean="0"/>
              <a:t> 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 err="1" smtClean="0"/>
              <a:t>Hydroxyllysine</a:t>
            </a:r>
            <a:r>
              <a:rPr lang="en-US" sz="2400" b="1" dirty="0" smtClean="0"/>
              <a:t>       </a:t>
            </a:r>
            <a:r>
              <a:rPr lang="ar-SA" sz="2400" b="1" dirty="0" smtClean="0"/>
              <a:t>                           </a:t>
            </a:r>
            <a:r>
              <a:rPr lang="en-US" sz="2400" b="1" dirty="0" smtClean="0"/>
              <a:t>Lysine 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endParaRPr lang="en-US" sz="2400" b="1" dirty="0" smtClean="0"/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2- </a:t>
            </a:r>
            <a:r>
              <a:rPr lang="ar-SA" sz="2400" b="1" dirty="0" smtClean="0"/>
              <a:t>تمثيل التيروسين وتصنيع النياسين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       </a:t>
            </a:r>
            <a:r>
              <a:rPr lang="ar-SA" sz="2400" b="1" dirty="0" smtClean="0"/>
              <a:t>أ</a:t>
            </a:r>
            <a:r>
              <a:rPr lang="ar-SA" sz="2400" b="1" dirty="0" smtClean="0"/>
              <a:t>- </a:t>
            </a:r>
            <a:r>
              <a:rPr lang="ar-SA" sz="2400" b="1" dirty="0" smtClean="0"/>
              <a:t>تصنيع المواد المسئولة عن نقل الاشارات العصبية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   </a:t>
            </a:r>
            <a:r>
              <a:rPr lang="ar-SA" sz="2400" b="1" dirty="0" smtClean="0"/>
              <a:t>  ب </a:t>
            </a:r>
            <a:r>
              <a:rPr lang="ar-SA" sz="2400" b="1" dirty="0" smtClean="0"/>
              <a:t>- يساعد على استخدام الفوليت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  </a:t>
            </a:r>
            <a:r>
              <a:rPr lang="ar-SA" sz="2400" b="1" dirty="0" smtClean="0"/>
              <a:t>   ج - </a:t>
            </a:r>
            <a:r>
              <a:rPr lang="ar-SA" sz="2400" b="1" dirty="0" smtClean="0"/>
              <a:t>يساعد على امتصاص الحديد والكالسيوم 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             - - تحويل الحديديك إلى حديدوز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             - - تخزين الحديد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/>
              <a:t>              - - زيادة ذوبان الكالسيوم</a:t>
            </a:r>
            <a:endParaRPr lang="ar-SA" sz="2400" b="1" dirty="0"/>
          </a:p>
        </p:txBody>
      </p:sp>
      <p:sp>
        <p:nvSpPr>
          <p:cNvPr id="9" name="Right Arrow 8"/>
          <p:cNvSpPr/>
          <p:nvPr/>
        </p:nvSpPr>
        <p:spPr>
          <a:xfrm>
            <a:off x="3352800" y="3048000"/>
            <a:ext cx="2133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124200" y="3352800"/>
            <a:ext cx="2133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</a:t>
            </a:r>
            <a:r>
              <a:rPr lang="ar-S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المصادر الغذائية لفيتامين ج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64" name="Group 2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43375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4114800"/>
                <a:gridCol w="4114800"/>
              </a:tblGrid>
              <a:tr h="1038225"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الأغذية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تركيز الفيتامين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(ملجم </a:t>
                      </a: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/ 100 </a:t>
                      </a: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جرام)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1051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الليمون والبرتقال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الجريب فروت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الفلفل الأخضر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البندورة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الجوافة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الملفوف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50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40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100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20 -33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218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30 - 90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المتناولات المرجعية التغذوية لفيتامين ج وأعراض النقص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676400" y="16764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المتناولات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المرجعية التغذوية: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- البالغين ذكور 90 ملجم / يوم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- البالغين إناث 75 ملجم / يوم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-  الحوامل 85 ملجم / يوم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- المرضعات 120 ملجم / يوم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أعراض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النقص :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1-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مرض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الأسقربوط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Scurvy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فقر الدم نتيجة ضعف امتصاص الحديد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3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بطء التئام وتأخر شفاء الجروح نتيجة عدم تصنيع المادة اللاحمة بين الخلايا أثناء بناء خلايا جديدة</a:t>
            </a:r>
            <a:endParaRPr lang="ar-SA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295400" y="1524000"/>
            <a:ext cx="6661150" cy="4571999"/>
            <a:chOff x="3838" y="1442"/>
            <a:chExt cx="1489" cy="2054"/>
          </a:xfrm>
        </p:grpSpPr>
        <p:sp>
          <p:nvSpPr>
            <p:cNvPr id="11267" name="AutoShape 3"/>
            <p:cNvSpPr>
              <a:spLocks noChangeArrowheads="1"/>
            </p:cNvSpPr>
            <p:nvPr/>
          </p:nvSpPr>
          <p:spPr bwMode="gray">
            <a:xfrm>
              <a:off x="3840" y="1442"/>
              <a:ext cx="1487" cy="2054"/>
            </a:xfrm>
            <a:prstGeom prst="roundRect">
              <a:avLst>
                <a:gd name="adj" fmla="val 12574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gray">
            <a:xfrm>
              <a:off x="3838" y="2963"/>
              <a:ext cx="1481" cy="529"/>
            </a:xfrm>
            <a:prstGeom prst="roundRect">
              <a:avLst>
                <a:gd name="adj" fmla="val 32134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gray">
            <a:xfrm>
              <a:off x="3851" y="1448"/>
              <a:ext cx="1462" cy="530"/>
            </a:xfrm>
            <a:prstGeom prst="roundRect">
              <a:avLst>
                <a:gd name="adj" fmla="val 31319"/>
              </a:avLst>
            </a:prstGeom>
            <a:gradFill rotWithShape="1">
              <a:gsLst>
                <a:gs pos="0">
                  <a:schemeClr val="folHlink">
                    <a:gamma/>
                    <a:tint val="33333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>                        </a:t>
            </a:r>
            <a:r>
              <a:rPr lang="ar-S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مرض </a:t>
            </a:r>
            <a:r>
              <a:rPr lang="ar-SA" sz="32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الأسقربوط</a:t>
            </a:r>
            <a:r>
              <a:rPr lang="en-US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Scurvy</a:t>
            </a:r>
            <a:endParaRPr lang="en-US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27" name="Picture 4" descr="scurv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81200"/>
            <a:ext cx="4876800" cy="36718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dalus" pitchFamily="2" charset="-78"/>
                <a:cs typeface="Andalus" pitchFamily="2" charset="-78"/>
              </a:rPr>
              <a:t>مرض الأسقربوط          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ltGray">
          <a:xfrm>
            <a:off x="2286000" y="1524000"/>
            <a:ext cx="4800600" cy="41910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>
                  <a:gamma/>
                  <a:tint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292" name="Picture 4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900" y="1884363"/>
            <a:ext cx="792163" cy="673100"/>
          </a:xfrm>
          <a:prstGeom prst="rect">
            <a:avLst/>
          </a:prstGeom>
          <a:noFill/>
        </p:spPr>
      </p:pic>
      <p:pic>
        <p:nvPicPr>
          <p:cNvPr id="49" name="Picture 4" descr="nejm_scurv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905000"/>
            <a:ext cx="2400300" cy="3381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5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22</TotalTime>
  <Words>235</Words>
  <Application>Microsoft Office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577TGp_fruit_light_ani</vt:lpstr>
      <vt:lpstr>  فيتامين ج ( حمض الأسكوربيك)   Ascorbic Acid (Vitamin   C)                                          </vt:lpstr>
      <vt:lpstr>فيتامين ج ( حمض الأسكوربيك)      Ascorbic Acid (Vitamin   C) </vt:lpstr>
      <vt:lpstr> وظائف فيتامين ج             </vt:lpstr>
      <vt:lpstr>                    المصادر الغذائية لفيتامين ج</vt:lpstr>
      <vt:lpstr>المتناولات المرجعية التغذوية لفيتامين ج وأعراض النقص</vt:lpstr>
      <vt:lpstr>                        مرض الأسقربوط  Scurvy</vt:lpstr>
      <vt:lpstr>مرض الأسقربوط          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فيتامين ج ( حمض الأسكوربيك)</dc:title>
  <dc:creator>Food Science</dc:creator>
  <cp:lastModifiedBy>hamza</cp:lastModifiedBy>
  <cp:revision>8</cp:revision>
  <dcterms:created xsi:type="dcterms:W3CDTF">2009-08-05T11:35:33Z</dcterms:created>
  <dcterms:modified xsi:type="dcterms:W3CDTF">2011-02-26T17:53:27Z</dcterms:modified>
</cp:coreProperties>
</file>