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6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E58879A-8F81-46B8-8D1F-615BDA4F9C6A}" type="datetimeFigureOut">
              <a:rPr lang="ar-SA" smtClean="0"/>
              <a:pPr/>
              <a:t>19/06/32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085A771-2332-48AD-BAA3-D4959F2F2B2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E58879A-8F81-46B8-8D1F-615BDA4F9C6A}" type="datetimeFigureOut">
              <a:rPr lang="ar-SA" smtClean="0"/>
              <a:pPr/>
              <a:t>19/06/32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085A771-2332-48AD-BAA3-D4959F2F2B2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E58879A-8F81-46B8-8D1F-615BDA4F9C6A}" type="datetimeFigureOut">
              <a:rPr lang="ar-SA" smtClean="0"/>
              <a:pPr/>
              <a:t>19/06/32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085A771-2332-48AD-BAA3-D4959F2F2B2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E58879A-8F81-46B8-8D1F-615BDA4F9C6A}" type="datetimeFigureOut">
              <a:rPr lang="ar-SA" smtClean="0"/>
              <a:pPr/>
              <a:t>19/06/32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085A771-2332-48AD-BAA3-D4959F2F2B2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E58879A-8F81-46B8-8D1F-615BDA4F9C6A}" type="datetimeFigureOut">
              <a:rPr lang="ar-SA" smtClean="0"/>
              <a:pPr/>
              <a:t>19/06/32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085A771-2332-48AD-BAA3-D4959F2F2B2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E58879A-8F81-46B8-8D1F-615BDA4F9C6A}" type="datetimeFigureOut">
              <a:rPr lang="ar-SA" smtClean="0"/>
              <a:pPr/>
              <a:t>19/06/32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085A771-2332-48AD-BAA3-D4959F2F2B2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E58879A-8F81-46B8-8D1F-615BDA4F9C6A}" type="datetimeFigureOut">
              <a:rPr lang="ar-SA" smtClean="0"/>
              <a:pPr/>
              <a:t>19/06/32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085A771-2332-48AD-BAA3-D4959F2F2B2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E58879A-8F81-46B8-8D1F-615BDA4F9C6A}" type="datetimeFigureOut">
              <a:rPr lang="ar-SA" smtClean="0"/>
              <a:pPr/>
              <a:t>19/06/32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085A771-2332-48AD-BAA3-D4959F2F2B2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E58879A-8F81-46B8-8D1F-615BDA4F9C6A}" type="datetimeFigureOut">
              <a:rPr lang="ar-SA" smtClean="0"/>
              <a:pPr/>
              <a:t>19/06/32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085A771-2332-48AD-BAA3-D4959F2F2B2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E58879A-8F81-46B8-8D1F-615BDA4F9C6A}" type="datetimeFigureOut">
              <a:rPr lang="ar-SA" smtClean="0"/>
              <a:pPr/>
              <a:t>19/06/32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085A771-2332-48AD-BAA3-D4959F2F2B2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E58879A-8F81-46B8-8D1F-615BDA4F9C6A}" type="datetimeFigureOut">
              <a:rPr lang="ar-SA" smtClean="0"/>
              <a:pPr/>
              <a:t>19/06/32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085A771-2332-48AD-BAA3-D4959F2F2B2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16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E58879A-8F81-46B8-8D1F-615BDA4F9C6A}" type="datetimeFigureOut">
              <a:rPr lang="ar-SA" smtClean="0"/>
              <a:pPr/>
              <a:t>19/06/32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085A771-2332-48AD-BAA3-D4959F2F2B2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1052736"/>
            <a:ext cx="7772400" cy="1470025"/>
          </a:xfrm>
        </p:spPr>
        <p:txBody>
          <a:bodyPr/>
          <a:lstStyle/>
          <a:p>
            <a:r>
              <a:rPr lang="ar-SA" dirty="0" err="1" smtClean="0">
                <a:solidFill>
                  <a:srgbClr val="C00000"/>
                </a:solidFill>
              </a:rPr>
              <a:t>اميل</a:t>
            </a:r>
            <a:r>
              <a:rPr lang="ar-SA" dirty="0" smtClean="0">
                <a:solidFill>
                  <a:srgbClr val="C00000"/>
                </a:solidFill>
              </a:rPr>
              <a:t> دور </a:t>
            </a:r>
            <a:r>
              <a:rPr lang="ar-SA" dirty="0" err="1" smtClean="0">
                <a:solidFill>
                  <a:srgbClr val="C00000"/>
                </a:solidFill>
              </a:rPr>
              <a:t>كايم</a:t>
            </a:r>
            <a:endParaRPr lang="ar-SA" dirty="0">
              <a:solidFill>
                <a:srgbClr val="C00000"/>
              </a:solidFill>
            </a:endParaRPr>
          </a:p>
        </p:txBody>
      </p:sp>
      <p:pic>
        <p:nvPicPr>
          <p:cNvPr id="4" name="صورة 3" descr="دووووور كايم"/>
          <p:cNvPicPr>
            <a:picLocks noChangeAspect="1"/>
          </p:cNvPicPr>
          <p:nvPr/>
        </p:nvPicPr>
        <p:blipFill>
          <a:blip r:embed="rId2" cstate="print"/>
          <a:stretch>
            <a:fillRect/>
          </a:stretch>
        </p:blipFill>
        <p:spPr>
          <a:xfrm>
            <a:off x="3131840" y="2564904"/>
            <a:ext cx="3528392" cy="33123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6- تمتاز الظواهر الاجتماعية بأنها مزودة بصفة الجبر </a:t>
            </a:r>
            <a:r>
              <a:rPr lang="ar-SA" dirty="0" err="1" smtClean="0"/>
              <a:t>والالزام</a:t>
            </a:r>
            <a:r>
              <a:rPr lang="ar-SA" dirty="0" smtClean="0"/>
              <a:t> أي بقوة قاهرة تفرض نفسها فرضاً على الأفراد ولا يسع هؤلاء أن يخالفوها بل يتحتم عليهم أن يراعوها ويصبوا أعمالهم سواء وافق ذلك رغباتهم الفردية أم لم يوافق شاءوا أم لم يشاءوا ومن يحاول أن يخرج عما يرسمه المجتمع من حدود </a:t>
            </a:r>
            <a:r>
              <a:rPr lang="ar-SA" dirty="0" err="1" smtClean="0"/>
              <a:t>و</a:t>
            </a:r>
            <a:r>
              <a:rPr lang="ar-SA" dirty="0" smtClean="0"/>
              <a:t> أوضاع قوبل في هذا الصدد بمقاومة عنيفة.</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أسس الدراسات الاجتماعية ومناهج البحث .</a:t>
            </a:r>
            <a:endParaRPr lang="ar-SA" dirty="0">
              <a:solidFill>
                <a:srgbClr val="FF0000"/>
              </a:solidFill>
            </a:endParaRPr>
          </a:p>
        </p:txBody>
      </p:sp>
      <p:sp>
        <p:nvSpPr>
          <p:cNvPr id="3" name="عنصر نائب للمحتوى 2"/>
          <p:cNvSpPr>
            <a:spLocks noGrp="1"/>
          </p:cNvSpPr>
          <p:nvPr>
            <p:ph idx="1"/>
          </p:nvPr>
        </p:nvSpPr>
        <p:spPr/>
        <p:txBody>
          <a:bodyPr>
            <a:normAutofit fontScale="92500" lnSpcReduction="10000"/>
          </a:bodyPr>
          <a:lstStyle/>
          <a:p>
            <a:r>
              <a:rPr lang="ar-SA" dirty="0" smtClean="0"/>
              <a:t>علم الاجتماع علم نظري غايته دراسة المجتمع وما ينبعث عنه من ظواهر دراسة علمية وصفية تحليلية.ولكي يتحقق هذا الهدف لابد من وجود منهج علمي له أسس معينة ممكن السير عليها من أجل الوصول لنتائج.</a:t>
            </a:r>
          </a:p>
          <a:p>
            <a:r>
              <a:rPr lang="ar-SA" dirty="0" smtClean="0"/>
              <a:t>ورغم أن </a:t>
            </a:r>
            <a:r>
              <a:rPr lang="ar-SA" dirty="0" err="1" smtClean="0"/>
              <a:t>اوجست</a:t>
            </a:r>
            <a:r>
              <a:rPr lang="ar-SA" dirty="0" smtClean="0"/>
              <a:t> كونت وضع لنا عدد  من المناهج العلمية الاجتماعية إلا أن الفضل ينسب إلى دور </a:t>
            </a:r>
            <a:r>
              <a:rPr lang="ar-SA" dirty="0" err="1" smtClean="0"/>
              <a:t>كايم</a:t>
            </a:r>
            <a:r>
              <a:rPr lang="ar-SA" dirty="0" smtClean="0"/>
              <a:t> في أنه كان أول من حدد الشروط الضرورية التي يجب توافرها للسير سيرا صحيحاً في البحث الاجتماعي أي أنه هو الذي حدد أسس الدراسة التي يجب أن </a:t>
            </a:r>
            <a:r>
              <a:rPr lang="ar-SA" dirty="0" err="1" smtClean="0"/>
              <a:t>يلتزمها</a:t>
            </a:r>
            <a:r>
              <a:rPr lang="ar-SA" dirty="0" smtClean="0"/>
              <a:t> الباحث حتى يصل إلى نتائج أدنى إلى الصحة </a:t>
            </a:r>
            <a:r>
              <a:rPr lang="ar-SA" dirty="0" err="1" smtClean="0"/>
              <a:t>و</a:t>
            </a:r>
            <a:r>
              <a:rPr lang="ar-SA" dirty="0" smtClean="0"/>
              <a:t> أقرب إلى حقائق الأمور.</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أهم أسس الدراسة التي وضعها </a:t>
            </a:r>
            <a:r>
              <a:rPr lang="ar-SA" dirty="0" err="1" smtClean="0">
                <a:solidFill>
                  <a:srgbClr val="FF0000"/>
                </a:solidFill>
              </a:rPr>
              <a:t>كايم</a:t>
            </a:r>
            <a:r>
              <a:rPr lang="ar-SA" dirty="0" smtClean="0">
                <a:solidFill>
                  <a:srgbClr val="FF0000"/>
                </a:solidFill>
              </a:rPr>
              <a:t>:</a:t>
            </a:r>
            <a:endParaRPr lang="ar-SA" dirty="0">
              <a:solidFill>
                <a:srgbClr val="FF0000"/>
              </a:solidFill>
            </a:endParaRPr>
          </a:p>
        </p:txBody>
      </p:sp>
      <p:sp>
        <p:nvSpPr>
          <p:cNvPr id="3" name="عنصر نائب للمحتوى 2"/>
          <p:cNvSpPr>
            <a:spLocks noGrp="1"/>
          </p:cNvSpPr>
          <p:nvPr>
            <p:ph idx="1"/>
          </p:nvPr>
        </p:nvSpPr>
        <p:spPr/>
        <p:txBody>
          <a:bodyPr>
            <a:normAutofit fontScale="92500"/>
          </a:bodyPr>
          <a:lstStyle/>
          <a:p>
            <a:r>
              <a:rPr lang="ar-SA" dirty="0" smtClean="0"/>
              <a:t>1- يجب دراسة الظواهر الاجتماعية باعتبارها أشياء بمعنى أنها تعالج كما تعالج الظواهر الوضعية الأخرى.وتستطيع أن تقدم نفسها مادة للملاحظة والتجربة وينظر إليها الباحث نظرته إلى أشياء اجتماعية خارجية منفصلة عن شعوره الداخلي.</a:t>
            </a:r>
          </a:p>
          <a:p>
            <a:r>
              <a:rPr lang="ar-SA" dirty="0" smtClean="0"/>
              <a:t>2- يجب على الباحث أن يتحرر من كل فكرة سابقة يعرفها عن الظاهرة موضوع الدراسة حتى لا يقع </a:t>
            </a:r>
            <a:r>
              <a:rPr lang="ar-SA" dirty="0" err="1" smtClean="0"/>
              <a:t>اسيرا</a:t>
            </a:r>
            <a:r>
              <a:rPr lang="ar-SA" dirty="0" smtClean="0"/>
              <a:t> لأفكاره الشخصية ومدركاته السابقة ويجب عليه أيضاً أن يتحرر من تلك الآراء الكاذبة التي يتوارثها </a:t>
            </a:r>
            <a:r>
              <a:rPr lang="ar-SA" dirty="0" err="1" smtClean="0"/>
              <a:t>الافراد</a:t>
            </a:r>
            <a:r>
              <a:rPr lang="ar-SA" dirty="0" smtClean="0"/>
              <a:t> بخصوص شئون الحياة الاجتماعية.</a:t>
            </a:r>
          </a:p>
          <a:p>
            <a:r>
              <a:rPr lang="ar-SA" dirty="0" smtClean="0"/>
              <a:t>(مثل: الرقية وبحثنا فيه )</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3- يجب على الباحث أن يبدأ بتعريف الظواهر التي يتخذها مادة لدراسته لأن </a:t>
            </a:r>
            <a:r>
              <a:rPr lang="ar-SA" dirty="0" err="1" smtClean="0"/>
              <a:t>الانسان</a:t>
            </a:r>
            <a:r>
              <a:rPr lang="ar-SA" dirty="0" smtClean="0"/>
              <a:t> لا يستطيع أن يتحقق من صدق نظرية ما إلا إذا قام بتحديد الظواهر التي ينبغي أن تفسرها هذه النظرية.(بمعنى تحديد المفاهيم ثم تعريفها)</a:t>
            </a:r>
          </a:p>
          <a:p>
            <a:r>
              <a:rPr lang="ar-SA" dirty="0" smtClean="0"/>
              <a:t>4- يجب على الباحث عند دراسة طائفة خاصة من الظواهر الاجتماعية أن يبذل قصارى جهده في ملاحظة هذه الظواهر من الناحية التي تبدو فيها مستقلة عن صورها الفردية .</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أهم قواعد أو خطوات المنهج :</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1- دراسة نشأة الظاهرة والوقوف على عناصرها لأن الظاهرة شيء معقد وتتألف من </a:t>
            </a:r>
            <a:r>
              <a:rPr lang="ar-SA" dirty="0" err="1" smtClean="0"/>
              <a:t>اجزاء</a:t>
            </a:r>
            <a:r>
              <a:rPr lang="ar-SA" dirty="0" smtClean="0"/>
              <a:t> كثيرة فلا يمكن فهم طبيعتها إلا بتحليلها إلى عناصرها المكونة. (مثل </a:t>
            </a:r>
            <a:r>
              <a:rPr lang="ar-SA" dirty="0" err="1" smtClean="0"/>
              <a:t>الاسرة</a:t>
            </a:r>
            <a:r>
              <a:rPr lang="ar-SA" dirty="0" smtClean="0"/>
              <a:t>)</a:t>
            </a:r>
          </a:p>
          <a:p>
            <a:r>
              <a:rPr lang="ar-SA" dirty="0" smtClean="0"/>
              <a:t>2- دراسة تطور الظواهر والوقوف على مختلف أشكالها فلا يقتصر في شرح الظاهرة على حالتها الحاضرة ولكن ينبغي الرجوع إلى الماضي وربطه بالحاضر.</a:t>
            </a:r>
          </a:p>
          <a:p>
            <a:r>
              <a:rPr lang="ar-SA" dirty="0" smtClean="0"/>
              <a:t>3- دراسة العلاقات التي تربط الظاهرة بما عداها من الظواهر التي تنتمي إلى شعبتها ولا بأس أيضا من دراسة علاقتها بظواهر أخرى ليست من فصيلتها.</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a:bodyPr>
          <a:lstStyle/>
          <a:p>
            <a:r>
              <a:rPr lang="ar-SA" dirty="0" smtClean="0"/>
              <a:t>4- الانتفاع بمنطق المقارنة في دراسة الظواهر.</a:t>
            </a:r>
          </a:p>
          <a:p>
            <a:r>
              <a:rPr lang="ar-SA" dirty="0" smtClean="0"/>
              <a:t>5- الكشف عن الوظيفة الاجتماعية التي تؤديها الظاهرة ومدى ما خضعت  له هذه الوظيفة من تطور وذلك  في ضوء دراسة تاريخ الظاهرة..</a:t>
            </a:r>
          </a:p>
          <a:p>
            <a:r>
              <a:rPr lang="ar-SA" dirty="0" smtClean="0"/>
              <a:t>6- تحديد القوانين (النتائج) التي يصل إليها الباحث من دراساته ويجب صياغة هذه القوانين بدقة لأنها هي التي تكون مادة العلم .</a:t>
            </a:r>
          </a:p>
          <a:p>
            <a:pPr>
              <a:buNone/>
            </a:pPr>
            <a:r>
              <a:rPr lang="ar-SA" dirty="0" smtClean="0"/>
              <a:t>ويجب أن تكون دقيقة . وقد تصاغ القوانين في صور كمية عن الظاهرة بالأرقام أو في صور كيفية تحدد الخواص والصفات العامة والدعائم الأساسية التي تقوم عليها الظاهرة.</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5- أشهر النظريات الاجتماعية التي عالجها.</a:t>
            </a:r>
            <a:br>
              <a:rPr lang="ar-SA" dirty="0" smtClean="0">
                <a:solidFill>
                  <a:srgbClr val="FF0000"/>
                </a:solidFill>
              </a:rPr>
            </a:br>
            <a:endParaRPr lang="ar-SA" dirty="0">
              <a:solidFill>
                <a:srgbClr val="FF0000"/>
              </a:solidFill>
            </a:endParaRPr>
          </a:p>
        </p:txBody>
      </p:sp>
      <p:sp>
        <p:nvSpPr>
          <p:cNvPr id="3" name="عنصر نائب للمحتوى 2"/>
          <p:cNvSpPr>
            <a:spLocks noGrp="1"/>
          </p:cNvSpPr>
          <p:nvPr>
            <p:ph idx="1"/>
          </p:nvPr>
        </p:nvSpPr>
        <p:spPr>
          <a:xfrm>
            <a:off x="457200" y="1052736"/>
            <a:ext cx="8229600" cy="5073427"/>
          </a:xfrm>
        </p:spPr>
        <p:txBody>
          <a:bodyPr>
            <a:normAutofit lnSpcReduction="10000"/>
          </a:bodyPr>
          <a:lstStyle/>
          <a:p>
            <a:r>
              <a:rPr lang="ar-SA" dirty="0" smtClean="0"/>
              <a:t>تزخر دراسات وبحوث دور </a:t>
            </a:r>
            <a:r>
              <a:rPr lang="ar-SA" dirty="0" err="1" smtClean="0"/>
              <a:t>كايم</a:t>
            </a:r>
            <a:r>
              <a:rPr lang="ar-SA" dirty="0" smtClean="0"/>
              <a:t> بعدد هال من النظريات في مختلف شئون الحياة الاجتماعية.</a:t>
            </a:r>
          </a:p>
          <a:p>
            <a:r>
              <a:rPr lang="ar-SA" dirty="0" smtClean="0"/>
              <a:t>فقد تكلم عن طبيعة المجتمع, وفي تقسيم المجتمعات وتوزيع الأعمال وفي الدين والمعرفة والأسرة والتربية والجريمة والانتحار وما إلى ذلك من الموضوعات التي عرض لها.</a:t>
            </a:r>
          </a:p>
          <a:p>
            <a:r>
              <a:rPr lang="ar-SA" dirty="0" smtClean="0">
                <a:solidFill>
                  <a:srgbClr val="FF0000"/>
                </a:solidFill>
              </a:rPr>
              <a:t>وسنتناول بعض هذا النظريات وهي:</a:t>
            </a:r>
          </a:p>
          <a:p>
            <a:r>
              <a:rPr lang="ar-SA" dirty="0" smtClean="0">
                <a:solidFill>
                  <a:srgbClr val="FF0000"/>
                </a:solidFill>
              </a:rPr>
              <a:t>1- طبيعة المجتمعات وأشكالها.</a:t>
            </a:r>
          </a:p>
          <a:p>
            <a:r>
              <a:rPr lang="ar-SA" dirty="0" smtClean="0">
                <a:solidFill>
                  <a:srgbClr val="FF0000"/>
                </a:solidFill>
              </a:rPr>
              <a:t>2- نظريته في الدين.</a:t>
            </a:r>
          </a:p>
          <a:p>
            <a:r>
              <a:rPr lang="ar-SA" dirty="0" smtClean="0">
                <a:solidFill>
                  <a:srgbClr val="FF0000"/>
                </a:solidFill>
              </a:rPr>
              <a:t>3- في الأسرة </a:t>
            </a:r>
          </a:p>
          <a:p>
            <a:r>
              <a:rPr lang="ar-SA" dirty="0" smtClean="0">
                <a:solidFill>
                  <a:srgbClr val="FF0000"/>
                </a:solidFill>
              </a:rPr>
              <a:t>4- الانتحار.</a:t>
            </a:r>
            <a:endParaRPr lang="ar-SA"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1- نظريته حول طبيعة المجتمعات وأشكالها:</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قسم دور </a:t>
            </a:r>
            <a:r>
              <a:rPr lang="ar-SA" dirty="0" err="1" smtClean="0"/>
              <a:t>كايم</a:t>
            </a:r>
            <a:r>
              <a:rPr lang="ar-SA" dirty="0" smtClean="0"/>
              <a:t> المجتمعات إلى قسمين وقد التزم في هذا التقسيم على مبدأين أو معيارين هما:</a:t>
            </a:r>
          </a:p>
          <a:p>
            <a:r>
              <a:rPr lang="ar-SA" dirty="0" smtClean="0"/>
              <a:t>   1- التركيب المورفولوجي.</a:t>
            </a:r>
          </a:p>
          <a:p>
            <a:r>
              <a:rPr lang="ar-SA" dirty="0" smtClean="0"/>
              <a:t>   2- توزيع العمل.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289451"/>
          </a:xfrm>
        </p:spPr>
        <p:txBody>
          <a:bodyPr>
            <a:normAutofit fontScale="92500" lnSpcReduction="10000"/>
          </a:bodyPr>
          <a:lstStyle/>
          <a:p>
            <a:r>
              <a:rPr lang="ar-SA" dirty="0" smtClean="0"/>
              <a:t>وعلى هذا يكون التقسيم كالتالي, فهو يقسم المجتمعات إلى قسمين:</a:t>
            </a:r>
          </a:p>
          <a:p>
            <a:r>
              <a:rPr lang="ar-SA" dirty="0" smtClean="0"/>
              <a:t>1- </a:t>
            </a:r>
            <a:r>
              <a:rPr lang="ar-SA" u="sng" dirty="0" smtClean="0">
                <a:solidFill>
                  <a:srgbClr val="FF0000"/>
                </a:solidFill>
              </a:rPr>
              <a:t>مجتمعات محدودة النطاق : (خصائصها)</a:t>
            </a:r>
          </a:p>
          <a:p>
            <a:r>
              <a:rPr lang="ar-SA" u="sng" dirty="0" smtClean="0">
                <a:solidFill>
                  <a:srgbClr val="FF0000"/>
                </a:solidFill>
              </a:rPr>
              <a:t>1- </a:t>
            </a:r>
            <a:r>
              <a:rPr lang="ar-SA" dirty="0" smtClean="0"/>
              <a:t>ساذجة </a:t>
            </a:r>
            <a:r>
              <a:rPr lang="ar-SA" u="sng" dirty="0" smtClean="0">
                <a:solidFill>
                  <a:srgbClr val="FF0000"/>
                </a:solidFill>
              </a:rPr>
              <a:t>بسيطة</a:t>
            </a:r>
            <a:r>
              <a:rPr lang="ar-SA" u="sng" dirty="0" smtClean="0"/>
              <a:t> </a:t>
            </a:r>
            <a:r>
              <a:rPr lang="ar-SA" dirty="0" smtClean="0">
                <a:solidFill>
                  <a:schemeClr val="accent6">
                    <a:lumMod val="75000"/>
                  </a:schemeClr>
                </a:solidFill>
              </a:rPr>
              <a:t>غير معقدة </a:t>
            </a:r>
            <a:r>
              <a:rPr lang="ar-SA" dirty="0" smtClean="0"/>
              <a:t>التركيب وغير مميزة الوظائف </a:t>
            </a:r>
            <a:r>
              <a:rPr lang="ar-SA" u="sng" dirty="0" smtClean="0">
                <a:solidFill>
                  <a:srgbClr val="FF0000"/>
                </a:solidFill>
              </a:rPr>
              <a:t>وغير خاضعة لمبدأ توزيع العمل </a:t>
            </a:r>
            <a:r>
              <a:rPr lang="ar-SA" dirty="0" smtClean="0"/>
              <a:t>.</a:t>
            </a:r>
          </a:p>
          <a:p>
            <a:r>
              <a:rPr lang="ar-SA" dirty="0" smtClean="0">
                <a:solidFill>
                  <a:srgbClr val="FF0000"/>
                </a:solidFill>
              </a:rPr>
              <a:t>2- ولا يوجد مؤسسات معينة تقوم بالاهتمام  بالاقتصاد والتربية بل أن المجتمع ككل </a:t>
            </a:r>
            <a:r>
              <a:rPr lang="ar-SA" dirty="0" smtClean="0"/>
              <a:t>يقوم بكل شئون الاقتصاد والسياسة والتشريع .</a:t>
            </a:r>
          </a:p>
          <a:p>
            <a:r>
              <a:rPr lang="ar-SA" u="sng" dirty="0" smtClean="0">
                <a:solidFill>
                  <a:srgbClr val="FF0000"/>
                </a:solidFill>
              </a:rPr>
              <a:t>3- ويذهب دور </a:t>
            </a:r>
            <a:r>
              <a:rPr lang="ar-SA" u="sng" dirty="0" err="1" smtClean="0">
                <a:solidFill>
                  <a:srgbClr val="FF0000"/>
                </a:solidFill>
              </a:rPr>
              <a:t>كايم</a:t>
            </a:r>
            <a:r>
              <a:rPr lang="ar-SA" u="sng" dirty="0" smtClean="0">
                <a:solidFill>
                  <a:srgbClr val="FF0000"/>
                </a:solidFill>
              </a:rPr>
              <a:t> كذلك إلى أن الدين هو أقوى مظاهر الحياة الجمعية في هذا الشكل الأولي</a:t>
            </a:r>
            <a:r>
              <a:rPr lang="ar-SA" dirty="0" smtClean="0"/>
              <a:t> ويسمي دور </a:t>
            </a:r>
            <a:r>
              <a:rPr lang="ar-SA" dirty="0" err="1" smtClean="0"/>
              <a:t>كايم</a:t>
            </a:r>
            <a:r>
              <a:rPr lang="ar-SA" dirty="0" smtClean="0"/>
              <a:t> المجتمعات التي تعيش هذا الشكل من الحياة الاجتماعية (المجتمعات البدائية)</a:t>
            </a: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80728"/>
            <a:ext cx="8229600" cy="5145435"/>
          </a:xfrm>
        </p:spPr>
        <p:txBody>
          <a:bodyPr>
            <a:normAutofit fontScale="92500"/>
          </a:bodyPr>
          <a:lstStyle/>
          <a:p>
            <a:r>
              <a:rPr lang="ar-SA" dirty="0" smtClean="0"/>
              <a:t>2- </a:t>
            </a:r>
            <a:r>
              <a:rPr lang="ar-SA" u="sng" dirty="0" smtClean="0">
                <a:solidFill>
                  <a:srgbClr val="FF0000"/>
                </a:solidFill>
              </a:rPr>
              <a:t>مجتمعات واسعة النطاق : (خصائصها) :</a:t>
            </a:r>
          </a:p>
          <a:p>
            <a:r>
              <a:rPr lang="ar-SA" dirty="0" smtClean="0"/>
              <a:t>1- </a:t>
            </a:r>
            <a:r>
              <a:rPr lang="ar-SA" u="sng" dirty="0" smtClean="0">
                <a:solidFill>
                  <a:schemeClr val="accent6">
                    <a:lumMod val="75000"/>
                  </a:schemeClr>
                </a:solidFill>
              </a:rPr>
              <a:t>معقدة التركيب ومميزة الوظائف وتخضع لمبدأ توزيع العمل وهي ما </a:t>
            </a:r>
            <a:r>
              <a:rPr lang="ar-SA" u="sng" dirty="0" err="1" smtClean="0">
                <a:solidFill>
                  <a:schemeClr val="accent6">
                    <a:lumMod val="75000"/>
                  </a:schemeClr>
                </a:solidFill>
              </a:rPr>
              <a:t>يسمية</a:t>
            </a:r>
            <a:r>
              <a:rPr lang="ar-SA" u="sng" dirty="0" smtClean="0">
                <a:solidFill>
                  <a:schemeClr val="accent6">
                    <a:lumMod val="75000"/>
                  </a:schemeClr>
                </a:solidFill>
              </a:rPr>
              <a:t> دور </a:t>
            </a:r>
            <a:r>
              <a:rPr lang="ar-SA" u="sng" dirty="0" err="1" smtClean="0">
                <a:solidFill>
                  <a:schemeClr val="accent6">
                    <a:lumMod val="75000"/>
                  </a:schemeClr>
                </a:solidFill>
              </a:rPr>
              <a:t>كايم</a:t>
            </a:r>
            <a:r>
              <a:rPr lang="ar-SA" u="sng" dirty="0" smtClean="0">
                <a:solidFill>
                  <a:schemeClr val="accent6">
                    <a:lumMod val="75000"/>
                  </a:schemeClr>
                </a:solidFill>
              </a:rPr>
              <a:t> بالمجتمعات التاريخية </a:t>
            </a:r>
            <a:r>
              <a:rPr lang="ar-SA" dirty="0" smtClean="0"/>
              <a:t>ويضرب لها مثلا نظام المدينة (كالمدن اليونانية )والامبروطورات القديمة . </a:t>
            </a:r>
          </a:p>
          <a:p>
            <a:r>
              <a:rPr lang="ar-SA" dirty="0" smtClean="0"/>
              <a:t>2- </a:t>
            </a:r>
            <a:r>
              <a:rPr lang="ar-SA" u="sng" dirty="0" smtClean="0">
                <a:solidFill>
                  <a:schemeClr val="accent6">
                    <a:lumMod val="75000"/>
                  </a:schemeClr>
                </a:solidFill>
              </a:rPr>
              <a:t>وفي هذه المجتمعات يتعقد التركيب الاجتماعي فنجد الجماعات والهيئات والمؤسسات وتوزع الأعمال وتنوع الوظائف </a:t>
            </a:r>
            <a:r>
              <a:rPr lang="ar-SA" dirty="0" smtClean="0"/>
              <a:t>وتزيد درجة التخصص ويصبح الفرد أداه من أدوات </a:t>
            </a:r>
            <a:r>
              <a:rPr lang="ar-SA" dirty="0" err="1" smtClean="0"/>
              <a:t>الانتاج</a:t>
            </a:r>
            <a:r>
              <a:rPr lang="ar-SA" dirty="0" smtClean="0"/>
              <a:t> </a:t>
            </a:r>
          </a:p>
          <a:p>
            <a:r>
              <a:rPr lang="ar-SA" dirty="0" smtClean="0"/>
              <a:t>3- </a:t>
            </a:r>
            <a:r>
              <a:rPr lang="ar-SA" u="sng" dirty="0" smtClean="0">
                <a:solidFill>
                  <a:schemeClr val="accent6">
                    <a:lumMod val="75000"/>
                  </a:schemeClr>
                </a:solidFill>
              </a:rPr>
              <a:t>وتغلب عليه سلطة القانون </a:t>
            </a:r>
            <a:r>
              <a:rPr lang="ar-SA" dirty="0" smtClean="0"/>
              <a:t>وقوة التعاقدات  والمعاملات القانونية.</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أهم الموضوعات:</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1- نبذة عن حياته.</a:t>
            </a:r>
          </a:p>
          <a:p>
            <a:r>
              <a:rPr lang="ar-SA" dirty="0" smtClean="0"/>
              <a:t>2- أهم مؤلفاته.</a:t>
            </a:r>
          </a:p>
          <a:p>
            <a:r>
              <a:rPr lang="ar-SA" dirty="0" smtClean="0"/>
              <a:t>3-تعريف الظاهرة الاجتماعية وتحديد خصائصها.</a:t>
            </a:r>
          </a:p>
          <a:p>
            <a:r>
              <a:rPr lang="ar-SA" dirty="0" smtClean="0"/>
              <a:t>4- أسس الدراسات الاجتماعية ومناهج البحث .</a:t>
            </a:r>
          </a:p>
          <a:p>
            <a:r>
              <a:rPr lang="ar-SA" dirty="0" smtClean="0"/>
              <a:t>5- أشهر النظريات الاجتماعية التي عالجها.</a:t>
            </a:r>
          </a:p>
          <a:p>
            <a:r>
              <a:rPr lang="ar-SA" dirty="0" smtClean="0"/>
              <a:t>6- بعض أهم الانتقادات التي وجهت لنظرياته.</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229600" cy="1143000"/>
          </a:xfrm>
        </p:spPr>
        <p:txBody>
          <a:bodyPr/>
          <a:lstStyle/>
          <a:p>
            <a:r>
              <a:rPr lang="ar-SA" u="sng" dirty="0" smtClean="0">
                <a:solidFill>
                  <a:srgbClr val="FF0000"/>
                </a:solidFill>
              </a:rPr>
              <a:t>نظريته في الدين:</a:t>
            </a:r>
            <a:endParaRPr lang="ar-SA" u="sng" dirty="0">
              <a:solidFill>
                <a:srgbClr val="FF0000"/>
              </a:solidFill>
            </a:endParaRPr>
          </a:p>
        </p:txBody>
      </p:sp>
      <p:sp>
        <p:nvSpPr>
          <p:cNvPr id="3" name="عنصر نائب للمحتوى 2"/>
          <p:cNvSpPr>
            <a:spLocks noGrp="1"/>
          </p:cNvSpPr>
          <p:nvPr>
            <p:ph idx="1"/>
          </p:nvPr>
        </p:nvSpPr>
        <p:spPr>
          <a:xfrm>
            <a:off x="457200" y="1268760"/>
            <a:ext cx="8229600" cy="5184576"/>
          </a:xfrm>
        </p:spPr>
        <p:txBody>
          <a:bodyPr>
            <a:normAutofit/>
          </a:bodyPr>
          <a:lstStyle/>
          <a:p>
            <a:r>
              <a:rPr lang="ar-SA" u="sng" dirty="0" smtClean="0">
                <a:solidFill>
                  <a:srgbClr val="FF0000"/>
                </a:solidFill>
              </a:rPr>
              <a:t>توصل دور </a:t>
            </a:r>
            <a:r>
              <a:rPr lang="ar-SA" u="sng" dirty="0" err="1" smtClean="0">
                <a:solidFill>
                  <a:srgbClr val="FF0000"/>
                </a:solidFill>
              </a:rPr>
              <a:t>كايم</a:t>
            </a:r>
            <a:r>
              <a:rPr lang="ar-SA" u="sng" dirty="0" smtClean="0">
                <a:solidFill>
                  <a:srgbClr val="FF0000"/>
                </a:solidFill>
              </a:rPr>
              <a:t> في دراسته لدين أن أصل الدين والتدين هو الاتجاه ”التوتمي“ </a:t>
            </a:r>
            <a:r>
              <a:rPr lang="ar-SA" dirty="0" smtClean="0"/>
              <a:t>ومن هذا الاتجاه تفرعت الاتجاهات الدينية كلها.</a:t>
            </a:r>
          </a:p>
          <a:p>
            <a:r>
              <a:rPr lang="ar-SA" dirty="0" smtClean="0"/>
              <a:t>و </a:t>
            </a:r>
            <a:r>
              <a:rPr lang="ar-SA" u="sng" dirty="0" err="1" smtClean="0">
                <a:solidFill>
                  <a:srgbClr val="FF0000"/>
                </a:solidFill>
              </a:rPr>
              <a:t>و</a:t>
            </a:r>
            <a:r>
              <a:rPr lang="ar-SA" u="sng" dirty="0" smtClean="0">
                <a:solidFill>
                  <a:srgbClr val="FF0000"/>
                </a:solidFill>
              </a:rPr>
              <a:t>صل دور </a:t>
            </a:r>
            <a:r>
              <a:rPr lang="ar-SA" u="sng" dirty="0" err="1" smtClean="0">
                <a:solidFill>
                  <a:srgbClr val="FF0000"/>
                </a:solidFill>
              </a:rPr>
              <a:t>كايم</a:t>
            </a:r>
            <a:r>
              <a:rPr lang="ar-SA" u="sng" dirty="0" smtClean="0">
                <a:solidFill>
                  <a:srgbClr val="FF0000"/>
                </a:solidFill>
              </a:rPr>
              <a:t> إلى هذه النتيجة من خلال دراسته للمجتمعات </a:t>
            </a:r>
            <a:r>
              <a:rPr lang="ar-SA" u="sng" dirty="0" err="1" smtClean="0">
                <a:solidFill>
                  <a:srgbClr val="FF0000"/>
                </a:solidFill>
              </a:rPr>
              <a:t>التوتمية</a:t>
            </a:r>
            <a:r>
              <a:rPr lang="ar-SA" u="sng" dirty="0" smtClean="0">
                <a:solidFill>
                  <a:srgbClr val="FF0000"/>
                </a:solidFill>
              </a:rPr>
              <a:t> </a:t>
            </a:r>
            <a:r>
              <a:rPr lang="ar-SA" dirty="0" smtClean="0"/>
              <a:t>التي تعبر في نظره وفي نظر طائفة كبيرة من العلماء أنها ممثلة لأقدم مظاهر الحياة الاجتماعية.</a:t>
            </a:r>
          </a:p>
          <a:p>
            <a:r>
              <a:rPr lang="ar-SA" u="sng" dirty="0" smtClean="0">
                <a:solidFill>
                  <a:srgbClr val="FF0000"/>
                </a:solidFill>
              </a:rPr>
              <a:t>وكانت هذه المجتمعات تعيش تسير في حياتها الدينية على عبادة </a:t>
            </a:r>
            <a:r>
              <a:rPr lang="ar-SA" u="sng" dirty="0" err="1" smtClean="0">
                <a:solidFill>
                  <a:srgbClr val="FF0000"/>
                </a:solidFill>
              </a:rPr>
              <a:t>التوتم</a:t>
            </a:r>
            <a:r>
              <a:rPr lang="ar-SA" u="sng" dirty="0" smtClean="0">
                <a:solidFill>
                  <a:srgbClr val="FF0000"/>
                </a:solidFill>
              </a:rPr>
              <a:t> وهو عبارة عن أصل حيواني أو نباتي تعتقد العشيرة </a:t>
            </a:r>
            <a:r>
              <a:rPr lang="ar-SA" u="sng" dirty="0" err="1" smtClean="0">
                <a:solidFill>
                  <a:srgbClr val="FF0000"/>
                </a:solidFill>
              </a:rPr>
              <a:t>التوتمية</a:t>
            </a:r>
            <a:r>
              <a:rPr lang="ar-SA" u="sng" dirty="0" smtClean="0">
                <a:solidFill>
                  <a:srgbClr val="FF0000"/>
                </a:solidFill>
              </a:rPr>
              <a:t> أنها منحدرة منه </a:t>
            </a:r>
            <a:r>
              <a:rPr lang="ar-SA" dirty="0" smtClean="0"/>
              <a:t>وترتبط  معه برابط قرابة دموية وأنه يؤلف معها وحدة اجتماعية.</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08720"/>
            <a:ext cx="8229600" cy="5217443"/>
          </a:xfrm>
        </p:spPr>
        <p:txBody>
          <a:bodyPr/>
          <a:lstStyle/>
          <a:p>
            <a:r>
              <a:rPr lang="ar-SA" u="sng" dirty="0" smtClean="0">
                <a:solidFill>
                  <a:srgbClr val="FF0000"/>
                </a:solidFill>
              </a:rPr>
              <a:t>وكانت العشائر تتجه </a:t>
            </a:r>
            <a:r>
              <a:rPr lang="ar-SA" u="sng" dirty="0" err="1" smtClean="0">
                <a:solidFill>
                  <a:srgbClr val="FF0000"/>
                </a:solidFill>
              </a:rPr>
              <a:t>لتوتم</a:t>
            </a:r>
            <a:r>
              <a:rPr lang="ar-SA" u="sng" dirty="0" smtClean="0">
                <a:solidFill>
                  <a:srgbClr val="FF0000"/>
                </a:solidFill>
              </a:rPr>
              <a:t> بالعبادة والتقديس وتعتبره رمزا لها وعلماً لجميع أفرادها وهي أساس وجودها الاجتماعي.</a:t>
            </a:r>
          </a:p>
          <a:p>
            <a:r>
              <a:rPr lang="ar-SA" dirty="0" smtClean="0"/>
              <a:t>أي أن </a:t>
            </a:r>
            <a:r>
              <a:rPr lang="ar-SA" dirty="0" err="1" smtClean="0"/>
              <a:t>التوتم</a:t>
            </a:r>
            <a:r>
              <a:rPr lang="ar-SA" dirty="0" smtClean="0"/>
              <a:t> هو المجتمع وهو معبودة ومصدر القوى الحيوية المحركة له.</a:t>
            </a:r>
          </a:p>
          <a:p>
            <a:r>
              <a:rPr lang="ar-SA" u="sng" dirty="0" smtClean="0">
                <a:solidFill>
                  <a:schemeClr val="accent6">
                    <a:lumMod val="75000"/>
                  </a:schemeClr>
                </a:solidFill>
              </a:rPr>
              <a:t>وفي ضوء هذه الاعتبارات ينهي دور </a:t>
            </a:r>
            <a:r>
              <a:rPr lang="ar-SA" u="sng" dirty="0" err="1" smtClean="0">
                <a:solidFill>
                  <a:schemeClr val="accent6">
                    <a:lumMod val="75000"/>
                  </a:schemeClr>
                </a:solidFill>
              </a:rPr>
              <a:t>كايم</a:t>
            </a:r>
            <a:r>
              <a:rPr lang="ar-SA" u="sng" dirty="0" smtClean="0">
                <a:solidFill>
                  <a:schemeClr val="accent6">
                    <a:lumMod val="75000"/>
                  </a:schemeClr>
                </a:solidFill>
              </a:rPr>
              <a:t> إلى تقرير حقيقة دينية أن المجتمع قد عبد نفسه في أول مظهر من مظاهر التدين</a:t>
            </a:r>
            <a:r>
              <a:rPr lang="ar-SA" dirty="0" smtClean="0"/>
              <a:t>.</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3-نظريته  في الأسرة :</a:t>
            </a:r>
            <a:br>
              <a:rPr lang="ar-SA" dirty="0" smtClean="0">
                <a:solidFill>
                  <a:srgbClr val="FF0000"/>
                </a:solidFill>
              </a:rPr>
            </a:br>
            <a:endParaRPr lang="ar-SA" dirty="0">
              <a:solidFill>
                <a:srgbClr val="FF0000"/>
              </a:solidFill>
            </a:endParaRPr>
          </a:p>
        </p:txBody>
      </p:sp>
      <p:sp>
        <p:nvSpPr>
          <p:cNvPr id="3" name="عنصر نائب للمحتوى 2"/>
          <p:cNvSpPr>
            <a:spLocks noGrp="1"/>
          </p:cNvSpPr>
          <p:nvPr>
            <p:ph idx="1"/>
          </p:nvPr>
        </p:nvSpPr>
        <p:spPr>
          <a:xfrm>
            <a:off x="457200" y="980728"/>
            <a:ext cx="8229600" cy="5145435"/>
          </a:xfrm>
        </p:spPr>
        <p:txBody>
          <a:bodyPr/>
          <a:lstStyle/>
          <a:p>
            <a:r>
              <a:rPr lang="ar-SA" dirty="0" smtClean="0"/>
              <a:t>1- </a:t>
            </a:r>
            <a:r>
              <a:rPr lang="ar-SA" u="sng" dirty="0" smtClean="0">
                <a:solidFill>
                  <a:schemeClr val="accent6">
                    <a:lumMod val="75000"/>
                  </a:schemeClr>
                </a:solidFill>
              </a:rPr>
              <a:t>درس دور </a:t>
            </a:r>
            <a:r>
              <a:rPr lang="ar-SA" u="sng" dirty="0" err="1" smtClean="0">
                <a:solidFill>
                  <a:schemeClr val="accent6">
                    <a:lumMod val="75000"/>
                  </a:schemeClr>
                </a:solidFill>
              </a:rPr>
              <a:t>كايم</a:t>
            </a:r>
            <a:r>
              <a:rPr lang="ar-SA" u="sng" dirty="0" smtClean="0">
                <a:solidFill>
                  <a:schemeClr val="accent6">
                    <a:lumMod val="75000"/>
                  </a:schemeClr>
                </a:solidFill>
              </a:rPr>
              <a:t> الأسرة بوصفها أول خلية في المجمع.</a:t>
            </a:r>
            <a:endParaRPr lang="ar-SA" u="sng" dirty="0">
              <a:solidFill>
                <a:schemeClr val="accent6">
                  <a:lumMod val="75000"/>
                </a:schemeClr>
              </a:solidFill>
            </a:endParaRPr>
          </a:p>
          <a:p>
            <a:r>
              <a:rPr lang="ar-SA" u="sng" dirty="0" smtClean="0">
                <a:solidFill>
                  <a:schemeClr val="accent6">
                    <a:lumMod val="75000"/>
                  </a:schemeClr>
                </a:solidFill>
              </a:rPr>
              <a:t>درس طبيعتها وأشكالها </a:t>
            </a:r>
            <a:r>
              <a:rPr lang="ar-SA" u="sng" dirty="0" err="1" smtClean="0">
                <a:solidFill>
                  <a:schemeClr val="accent6">
                    <a:lumMod val="75000"/>
                  </a:schemeClr>
                </a:solidFill>
              </a:rPr>
              <a:t>و</a:t>
            </a:r>
            <a:r>
              <a:rPr lang="ar-SA" u="sng" dirty="0" smtClean="0">
                <a:solidFill>
                  <a:schemeClr val="accent6">
                    <a:lumMod val="75000"/>
                  </a:schemeClr>
                </a:solidFill>
              </a:rPr>
              <a:t> وظائفها.</a:t>
            </a:r>
          </a:p>
          <a:p>
            <a:r>
              <a:rPr lang="ar-SA" dirty="0" smtClean="0"/>
              <a:t>2- </a:t>
            </a:r>
            <a:r>
              <a:rPr lang="ar-SA" u="sng" dirty="0" smtClean="0">
                <a:solidFill>
                  <a:schemeClr val="accent6">
                    <a:lumMod val="50000"/>
                  </a:schemeClr>
                </a:solidFill>
              </a:rPr>
              <a:t>ورجع في دراسته إلى أقدم الأشكال الأسرية في المجمعات </a:t>
            </a:r>
            <a:r>
              <a:rPr lang="ar-SA" u="sng" dirty="0" err="1" smtClean="0">
                <a:solidFill>
                  <a:schemeClr val="accent6">
                    <a:lumMod val="50000"/>
                  </a:schemeClr>
                </a:solidFill>
              </a:rPr>
              <a:t>التوتمية</a:t>
            </a:r>
            <a:r>
              <a:rPr lang="ar-SA" u="sng" dirty="0" smtClean="0">
                <a:solidFill>
                  <a:schemeClr val="accent6">
                    <a:lumMod val="50000"/>
                  </a:schemeClr>
                </a:solidFill>
              </a:rPr>
              <a:t> </a:t>
            </a:r>
            <a:r>
              <a:rPr lang="ar-SA" dirty="0" smtClean="0"/>
              <a:t>التي يعتبرها دائماً أقدم أشكال المجتمعات الإنسانية.</a:t>
            </a:r>
          </a:p>
          <a:p>
            <a:r>
              <a:rPr lang="ar-SA" dirty="0" smtClean="0"/>
              <a:t>3- </a:t>
            </a:r>
            <a:r>
              <a:rPr lang="ar-SA" u="sng" dirty="0" smtClean="0">
                <a:solidFill>
                  <a:schemeClr val="accent6">
                    <a:lumMod val="50000"/>
                  </a:schemeClr>
                </a:solidFill>
              </a:rPr>
              <a:t>وتوصل من خلال دراسته إلى أن الاجتماع الأسري لا يقوم على الغريزة ودوافع الطبيعة والقرابة الدموية  ولكن هذا الاجتماع في طبيعته يقوم على قواعد وأساليب يرتضيها العقل الجمعي</a:t>
            </a:r>
            <a:r>
              <a:rPr lang="ar-SA" dirty="0" smtClean="0"/>
              <a:t> وتدعو إليها الحياة الاجتماعية ذاتها.</a:t>
            </a:r>
          </a:p>
          <a:p>
            <a:endParaRPr lang="ar-SA"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normAutofit/>
          </a:bodyPr>
          <a:lstStyle/>
          <a:p>
            <a:r>
              <a:rPr lang="ar-SA" dirty="0" smtClean="0"/>
              <a:t>4- </a:t>
            </a:r>
            <a:r>
              <a:rPr lang="ar-SA" u="sng" dirty="0" smtClean="0">
                <a:solidFill>
                  <a:schemeClr val="accent6">
                    <a:lumMod val="50000"/>
                  </a:schemeClr>
                </a:solidFill>
              </a:rPr>
              <a:t>وقرر من خلال دراسته لنطاق الأسرة أن نطاقها تطور من الاتساع إلى الضيق</a:t>
            </a:r>
            <a:r>
              <a:rPr lang="ar-SA" dirty="0" smtClean="0"/>
              <a:t>.</a:t>
            </a:r>
          </a:p>
          <a:p>
            <a:r>
              <a:rPr lang="ar-SA" u="sng" dirty="0" smtClean="0">
                <a:solidFill>
                  <a:srgbClr val="FF0000"/>
                </a:solidFill>
              </a:rPr>
              <a:t>بمعنى</a:t>
            </a:r>
            <a:r>
              <a:rPr lang="ar-SA" dirty="0" smtClean="0"/>
              <a:t> أنها كانت أسرة ممتدة ثم ضاقت إلى أن أصبحت كما هي في المجتمعات الحديثة الحالية أسرة زواجيه (نووية)</a:t>
            </a:r>
          </a:p>
          <a:p>
            <a:r>
              <a:rPr lang="ar-SA" dirty="0" smtClean="0"/>
              <a:t>5- </a:t>
            </a:r>
            <a:r>
              <a:rPr lang="ar-SA" dirty="0" smtClean="0">
                <a:solidFill>
                  <a:schemeClr val="accent6">
                    <a:lumMod val="75000"/>
                  </a:schemeClr>
                </a:solidFill>
              </a:rPr>
              <a:t>وكان لهذا التطور أثر على الوظائف فقد كانت تقوم بجميع الوظائف الاجتماعية سواء اقتصادية أو تعليمية أو تربوي ..</a:t>
            </a:r>
          </a:p>
          <a:p>
            <a:r>
              <a:rPr lang="ar-SA" dirty="0" smtClean="0">
                <a:solidFill>
                  <a:schemeClr val="accent6">
                    <a:lumMod val="75000"/>
                  </a:schemeClr>
                </a:solidFill>
              </a:rPr>
              <a:t>ومع تطور المجتمعات تغيرت </a:t>
            </a:r>
            <a:r>
              <a:rPr lang="ar-SA" dirty="0" err="1" smtClean="0">
                <a:solidFill>
                  <a:schemeClr val="accent6">
                    <a:lumMod val="75000"/>
                  </a:schemeClr>
                </a:solidFill>
              </a:rPr>
              <a:t>هذ</a:t>
            </a:r>
            <a:r>
              <a:rPr lang="ar-SA" dirty="0" smtClean="0">
                <a:solidFill>
                  <a:schemeClr val="accent6">
                    <a:lumMod val="75000"/>
                  </a:schemeClr>
                </a:solidFill>
              </a:rPr>
              <a:t> الوظائف وأصبحت لها مؤسسات خاصة تقوم </a:t>
            </a:r>
            <a:r>
              <a:rPr lang="ar-SA" dirty="0" err="1" smtClean="0">
                <a:solidFill>
                  <a:schemeClr val="accent6">
                    <a:lumMod val="75000"/>
                  </a:schemeClr>
                </a:solidFill>
              </a:rPr>
              <a:t>بها</a:t>
            </a:r>
            <a:r>
              <a:rPr lang="ar-SA" dirty="0" smtClean="0">
                <a:solidFill>
                  <a:schemeClr val="accent6">
                    <a:lumMod val="75000"/>
                  </a:schemeClr>
                </a:solidFill>
              </a:rPr>
              <a:t> فالمدرسة مثلاً أخذت وضيفة التربية والتعليم</a:t>
            </a:r>
            <a:r>
              <a:rPr lang="ar-SA" dirty="0" smtClean="0"/>
              <a:t>.</a:t>
            </a: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rgbClr val="FF0000"/>
                </a:solidFill>
              </a:rPr>
              <a:t>أهم الانتقادات التي وجهت لدور </a:t>
            </a:r>
            <a:r>
              <a:rPr lang="ar-SA" dirty="0" err="1" smtClean="0">
                <a:solidFill>
                  <a:srgbClr val="FF0000"/>
                </a:solidFill>
              </a:rPr>
              <a:t>كايم</a:t>
            </a:r>
            <a:r>
              <a:rPr lang="ar-SA" dirty="0" smtClean="0">
                <a:solidFill>
                  <a:srgbClr val="FF0000"/>
                </a:solidFill>
              </a:rPr>
              <a:t>:</a:t>
            </a:r>
            <a:endParaRPr lang="ar-SA" b="1" dirty="0"/>
          </a:p>
        </p:txBody>
      </p:sp>
      <p:sp>
        <p:nvSpPr>
          <p:cNvPr id="3" name="عنصر نائب للمحتوى 2"/>
          <p:cNvSpPr>
            <a:spLocks noGrp="1"/>
          </p:cNvSpPr>
          <p:nvPr>
            <p:ph idx="1"/>
          </p:nvPr>
        </p:nvSpPr>
        <p:spPr>
          <a:xfrm>
            <a:off x="457200" y="1268760"/>
            <a:ext cx="8229600" cy="4857403"/>
          </a:xfrm>
        </p:spPr>
        <p:txBody>
          <a:bodyPr>
            <a:normAutofit lnSpcReduction="10000"/>
          </a:bodyPr>
          <a:lstStyle/>
          <a:p>
            <a:r>
              <a:rPr lang="ar-SA" dirty="0" smtClean="0"/>
              <a:t>1- لا </a:t>
            </a:r>
            <a:r>
              <a:rPr lang="ar-SA" dirty="0" smtClean="0"/>
              <a:t>يمكن التسليم بصحة نظريته في الدين . فقد أرجع الدين إلى أصل أرضي أي إلى طبيعة المجتمع </a:t>
            </a:r>
            <a:r>
              <a:rPr lang="ar-SA" dirty="0" err="1" smtClean="0"/>
              <a:t>الانساني</a:t>
            </a:r>
            <a:r>
              <a:rPr lang="ar-SA" dirty="0" smtClean="0"/>
              <a:t> ولم يعترف بارتباطه بالنزول سماوي إلهي. </a:t>
            </a:r>
          </a:p>
          <a:p>
            <a:r>
              <a:rPr lang="ar-SA" dirty="0" smtClean="0"/>
              <a:t>2- يؤكد دور </a:t>
            </a:r>
            <a:r>
              <a:rPr lang="ar-SA" dirty="0" err="1" smtClean="0"/>
              <a:t>كايم</a:t>
            </a:r>
            <a:r>
              <a:rPr lang="ar-SA" dirty="0" smtClean="0"/>
              <a:t> طبيعة الأسرة الاجتماعية ويضغط على وظيفتها الأخلاقية ويبالغ في ذلك. وفي هذه النظرية كثير من الصواب غير أن للأسرة بجانب ذلك وظائف أساسية أخرى يتعلق بعضها بالناحية البيولوجية وتنظيم الاتصالات الجنسية وحفظ النوع ودوام بقائه. ويتعلق بعضها الأخر بوظيفة التنشئة الاجتماعية </a:t>
            </a:r>
            <a:r>
              <a:rPr lang="ar-SA" dirty="0" smtClean="0"/>
              <a:t>وللأسرة دور كبير في هذه العملية بجانب المؤسسات المجتمعية الأخرى كالمدرسة </a:t>
            </a:r>
            <a:r>
              <a:rPr lang="ar-SA" dirty="0" err="1" smtClean="0"/>
              <a:t>و</a:t>
            </a:r>
            <a:r>
              <a:rPr lang="ar-SA" dirty="0" smtClean="0"/>
              <a:t> وسائل الإعلام.</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1- حياته:</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ولد </a:t>
            </a:r>
            <a:r>
              <a:rPr lang="ar-SA" dirty="0" err="1" smtClean="0"/>
              <a:t>اميل</a:t>
            </a:r>
            <a:r>
              <a:rPr lang="ar-SA" dirty="0" smtClean="0"/>
              <a:t> دور </a:t>
            </a:r>
            <a:r>
              <a:rPr lang="ar-SA" dirty="0" err="1" smtClean="0"/>
              <a:t>كايم</a:t>
            </a:r>
            <a:r>
              <a:rPr lang="ar-SA" dirty="0" smtClean="0"/>
              <a:t> 1858م في فرنسا من عائلة يهودية .</a:t>
            </a:r>
          </a:p>
          <a:p>
            <a:r>
              <a:rPr lang="ar-SA" dirty="0" smtClean="0"/>
              <a:t>اهتم بدراسات </a:t>
            </a:r>
            <a:r>
              <a:rPr lang="ar-SA" dirty="0" err="1" smtClean="0"/>
              <a:t>اوجست</a:t>
            </a:r>
            <a:r>
              <a:rPr lang="ar-SA" dirty="0" smtClean="0"/>
              <a:t> كونت وتأثر فيها .</a:t>
            </a:r>
          </a:p>
          <a:p>
            <a:r>
              <a:rPr lang="ar-SA" dirty="0" smtClean="0"/>
              <a:t>عالم اجتماع يعتبر أحد مؤسسي علم الاجتماع.</a:t>
            </a:r>
          </a:p>
          <a:p>
            <a:r>
              <a:rPr lang="ar-SA" dirty="0" smtClean="0"/>
              <a:t>وقد وضع لهاذ العلم منهجية مستقلة تقوم على النظرية والتطبيق في نفس الوقت.</a:t>
            </a:r>
          </a:p>
          <a:p>
            <a:r>
              <a:rPr lang="ar-SA" dirty="0" err="1" smtClean="0"/>
              <a:t>اشتغل</a:t>
            </a:r>
            <a:r>
              <a:rPr lang="ar-SA" dirty="0" smtClean="0"/>
              <a:t> مدرساً فأستاذا جامعياً .</a:t>
            </a:r>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2- أهم مؤلفاته :</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ترك دور </a:t>
            </a:r>
            <a:r>
              <a:rPr lang="ar-SA" dirty="0" err="1" smtClean="0"/>
              <a:t>كايم</a:t>
            </a:r>
            <a:r>
              <a:rPr lang="ar-SA" dirty="0" smtClean="0"/>
              <a:t> مؤلفات وبحوث كثيرة نشر بعضها في حياته ونشر </a:t>
            </a:r>
            <a:r>
              <a:rPr lang="ar-SA" dirty="0" err="1" smtClean="0"/>
              <a:t>اتباعه</a:t>
            </a:r>
            <a:r>
              <a:rPr lang="ar-SA" dirty="0" smtClean="0"/>
              <a:t> البعض الآخر بعد وفاته. وأهم المؤلفات التي نشرت في حياته :</a:t>
            </a:r>
          </a:p>
          <a:p>
            <a:r>
              <a:rPr lang="ar-SA" dirty="0" smtClean="0"/>
              <a:t>تقسيم العمل, قواعد المنهج الاجتماعي, الانتحار دراسة اجتماعية, الأشكال الأولى للحياة الدينية.</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3-تعريف الظاهرة الاجتماعية وتحديد خصائصها.</a:t>
            </a:r>
            <a:br>
              <a:rPr lang="ar-SA" dirty="0" smtClean="0">
                <a:solidFill>
                  <a:srgbClr val="FF0000"/>
                </a:solidFill>
              </a:rPr>
            </a:br>
            <a:endParaRPr lang="ar-SA" dirty="0">
              <a:solidFill>
                <a:srgbClr val="FF0000"/>
              </a:solidFill>
            </a:endParaRPr>
          </a:p>
        </p:txBody>
      </p:sp>
      <p:sp>
        <p:nvSpPr>
          <p:cNvPr id="3" name="عنصر نائب للمحتوى 2"/>
          <p:cNvSpPr>
            <a:spLocks noGrp="1"/>
          </p:cNvSpPr>
          <p:nvPr>
            <p:ph idx="1"/>
          </p:nvPr>
        </p:nvSpPr>
        <p:spPr/>
        <p:txBody>
          <a:bodyPr>
            <a:normAutofit lnSpcReduction="10000"/>
          </a:bodyPr>
          <a:lstStyle/>
          <a:p>
            <a:r>
              <a:rPr lang="ar-SA" u="sng" dirty="0" smtClean="0">
                <a:solidFill>
                  <a:srgbClr val="FF0000"/>
                </a:solidFill>
              </a:rPr>
              <a:t>يعتبر البحث في الظاهرة الاجتماعية وتحديد خواصها النوعية من أهم موضوعات الدراسة الاجتماعية لأنه مرتبط أشد الارتباط بإمكان قيام علم الاجتماع ومدى استقلاله</a:t>
            </a:r>
            <a:r>
              <a:rPr lang="ar-SA" dirty="0" smtClean="0"/>
              <a:t>. فإذا استطاع العلماء من الناحية النظرية أن يصلوا إلى استقلال الظاهرة الاجتماعية في ذاتها وأمكن قيام العلم مستقلا في ذاته أيضاً أما إذا عجزوا في هذا الصدد تعثر العلم وفقد شخصيته وتجاذبته فروع المعرفة الأخرى.</a:t>
            </a:r>
          </a:p>
          <a:p>
            <a:r>
              <a:rPr lang="ar-SA" u="sng" dirty="0" smtClean="0">
                <a:solidFill>
                  <a:srgbClr val="FF0000"/>
                </a:solidFill>
              </a:rPr>
              <a:t>ولذلك اهتم دور </a:t>
            </a:r>
            <a:r>
              <a:rPr lang="ar-SA" u="sng" dirty="0" err="1" smtClean="0">
                <a:solidFill>
                  <a:srgbClr val="FF0000"/>
                </a:solidFill>
              </a:rPr>
              <a:t>كايم</a:t>
            </a:r>
            <a:r>
              <a:rPr lang="ar-SA" u="sng" dirty="0" smtClean="0">
                <a:solidFill>
                  <a:srgbClr val="FF0000"/>
                </a:solidFill>
              </a:rPr>
              <a:t> في هذا الموضوع </a:t>
            </a:r>
            <a:r>
              <a:rPr lang="ar-SA" u="sng" dirty="0" err="1" smtClean="0">
                <a:solidFill>
                  <a:srgbClr val="FF0000"/>
                </a:solidFill>
              </a:rPr>
              <a:t>لانه</a:t>
            </a:r>
            <a:r>
              <a:rPr lang="ar-SA" u="sng" dirty="0" smtClean="0">
                <a:solidFill>
                  <a:srgbClr val="FF0000"/>
                </a:solidFill>
              </a:rPr>
              <a:t> يريد أن يضع علم الاجتماع على قواعد ثابتة .</a:t>
            </a:r>
            <a:endParaRPr lang="ar-SA" u="sng"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1- تعريف الظاهر:</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عرف دور </a:t>
            </a:r>
            <a:r>
              <a:rPr lang="ar-SA" dirty="0" err="1" smtClean="0"/>
              <a:t>كايم</a:t>
            </a:r>
            <a:r>
              <a:rPr lang="ar-SA" dirty="0" smtClean="0"/>
              <a:t> الظاهر بأنها : ”</a:t>
            </a:r>
            <a:r>
              <a:rPr lang="ar-SA" dirty="0" smtClean="0">
                <a:solidFill>
                  <a:schemeClr val="accent2">
                    <a:lumMod val="75000"/>
                  </a:schemeClr>
                </a:solidFill>
              </a:rPr>
              <a:t>عبارة عن ضرب من السلوك العام واتجاهات وأساليب و أوضاع يصب فيها الانسان تفكيره و أعماله وليست هذه الظاهرة من صنع فرد أو بضعة أفراد ولكنها من صنع المجتمع وهي عامة ولها كيان خاص مستقل عن الصور التي تتشكل بها في الحالات الفردية ومزودة بقوة ملزمة مجبرة</a:t>
            </a:r>
            <a:r>
              <a:rPr lang="ar-SA" dirty="0" smtClean="0"/>
              <a:t>“</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2- أهم خصائص الظاهرة:</a:t>
            </a:r>
            <a:endParaRPr lang="ar-SA" dirty="0"/>
          </a:p>
        </p:txBody>
      </p:sp>
      <p:sp>
        <p:nvSpPr>
          <p:cNvPr id="3" name="عنصر نائب للمحتوى 2"/>
          <p:cNvSpPr>
            <a:spLocks noGrp="1"/>
          </p:cNvSpPr>
          <p:nvPr>
            <p:ph idx="1"/>
          </p:nvPr>
        </p:nvSpPr>
        <p:spPr/>
        <p:txBody>
          <a:bodyPr/>
          <a:lstStyle/>
          <a:p>
            <a:r>
              <a:rPr lang="ar-SA" dirty="0" smtClean="0"/>
              <a:t>1- الظواهر الاجتماعية ظواهر إنسانية تنشأ بنشأة الاجتماع وبهذه الصفة تتميز هذه الظواهر عن الظواهر التي تدرسها علوم الرياضة والفلك والطبيعة والكيمياء </a:t>
            </a:r>
            <a:r>
              <a:rPr lang="ar-SA" dirty="0" err="1" smtClean="0"/>
              <a:t>والبيولوجيا</a:t>
            </a:r>
            <a:r>
              <a:rPr lang="ar-SA" dirty="0" smtClean="0"/>
              <a:t> العامة والجيولوجيا والجغرافيا.</a:t>
            </a:r>
          </a:p>
          <a:p>
            <a:r>
              <a:rPr lang="ar-SA" dirty="0" smtClean="0"/>
              <a:t>2- تمتاز الظواهر الاجتماعية بأنها عبارة عن أساليب وقوالب </a:t>
            </a:r>
            <a:r>
              <a:rPr lang="ar-SA" dirty="0" err="1" smtClean="0"/>
              <a:t>و</a:t>
            </a:r>
            <a:r>
              <a:rPr lang="ar-SA" dirty="0" smtClean="0"/>
              <a:t> أوضاع للتفكير والعمل </a:t>
            </a:r>
            <a:r>
              <a:rPr lang="ar-SA" dirty="0" err="1" smtClean="0"/>
              <a:t>الانساني</a:t>
            </a:r>
            <a:r>
              <a:rPr lang="ar-SA" dirty="0" smtClean="0"/>
              <a:t> وهذه الخاصة تحدد لنا دائرة الصفة </a:t>
            </a:r>
            <a:r>
              <a:rPr lang="ar-SA" dirty="0" err="1" smtClean="0"/>
              <a:t>الانسانية</a:t>
            </a:r>
            <a:r>
              <a:rPr lang="ar-SA" dirty="0" smtClean="0"/>
              <a:t> التي أشرنا إليها.</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3- تمتاز الظواهر الاجتماعية بأنها ظواهر شيئية ولها صفة الخارجية وهذه أول صفة يذكرها في كتابه (قواعد المنهج) ويقصد دور كايم بهذه الصفة أن الظاهرة الاجتماعية موجودة في المجتمع خارج شعور الفرد كحقيقة موضوعية شيئية دائمة وتنتقل من جيل إلى جيل وهي ثابته لا تتغير بتغيير الأفراد إلا في حدود ضيقة وهي سابقة في الوجود على الوجود الفردي بمعنى أن الافراد منذ ولادتهم يخضعون لنظم وظواهر اجتماعية سابقة على وجودهم في هذه الحياة.</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lnSpcReduction="10000"/>
          </a:bodyPr>
          <a:lstStyle/>
          <a:p>
            <a:r>
              <a:rPr lang="ar-SA" dirty="0" smtClean="0"/>
              <a:t>4- تمتاز الظواهر الاجتماعية بأنها ليست من وضع فرد أو بضعة أفراد ولكنها من صنع ومن خلقه وتظهر على مسرحية بصورة تلقائية وبوحي من العقل الجمعي.</a:t>
            </a:r>
          </a:p>
          <a:p>
            <a:r>
              <a:rPr lang="ar-SA" dirty="0" smtClean="0"/>
              <a:t>5- الظواهر الاجتماعية ظواهر عامة ويقصد دور </a:t>
            </a:r>
            <a:r>
              <a:rPr lang="ar-SA" dirty="0" err="1" smtClean="0"/>
              <a:t>كايم</a:t>
            </a:r>
            <a:r>
              <a:rPr lang="ar-SA" dirty="0" smtClean="0"/>
              <a:t> بالعمومية (الانتشار في داخل المجتمع) .</a:t>
            </a:r>
          </a:p>
          <a:p>
            <a:r>
              <a:rPr lang="ar-SA" dirty="0" smtClean="0"/>
              <a:t>وتتخذ العمومية ثلاث مظاهر هي:</a:t>
            </a:r>
          </a:p>
          <a:p>
            <a:r>
              <a:rPr lang="ar-SA" dirty="0" smtClean="0"/>
              <a:t>   1- أن تنتشر الظواهر الاجتماعية في محيط مجتمع معين في جميع هيئاته وطبقاته وريفه ومدنه.</a:t>
            </a:r>
          </a:p>
          <a:p>
            <a:r>
              <a:rPr lang="ar-SA" dirty="0" smtClean="0"/>
              <a:t>2- أن يكون انتشارها في طائفة من المجتمعات التي تتشابه في ظروفها الطبيعية </a:t>
            </a:r>
            <a:r>
              <a:rPr lang="ar-SA" dirty="0" err="1" smtClean="0"/>
              <a:t>والمورفولوجية</a:t>
            </a:r>
            <a:r>
              <a:rPr lang="ar-SA" dirty="0" smtClean="0"/>
              <a:t> والاجتماعية.</a:t>
            </a:r>
          </a:p>
          <a:p>
            <a:r>
              <a:rPr lang="ar-SA" dirty="0" smtClean="0"/>
              <a:t>3- أن يكون انتشارها في نماذج اجتماعية مختلفة.</a:t>
            </a: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595</TotalTime>
  <Words>1640</Words>
  <Application>Microsoft Office PowerPoint</Application>
  <PresentationFormat>عرض على الشاشة (3:4)‏</PresentationFormat>
  <Paragraphs>90</Paragraphs>
  <Slides>24</Slides>
  <Notes>0</Notes>
  <HiddenSlides>0</HiddenSlides>
  <MMClips>0</MMClips>
  <ScaleCrop>false</ScaleCrop>
  <HeadingPairs>
    <vt:vector size="4" baseType="variant">
      <vt:variant>
        <vt:lpstr>سمة</vt:lpstr>
      </vt:variant>
      <vt:variant>
        <vt:i4>1</vt:i4>
      </vt:variant>
      <vt:variant>
        <vt:lpstr>عناوين الشرائح</vt:lpstr>
      </vt:variant>
      <vt:variant>
        <vt:i4>24</vt:i4>
      </vt:variant>
    </vt:vector>
  </HeadingPairs>
  <TitlesOfParts>
    <vt:vector size="25" baseType="lpstr">
      <vt:lpstr>سمة Office</vt:lpstr>
      <vt:lpstr>اميل دور كايم</vt:lpstr>
      <vt:lpstr>أهم الموضوعات:</vt:lpstr>
      <vt:lpstr>1- حياته:</vt:lpstr>
      <vt:lpstr>2- أهم مؤلفاته :</vt:lpstr>
      <vt:lpstr>3-تعريف الظاهرة الاجتماعية وتحديد خصائصها. </vt:lpstr>
      <vt:lpstr>1- تعريف الظاهر:</vt:lpstr>
      <vt:lpstr>2- أهم خصائص الظاهرة:</vt:lpstr>
      <vt:lpstr>الشريحة 8</vt:lpstr>
      <vt:lpstr>الشريحة 9</vt:lpstr>
      <vt:lpstr>الشريحة 10</vt:lpstr>
      <vt:lpstr>أسس الدراسات الاجتماعية ومناهج البحث .</vt:lpstr>
      <vt:lpstr>أهم أسس الدراسة التي وضعها كايم:</vt:lpstr>
      <vt:lpstr>الشريحة 13</vt:lpstr>
      <vt:lpstr>أهم قواعد أو خطوات المنهج :</vt:lpstr>
      <vt:lpstr>الشريحة 15</vt:lpstr>
      <vt:lpstr>5- أشهر النظريات الاجتماعية التي عالجها. </vt:lpstr>
      <vt:lpstr>1- نظريته حول طبيعة المجتمعات وأشكالها:</vt:lpstr>
      <vt:lpstr>الشريحة 18</vt:lpstr>
      <vt:lpstr>الشريحة 19</vt:lpstr>
      <vt:lpstr>نظريته في الدين:</vt:lpstr>
      <vt:lpstr>الشريحة 21</vt:lpstr>
      <vt:lpstr>3-نظريته  في الأسرة : </vt:lpstr>
      <vt:lpstr>الشريحة 23</vt:lpstr>
      <vt:lpstr>أهم الانتقادات التي وجهت لدور كايم:</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اميل دور كايم</dc:title>
  <dc:creator>Windows User</dc:creator>
  <cp:lastModifiedBy>Windows User</cp:lastModifiedBy>
  <cp:revision>55</cp:revision>
  <dcterms:created xsi:type="dcterms:W3CDTF">2011-05-15T03:54:57Z</dcterms:created>
  <dcterms:modified xsi:type="dcterms:W3CDTF">2011-05-22T04:17:37Z</dcterms:modified>
</cp:coreProperties>
</file>