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61" r:id="rId5"/>
    <p:sldId id="260" r:id="rId6"/>
    <p:sldId id="293" r:id="rId7"/>
    <p:sldId id="294" r:id="rId8"/>
    <p:sldId id="295" r:id="rId9"/>
    <p:sldId id="296" r:id="rId10"/>
    <p:sldId id="298" r:id="rId11"/>
    <p:sldId id="299" r:id="rId12"/>
    <p:sldId id="300" r:id="rId13"/>
    <p:sldId id="301" r:id="rId14"/>
    <p:sldId id="302" r:id="rId15"/>
    <p:sldId id="303" r:id="rId16"/>
    <p:sldId id="304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0" d="100"/>
          <a:sy n="100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E03738-263D-4261-A6CA-4CF89765B9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993006-00A8-429F-98E6-74218F2E07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7A8CE-43CB-4EFC-8501-7D266627BF49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29D21A-4600-47FB-9DDC-EA9500E2E9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B211-ED5D-4773-A584-70C4FBFE7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AA75C-7F7B-46C5-86BA-403B2A095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4FFADE-A68C-4271-97E5-379066CF47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594A3F-D37F-4468-8969-A551B40E9E1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800C1-4914-4ACC-9D63-D0069AD24C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E9246-4D4E-440A-A1ED-5AD30C954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35E95-3B73-487F-AC63-2670239AA9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818A0-F02D-4496-8F08-452E524099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C3B86-A81D-4DB9-AEA0-FFF36405CD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73F97-038C-4F96-AE2E-8BDA09864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B2FCC-4869-4918-A904-7C6034B81E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152D2-7017-483D-9AE5-78D5BB387E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569122-747F-4761-8C01-03A5F990B5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8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70088"/>
            <a:ext cx="8229600" cy="1470025"/>
          </a:xfrm>
        </p:spPr>
        <p:txBody>
          <a:bodyPr/>
          <a:lstStyle/>
          <a:p>
            <a:pPr rtl="1"/>
            <a:r>
              <a:rPr lang="ar-SA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فيتامين د (</a:t>
            </a:r>
            <a:r>
              <a:rPr lang="en-US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r>
              <a:rPr lang="ar-SA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  <a:r>
              <a:rPr lang="en-US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Vitamin D</a:t>
            </a:r>
            <a:endParaRPr lang="en-US" sz="4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pPr algn="ctr"/>
            <a:r>
              <a:rPr lang="ar-SA" dirty="0">
                <a:solidFill>
                  <a:srgbClr val="7030A0"/>
                </a:solidFill>
              </a:rPr>
              <a:t>المصادر الغذائية لفيتامين هـ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17" name="Group 28"/>
          <p:cNvGraphicFramePr>
            <a:graphicFrameLocks noGrp="1"/>
          </p:cNvGraphicFramePr>
          <p:nvPr>
            <p:ph type="tbl" idx="1"/>
          </p:nvPr>
        </p:nvGraphicFramePr>
        <p:xfrm>
          <a:off x="467544" y="1484784"/>
          <a:ext cx="8229600" cy="5096256"/>
        </p:xfrm>
        <a:graphic>
          <a:graphicData uri="http://schemas.openxmlformats.org/drawingml/2006/table">
            <a:tbl>
              <a:tblPr rtl="1"/>
              <a:tblGrid>
                <a:gridCol w="3863748"/>
                <a:gridCol w="4365852"/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الحبوب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كمية </a:t>
                      </a:r>
                      <a:r>
                        <a:rPr kumimoji="0" lang="ar-SA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التوكوفيرول</a:t>
                      </a: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( ملجم/ 100 جرام)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614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جنين القمح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الذرة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بذرة القطن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فول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الصويا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القرطم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الزيتون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زيت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النارجيل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يتواجد أيضاً في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المارجرين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والسبانخ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والبقوليات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والمكسرات والخضروات الورقية الداكنة واللبن والبيض والكبد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260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100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91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101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59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10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rgbClr val="7030A0"/>
                </a:solidFill>
              </a:rPr>
              <a:t>المتناولات المرجعية </a:t>
            </a:r>
            <a:r>
              <a:rPr lang="ar-SA" dirty="0" err="1" smtClean="0">
                <a:solidFill>
                  <a:srgbClr val="7030A0"/>
                </a:solidFill>
              </a:rPr>
              <a:t>التغذوية</a:t>
            </a:r>
            <a:r>
              <a:rPr lang="ar-SA" dirty="0" smtClean="0">
                <a:solidFill>
                  <a:srgbClr val="7030A0"/>
                </a:solidFill>
              </a:rPr>
              <a:t> لفيتامين هـ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181600"/>
          </a:xfrm>
        </p:spPr>
        <p:txBody>
          <a:bodyPr/>
          <a:lstStyle/>
          <a:p>
            <a:pPr algn="r" rtl="1"/>
            <a:r>
              <a:rPr lang="ar-SA" dirty="0" smtClean="0"/>
              <a:t>المتناولات </a:t>
            </a:r>
            <a:r>
              <a:rPr lang="ar-SA" dirty="0" err="1" smtClean="0"/>
              <a:t>التغذوية</a:t>
            </a:r>
            <a:r>
              <a:rPr lang="ar-SA" dirty="0" smtClean="0"/>
              <a:t> المرجعية </a:t>
            </a:r>
            <a:r>
              <a:rPr lang="en-US" dirty="0" smtClean="0"/>
              <a:t>DRI</a:t>
            </a:r>
            <a:r>
              <a:rPr lang="ar-SA" dirty="0" smtClean="0"/>
              <a:t>:</a:t>
            </a:r>
          </a:p>
          <a:p>
            <a:pPr algn="r" rtl="1">
              <a:buNone/>
            </a:pPr>
            <a:r>
              <a:rPr lang="ar-SA" dirty="0" smtClean="0"/>
              <a:t>      - 15 </a:t>
            </a:r>
            <a:r>
              <a:rPr lang="ar-SA" dirty="0" err="1" smtClean="0"/>
              <a:t>ملجرام</a:t>
            </a:r>
            <a:r>
              <a:rPr lang="ar-SA" dirty="0" smtClean="0"/>
              <a:t>/ يوم للبالغين </a:t>
            </a:r>
          </a:p>
          <a:p>
            <a:pPr algn="r" rtl="1">
              <a:buNone/>
            </a:pPr>
            <a:r>
              <a:rPr lang="ar-SA" dirty="0" smtClean="0"/>
              <a:t>      - 19 </a:t>
            </a:r>
            <a:r>
              <a:rPr lang="ar-SA" dirty="0" err="1" smtClean="0"/>
              <a:t>ملجرام</a:t>
            </a:r>
            <a:r>
              <a:rPr lang="ar-SA" dirty="0" smtClean="0"/>
              <a:t>/ يوم للمرضعات</a:t>
            </a:r>
          </a:p>
          <a:p>
            <a:pPr algn="r" rtl="1"/>
            <a:r>
              <a:rPr lang="ar-SA" dirty="0" smtClean="0"/>
              <a:t>أعراض نقص الفيتامين:</a:t>
            </a:r>
          </a:p>
          <a:p>
            <a:pPr algn="r" rtl="1">
              <a:buFont typeface="Wingdings" pitchFamily="2" charset="2"/>
              <a:buNone/>
            </a:pPr>
            <a:r>
              <a:rPr lang="ar-SA" dirty="0" smtClean="0"/>
              <a:t>      - سرعة انحلال كريات الدم الحمراء </a:t>
            </a:r>
          </a:p>
          <a:p>
            <a:pPr algn="r" rtl="1">
              <a:buFont typeface="Wingdings" pitchFamily="2" charset="2"/>
              <a:buNone/>
            </a:pPr>
            <a:r>
              <a:rPr lang="ar-SA" dirty="0" smtClean="0"/>
              <a:t>*علاقة فيتامين هـ </a:t>
            </a:r>
            <a:r>
              <a:rPr lang="ar-SA" dirty="0" err="1" smtClean="0"/>
              <a:t>بالسيلينيوم</a:t>
            </a:r>
            <a:r>
              <a:rPr lang="ar-SA" dirty="0" smtClean="0"/>
              <a:t>:</a:t>
            </a:r>
          </a:p>
          <a:p>
            <a:pPr algn="r" rtl="1">
              <a:buNone/>
            </a:pPr>
            <a:r>
              <a:rPr lang="ar-SA" dirty="0" smtClean="0"/>
              <a:t>      - كلاهما مضاد للأكسدة </a:t>
            </a:r>
            <a:r>
              <a:rPr lang="en-US" dirty="0" smtClean="0"/>
              <a:t>Antioxidant</a:t>
            </a:r>
            <a:r>
              <a:rPr lang="ar-SA" dirty="0" smtClean="0"/>
              <a:t> ويعتبر </a:t>
            </a:r>
            <a:r>
              <a:rPr lang="ar-SA" dirty="0" err="1" smtClean="0"/>
              <a:t>السيلينيوم</a:t>
            </a:r>
            <a:r>
              <a:rPr lang="ar-SA" dirty="0" smtClean="0"/>
              <a:t> من مكونات إنزيم </a:t>
            </a:r>
            <a:r>
              <a:rPr lang="en-US" dirty="0" smtClean="0"/>
              <a:t>Glutathione </a:t>
            </a:r>
            <a:r>
              <a:rPr lang="en-US" dirty="0" err="1" smtClean="0"/>
              <a:t>peroxidase</a:t>
            </a:r>
            <a:endParaRPr lang="en-US" dirty="0" smtClean="0"/>
          </a:p>
          <a:p>
            <a:pPr algn="r" rtl="1">
              <a:buFont typeface="Wingdings" pitchFamily="2" charset="2"/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</a:rPr>
              <a:t>فيتامين </a:t>
            </a:r>
            <a:r>
              <a:rPr lang="ar-SA" dirty="0" err="1" smtClean="0">
                <a:solidFill>
                  <a:srgbClr val="002060"/>
                </a:solidFill>
              </a:rPr>
              <a:t>ك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Vitamin 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/>
              <a:t>الفيتامين المساعد على تجلط الدم</a:t>
            </a:r>
            <a:r>
              <a:rPr lang="en-US" sz="2800" b="1" dirty="0" smtClean="0"/>
              <a:t> </a:t>
            </a:r>
            <a:r>
              <a:rPr lang="ar-SA" sz="2800" b="1" dirty="0" smtClean="0"/>
              <a:t> </a:t>
            </a:r>
            <a:r>
              <a:rPr lang="en-US" sz="2800" b="1" dirty="0" smtClean="0"/>
              <a:t>Coagulation of blood</a:t>
            </a:r>
            <a:endParaRPr lang="ar-SA" sz="2800" b="1" dirty="0" smtClean="0"/>
          </a:p>
          <a:p>
            <a:pPr algn="r" rtl="1"/>
            <a:r>
              <a:rPr lang="ar-SA" sz="2800" b="1" dirty="0" smtClean="0"/>
              <a:t>تسميته بالحرف </a:t>
            </a:r>
            <a:r>
              <a:rPr lang="ar-SA" sz="2800" b="1" dirty="0" err="1" smtClean="0"/>
              <a:t>ك</a:t>
            </a:r>
            <a:r>
              <a:rPr lang="ar-SA" sz="2800" b="1" dirty="0" smtClean="0"/>
              <a:t> تعكس الوظيفة وليس الترتيب الأبجدي للاكتشاف</a:t>
            </a:r>
            <a:r>
              <a:rPr lang="en-US" sz="2800" b="1" dirty="0" smtClean="0"/>
              <a:t> </a:t>
            </a:r>
            <a:r>
              <a:rPr lang="ar-SA" sz="2800" b="1" dirty="0" smtClean="0"/>
              <a:t> (</a:t>
            </a:r>
            <a:r>
              <a:rPr lang="en-US" sz="2800" b="1" dirty="0" err="1" smtClean="0"/>
              <a:t>Koagulation</a:t>
            </a:r>
            <a:r>
              <a:rPr lang="ar-SA" sz="2800" b="1" dirty="0" smtClean="0"/>
              <a:t> تعني </a:t>
            </a:r>
            <a:r>
              <a:rPr lang="ar-SA" sz="2800" b="1" dirty="0" err="1" smtClean="0"/>
              <a:t>بالدينمركي</a:t>
            </a:r>
            <a:r>
              <a:rPr lang="ar-SA" sz="2800" b="1" dirty="0" smtClean="0"/>
              <a:t> </a:t>
            </a:r>
            <a:r>
              <a:rPr lang="ar-SA" sz="2800" b="1" dirty="0" smtClean="0"/>
              <a:t>تجلط)</a:t>
            </a:r>
          </a:p>
          <a:p>
            <a:pPr algn="r" rtl="1"/>
            <a:r>
              <a:rPr lang="ar-SA" b="1" dirty="0" smtClean="0"/>
              <a:t>يصنع في الأمعاء بواسطة البكتيريا</a:t>
            </a:r>
          </a:p>
          <a:p>
            <a:pPr algn="r" rtl="1"/>
            <a:r>
              <a:rPr lang="ar-SA" b="1" dirty="0" smtClean="0"/>
              <a:t>مهم لتجلط الدم</a:t>
            </a:r>
          </a:p>
          <a:p>
            <a:pPr algn="r" rtl="1">
              <a:buFont typeface="Wingdings" pitchFamily="2" charset="2"/>
              <a:buNone/>
            </a:pPr>
            <a:r>
              <a:rPr lang="ar-SA" b="1" dirty="0" smtClean="0"/>
              <a:t>     - ضروري لتكون </a:t>
            </a:r>
            <a:r>
              <a:rPr lang="en-US" b="1" dirty="0" err="1" smtClean="0"/>
              <a:t>Prothrombin</a:t>
            </a:r>
            <a:r>
              <a:rPr lang="en-US" b="1" dirty="0" smtClean="0"/>
              <a:t>   </a:t>
            </a:r>
            <a:endParaRPr lang="ar-SA" b="1" dirty="0" smtClean="0"/>
          </a:p>
          <a:p>
            <a:pPr algn="r" rtl="1">
              <a:buFont typeface="Wingdings" pitchFamily="2" charset="2"/>
              <a:buNone/>
            </a:pPr>
            <a:r>
              <a:rPr lang="ar-SA" b="1" dirty="0" smtClean="0"/>
              <a:t>     - يساعد على تحول </a:t>
            </a:r>
            <a:r>
              <a:rPr lang="en-US" b="1" dirty="0" smtClean="0"/>
              <a:t>Fibrinogen </a:t>
            </a:r>
            <a:r>
              <a:rPr lang="ar-SA" b="1" dirty="0" smtClean="0"/>
              <a:t> إلى </a:t>
            </a:r>
            <a:r>
              <a:rPr lang="en-US" b="1" dirty="0" smtClean="0"/>
              <a:t>Fibrin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</a:rPr>
              <a:t>الصيغة البنائية لأشكال فيتامين </a:t>
            </a:r>
            <a:r>
              <a:rPr lang="ar-SA" dirty="0" err="1" smtClean="0">
                <a:solidFill>
                  <a:srgbClr val="7030A0"/>
                </a:solidFill>
              </a:rPr>
              <a:t>ك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4" descr="scan00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3703" y="1600200"/>
            <a:ext cx="293659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</a:rPr>
              <a:t>خطوات تكوين جلطة الدم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4" descr="scan00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1478" y="2441289"/>
            <a:ext cx="3781044" cy="2843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200" dirty="0" smtClean="0">
                <a:solidFill>
                  <a:srgbClr val="002060"/>
                </a:solidFill>
              </a:rPr>
              <a:t>المصادر الغذائية والمتناولات المرجعية </a:t>
            </a:r>
            <a:r>
              <a:rPr lang="ar-SA" sz="3200" dirty="0" err="1" smtClean="0">
                <a:solidFill>
                  <a:srgbClr val="002060"/>
                </a:solidFill>
              </a:rPr>
              <a:t>التغذوية</a:t>
            </a:r>
            <a:r>
              <a:rPr lang="ar-SA" sz="3200" dirty="0" smtClean="0">
                <a:solidFill>
                  <a:srgbClr val="002060"/>
                </a:solidFill>
              </a:rPr>
              <a:t> لفيتامين </a:t>
            </a:r>
            <a:r>
              <a:rPr lang="ar-SA" sz="3200" dirty="0" err="1" smtClean="0">
                <a:solidFill>
                  <a:srgbClr val="002060"/>
                </a:solidFill>
              </a:rPr>
              <a:t>ك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 smtClean="0"/>
              <a:t>تعتبر الخضروات الورقية الخضراء الداكنة من أحسن المصادر الغذائية لفيتامين </a:t>
            </a:r>
            <a:r>
              <a:rPr lang="ar-SA" b="1" dirty="0" err="1" smtClean="0"/>
              <a:t>ك</a:t>
            </a:r>
            <a:r>
              <a:rPr lang="ar-SA" b="1" dirty="0" smtClean="0"/>
              <a:t> وخاصة الكرنب والقرنبيط والسبانخ</a:t>
            </a:r>
          </a:p>
          <a:p>
            <a:pPr algn="r" rtl="1"/>
            <a:r>
              <a:rPr lang="ar-SA" b="1" dirty="0" smtClean="0"/>
              <a:t>المتناولات المرجعية </a:t>
            </a:r>
            <a:r>
              <a:rPr lang="ar-SA" b="1" dirty="0" err="1" smtClean="0"/>
              <a:t>التغذوية</a:t>
            </a:r>
            <a:r>
              <a:rPr lang="ar-SA" b="1" dirty="0" smtClean="0"/>
              <a:t>:</a:t>
            </a:r>
            <a:endParaRPr lang="ar-SA" b="1" dirty="0" smtClean="0"/>
          </a:p>
          <a:p>
            <a:pPr algn="r" rtl="1">
              <a:buFont typeface="Wingdings" pitchFamily="2" charset="2"/>
              <a:buNone/>
            </a:pPr>
            <a:r>
              <a:rPr lang="ar-SA" b="1" dirty="0" smtClean="0"/>
              <a:t>   1 </a:t>
            </a:r>
            <a:r>
              <a:rPr lang="ar-SA" b="1" dirty="0" err="1" smtClean="0"/>
              <a:t>ميكروجرام</a:t>
            </a:r>
            <a:r>
              <a:rPr lang="ar-SA" b="1" dirty="0" smtClean="0"/>
              <a:t>/ كيلوجرام من وزن الجسم</a:t>
            </a:r>
            <a:endParaRPr lang="en-US" b="1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</a:rPr>
              <a:t>الأطفال الرضع وفيتامين </a:t>
            </a:r>
            <a:r>
              <a:rPr lang="ar-SA" dirty="0" err="1" smtClean="0">
                <a:solidFill>
                  <a:srgbClr val="002060"/>
                </a:solidFill>
              </a:rPr>
              <a:t>ك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algn="just" rtl="1">
              <a:lnSpc>
                <a:spcPct val="90000"/>
              </a:lnSpc>
            </a:pPr>
            <a:r>
              <a:rPr lang="ar-SA" b="1" dirty="0" smtClean="0"/>
              <a:t>تنصح أكاديمية الأطفال الأمريكية بإعطاء الرضيع حوالي 200 </a:t>
            </a:r>
            <a:r>
              <a:rPr lang="ar-SA" b="1" dirty="0" err="1" smtClean="0"/>
              <a:t>ميكروجرام</a:t>
            </a:r>
            <a:r>
              <a:rPr lang="ar-SA" b="1" dirty="0" smtClean="0"/>
              <a:t> ( حقن ) من فيتامين ك للأسباب التالية: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dirty="0" smtClean="0"/>
              <a:t>  </a:t>
            </a:r>
            <a:r>
              <a:rPr lang="en-US" dirty="0" smtClean="0"/>
              <a:t>     </a:t>
            </a:r>
            <a:r>
              <a:rPr lang="ar-SA" dirty="0" smtClean="0"/>
              <a:t>  </a:t>
            </a:r>
            <a:r>
              <a:rPr lang="ar-SA" sz="2800" b="1" dirty="0" smtClean="0"/>
              <a:t>1- الأمعاء شبه معقمة ويسود فيها نوع من بكتيريا                       </a:t>
            </a:r>
            <a:r>
              <a:rPr lang="ar-SA" sz="2800" b="1" dirty="0" err="1" smtClean="0"/>
              <a:t>بفيدوبكتيريم</a:t>
            </a:r>
            <a:r>
              <a:rPr lang="ar-SA" sz="2800" b="1" dirty="0" smtClean="0"/>
              <a:t> </a:t>
            </a:r>
            <a:r>
              <a:rPr lang="en-US" sz="2800" b="1" i="1" dirty="0" err="1" smtClean="0"/>
              <a:t>Bifidobacterium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bifidum</a:t>
            </a:r>
            <a:endParaRPr lang="ar-SA" sz="2800" b="1" i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i="1" dirty="0" smtClean="0"/>
              <a:t>           2- </a:t>
            </a:r>
            <a:r>
              <a:rPr lang="ar-SA" sz="2800" b="1" dirty="0" smtClean="0"/>
              <a:t>انتقال كميات قليلة من الفيتامين من الأم للرضيع                      حديث الولادة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           3- انخفاض كمية الفيتامين في الحليب خاصة حليب الأم</a:t>
            </a:r>
            <a:endParaRPr lang="ar-SA" sz="2800" b="1" i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dirty="0" smtClean="0"/>
              <a:t>   </a:t>
            </a:r>
            <a:endParaRPr lang="en-US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</a:t>
            </a:r>
            <a:r>
              <a:rPr lang="ar-S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فيتامين د (</a:t>
            </a:r>
            <a:r>
              <a:rPr lang="en-US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</a:t>
            </a:r>
            <a:r>
              <a:rPr lang="ar-S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en-US" sz="45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62000" y="1828800"/>
            <a:ext cx="7467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u"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تعتبر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Sterols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مواد مولدة لهذا الفيتامين ( مشتقات الكولسترول تحت الجلد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7-dehdrocholesterol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) </a:t>
            </a:r>
          </a:p>
          <a:p>
            <a:pPr algn="r" rtl="1">
              <a:buFont typeface="Wingdings" pitchFamily="2" charset="2"/>
              <a:buChar char="u"/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الفيتامين المضاد للكساح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Rickets-preventive factor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Wingdings" pitchFamily="2" charset="2"/>
              <a:buChar char="u"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مهم لتمثيل الكالسيوم والفسفور ( تكلس العظام)</a:t>
            </a:r>
          </a:p>
          <a:p>
            <a:pPr algn="r" rtl="1">
              <a:buFont typeface="Wingdings" pitchFamily="2" charset="2"/>
              <a:buChar char="u"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التعرض لأشعة الشمس ضروري لتكون الفيتامين في الجسم ( الأشعة فوق البنفسجية تحول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dehdrocholesterol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7-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إلى فيتامين </a:t>
            </a:r>
            <a:r>
              <a:rPr lang="ar-SA" sz="3600" b="1" dirty="0" err="1" smtClean="0">
                <a:latin typeface="Arabic Typesetting" pitchFamily="66" charset="-78"/>
                <a:cs typeface="Arabic Typesetting" pitchFamily="66" charset="-78"/>
              </a:rPr>
              <a:t>د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endParaRPr lang="ar-SA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               الصيغة البنائية لفيتامين د</a:t>
            </a:r>
            <a:endParaRPr lang="en-US" dirty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8" name="Picture 5" descr="scan0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057400"/>
            <a:ext cx="5334000" cy="32940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927100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ملخص لأيض وتأثير فيتامين د على امتصاص الكالسيوم</a:t>
            </a:r>
            <a:endParaRPr lang="en-US" sz="2800" dirty="0">
              <a:solidFill>
                <a:srgbClr val="00206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64" name="Picture 4" descr="scan0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371599"/>
            <a:ext cx="5705475" cy="51054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4" name="AutoShape 26"/>
          <p:cNvSpPr>
            <a:spLocks noChangeArrowheads="1"/>
          </p:cNvSpPr>
          <p:nvPr/>
        </p:nvSpPr>
        <p:spPr bwMode="ltGray">
          <a:xfrm>
            <a:off x="1524000" y="5105400"/>
            <a:ext cx="6248400" cy="1211263"/>
          </a:xfrm>
          <a:prstGeom prst="roundRect">
            <a:avLst>
              <a:gd name="adj" fmla="val 17509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ltGray">
          <a:xfrm>
            <a:off x="1447800" y="1604963"/>
            <a:ext cx="6248400" cy="1222375"/>
          </a:xfrm>
          <a:prstGeom prst="roundRect">
            <a:avLst>
              <a:gd name="adj" fmla="val 16625"/>
            </a:avLst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r" rtl="1">
              <a:lnSpc>
                <a:spcPct val="90000"/>
              </a:lnSpc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. الأغذية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يوجد في أغذية قليلة أهمها الحليب المدعم بهذا الفيتامين والبيض والزبد والكبد</a:t>
            </a:r>
            <a:endParaRPr lang="ar-SA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ltGray">
          <a:xfrm>
            <a:off x="1524000" y="3048000"/>
            <a:ext cx="6248400" cy="1758950"/>
          </a:xfrm>
          <a:prstGeom prst="roundRect">
            <a:avLst>
              <a:gd name="adj" fmla="val 17509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accent4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مصادر فيتامين د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glow rad="101600">
                  <a:schemeClr val="accent4"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ltGray">
          <a:xfrm>
            <a:off x="1460500" y="2497138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rgbClr val="DCECA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ltGray">
          <a:xfrm>
            <a:off x="1447800" y="1524000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2F0B8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4183063" y="1309688"/>
            <a:ext cx="611187" cy="608012"/>
            <a:chOff x="579" y="1386"/>
            <a:chExt cx="385" cy="383"/>
          </a:xfrm>
        </p:grpSpPr>
        <p:sp>
          <p:nvSpPr>
            <p:cNvPr id="7175" name="Oval 7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76" name="Group 8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7177" name="Oval 9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79" name="Oval 11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80" name="Oval 12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</p:grpSp>
      <p:sp>
        <p:nvSpPr>
          <p:cNvPr id="7181" name="Text Box 13"/>
          <p:cNvSpPr txBox="1">
            <a:spLocks noChangeArrowheads="1"/>
          </p:cNvSpPr>
          <p:nvPr/>
        </p:nvSpPr>
        <p:spPr bwMode="gray">
          <a:xfrm>
            <a:off x="4291013" y="137953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ltGray">
          <a:xfrm>
            <a:off x="1524000" y="4495800"/>
            <a:ext cx="6224588" cy="3095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ltGray">
          <a:xfrm>
            <a:off x="1524000" y="3048000"/>
            <a:ext cx="6224588" cy="3095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9E5FF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4183063" y="2965450"/>
            <a:ext cx="611187" cy="608013"/>
            <a:chOff x="579" y="1386"/>
            <a:chExt cx="385" cy="383"/>
          </a:xfrm>
        </p:grpSpPr>
        <p:sp>
          <p:nvSpPr>
            <p:cNvPr id="7187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8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7189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</p:grpSp>
      <p:sp>
        <p:nvSpPr>
          <p:cNvPr id="7193" name="Text Box 25"/>
          <p:cNvSpPr txBox="1">
            <a:spLocks noChangeArrowheads="1"/>
          </p:cNvSpPr>
          <p:nvPr/>
        </p:nvSpPr>
        <p:spPr bwMode="gray">
          <a:xfrm>
            <a:off x="4291013" y="30353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196" name="AutoShape 28"/>
          <p:cNvSpPr>
            <a:spLocks noChangeArrowheads="1"/>
          </p:cNvSpPr>
          <p:nvPr/>
        </p:nvSpPr>
        <p:spPr bwMode="ltGray">
          <a:xfrm>
            <a:off x="1524000" y="6248400"/>
            <a:ext cx="6224588" cy="304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FFBEBE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ltGray">
          <a:xfrm>
            <a:off x="1524000" y="4876800"/>
            <a:ext cx="6224588" cy="1219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CBCB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600200" y="3276600"/>
            <a:ext cx="586740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2. الجلد</a:t>
            </a:r>
          </a:p>
          <a:p>
            <a:pPr algn="just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تحول الأشعة فوق البنفسجية مشتق الكولسترول تحت الجلد إلى فيتامين د وتحدث له عدة تغيرات في الكبد والكلى ليقوم بدوره في تمثيل الكالسيوم والفسفور</a:t>
            </a:r>
            <a:endParaRPr lang="ar-SA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24000" y="54864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لذا ينصح بالتعرض لأشعة الشمس للحصول على فيتامين د خاصة عند شروق الشمس وقبل الغروب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4" name="Sun 43"/>
          <p:cNvSpPr/>
          <p:nvPr/>
        </p:nvSpPr>
        <p:spPr>
          <a:xfrm>
            <a:off x="6477000" y="5486400"/>
            <a:ext cx="1066800" cy="76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524000"/>
            <a:ext cx="7772400" cy="4244975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002060"/>
                </a:solidFill>
              </a:rPr>
              <a:t>* الكساح </a:t>
            </a:r>
            <a:r>
              <a:rPr lang="en-US" dirty="0" smtClean="0">
                <a:solidFill>
                  <a:srgbClr val="002060"/>
                </a:solidFill>
              </a:rPr>
              <a:t>Rickets</a:t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33401"/>
            <a:ext cx="7772400" cy="761999"/>
          </a:xfrm>
        </p:spPr>
        <p:txBody>
          <a:bodyPr/>
          <a:lstStyle/>
          <a:p>
            <a:pPr algn="ctr"/>
            <a:r>
              <a:rPr lang="ar-SA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أعراض نقص فيتامين </a:t>
            </a:r>
            <a:r>
              <a:rPr lang="ar-SA" sz="32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د</a:t>
            </a:r>
            <a:r>
              <a:rPr lang="ar-SA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sz="3200" dirty="0">
              <a:solidFill>
                <a:srgbClr val="002060"/>
              </a:solidFill>
            </a:endParaRPr>
          </a:p>
        </p:txBody>
      </p:sp>
      <p:pic>
        <p:nvPicPr>
          <p:cNvPr id="4" name="Picture 4" descr="rickets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895600"/>
            <a:ext cx="1905000" cy="22320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7030A0"/>
                </a:solidFill>
              </a:rPr>
              <a:t>سمية فيتامين </a:t>
            </a:r>
            <a:r>
              <a:rPr lang="ar-SA" sz="3600" dirty="0" err="1" smtClean="0">
                <a:solidFill>
                  <a:srgbClr val="7030A0"/>
                </a:solidFill>
              </a:rPr>
              <a:t>د</a:t>
            </a:r>
            <a:r>
              <a:rPr lang="ar-SA" sz="3600" dirty="0" smtClean="0">
                <a:solidFill>
                  <a:srgbClr val="7030A0"/>
                </a:solidFill>
              </a:rPr>
              <a:t> والمتناولات المرجعية </a:t>
            </a:r>
            <a:r>
              <a:rPr lang="ar-SA" sz="3600" dirty="0" err="1" smtClean="0">
                <a:solidFill>
                  <a:srgbClr val="7030A0"/>
                </a:solidFill>
              </a:rPr>
              <a:t>التغذوية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 smtClean="0"/>
              <a:t>السمية</a:t>
            </a:r>
            <a:r>
              <a:rPr lang="en-US" b="1" dirty="0" smtClean="0"/>
              <a:t> </a:t>
            </a:r>
            <a:r>
              <a:rPr lang="ar-SA" b="1" dirty="0" smtClean="0"/>
              <a:t> </a:t>
            </a:r>
            <a:r>
              <a:rPr lang="en-US" b="1" dirty="0" smtClean="0"/>
              <a:t>Toxicity</a:t>
            </a:r>
            <a:r>
              <a:rPr lang="ar-SA" b="1" dirty="0" smtClean="0"/>
              <a:t>: </a:t>
            </a:r>
            <a:endParaRPr lang="en-US" b="1" dirty="0" smtClean="0"/>
          </a:p>
          <a:p>
            <a:pPr algn="just" rtl="1">
              <a:buNone/>
            </a:pPr>
            <a:r>
              <a:rPr lang="en-US" b="1" dirty="0" smtClean="0"/>
              <a:t>   </a:t>
            </a:r>
            <a:r>
              <a:rPr lang="ar-SA" b="1" dirty="0" smtClean="0"/>
              <a:t>تناول كميات كبيرة من الفيتامين تؤدي إلى فقد الشهية والتقيؤ والإسهال والإجهاد وبطء النمو, كما يؤدي إلى زيادة الكالسيوم في الدم وترسبه في الأوعية الدموية والقلب والجهاز البولي.</a:t>
            </a:r>
          </a:p>
          <a:p>
            <a:pPr algn="just" rtl="1"/>
            <a:r>
              <a:rPr lang="ar-SA" b="1" dirty="0" smtClean="0"/>
              <a:t>المتناولات المرجعية </a:t>
            </a:r>
            <a:r>
              <a:rPr lang="ar-SA" b="1" dirty="0" err="1" smtClean="0"/>
              <a:t>التغذوية</a:t>
            </a:r>
            <a:r>
              <a:rPr lang="en-US" b="1" dirty="0" smtClean="0"/>
              <a:t>  </a:t>
            </a:r>
            <a:r>
              <a:rPr lang="ar-SA" b="1" dirty="0" smtClean="0"/>
              <a:t> </a:t>
            </a:r>
            <a:r>
              <a:rPr lang="en-US" b="1" dirty="0" smtClean="0"/>
              <a:t>DRI</a:t>
            </a:r>
            <a:r>
              <a:rPr lang="ar-SA" b="1" dirty="0" smtClean="0"/>
              <a:t>:</a:t>
            </a:r>
          </a:p>
          <a:p>
            <a:pPr algn="r" rtl="1">
              <a:buFont typeface="Wingdings" pitchFamily="2" charset="2"/>
              <a:buNone/>
            </a:pPr>
            <a:r>
              <a:rPr lang="ar-SA" sz="2800" b="1" dirty="0" smtClean="0"/>
              <a:t>  </a:t>
            </a:r>
            <a:r>
              <a:rPr lang="en-US" sz="2800" b="1" dirty="0" smtClean="0"/>
              <a:t>       </a:t>
            </a:r>
            <a:r>
              <a:rPr lang="ar-SA" sz="2800" b="1" dirty="0" smtClean="0"/>
              <a:t>- الرضع والأطفال حتى عمر13 سنة: 5 </a:t>
            </a:r>
            <a:r>
              <a:rPr lang="ar-SA" sz="2800" b="1" dirty="0" err="1" smtClean="0"/>
              <a:t>ميكروجرام</a:t>
            </a:r>
            <a:r>
              <a:rPr lang="ar-SA" sz="2800" b="1" dirty="0" smtClean="0"/>
              <a:t>/ يومياً</a:t>
            </a:r>
          </a:p>
          <a:p>
            <a:pPr algn="r" rtl="1">
              <a:buFont typeface="Wingdings" pitchFamily="2" charset="2"/>
              <a:buNone/>
            </a:pPr>
            <a:r>
              <a:rPr lang="ar-SA" sz="2800" b="1" dirty="0" smtClean="0"/>
              <a:t>  </a:t>
            </a:r>
            <a:r>
              <a:rPr lang="en-US" sz="2800" b="1" dirty="0" smtClean="0"/>
              <a:t>       </a:t>
            </a:r>
            <a:r>
              <a:rPr lang="ar-SA" sz="2800" b="1" dirty="0" smtClean="0"/>
              <a:t>- البالغين حتى عمر 50 سنة: 10 </a:t>
            </a:r>
            <a:r>
              <a:rPr lang="ar-SA" sz="2800" b="1" dirty="0" err="1" smtClean="0"/>
              <a:t>ميكروجرام</a:t>
            </a:r>
            <a:r>
              <a:rPr lang="ar-SA" sz="2800" b="1" dirty="0" smtClean="0"/>
              <a:t>/ يومياً</a:t>
            </a:r>
            <a:endParaRPr lang="en-US" sz="2800" b="1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فيتامين هـ</a:t>
            </a:r>
            <a:r>
              <a:rPr lang="en-US" dirty="0" smtClean="0"/>
              <a:t> </a:t>
            </a:r>
            <a:r>
              <a:rPr lang="ar-SA" dirty="0" smtClean="0"/>
              <a:t> </a:t>
            </a:r>
            <a:r>
              <a:rPr lang="en-US" dirty="0" smtClean="0"/>
              <a:t>Vitamin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الصيغة البنائية للفيتامين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pic>
        <p:nvPicPr>
          <p:cNvPr id="4" name="Picture 5" descr="scan0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881313"/>
            <a:ext cx="3049588" cy="1096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</a:rPr>
              <a:t>فيتامين هـ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Vitamin 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just" rtl="1"/>
            <a:r>
              <a:rPr lang="ar-SA" dirty="0" err="1" smtClean="0"/>
              <a:t>التوكوفيرول</a:t>
            </a:r>
            <a:r>
              <a:rPr lang="ar-SA" dirty="0" smtClean="0"/>
              <a:t> </a:t>
            </a:r>
            <a:r>
              <a:rPr lang="en-US" dirty="0" err="1" smtClean="0"/>
              <a:t>Tocopherol</a:t>
            </a:r>
            <a:r>
              <a:rPr lang="ar-SA" dirty="0" smtClean="0"/>
              <a:t> هو الاسم الكيميائي لفيتامين هـ</a:t>
            </a:r>
          </a:p>
          <a:p>
            <a:pPr algn="just" rtl="1"/>
            <a:r>
              <a:rPr lang="ar-SA" dirty="0" smtClean="0"/>
              <a:t>يتأكسد الفيتامين بسرعة مما يقلل من كمية الأوكسجين لذا يعمل كمضاد للأكسدة </a:t>
            </a:r>
            <a:r>
              <a:rPr lang="en-US" dirty="0" smtClean="0"/>
              <a:t>Antioxidant</a:t>
            </a:r>
            <a:r>
              <a:rPr lang="ar-SA" dirty="0" smtClean="0"/>
              <a:t> في الخلايا الحيوانية والنباتية</a:t>
            </a:r>
          </a:p>
          <a:p>
            <a:pPr algn="just" rtl="1"/>
            <a:r>
              <a:rPr lang="ar-SA" dirty="0" smtClean="0"/>
              <a:t>يساعد على تصنيع مرافق الإنزيم </a:t>
            </a:r>
            <a:r>
              <a:rPr lang="en-US" dirty="0" smtClean="0"/>
              <a:t>Coenzyme Q</a:t>
            </a:r>
            <a:r>
              <a:rPr lang="ar-SA" dirty="0" smtClean="0"/>
              <a:t> الضروري لإنتاج الطاقة من </a:t>
            </a:r>
            <a:r>
              <a:rPr lang="ar-SA" dirty="0" err="1" smtClean="0"/>
              <a:t>الكربوهيدرات</a:t>
            </a:r>
            <a:r>
              <a:rPr lang="ar-SA" dirty="0" smtClean="0"/>
              <a:t> والدهون والبروتينات</a:t>
            </a:r>
          </a:p>
          <a:p>
            <a:pPr algn="r" rtl="1"/>
            <a:r>
              <a:rPr lang="ar-SA" dirty="0" smtClean="0"/>
              <a:t>دمج القواعد </a:t>
            </a:r>
            <a:r>
              <a:rPr lang="ar-SA" dirty="0" err="1" smtClean="0"/>
              <a:t>النيتروجينية</a:t>
            </a:r>
            <a:r>
              <a:rPr lang="ar-SA" dirty="0" smtClean="0"/>
              <a:t> في الأحماض النووية</a:t>
            </a:r>
          </a:p>
          <a:p>
            <a:pPr algn="r" rtl="1"/>
            <a:r>
              <a:rPr lang="ar-SA" dirty="0" smtClean="0"/>
              <a:t>ضروري لإنجاب الحيوانات</a:t>
            </a:r>
            <a:endParaRPr lang="en-US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66</TotalTime>
  <Words>529</Words>
  <Application>Microsoft Office PowerPoint</Application>
  <PresentationFormat>On-screen Show (4:3)</PresentationFormat>
  <Paragraphs>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577TGp_fruit_light_ani</vt:lpstr>
      <vt:lpstr>                         فيتامين د (D) Vitamin D</vt:lpstr>
      <vt:lpstr>             فيتامين د (D)</vt:lpstr>
      <vt:lpstr>               الصيغة البنائية لفيتامين د</vt:lpstr>
      <vt:lpstr>ملخص لأيض وتأثير فيتامين د على امتصاص الكالسيوم</vt:lpstr>
      <vt:lpstr>         مصادر فيتامين د</vt:lpstr>
      <vt:lpstr>* الكساح Rickets </vt:lpstr>
      <vt:lpstr>سمية فيتامين د والمتناولات المرجعية التغذوية</vt:lpstr>
      <vt:lpstr>فيتامين هـ  Vitamin E</vt:lpstr>
      <vt:lpstr>فيتامين هـ  Vitamin E</vt:lpstr>
      <vt:lpstr>المصادر الغذائية لفيتامين هـ</vt:lpstr>
      <vt:lpstr>المتناولات المرجعية التغذوية لفيتامين هـ</vt:lpstr>
      <vt:lpstr>فيتامين ك Vitamin K</vt:lpstr>
      <vt:lpstr>الصيغة البنائية لأشكال فيتامين ك</vt:lpstr>
      <vt:lpstr>خطوات تكوين جلطة الدم</vt:lpstr>
      <vt:lpstr>المصادر الغذائية والمتناولات المرجعية التغذوية لفيتامين ك</vt:lpstr>
      <vt:lpstr>الأطفال الرضع وفيتامين ك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فيتامين د (D)</dc:title>
  <dc:creator>Food Science</dc:creator>
  <cp:lastModifiedBy>hamza</cp:lastModifiedBy>
  <cp:revision>25</cp:revision>
  <dcterms:created xsi:type="dcterms:W3CDTF">2009-08-05T11:51:17Z</dcterms:created>
  <dcterms:modified xsi:type="dcterms:W3CDTF">2011-02-26T15:29:36Z</dcterms:modified>
</cp:coreProperties>
</file>