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002A7E"/>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b="1" i="1" dirty="0" smtClean="0">
                <a:solidFill>
                  <a:srgbClr val="FF0000"/>
                </a:solidFill>
                <a:effectLst>
                  <a:outerShdw blurRad="38100" dist="38100" dir="2700000" algn="tl">
                    <a:srgbClr val="000000">
                      <a:alpha val="43137"/>
                    </a:srgbClr>
                  </a:outerShdw>
                </a:effectLst>
              </a:rPr>
              <a:t>توزيع ذي الحدين</a:t>
            </a:r>
            <a:endParaRPr lang="en-US" b="1" i="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50856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i="1" dirty="0">
                <a:solidFill>
                  <a:srgbClr val="FF0066"/>
                </a:solidFill>
                <a:effectLst>
                  <a:outerShdw blurRad="38100" dist="38100" dir="2700000" algn="tl">
                    <a:srgbClr val="000000">
                      <a:alpha val="43137"/>
                    </a:srgbClr>
                  </a:outerShdw>
                </a:effectLst>
              </a:rPr>
              <a:t>توزيع بواسون</a:t>
            </a:r>
            <a:endParaRPr lang="en-US" dirty="0"/>
          </a:p>
        </p:txBody>
      </p:sp>
      <p:sp>
        <p:nvSpPr>
          <p:cNvPr id="3" name="Content Placeholder 2"/>
          <p:cNvSpPr>
            <a:spLocks noGrp="1"/>
          </p:cNvSpPr>
          <p:nvPr>
            <p:ph idx="1"/>
          </p:nvPr>
        </p:nvSpPr>
        <p:spPr>
          <a:xfrm>
            <a:off x="457200" y="1447800"/>
            <a:ext cx="8229600" cy="4678363"/>
          </a:xfrm>
        </p:spPr>
        <p:txBody>
          <a:bodyPr/>
          <a:lstStyle/>
          <a:p>
            <a:pPr marL="0" indent="0" algn="r" rtl="1">
              <a:lnSpc>
                <a:spcPct val="150000"/>
              </a:lnSpc>
              <a:buNone/>
            </a:pPr>
            <a:r>
              <a:rPr lang="ar-SA" dirty="0" smtClean="0"/>
              <a:t>هو توزيع لمتغير كمي منفصل يمثل عدد مرات حدوث حدث عشوائي في فترة زمنية محددة أو مكان محدد، مثل: عدد المرضى الذين يدخلون غرفة الإنتظار في عيادة خاصة خلال ساعة.</a:t>
            </a:r>
          </a:p>
          <a:p>
            <a:pPr marL="0" indent="0" algn="r" rtl="1">
              <a:lnSpc>
                <a:spcPct val="150000"/>
              </a:lnSpc>
              <a:buNone/>
            </a:pPr>
            <a:r>
              <a:rPr lang="ar-SA" dirty="0" smtClean="0"/>
              <a:t>عدد حوادث المرور في احد الميادين خلال يوم.</a:t>
            </a:r>
          </a:p>
          <a:p>
            <a:pPr marL="0" indent="0" algn="r" rtl="1">
              <a:lnSpc>
                <a:spcPct val="150000"/>
              </a:lnSpc>
              <a:buNone/>
            </a:pPr>
            <a:r>
              <a:rPr lang="ar-SA" dirty="0" smtClean="0"/>
              <a:t>عدد الحوادث الخطيرة التي تحدث في احد المصانع خلال عام.</a:t>
            </a:r>
          </a:p>
          <a:p>
            <a:pPr marL="0" indent="0" algn="r" rtl="1">
              <a:lnSpc>
                <a:spcPct val="150000"/>
              </a:lnSpc>
              <a:buNone/>
            </a:pPr>
            <a:endParaRPr lang="en-US" dirty="0"/>
          </a:p>
        </p:txBody>
      </p:sp>
    </p:spTree>
    <p:extLst>
      <p:ext uri="{BB962C8B-B14F-4D97-AF65-F5344CB8AC3E}">
        <p14:creationId xmlns:p14="http://schemas.microsoft.com/office/powerpoint/2010/main" val="22060194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6477000" cy="731838"/>
          </a:xfrm>
        </p:spPr>
        <p:txBody>
          <a:bodyPr>
            <a:normAutofit fontScale="90000"/>
          </a:bodyPr>
          <a:lstStyle/>
          <a:p>
            <a:r>
              <a:rPr lang="ar-SA" b="1" i="1" dirty="0">
                <a:solidFill>
                  <a:srgbClr val="FF0066"/>
                </a:solidFill>
                <a:effectLst>
                  <a:outerShdw blurRad="38100" dist="38100" dir="2700000" algn="tl">
                    <a:srgbClr val="000000">
                      <a:alpha val="43137"/>
                    </a:srgbClr>
                  </a:outerShdw>
                </a:effectLst>
              </a:rPr>
              <a:t>توزيع بواسون</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838200"/>
                <a:ext cx="8229600" cy="5410200"/>
              </a:xfrm>
            </p:spPr>
            <p:txBody>
              <a:bodyPr>
                <a:noAutofit/>
              </a:bodyPr>
              <a:lstStyle/>
              <a:p>
                <a:pPr marL="0" indent="0" algn="r" rtl="1">
                  <a:lnSpc>
                    <a:spcPct val="170000"/>
                  </a:lnSpc>
                  <a:buNone/>
                </a:pPr>
                <a:r>
                  <a:rPr lang="ar-SA" sz="2300" dirty="0" smtClean="0"/>
                  <a:t>إذا كان المتغير العشوائي </a:t>
                </a:r>
                <a:r>
                  <a:rPr lang="en-US" sz="2300" dirty="0" smtClean="0"/>
                  <a:t>X</a:t>
                </a:r>
                <a:r>
                  <a:rPr lang="ar-SA" sz="2300" dirty="0" smtClean="0"/>
                  <a:t> يمثل عدد مرات حدوث حدث ما خلال فترة زمنية محددة أو مساحة مكانية محددة فإن المتغير </a:t>
                </a:r>
                <a:r>
                  <a:rPr lang="en-US" sz="2300" dirty="0" smtClean="0"/>
                  <a:t>X</a:t>
                </a:r>
                <a:r>
                  <a:rPr lang="ar-SA" sz="2300" dirty="0" smtClean="0"/>
                  <a:t> يكون له توزيع بواسون بمتوسط </a:t>
                </a:r>
                <a:r>
                  <a:rPr lang="el-GR" sz="2300" dirty="0" smtClean="0"/>
                  <a:t>λ</a:t>
                </a:r>
                <a:r>
                  <a:rPr lang="ar-SA" sz="2300" dirty="0" smtClean="0"/>
                  <a:t> وتكون </a:t>
                </a:r>
                <a:r>
                  <a:rPr lang="ar-SA" sz="2300" b="1" u="sng" dirty="0" smtClean="0">
                    <a:solidFill>
                      <a:srgbClr val="00B050"/>
                    </a:solidFill>
                  </a:rPr>
                  <a:t>دالة كتلته الإحتمالية</a:t>
                </a:r>
                <a:r>
                  <a:rPr lang="ar-SA" sz="2300" dirty="0" smtClean="0"/>
                  <a:t> على الصورة:</a:t>
                </a:r>
              </a:p>
              <a:p>
                <a:pPr marL="0" indent="0" algn="r" rtl="1">
                  <a:lnSpc>
                    <a:spcPct val="170000"/>
                  </a:lnSpc>
                  <a:buNone/>
                </a:pPr>
                <a14:m>
                  <m:oMathPara xmlns:m="http://schemas.openxmlformats.org/officeDocument/2006/math">
                    <m:oMathParaPr>
                      <m:jc m:val="centerGroup"/>
                    </m:oMathParaPr>
                    <m:oMath xmlns:m="http://schemas.openxmlformats.org/officeDocument/2006/math">
                      <m:r>
                        <a:rPr lang="en-US" sz="2300" b="0" i="1" smtClean="0">
                          <a:latin typeface="Cambria Math"/>
                        </a:rPr>
                        <m:t>𝑓</m:t>
                      </m:r>
                      <m:d>
                        <m:dPr>
                          <m:ctrlPr>
                            <a:rPr lang="en-US" sz="2300" b="0" i="1" smtClean="0">
                              <a:latin typeface="Cambria Math"/>
                            </a:rPr>
                          </m:ctrlPr>
                        </m:dPr>
                        <m:e>
                          <m:r>
                            <a:rPr lang="en-US" sz="2300" b="0" i="1" smtClean="0">
                              <a:latin typeface="Cambria Math"/>
                            </a:rPr>
                            <m:t>𝑋</m:t>
                          </m:r>
                        </m:e>
                      </m:d>
                      <m:r>
                        <a:rPr lang="en-US" sz="2300" b="0" i="1" smtClean="0">
                          <a:latin typeface="Cambria Math"/>
                        </a:rPr>
                        <m:t>=</m:t>
                      </m:r>
                      <m:f>
                        <m:fPr>
                          <m:ctrlPr>
                            <a:rPr lang="en-US" sz="2300" b="0" i="1" smtClean="0">
                              <a:latin typeface="Cambria Math"/>
                            </a:rPr>
                          </m:ctrlPr>
                        </m:fPr>
                        <m:num>
                          <m:sSup>
                            <m:sSupPr>
                              <m:ctrlPr>
                                <a:rPr lang="en-US" sz="2300" b="0" i="1" smtClean="0">
                                  <a:latin typeface="Cambria Math"/>
                                </a:rPr>
                              </m:ctrlPr>
                            </m:sSupPr>
                            <m:e>
                              <m:r>
                                <a:rPr lang="en-US" sz="2300" b="0" i="1" smtClean="0">
                                  <a:latin typeface="Cambria Math"/>
                                </a:rPr>
                                <m:t>𝑙</m:t>
                              </m:r>
                            </m:e>
                            <m:sup>
                              <m:r>
                                <a:rPr lang="en-US" sz="2300" b="0" i="1" smtClean="0">
                                  <a:latin typeface="Cambria Math"/>
                                </a:rPr>
                                <m:t>−</m:t>
                              </m:r>
                              <m:r>
                                <a:rPr lang="en-US" sz="2300" b="0" i="1" smtClean="0">
                                  <a:latin typeface="Cambria Math"/>
                                  <a:ea typeface="Cambria Math"/>
                                </a:rPr>
                                <m:t>𝜆</m:t>
                              </m:r>
                            </m:sup>
                          </m:sSup>
                          <m:sSup>
                            <m:sSupPr>
                              <m:ctrlPr>
                                <a:rPr lang="en-US" sz="2300" b="0" i="1" smtClean="0">
                                  <a:latin typeface="Cambria Math"/>
                                </a:rPr>
                              </m:ctrlPr>
                            </m:sSupPr>
                            <m:e>
                              <m:r>
                                <a:rPr lang="en-US" sz="2300" b="0" i="1" smtClean="0">
                                  <a:latin typeface="Cambria Math"/>
                                  <a:ea typeface="Cambria Math"/>
                                </a:rPr>
                                <m:t>𝜆</m:t>
                              </m:r>
                            </m:e>
                            <m:sup>
                              <m:r>
                                <a:rPr lang="en-US" sz="2300" b="0" i="1" smtClean="0">
                                  <a:latin typeface="Cambria Math"/>
                                </a:rPr>
                                <m:t>𝑥</m:t>
                              </m:r>
                            </m:sup>
                          </m:sSup>
                        </m:num>
                        <m:den>
                          <m:r>
                            <a:rPr lang="en-US" sz="2300" b="0" i="1" smtClean="0">
                              <a:latin typeface="Cambria Math"/>
                            </a:rPr>
                            <m:t>𝑥</m:t>
                          </m:r>
                          <m:r>
                            <a:rPr lang="en-US" sz="2300" b="0" i="1" smtClean="0">
                              <a:latin typeface="Cambria Math"/>
                            </a:rPr>
                            <m:t>!</m:t>
                          </m:r>
                        </m:den>
                      </m:f>
                    </m:oMath>
                  </m:oMathPara>
                </a14:m>
                <a:endParaRPr lang="en-US" sz="2300" dirty="0" smtClean="0"/>
              </a:p>
              <a:p>
                <a:pPr marL="0" indent="0" algn="r" rtl="1">
                  <a:lnSpc>
                    <a:spcPct val="170000"/>
                  </a:lnSpc>
                  <a:buNone/>
                </a:pPr>
                <a:r>
                  <a:rPr lang="el-GR" sz="2300" dirty="0" smtClean="0"/>
                  <a:t>λ</a:t>
                </a:r>
                <a:r>
                  <a:rPr lang="ar-SA" sz="2300" dirty="0" smtClean="0"/>
                  <a:t> هي معلمة توزيع بواسون وهي أيضاً تمثل متوسط وتباين وتوزيع بواسون.</a:t>
                </a:r>
              </a:p>
              <a:p>
                <a:pPr marL="0" indent="0" algn="r" rtl="1">
                  <a:lnSpc>
                    <a:spcPct val="170000"/>
                  </a:lnSpc>
                  <a:buNone/>
                </a:pPr>
                <a:r>
                  <a:rPr lang="ar-SA" sz="2300" b="1" u="sng" dirty="0">
                    <a:solidFill>
                      <a:srgbClr val="00B050"/>
                    </a:solidFill>
                  </a:rPr>
                  <a:t>متوسط (التوقع) </a:t>
                </a:r>
                <a:r>
                  <a:rPr lang="ar-SA" sz="2300" dirty="0" smtClean="0"/>
                  <a:t>لعدد مرات حدوث الحدث = </a:t>
                </a:r>
                <a:r>
                  <a:rPr lang="el-GR" sz="2300" dirty="0" smtClean="0"/>
                  <a:t>λ</a:t>
                </a:r>
                <a:endParaRPr lang="ar-SA" sz="2300" dirty="0" smtClean="0"/>
              </a:p>
              <a:p>
                <a:pPr marL="0" indent="0" algn="r" rtl="1">
                  <a:lnSpc>
                    <a:spcPct val="170000"/>
                  </a:lnSpc>
                  <a:buNone/>
                </a:pPr>
                <a:r>
                  <a:rPr lang="ar-SA" sz="2300" b="1" u="sng" dirty="0">
                    <a:solidFill>
                      <a:srgbClr val="00B050"/>
                    </a:solidFill>
                  </a:rPr>
                  <a:t>التباين </a:t>
                </a:r>
                <a:r>
                  <a:rPr lang="ar-SA" sz="2300" dirty="0" smtClean="0"/>
                  <a:t>لعدد مرات حدوث الحدث = </a:t>
                </a:r>
                <a:r>
                  <a:rPr lang="el-GR" sz="2300" dirty="0" smtClean="0"/>
                  <a:t>λ</a:t>
                </a:r>
                <a:endParaRPr lang="ar-SA" sz="2300" dirty="0" smtClean="0"/>
              </a:p>
              <a:p>
                <a:pPr marL="0" indent="0" algn="r" rtl="1">
                  <a:lnSpc>
                    <a:spcPct val="170000"/>
                  </a:lnSpc>
                  <a:buNone/>
                </a:pPr>
                <a:r>
                  <a:rPr lang="ar-SA" sz="2300" b="1" u="sng" dirty="0">
                    <a:solidFill>
                      <a:srgbClr val="00B050"/>
                    </a:solidFill>
                  </a:rPr>
                  <a:t>الإنحراف المعياري </a:t>
                </a:r>
                <a:r>
                  <a:rPr lang="ar-SA" sz="2300" dirty="0" smtClean="0"/>
                  <a:t>لعدد مرات حدوث الحدث= </a:t>
                </a:r>
                <a14:m>
                  <m:oMath xmlns:m="http://schemas.openxmlformats.org/officeDocument/2006/math">
                    <m:rad>
                      <m:radPr>
                        <m:degHide m:val="on"/>
                        <m:ctrlPr>
                          <a:rPr lang="ar-SA" sz="2300" i="1" smtClean="0">
                            <a:latin typeface="Cambria Math"/>
                          </a:rPr>
                        </m:ctrlPr>
                      </m:radPr>
                      <m:deg/>
                      <m:e>
                        <m:r>
                          <a:rPr lang="ar-SA" sz="2300" i="1" smtClean="0">
                            <a:latin typeface="Cambria Math"/>
                            <a:ea typeface="Cambria Math"/>
                          </a:rPr>
                          <m:t>𝜆</m:t>
                        </m:r>
                      </m:e>
                    </m:rad>
                  </m:oMath>
                </a14:m>
                <a:endParaRPr lang="en-US" sz="23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838200"/>
                <a:ext cx="8229600" cy="5410200"/>
              </a:xfrm>
              <a:blipFill rotWithShape="1">
                <a:blip r:embed="rId2"/>
                <a:stretch>
                  <a:fillRect l="-1407" r="-1111" b="-8568"/>
                </a:stretch>
              </a:blipFill>
            </p:spPr>
            <p:txBody>
              <a:bodyPr/>
              <a:lstStyle/>
              <a:p>
                <a:r>
                  <a:rPr lang="en-US">
                    <a:noFill/>
                  </a:rPr>
                  <a:t> </a:t>
                </a:r>
              </a:p>
            </p:txBody>
          </p:sp>
        </mc:Fallback>
      </mc:AlternateContent>
    </p:spTree>
    <p:extLst>
      <p:ext uri="{BB962C8B-B14F-4D97-AF65-F5344CB8AC3E}">
        <p14:creationId xmlns:p14="http://schemas.microsoft.com/office/powerpoint/2010/main" val="5538384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96000"/>
          </a:xfrm>
        </p:spPr>
        <p:txBody>
          <a:bodyPr>
            <a:normAutofit fontScale="92500"/>
          </a:bodyPr>
          <a:lstStyle/>
          <a:p>
            <a:pPr marL="0" indent="0" algn="r" rtl="1">
              <a:lnSpc>
                <a:spcPct val="150000"/>
              </a:lnSpc>
              <a:buNone/>
            </a:pPr>
            <a:r>
              <a:rPr lang="ar-SA" sz="2800" i="1" dirty="0" smtClean="0">
                <a:solidFill>
                  <a:srgbClr val="FF0000"/>
                </a:solidFill>
              </a:rPr>
              <a:t>مثال:</a:t>
            </a:r>
          </a:p>
          <a:p>
            <a:pPr marL="0" indent="0" algn="r" rtl="1">
              <a:lnSpc>
                <a:spcPct val="150000"/>
              </a:lnSpc>
              <a:buNone/>
            </a:pPr>
            <a:r>
              <a:rPr lang="ar-SA" sz="2800" dirty="0" smtClean="0">
                <a:solidFill>
                  <a:srgbClr val="00B050"/>
                </a:solidFill>
              </a:rPr>
              <a:t>إذا كان </a:t>
            </a:r>
            <a:r>
              <a:rPr lang="en-US" sz="2800" dirty="0" smtClean="0">
                <a:solidFill>
                  <a:srgbClr val="00B050"/>
                </a:solidFill>
              </a:rPr>
              <a:t>X</a:t>
            </a:r>
            <a:r>
              <a:rPr lang="ar-SA" sz="2800" dirty="0" smtClean="0">
                <a:solidFill>
                  <a:srgbClr val="00B050"/>
                </a:solidFill>
              </a:rPr>
              <a:t> عدد حالات الطوارئ التي يستقبلها أحد المستشفيات خلال ليلة واحدة متغير عشوائي له توزيع بواسون 3، أحسب:</a:t>
            </a:r>
          </a:p>
          <a:p>
            <a:pPr marL="0" indent="0" algn="r" rtl="1">
              <a:lnSpc>
                <a:spcPct val="150000"/>
              </a:lnSpc>
              <a:buNone/>
            </a:pPr>
            <a:r>
              <a:rPr lang="ar-SA" sz="2800" dirty="0" smtClean="0"/>
              <a:t>1</a:t>
            </a:r>
            <a:r>
              <a:rPr lang="ar-SA" sz="2800" dirty="0" smtClean="0">
                <a:solidFill>
                  <a:srgbClr val="7030A0"/>
                </a:solidFill>
              </a:rPr>
              <a:t>/ دالة الكتلة الإحتمالية للمتغير العشوائي </a:t>
            </a:r>
            <a:r>
              <a:rPr lang="en-US" sz="2800" dirty="0" smtClean="0">
                <a:solidFill>
                  <a:srgbClr val="7030A0"/>
                </a:solidFill>
              </a:rPr>
              <a:t>X</a:t>
            </a:r>
            <a:r>
              <a:rPr lang="ar-SA" sz="2800" dirty="0" smtClean="0">
                <a:solidFill>
                  <a:srgbClr val="7030A0"/>
                </a:solidFill>
              </a:rPr>
              <a:t>.</a:t>
            </a:r>
          </a:p>
          <a:p>
            <a:pPr marL="0" indent="0" algn="r" rtl="1">
              <a:lnSpc>
                <a:spcPct val="150000"/>
              </a:lnSpc>
              <a:buNone/>
            </a:pPr>
            <a:r>
              <a:rPr lang="ar-SA" sz="2800" dirty="0" smtClean="0">
                <a:solidFill>
                  <a:srgbClr val="002060"/>
                </a:solidFill>
              </a:rPr>
              <a:t>2/ إحتمال أن يستقبل المستشفى 4 حالات طوارئ خلال ليلة واحدة.</a:t>
            </a:r>
          </a:p>
          <a:p>
            <a:pPr marL="0" indent="0" algn="r" rtl="1">
              <a:lnSpc>
                <a:spcPct val="150000"/>
              </a:lnSpc>
              <a:buNone/>
            </a:pPr>
            <a:r>
              <a:rPr lang="ar-SA" sz="2800" dirty="0">
                <a:solidFill>
                  <a:srgbClr val="7030A0"/>
                </a:solidFill>
              </a:rPr>
              <a:t>3/إحتمال أن يستقبل المستشفى أقل من حالتين طوارئ خلال ليلة واحدة.</a:t>
            </a:r>
          </a:p>
          <a:p>
            <a:pPr marL="0" indent="0" algn="r" rtl="1">
              <a:lnSpc>
                <a:spcPct val="150000"/>
              </a:lnSpc>
              <a:buNone/>
            </a:pPr>
            <a:r>
              <a:rPr lang="ar-SA" sz="2800" dirty="0">
                <a:solidFill>
                  <a:srgbClr val="002060"/>
                </a:solidFill>
              </a:rPr>
              <a:t>4/ إحتمال أن لا يستقبل المستشفى أي حالة طوارئ خلال ليلة واحدة.</a:t>
            </a:r>
          </a:p>
          <a:p>
            <a:pPr marL="0" indent="0" algn="r" rtl="1">
              <a:lnSpc>
                <a:spcPct val="150000"/>
              </a:lnSpc>
              <a:buNone/>
            </a:pPr>
            <a:r>
              <a:rPr lang="ar-SA" sz="2800" dirty="0">
                <a:solidFill>
                  <a:srgbClr val="7030A0"/>
                </a:solidFill>
              </a:rPr>
              <a:t>5/ متوسط عدد حالات الطوارئ التي يستقبلها المستشفى خلال ليلة واحدة.</a:t>
            </a:r>
          </a:p>
          <a:p>
            <a:pPr marL="0" indent="0" algn="r" rtl="1">
              <a:lnSpc>
                <a:spcPct val="150000"/>
              </a:lnSpc>
              <a:buNone/>
            </a:pPr>
            <a:r>
              <a:rPr lang="ar-SA" sz="2800" dirty="0">
                <a:solidFill>
                  <a:srgbClr val="002060"/>
                </a:solidFill>
              </a:rPr>
              <a:t>6/ التباين لعدد حالات الطوارئ التي يستقبلها المستشفى خلال ليلة واحدة.</a:t>
            </a:r>
            <a:endParaRPr lang="en-US" sz="2800" dirty="0">
              <a:solidFill>
                <a:srgbClr val="002060"/>
              </a:solidFill>
            </a:endParaRPr>
          </a:p>
        </p:txBody>
      </p:sp>
    </p:spTree>
    <p:extLst>
      <p:ext uri="{BB962C8B-B14F-4D97-AF65-F5344CB8AC3E}">
        <p14:creationId xmlns:p14="http://schemas.microsoft.com/office/powerpoint/2010/main" val="41170426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477000"/>
          </a:xfrm>
        </p:spPr>
        <p:txBody>
          <a:bodyPr>
            <a:normAutofit fontScale="85000" lnSpcReduction="10000"/>
          </a:bodyPr>
          <a:lstStyle/>
          <a:p>
            <a:pPr marL="0" indent="0" algn="r" rtl="1">
              <a:lnSpc>
                <a:spcPct val="150000"/>
              </a:lnSpc>
              <a:buNone/>
            </a:pPr>
            <a:r>
              <a:rPr lang="ar-SA" b="1" u="sng" dirty="0" smtClean="0">
                <a:solidFill>
                  <a:srgbClr val="FF0000"/>
                </a:solidFill>
              </a:rPr>
              <a:t>مثال:</a:t>
            </a:r>
          </a:p>
          <a:p>
            <a:pPr marL="0" indent="0" algn="r" rtl="1">
              <a:lnSpc>
                <a:spcPct val="150000"/>
              </a:lnSpc>
              <a:buNone/>
            </a:pPr>
            <a:r>
              <a:rPr lang="ar-SA" dirty="0" smtClean="0">
                <a:solidFill>
                  <a:srgbClr val="00B050"/>
                </a:solidFill>
              </a:rPr>
              <a:t>إذا كان المتغير العشوائي </a:t>
            </a:r>
            <a:r>
              <a:rPr lang="en-US" dirty="0" smtClean="0">
                <a:solidFill>
                  <a:srgbClr val="00B050"/>
                </a:solidFill>
              </a:rPr>
              <a:t>X</a:t>
            </a:r>
            <a:r>
              <a:rPr lang="ar-SA" dirty="0" smtClean="0">
                <a:solidFill>
                  <a:srgbClr val="00B050"/>
                </a:solidFill>
              </a:rPr>
              <a:t> يمثل عدد الأشعة من نوع خاص التي يعملها أحد مراكز الأشعة خلال ساعة له توزيع بواسون 2.3 ، فأوجد:</a:t>
            </a:r>
          </a:p>
          <a:p>
            <a:pPr marL="0" indent="0" algn="r" rtl="1">
              <a:lnSpc>
                <a:spcPct val="150000"/>
              </a:lnSpc>
              <a:buNone/>
            </a:pPr>
            <a:r>
              <a:rPr lang="ar-SA" dirty="0" smtClean="0"/>
              <a:t>1</a:t>
            </a:r>
            <a:r>
              <a:rPr lang="ar-SA" dirty="0" smtClean="0">
                <a:solidFill>
                  <a:schemeClr val="accent1">
                    <a:lumMod val="75000"/>
                  </a:schemeClr>
                </a:solidFill>
              </a:rPr>
              <a:t>/ دالة الكتلة الإحتمالية للمتغير العشوائي </a:t>
            </a:r>
            <a:r>
              <a:rPr lang="en-US" dirty="0" smtClean="0">
                <a:solidFill>
                  <a:schemeClr val="accent1">
                    <a:lumMod val="75000"/>
                  </a:schemeClr>
                </a:solidFill>
              </a:rPr>
              <a:t>X</a:t>
            </a:r>
            <a:r>
              <a:rPr lang="ar-SA" dirty="0" smtClean="0">
                <a:solidFill>
                  <a:schemeClr val="accent1">
                    <a:lumMod val="75000"/>
                  </a:schemeClr>
                </a:solidFill>
              </a:rPr>
              <a:t>.</a:t>
            </a:r>
          </a:p>
          <a:p>
            <a:pPr marL="0" indent="0" algn="r" rtl="1">
              <a:lnSpc>
                <a:spcPct val="150000"/>
              </a:lnSpc>
              <a:buNone/>
            </a:pPr>
            <a:r>
              <a:rPr lang="ar-SA" dirty="0" smtClean="0">
                <a:solidFill>
                  <a:schemeClr val="accent4">
                    <a:lumMod val="75000"/>
                  </a:schemeClr>
                </a:solidFill>
              </a:rPr>
              <a:t>2/ إحتمال أن يعمل المركز 3 أشعات من هذا النوع خلال ساعة.</a:t>
            </a:r>
          </a:p>
          <a:p>
            <a:pPr marL="0" indent="0" algn="r" rtl="1">
              <a:lnSpc>
                <a:spcPct val="150000"/>
              </a:lnSpc>
              <a:buNone/>
            </a:pPr>
            <a:r>
              <a:rPr lang="ar-SA" dirty="0" smtClean="0">
                <a:solidFill>
                  <a:schemeClr val="accent1">
                    <a:lumMod val="75000"/>
                  </a:schemeClr>
                </a:solidFill>
              </a:rPr>
              <a:t>3/ إحتمال أن يعمل المركز أشعتين على الأقل خلال ساعة.</a:t>
            </a:r>
          </a:p>
          <a:p>
            <a:pPr marL="0" indent="0" algn="r" rtl="1">
              <a:lnSpc>
                <a:spcPct val="150000"/>
              </a:lnSpc>
              <a:buNone/>
            </a:pPr>
            <a:r>
              <a:rPr lang="ar-SA" dirty="0">
                <a:solidFill>
                  <a:schemeClr val="accent4">
                    <a:lumMod val="75000"/>
                  </a:schemeClr>
                </a:solidFill>
              </a:rPr>
              <a:t>4/ متوسط عدد الأشعة من النوع الخاصالتي يعملها المركز خلال ساعة.</a:t>
            </a:r>
          </a:p>
          <a:p>
            <a:pPr marL="0" indent="0" algn="r" rtl="1">
              <a:lnSpc>
                <a:spcPct val="150000"/>
              </a:lnSpc>
              <a:buNone/>
            </a:pPr>
            <a:r>
              <a:rPr lang="ar-SA" dirty="0" smtClean="0">
                <a:solidFill>
                  <a:schemeClr val="accent1">
                    <a:lumMod val="75000"/>
                  </a:schemeClr>
                </a:solidFill>
              </a:rPr>
              <a:t>5/ الإنحراف المعياري لعدد الأشعة من النوع الخاص التي يعملها المركز خلال ساعة.</a:t>
            </a:r>
          </a:p>
          <a:p>
            <a:pPr marL="0" indent="0" algn="r" rtl="1">
              <a:lnSpc>
                <a:spcPct val="150000"/>
              </a:lnSpc>
              <a:buNone/>
            </a:pPr>
            <a:endParaRPr lang="ar-SA" dirty="0" smtClean="0"/>
          </a:p>
        </p:txBody>
      </p:sp>
    </p:spTree>
    <p:extLst>
      <p:ext uri="{BB962C8B-B14F-4D97-AF65-F5344CB8AC3E}">
        <p14:creationId xmlns:p14="http://schemas.microsoft.com/office/powerpoint/2010/main" val="1997323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990099"/>
                </a:solidFill>
              </a:rPr>
              <a:t>توزيع ذي الحدين</a:t>
            </a:r>
            <a:endParaRPr lang="en-US" b="1" dirty="0">
              <a:solidFill>
                <a:srgbClr val="990099"/>
              </a:solidFill>
            </a:endParaRPr>
          </a:p>
        </p:txBody>
      </p:sp>
      <p:sp>
        <p:nvSpPr>
          <p:cNvPr id="3" name="Content Placeholder 2"/>
          <p:cNvSpPr>
            <a:spLocks noGrp="1"/>
          </p:cNvSpPr>
          <p:nvPr>
            <p:ph idx="1"/>
          </p:nvPr>
        </p:nvSpPr>
        <p:spPr/>
        <p:txBody>
          <a:bodyPr/>
          <a:lstStyle/>
          <a:p>
            <a:pPr marL="0" indent="0" algn="r" rtl="1">
              <a:lnSpc>
                <a:spcPct val="150000"/>
              </a:lnSpc>
              <a:buNone/>
            </a:pPr>
            <a:r>
              <a:rPr lang="ar-SA" dirty="0" smtClean="0"/>
              <a:t>يعتبر توزيع ذي الحدين من أهم التوزيعات المتقطعة. ويستخدم هذا التوزيع في التجارب التي يمكن تصنيف جميع نتائجها إلى نتيجتين فقط. النتيجة التي تهمنا تسمى بالنجاح والأخرى بالفشل، وكلمة النجاح تستعمل فقط لتسهيل وصف ظهور الحادث.</a:t>
            </a:r>
            <a:endParaRPr lang="en-US" dirty="0"/>
          </a:p>
        </p:txBody>
      </p:sp>
    </p:spTree>
    <p:extLst>
      <p:ext uri="{BB962C8B-B14F-4D97-AF65-F5344CB8AC3E}">
        <p14:creationId xmlns:p14="http://schemas.microsoft.com/office/powerpoint/2010/main" val="1598957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u="sng" dirty="0" smtClean="0">
                <a:solidFill>
                  <a:srgbClr val="FF0000"/>
                </a:solidFill>
              </a:rPr>
              <a:t>تعريف توزيع ذي الحدين</a:t>
            </a:r>
            <a:endParaRPr lang="en-US" u="sng" dirty="0">
              <a:solidFill>
                <a:srgbClr val="FF0000"/>
              </a:solidFill>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219200"/>
                <a:ext cx="8229600" cy="5334000"/>
              </a:xfrm>
            </p:spPr>
            <p:txBody>
              <a:bodyPr>
                <a:normAutofit fontScale="85000" lnSpcReduction="10000"/>
              </a:bodyPr>
              <a:lstStyle/>
              <a:p>
                <a:pPr marL="0" indent="0" algn="r" rtl="1">
                  <a:lnSpc>
                    <a:spcPct val="160000"/>
                  </a:lnSpc>
                  <a:buNone/>
                </a:pPr>
                <a:r>
                  <a:rPr lang="ar-SA" dirty="0" smtClean="0"/>
                  <a:t>في التجارب المتكررة </a:t>
                </a:r>
                <a:r>
                  <a:rPr lang="en-US" dirty="0" smtClean="0"/>
                  <a:t>n</a:t>
                </a:r>
                <a:r>
                  <a:rPr lang="ar-SA" dirty="0" smtClean="0"/>
                  <a:t> من المرات المستقلة والتي تصنف نتائجها إلى صنفين: نجاح (الحدث الذي يهمنا)، أو الفشل (الحدث الآخر).</a:t>
                </a:r>
              </a:p>
              <a:p>
                <a:pPr marL="0" indent="0" algn="r" rtl="1">
                  <a:lnSpc>
                    <a:spcPct val="160000"/>
                  </a:lnSpc>
                  <a:buNone/>
                </a:pPr>
                <a:r>
                  <a:rPr lang="ar-SA" dirty="0" smtClean="0"/>
                  <a:t>فإذا رمزنا لاحتمال وقوع النجاح بـ </a:t>
                </a:r>
                <a:r>
                  <a:rPr lang="en-US" dirty="0" smtClean="0"/>
                  <a:t>p</a:t>
                </a:r>
                <a:r>
                  <a:rPr lang="ar-SA" dirty="0" smtClean="0"/>
                  <a:t> والفشل بـ </a:t>
                </a:r>
                <a:r>
                  <a:rPr lang="en-US" dirty="0" smtClean="0"/>
                  <a:t>(1-p)=q</a:t>
                </a:r>
                <a:r>
                  <a:rPr lang="ar-SA" dirty="0" smtClean="0"/>
                  <a:t> وكان المتغير العشوائي يمثل </a:t>
                </a:r>
                <a:r>
                  <a:rPr lang="en-US" dirty="0" smtClean="0"/>
                  <a:t>X</a:t>
                </a:r>
                <a:r>
                  <a:rPr lang="ar-SA" dirty="0" smtClean="0"/>
                  <a:t> عدد مرات النجاح، </a:t>
                </a:r>
                <a:r>
                  <a:rPr lang="ar-SA" b="1" i="1" u="sng" dirty="0" smtClean="0">
                    <a:solidFill>
                      <a:srgbClr val="FF0000"/>
                    </a:solidFill>
                  </a:rPr>
                  <a:t>فإن دالة الكتلة الإحتمالية </a:t>
                </a:r>
                <a:r>
                  <a:rPr lang="ar-SA" dirty="0" smtClean="0"/>
                  <a:t>تعطى بالعلاقة</a:t>
                </a:r>
              </a:p>
              <a:p>
                <a:pPr marL="0" indent="0" algn="l">
                  <a:lnSpc>
                    <a:spcPct val="160000"/>
                  </a:lnSpc>
                  <a:buNone/>
                </a:pPr>
                <a14:m>
                  <m:oMath xmlns:m="http://schemas.openxmlformats.org/officeDocument/2006/math">
                    <m:r>
                      <a:rPr lang="en-US" b="0" i="1" smtClean="0">
                        <a:latin typeface="Cambria Math"/>
                      </a:rPr>
                      <m:t>𝑓</m:t>
                    </m:r>
                    <m:d>
                      <m:dPr>
                        <m:ctrlPr>
                          <a:rPr lang="en-US" b="0" i="1" smtClean="0">
                            <a:latin typeface="Cambria Math"/>
                          </a:rPr>
                        </m:ctrlPr>
                      </m:dPr>
                      <m:e>
                        <m:r>
                          <a:rPr lang="en-US" b="0" i="1" smtClean="0">
                            <a:latin typeface="Cambria Math"/>
                          </a:rPr>
                          <m:t>𝑥</m:t>
                        </m:r>
                      </m:e>
                    </m:d>
                    <m:r>
                      <a:rPr lang="en-US" b="0" i="1" smtClean="0">
                        <a:latin typeface="Cambria Math"/>
                      </a:rPr>
                      <m:t>=</m:t>
                    </m:r>
                    <m:d>
                      <m:dPr>
                        <m:begChr m:val="{"/>
                        <m:endChr m:val=""/>
                        <m:ctrlPr>
                          <a:rPr lang="en-US" b="0" i="1" smtClean="0">
                            <a:latin typeface="Cambria Math"/>
                          </a:rPr>
                        </m:ctrlPr>
                      </m:dPr>
                      <m:e>
                        <m:eqArr>
                          <m:eqArrPr>
                            <m:ctrlPr>
                              <a:rPr lang="en-US" b="0" i="1" smtClean="0">
                                <a:latin typeface="Cambria Math"/>
                              </a:rPr>
                            </m:ctrlPr>
                          </m:eqArrPr>
                          <m:e>
                            <m:d>
                              <m:dPr>
                                <m:ctrlPr>
                                  <a:rPr lang="en-US" b="0" i="1" smtClean="0">
                                    <a:latin typeface="Cambria Math"/>
                                  </a:rPr>
                                </m:ctrlPr>
                              </m:dPr>
                              <m:e>
                                <m:f>
                                  <m:fPr>
                                    <m:type m:val="noBar"/>
                                    <m:ctrlPr>
                                      <a:rPr lang="en-US" b="0" i="1" smtClean="0">
                                        <a:latin typeface="Cambria Math"/>
                                      </a:rPr>
                                    </m:ctrlPr>
                                  </m:fPr>
                                  <m:num>
                                    <m:r>
                                      <a:rPr lang="en-US" b="0" i="1" smtClean="0">
                                        <a:latin typeface="Cambria Math"/>
                                      </a:rPr>
                                      <m:t>𝑛</m:t>
                                    </m:r>
                                  </m:num>
                                  <m:den>
                                    <m:r>
                                      <a:rPr lang="en-US" b="0" i="1" smtClean="0">
                                        <a:latin typeface="Cambria Math"/>
                                      </a:rPr>
                                      <m:t>𝑥</m:t>
                                    </m:r>
                                  </m:den>
                                </m:f>
                              </m:e>
                            </m:d>
                            <m:sSup>
                              <m:sSupPr>
                                <m:ctrlPr>
                                  <a:rPr lang="en-US" b="0" i="1" smtClean="0">
                                    <a:latin typeface="Cambria Math"/>
                                  </a:rPr>
                                </m:ctrlPr>
                              </m:sSupPr>
                              <m:e>
                                <m:r>
                                  <a:rPr lang="en-US" b="0" i="1" smtClean="0">
                                    <a:latin typeface="Cambria Math"/>
                                  </a:rPr>
                                  <m:t>𝑝</m:t>
                                </m:r>
                              </m:e>
                              <m:sup>
                                <m:r>
                                  <a:rPr lang="en-US" b="0" i="1" smtClean="0">
                                    <a:latin typeface="Cambria Math"/>
                                  </a:rPr>
                                  <m:t>𝑥</m:t>
                                </m:r>
                              </m:sup>
                            </m:sSup>
                            <m:sSup>
                              <m:sSupPr>
                                <m:ctrlPr>
                                  <a:rPr lang="en-US" b="0" i="1" smtClean="0">
                                    <a:latin typeface="Cambria Math"/>
                                  </a:rPr>
                                </m:ctrlPr>
                              </m:sSupPr>
                              <m:e>
                                <m:r>
                                  <a:rPr lang="en-US" b="0" i="1" smtClean="0">
                                    <a:latin typeface="Cambria Math"/>
                                  </a:rPr>
                                  <m:t>(</m:t>
                                </m:r>
                                <m:r>
                                  <a:rPr lang="en-US" b="0" i="1" smtClean="0">
                                    <a:latin typeface="Cambria Math"/>
                                  </a:rPr>
                                  <m:t>1</m:t>
                                </m:r>
                                <m:r>
                                  <a:rPr lang="en-US" b="0" i="1" smtClean="0">
                                    <a:latin typeface="Cambria Math"/>
                                  </a:rPr>
                                  <m:t>−</m:t>
                                </m:r>
                                <m:r>
                                  <a:rPr lang="en-US" b="0" i="1" smtClean="0">
                                    <a:latin typeface="Cambria Math"/>
                                  </a:rPr>
                                  <m:t>𝑝</m:t>
                                </m:r>
                                <m:r>
                                  <a:rPr lang="en-US" b="0" i="1" smtClean="0">
                                    <a:latin typeface="Cambria Math"/>
                                  </a:rPr>
                                  <m:t>)</m:t>
                                </m:r>
                              </m:e>
                              <m:sup>
                                <m:r>
                                  <a:rPr lang="en-US" b="0" i="1" smtClean="0">
                                    <a:latin typeface="Cambria Math"/>
                                  </a:rPr>
                                  <m:t>𝑛</m:t>
                                </m:r>
                                <m:r>
                                  <a:rPr lang="en-US" b="0" i="1" smtClean="0">
                                    <a:latin typeface="Cambria Math"/>
                                  </a:rPr>
                                  <m:t>−</m:t>
                                </m:r>
                                <m:r>
                                  <a:rPr lang="en-US" b="0" i="1" smtClean="0">
                                    <a:latin typeface="Cambria Math"/>
                                  </a:rPr>
                                  <m:t>𝑥</m:t>
                                </m:r>
                              </m:sup>
                            </m:sSup>
                            <m:r>
                              <a:rPr lang="en-US" b="0" i="1" smtClean="0">
                                <a:latin typeface="Cambria Math"/>
                              </a:rPr>
                              <m:t>,    </m:t>
                            </m:r>
                            <m:r>
                              <a:rPr lang="en-US" b="0" i="1" smtClean="0">
                                <a:latin typeface="Cambria Math"/>
                              </a:rPr>
                              <m:t>𝑥</m:t>
                            </m:r>
                            <m:r>
                              <a:rPr lang="en-US" b="0" i="1" smtClean="0">
                                <a:latin typeface="Cambria Math"/>
                              </a:rPr>
                              <m:t>=</m:t>
                            </m:r>
                            <m:r>
                              <a:rPr lang="en-US" b="0" i="1" smtClean="0">
                                <a:latin typeface="Cambria Math"/>
                              </a:rPr>
                              <m:t>1</m:t>
                            </m:r>
                            <m:r>
                              <a:rPr lang="en-US" b="0" i="1" smtClean="0">
                                <a:latin typeface="Cambria Math"/>
                              </a:rPr>
                              <m:t>,</m:t>
                            </m:r>
                            <m:r>
                              <a:rPr lang="en-US" b="0" i="1" smtClean="0">
                                <a:latin typeface="Cambria Math"/>
                              </a:rPr>
                              <m:t>2</m:t>
                            </m:r>
                            <m:r>
                              <a:rPr lang="en-US" b="0" i="1" smtClean="0">
                                <a:latin typeface="Cambria Math"/>
                              </a:rPr>
                              <m:t>,…,</m:t>
                            </m:r>
                            <m:r>
                              <a:rPr lang="en-US" b="0" i="1" smtClean="0">
                                <a:latin typeface="Cambria Math"/>
                              </a:rPr>
                              <m:t>𝑛</m:t>
                            </m:r>
                          </m:e>
                          <m:e>
                            <m:r>
                              <a:rPr lang="en-US" b="0" i="1" smtClean="0">
                                <a:latin typeface="Cambria Math"/>
                              </a:rPr>
                              <m:t>0</m:t>
                            </m:r>
                            <m:r>
                              <a:rPr lang="en-US" b="0" i="1" smtClean="0">
                                <a:latin typeface="Cambria Math"/>
                              </a:rPr>
                              <m:t>                           </m:t>
                            </m:r>
                            <m:r>
                              <a:rPr lang="en-US" b="0" i="1" smtClean="0">
                                <a:latin typeface="Cambria Math"/>
                              </a:rPr>
                              <m:t>𝑜𝑡</m:t>
                            </m:r>
                            <m:r>
                              <a:rPr lang="en-US" b="0" i="1" smtClean="0">
                                <a:latin typeface="Cambria Math"/>
                              </a:rPr>
                              <m:t>h</m:t>
                            </m:r>
                            <m:r>
                              <a:rPr lang="en-US" b="0" i="1" smtClean="0">
                                <a:latin typeface="Cambria Math"/>
                              </a:rPr>
                              <m:t>𝑒𝑟𝑤𝑖𝑠𝑒</m:t>
                            </m:r>
                          </m:e>
                        </m:eqArr>
                      </m:e>
                    </m:d>
                  </m:oMath>
                </a14:m>
                <a:r>
                  <a:rPr lang="ar-SA" dirty="0" smtClean="0"/>
                  <a:t>                                      </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219200"/>
                <a:ext cx="8229600" cy="5334000"/>
              </a:xfrm>
              <a:blipFill rotWithShape="1">
                <a:blip r:embed="rId2"/>
                <a:stretch>
                  <a:fillRect l="-1407" r="-1407" b="-914"/>
                </a:stretch>
              </a:blipFill>
            </p:spPr>
            <p:txBody>
              <a:bodyPr/>
              <a:lstStyle/>
              <a:p>
                <a:r>
                  <a:rPr lang="en-US">
                    <a:noFill/>
                  </a:rPr>
                  <a:t> </a:t>
                </a:r>
              </a:p>
            </p:txBody>
          </p:sp>
        </mc:Fallback>
      </mc:AlternateContent>
    </p:spTree>
    <p:extLst>
      <p:ext uri="{BB962C8B-B14F-4D97-AF65-F5344CB8AC3E}">
        <p14:creationId xmlns:p14="http://schemas.microsoft.com/office/powerpoint/2010/main" val="1377572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200" b="1" dirty="0" smtClean="0">
                <a:solidFill>
                  <a:srgbClr val="990099"/>
                </a:solidFill>
              </a:rPr>
              <a:t>التوقع والتباين للمتغير العشوائي الذي يتبع توزيع ذي الحدين</a:t>
            </a:r>
            <a:endParaRPr lang="en-US" sz="3200" b="1" dirty="0">
              <a:solidFill>
                <a:srgbClr val="990099"/>
              </a:solidFill>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219200"/>
                <a:ext cx="8229600" cy="5334000"/>
              </a:xfrm>
            </p:spPr>
            <p:txBody>
              <a:bodyPr>
                <a:normAutofit/>
              </a:bodyPr>
              <a:lstStyle/>
              <a:p>
                <a:pPr marL="0" indent="0" algn="r" rtl="1">
                  <a:lnSpc>
                    <a:spcPct val="150000"/>
                  </a:lnSpc>
                  <a:buNone/>
                </a:pPr>
                <a:r>
                  <a:rPr lang="ar-SA" sz="2400" b="1" u="sng" dirty="0" smtClean="0">
                    <a:solidFill>
                      <a:schemeClr val="accent3">
                        <a:lumMod val="50000"/>
                      </a:schemeClr>
                    </a:solidFill>
                  </a:rPr>
                  <a:t>التوقع والتباين للمتغير العشوائي الذي يتبع توزيع ذي الحدين</a:t>
                </a:r>
                <a:endParaRPr lang="en-US" sz="2400" b="1" u="sng" dirty="0" smtClean="0">
                  <a:solidFill>
                    <a:schemeClr val="accent3">
                      <a:lumMod val="50000"/>
                    </a:schemeClr>
                  </a:solidFill>
                </a:endParaRPr>
              </a:p>
              <a:p>
                <a:pPr marL="0" indent="0" algn="r" rtl="1">
                  <a:lnSpc>
                    <a:spcPct val="150000"/>
                  </a:lnSpc>
                  <a:buNone/>
                </a:pPr>
                <a:endParaRPr lang="ar-SA" sz="2400" b="1" u="sng" dirty="0" smtClean="0">
                  <a:solidFill>
                    <a:schemeClr val="accent3">
                      <a:lumMod val="50000"/>
                    </a:schemeClr>
                  </a:solidFill>
                </a:endParaRPr>
              </a:p>
              <a:p>
                <a:pPr marL="0" indent="0" algn="r">
                  <a:lnSpc>
                    <a:spcPct val="150000"/>
                  </a:lnSpc>
                  <a:buNone/>
                </a:pPr>
                <a14:m>
                  <m:oMathPara xmlns:m="http://schemas.openxmlformats.org/officeDocument/2006/math">
                    <m:oMathParaPr>
                      <m:jc m:val="left"/>
                    </m:oMathParaPr>
                    <m:oMath xmlns:m="http://schemas.openxmlformats.org/officeDocument/2006/math">
                      <m:r>
                        <a:rPr lang="en-US" sz="2400" b="1" i="1" smtClean="0">
                          <a:solidFill>
                            <a:srgbClr val="0070C0"/>
                          </a:solidFill>
                          <a:latin typeface="Cambria Math"/>
                        </a:rPr>
                        <m:t>𝑬</m:t>
                      </m:r>
                      <m:d>
                        <m:dPr>
                          <m:ctrlPr>
                            <a:rPr lang="en-US" sz="2400" b="1" i="1" smtClean="0">
                              <a:solidFill>
                                <a:srgbClr val="0070C0"/>
                              </a:solidFill>
                              <a:latin typeface="Cambria Math"/>
                            </a:rPr>
                          </m:ctrlPr>
                        </m:dPr>
                        <m:e>
                          <m:r>
                            <a:rPr lang="en-US" sz="2400" b="1" i="1" smtClean="0">
                              <a:solidFill>
                                <a:srgbClr val="0070C0"/>
                              </a:solidFill>
                              <a:latin typeface="Cambria Math"/>
                            </a:rPr>
                            <m:t>𝑿</m:t>
                          </m:r>
                        </m:e>
                      </m:d>
                      <m:r>
                        <a:rPr lang="en-US" sz="2400" b="1" i="1" smtClean="0">
                          <a:solidFill>
                            <a:srgbClr val="0070C0"/>
                          </a:solidFill>
                          <a:latin typeface="Cambria Math"/>
                        </a:rPr>
                        <m:t>=</m:t>
                      </m:r>
                      <m:r>
                        <a:rPr lang="en-US" sz="2400" b="1" i="1" smtClean="0">
                          <a:solidFill>
                            <a:srgbClr val="0070C0"/>
                          </a:solidFill>
                          <a:latin typeface="Cambria Math"/>
                        </a:rPr>
                        <m:t>𝒏𝑷</m:t>
                      </m:r>
                    </m:oMath>
                  </m:oMathPara>
                </a14:m>
                <a:endParaRPr lang="en-US" sz="2400" b="1" dirty="0" smtClean="0">
                  <a:solidFill>
                    <a:srgbClr val="0070C0"/>
                  </a:solidFill>
                </a:endParaRPr>
              </a:p>
              <a:p>
                <a:pPr marL="0" indent="0" rtl="1">
                  <a:lnSpc>
                    <a:spcPct val="150000"/>
                  </a:lnSpc>
                  <a:buNone/>
                </a:pPr>
                <a14:m>
                  <m:oMathPara xmlns:m="http://schemas.openxmlformats.org/officeDocument/2006/math">
                    <m:oMathParaPr>
                      <m:jc m:val="left"/>
                    </m:oMathParaPr>
                    <m:oMath xmlns:m="http://schemas.openxmlformats.org/officeDocument/2006/math">
                      <m:r>
                        <a:rPr lang="en-US" sz="2400" b="1" i="1" smtClean="0">
                          <a:solidFill>
                            <a:srgbClr val="0070C0"/>
                          </a:solidFill>
                          <a:latin typeface="Cambria Math"/>
                        </a:rPr>
                        <m:t>𝑽</m:t>
                      </m:r>
                      <m:d>
                        <m:dPr>
                          <m:ctrlPr>
                            <a:rPr lang="en-US" sz="2400" b="1" i="1" smtClean="0">
                              <a:solidFill>
                                <a:srgbClr val="0070C0"/>
                              </a:solidFill>
                              <a:latin typeface="Cambria Math"/>
                            </a:rPr>
                          </m:ctrlPr>
                        </m:dPr>
                        <m:e>
                          <m:r>
                            <a:rPr lang="en-US" sz="2400" b="1" i="1" smtClean="0">
                              <a:solidFill>
                                <a:srgbClr val="0070C0"/>
                              </a:solidFill>
                              <a:latin typeface="Cambria Math"/>
                            </a:rPr>
                            <m:t>𝑿</m:t>
                          </m:r>
                        </m:e>
                      </m:d>
                      <m:r>
                        <a:rPr lang="en-US" sz="2400" b="1" i="1" smtClean="0">
                          <a:solidFill>
                            <a:srgbClr val="0070C0"/>
                          </a:solidFill>
                          <a:latin typeface="Cambria Math"/>
                        </a:rPr>
                        <m:t>=</m:t>
                      </m:r>
                      <m:r>
                        <a:rPr lang="en-US" sz="2400" b="1" i="1" smtClean="0">
                          <a:solidFill>
                            <a:srgbClr val="0070C0"/>
                          </a:solidFill>
                          <a:latin typeface="Cambria Math"/>
                        </a:rPr>
                        <m:t>𝒏𝑷</m:t>
                      </m:r>
                      <m:d>
                        <m:dPr>
                          <m:ctrlPr>
                            <a:rPr lang="en-US" sz="2400" b="1" i="1" smtClean="0">
                              <a:solidFill>
                                <a:srgbClr val="0070C0"/>
                              </a:solidFill>
                              <a:latin typeface="Cambria Math"/>
                            </a:rPr>
                          </m:ctrlPr>
                        </m:dPr>
                        <m:e>
                          <m:r>
                            <a:rPr lang="en-US" sz="2400" b="1" i="1" smtClean="0">
                              <a:solidFill>
                                <a:srgbClr val="0070C0"/>
                              </a:solidFill>
                              <a:latin typeface="Cambria Math"/>
                            </a:rPr>
                            <m:t>𝟏</m:t>
                          </m:r>
                          <m:r>
                            <a:rPr lang="en-US" sz="2400" b="1" i="1" smtClean="0">
                              <a:solidFill>
                                <a:srgbClr val="0070C0"/>
                              </a:solidFill>
                              <a:latin typeface="Cambria Math"/>
                            </a:rPr>
                            <m:t>−</m:t>
                          </m:r>
                          <m:r>
                            <a:rPr lang="en-US" sz="2400" b="1" i="1" smtClean="0">
                              <a:solidFill>
                                <a:srgbClr val="0070C0"/>
                              </a:solidFill>
                              <a:latin typeface="Cambria Math"/>
                            </a:rPr>
                            <m:t>𝑷</m:t>
                          </m:r>
                        </m:e>
                      </m:d>
                    </m:oMath>
                  </m:oMathPara>
                </a14:m>
                <a:endParaRPr lang="en-US" sz="2400" b="1" dirty="0" smtClean="0">
                  <a:solidFill>
                    <a:srgbClr val="0070C0"/>
                  </a:solidFill>
                </a:endParaRPr>
              </a:p>
              <a:p>
                <a:pPr marL="0" indent="0" algn="r" rtl="1">
                  <a:lnSpc>
                    <a:spcPct val="150000"/>
                  </a:lnSpc>
                  <a:buNone/>
                </a:pPr>
                <a:r>
                  <a:rPr lang="ar-SA" sz="2400" b="1" u="sng" dirty="0">
                    <a:solidFill>
                      <a:schemeClr val="accent3">
                        <a:lumMod val="50000"/>
                      </a:schemeClr>
                    </a:solidFill>
                  </a:rPr>
                  <a:t>ملاحظات:</a:t>
                </a:r>
              </a:p>
              <a:p>
                <a:pPr marL="0" indent="0" algn="r" rtl="1">
                  <a:lnSpc>
                    <a:spcPct val="150000"/>
                  </a:lnSpc>
                  <a:buNone/>
                </a:pPr>
                <a:r>
                  <a:rPr lang="ar-SA" sz="2400" b="1" dirty="0" smtClean="0">
                    <a:solidFill>
                      <a:srgbClr val="002060"/>
                    </a:solidFill>
                  </a:rPr>
                  <a:t>1/ عندما </a:t>
                </a:r>
                <a:r>
                  <a:rPr lang="en-US" sz="2400" b="1" dirty="0" smtClean="0">
                    <a:solidFill>
                      <a:srgbClr val="002060"/>
                    </a:solidFill>
                  </a:rPr>
                  <a:t>n=1</a:t>
                </a:r>
                <a:r>
                  <a:rPr lang="ar-SA" sz="2400" b="1" dirty="0" smtClean="0">
                    <a:solidFill>
                      <a:srgbClr val="002060"/>
                    </a:solidFill>
                  </a:rPr>
                  <a:t> فإن توزيع ذي الحدين يسمى توزيع برنولي.</a:t>
                </a:r>
              </a:p>
              <a:p>
                <a:pPr marL="0" indent="0" algn="r" rtl="1">
                  <a:lnSpc>
                    <a:spcPct val="150000"/>
                  </a:lnSpc>
                  <a:buNone/>
                </a:pPr>
                <a:r>
                  <a:rPr lang="ar-SA" sz="2400" b="1" dirty="0" smtClean="0">
                    <a:solidFill>
                      <a:srgbClr val="002060"/>
                    </a:solidFill>
                  </a:rPr>
                  <a:t>2/ معالم توزيع ذي الحدين </a:t>
                </a:r>
                <a:r>
                  <a:rPr lang="en-US" sz="2400" b="1" dirty="0" smtClean="0">
                    <a:solidFill>
                      <a:srgbClr val="002060"/>
                    </a:solidFill>
                  </a:rPr>
                  <a:t>n</a:t>
                </a:r>
                <a:r>
                  <a:rPr lang="ar-SA" sz="2400" b="1" dirty="0" smtClean="0">
                    <a:solidFill>
                      <a:srgbClr val="002060"/>
                    </a:solidFill>
                  </a:rPr>
                  <a:t> و</a:t>
                </a:r>
                <a:r>
                  <a:rPr lang="en-US" sz="2400" b="1" dirty="0" smtClean="0">
                    <a:solidFill>
                      <a:srgbClr val="002060"/>
                    </a:solidFill>
                  </a:rPr>
                  <a:t> p</a:t>
                </a:r>
                <a:r>
                  <a:rPr lang="ar-SA" sz="2400" b="1" dirty="0" smtClean="0">
                    <a:solidFill>
                      <a:srgbClr val="002060"/>
                    </a:solidFill>
                  </a:rPr>
                  <a:t> حيث </a:t>
                </a:r>
                <a:r>
                  <a:rPr lang="en-US" sz="2400" b="1" dirty="0" smtClean="0">
                    <a:solidFill>
                      <a:srgbClr val="002060"/>
                    </a:solidFill>
                  </a:rPr>
                  <a:t>n</a:t>
                </a:r>
                <a:r>
                  <a:rPr lang="ar-SA" sz="2400" b="1" dirty="0" smtClean="0">
                    <a:solidFill>
                      <a:srgbClr val="002060"/>
                    </a:solidFill>
                  </a:rPr>
                  <a:t> هي عدد المحاولات و</a:t>
                </a:r>
                <a:r>
                  <a:rPr lang="en-US" sz="2400" b="1" dirty="0" smtClean="0">
                    <a:solidFill>
                      <a:srgbClr val="002060"/>
                    </a:solidFill>
                  </a:rPr>
                  <a:t>p</a:t>
                </a:r>
                <a:r>
                  <a:rPr lang="ar-SA" sz="2400" b="1" dirty="0" smtClean="0">
                    <a:solidFill>
                      <a:srgbClr val="002060"/>
                    </a:solidFill>
                  </a:rPr>
                  <a:t> هو احتمال النجاح في المحاولة الواحدة.</a:t>
                </a:r>
                <a:endParaRPr lang="en-US" sz="2400" b="1" dirty="0">
                  <a:solidFill>
                    <a:srgbClr val="002060"/>
                  </a:solidFil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219200"/>
                <a:ext cx="8229600" cy="5334000"/>
              </a:xfrm>
              <a:blipFill rotWithShape="1">
                <a:blip r:embed="rId2"/>
                <a:stretch>
                  <a:fillRect r="-1185"/>
                </a:stretch>
              </a:blipFill>
            </p:spPr>
            <p:txBody>
              <a:bodyPr/>
              <a:lstStyle/>
              <a:p>
                <a:r>
                  <a:rPr lang="en-US">
                    <a:noFill/>
                  </a:rPr>
                  <a:t> </a:t>
                </a:r>
              </a:p>
            </p:txBody>
          </p:sp>
        </mc:Fallback>
      </mc:AlternateContent>
    </p:spTree>
    <p:extLst>
      <p:ext uri="{BB962C8B-B14F-4D97-AF65-F5344CB8AC3E}">
        <p14:creationId xmlns:p14="http://schemas.microsoft.com/office/powerpoint/2010/main" val="1802281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txBody>
          <a:bodyPr>
            <a:normAutofit fontScale="85000" lnSpcReduction="20000"/>
          </a:bodyPr>
          <a:lstStyle/>
          <a:p>
            <a:pPr marL="0" indent="0" algn="r" rtl="1">
              <a:lnSpc>
                <a:spcPct val="150000"/>
              </a:lnSpc>
              <a:buNone/>
            </a:pPr>
            <a:r>
              <a:rPr lang="ar-SA" b="1" u="sng" dirty="0" smtClean="0">
                <a:solidFill>
                  <a:srgbClr val="FF0000"/>
                </a:solidFill>
              </a:rPr>
              <a:t>مثال:</a:t>
            </a:r>
          </a:p>
          <a:p>
            <a:pPr marL="0" indent="0" algn="r" rtl="1">
              <a:lnSpc>
                <a:spcPct val="150000"/>
              </a:lnSpc>
              <a:buNone/>
            </a:pPr>
            <a:r>
              <a:rPr lang="ar-SA" dirty="0" smtClean="0">
                <a:solidFill>
                  <a:srgbClr val="00B050"/>
                </a:solidFill>
              </a:rPr>
              <a:t>إذا كان احتمال فوز طالبة من كلية العلوم في المسابقة الثقافية هو 0.8 اشتركت 5 طالبات في هذه المسابقة.</a:t>
            </a:r>
          </a:p>
          <a:p>
            <a:pPr marL="0" indent="0" algn="r" rtl="1">
              <a:lnSpc>
                <a:spcPct val="150000"/>
              </a:lnSpc>
              <a:buNone/>
            </a:pPr>
            <a:r>
              <a:rPr lang="ar-SA" dirty="0" smtClean="0"/>
              <a:t>1</a:t>
            </a:r>
            <a:r>
              <a:rPr lang="ar-SA" dirty="0" smtClean="0">
                <a:solidFill>
                  <a:srgbClr val="002060"/>
                </a:solidFill>
              </a:rPr>
              <a:t>/ أكتب دالة الكتلة الإحتمالية لعدد الطالبات الفائزات.</a:t>
            </a:r>
          </a:p>
          <a:p>
            <a:pPr marL="0" indent="0" algn="r" rtl="1">
              <a:lnSpc>
                <a:spcPct val="150000"/>
              </a:lnSpc>
              <a:buNone/>
            </a:pPr>
            <a:r>
              <a:rPr lang="ar-SA" dirty="0" smtClean="0">
                <a:solidFill>
                  <a:srgbClr val="7030A0"/>
                </a:solidFill>
              </a:rPr>
              <a:t>2/ ما احتمال عدم فوز أي طالبة منهن؟</a:t>
            </a:r>
          </a:p>
          <a:p>
            <a:pPr marL="0" indent="0" algn="r" rtl="1">
              <a:lnSpc>
                <a:spcPct val="150000"/>
              </a:lnSpc>
              <a:buNone/>
            </a:pPr>
            <a:r>
              <a:rPr lang="ar-SA" dirty="0">
                <a:solidFill>
                  <a:srgbClr val="002060"/>
                </a:solidFill>
              </a:rPr>
              <a:t>3/ ما احتمال فوز طالبتين منهن؟.</a:t>
            </a:r>
          </a:p>
          <a:p>
            <a:pPr marL="0" indent="0" algn="r" rtl="1">
              <a:lnSpc>
                <a:spcPct val="150000"/>
              </a:lnSpc>
              <a:buNone/>
            </a:pPr>
            <a:r>
              <a:rPr lang="ar-SA" dirty="0">
                <a:solidFill>
                  <a:srgbClr val="7030A0"/>
                </a:solidFill>
              </a:rPr>
              <a:t>4/ ما احتمال فوز طالبة على الأقل؟</a:t>
            </a:r>
          </a:p>
          <a:p>
            <a:pPr marL="0" indent="0" algn="r" rtl="1">
              <a:lnSpc>
                <a:spcPct val="150000"/>
              </a:lnSpc>
              <a:buNone/>
            </a:pPr>
            <a:r>
              <a:rPr lang="ar-SA" dirty="0">
                <a:solidFill>
                  <a:srgbClr val="002060"/>
                </a:solidFill>
              </a:rPr>
              <a:t>5/ ما احتمال فوز طالبتين على الأكثر؟</a:t>
            </a:r>
          </a:p>
          <a:p>
            <a:pPr marL="0" indent="0" algn="r" rtl="1">
              <a:lnSpc>
                <a:spcPct val="150000"/>
              </a:lnSpc>
              <a:buNone/>
            </a:pPr>
            <a:r>
              <a:rPr lang="ar-SA" dirty="0">
                <a:solidFill>
                  <a:srgbClr val="7030A0"/>
                </a:solidFill>
              </a:rPr>
              <a:t>6/ احسبي التوقع والإنحراف المعياري لعدد الطالبات الفائزات؟</a:t>
            </a:r>
          </a:p>
          <a:p>
            <a:pPr marL="0" indent="0" algn="r" rtl="1">
              <a:lnSpc>
                <a:spcPct val="150000"/>
              </a:lnSpc>
              <a:buNone/>
            </a:pPr>
            <a:r>
              <a:rPr lang="ar-SA" dirty="0">
                <a:solidFill>
                  <a:srgbClr val="002060"/>
                </a:solidFill>
              </a:rPr>
              <a:t>7/ أحسب التوقع والتباين لعدد الطالبات غير الفائزات.</a:t>
            </a:r>
            <a:endParaRPr lang="en-US" dirty="0">
              <a:solidFill>
                <a:srgbClr val="002060"/>
              </a:solidFill>
            </a:endParaRPr>
          </a:p>
        </p:txBody>
      </p:sp>
    </p:spTree>
    <p:extLst>
      <p:ext uri="{BB962C8B-B14F-4D97-AF65-F5344CB8AC3E}">
        <p14:creationId xmlns:p14="http://schemas.microsoft.com/office/powerpoint/2010/main" val="14716563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92500" lnSpcReduction="20000"/>
          </a:bodyPr>
          <a:lstStyle/>
          <a:p>
            <a:pPr marL="0" indent="0" algn="r" rtl="1">
              <a:lnSpc>
                <a:spcPct val="150000"/>
              </a:lnSpc>
              <a:buNone/>
            </a:pPr>
            <a:r>
              <a:rPr lang="ar-SA" b="1" u="sng" dirty="0" smtClean="0">
                <a:solidFill>
                  <a:srgbClr val="FF0000"/>
                </a:solidFill>
              </a:rPr>
              <a:t>مثال:</a:t>
            </a:r>
          </a:p>
          <a:p>
            <a:pPr marL="0" indent="0" algn="r" rtl="1">
              <a:lnSpc>
                <a:spcPct val="150000"/>
              </a:lnSpc>
              <a:buNone/>
            </a:pPr>
            <a:r>
              <a:rPr lang="ar-SA" dirty="0" smtClean="0">
                <a:solidFill>
                  <a:srgbClr val="00B050"/>
                </a:solidFill>
              </a:rPr>
              <a:t>إذا كان 20% من إنتاج المصنع هو إنتاج تالف، أخذت عينة من 4 وحدات. أوجد الإحتمالات التالية:</a:t>
            </a:r>
          </a:p>
          <a:p>
            <a:pPr marL="0" indent="0" algn="r" rtl="1">
              <a:lnSpc>
                <a:spcPct val="150000"/>
              </a:lnSpc>
              <a:buNone/>
            </a:pPr>
            <a:r>
              <a:rPr lang="ar-SA" dirty="0" smtClean="0"/>
              <a:t>1</a:t>
            </a:r>
            <a:r>
              <a:rPr lang="ar-SA" dirty="0" smtClean="0">
                <a:solidFill>
                  <a:srgbClr val="7030A0"/>
                </a:solidFill>
              </a:rPr>
              <a:t>/ الوحدات المختارة تالفة.</a:t>
            </a:r>
          </a:p>
          <a:p>
            <a:pPr marL="0" indent="0" algn="r" rtl="1">
              <a:lnSpc>
                <a:spcPct val="150000"/>
              </a:lnSpc>
              <a:buNone/>
            </a:pPr>
            <a:r>
              <a:rPr lang="ar-SA" dirty="0" smtClean="0">
                <a:solidFill>
                  <a:srgbClr val="002A7E"/>
                </a:solidFill>
              </a:rPr>
              <a:t>2/ على الأكثر توجد وحدتين تالفتين.</a:t>
            </a:r>
          </a:p>
          <a:p>
            <a:pPr marL="0" indent="0" algn="r" rtl="1">
              <a:lnSpc>
                <a:spcPct val="150000"/>
              </a:lnSpc>
              <a:buNone/>
            </a:pPr>
            <a:r>
              <a:rPr lang="ar-SA" dirty="0">
                <a:solidFill>
                  <a:srgbClr val="7030A0"/>
                </a:solidFill>
              </a:rPr>
              <a:t>3/ 3 من الوحدات المختارة جيدة.</a:t>
            </a:r>
          </a:p>
          <a:p>
            <a:pPr marL="0" indent="0" algn="r" rtl="1">
              <a:lnSpc>
                <a:spcPct val="150000"/>
              </a:lnSpc>
              <a:buNone/>
            </a:pPr>
            <a:r>
              <a:rPr lang="ar-SA" dirty="0">
                <a:solidFill>
                  <a:srgbClr val="002A7E"/>
                </a:solidFill>
              </a:rPr>
              <a:t>4/ التوقع والتباين لعدد الوحدات التالفة.</a:t>
            </a:r>
          </a:p>
          <a:p>
            <a:pPr marL="0" indent="0" algn="r" rtl="1">
              <a:lnSpc>
                <a:spcPct val="150000"/>
              </a:lnSpc>
              <a:buNone/>
            </a:pPr>
            <a:r>
              <a:rPr lang="ar-SA" dirty="0">
                <a:solidFill>
                  <a:srgbClr val="7030A0"/>
                </a:solidFill>
              </a:rPr>
              <a:t>5/ التوقع والتباين لعدد الوحدات الجيدة.</a:t>
            </a:r>
            <a:endParaRPr lang="en-US" dirty="0">
              <a:solidFill>
                <a:srgbClr val="7030A0"/>
              </a:solidFill>
            </a:endParaRPr>
          </a:p>
        </p:txBody>
      </p:sp>
    </p:spTree>
    <p:extLst>
      <p:ext uri="{BB962C8B-B14F-4D97-AF65-F5344CB8AC3E}">
        <p14:creationId xmlns:p14="http://schemas.microsoft.com/office/powerpoint/2010/main" val="3068964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pPr marL="0" indent="0" algn="r" rtl="1">
              <a:lnSpc>
                <a:spcPct val="150000"/>
              </a:lnSpc>
              <a:buNone/>
            </a:pPr>
            <a:r>
              <a:rPr lang="ar-SA" u="sng" dirty="0" smtClean="0">
                <a:solidFill>
                  <a:srgbClr val="FF0000"/>
                </a:solidFill>
              </a:rPr>
              <a:t>مثال:</a:t>
            </a:r>
          </a:p>
          <a:p>
            <a:pPr marL="0" indent="0" algn="r" rtl="1">
              <a:lnSpc>
                <a:spcPct val="150000"/>
              </a:lnSpc>
              <a:buNone/>
            </a:pPr>
            <a:r>
              <a:rPr lang="ar-SA" dirty="0" smtClean="0"/>
              <a:t>صندوق يتضمن 8 تفاحات اثنتان منهما تالفة، سحبنا عشوائياً (مع الإعادة) 3 منها، وكان المتغير العشوائي </a:t>
            </a:r>
            <a:r>
              <a:rPr lang="en-US" dirty="0" smtClean="0"/>
              <a:t>X</a:t>
            </a:r>
            <a:r>
              <a:rPr lang="ar-SA" dirty="0" smtClean="0"/>
              <a:t> يمثل التفاحات التالفة التي حصلنا عليها. أكتب دالة الكتلة الإحتمالية للمتغير العشوائي </a:t>
            </a:r>
            <a:r>
              <a:rPr lang="en-US" dirty="0" smtClean="0"/>
              <a:t>X</a:t>
            </a:r>
            <a:r>
              <a:rPr lang="ar-SA" dirty="0" smtClean="0"/>
              <a:t>.</a:t>
            </a:r>
            <a:endParaRPr lang="en-US" dirty="0"/>
          </a:p>
        </p:txBody>
      </p:sp>
    </p:spTree>
    <p:extLst>
      <p:ext uri="{BB962C8B-B14F-4D97-AF65-F5344CB8AC3E}">
        <p14:creationId xmlns:p14="http://schemas.microsoft.com/office/powerpoint/2010/main" val="755933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477000"/>
          </a:xfrm>
        </p:spPr>
        <p:txBody>
          <a:bodyPr>
            <a:normAutofit fontScale="85000" lnSpcReduction="20000"/>
          </a:bodyPr>
          <a:lstStyle/>
          <a:p>
            <a:pPr marL="0" indent="0" algn="r" rtl="1">
              <a:lnSpc>
                <a:spcPct val="160000"/>
              </a:lnSpc>
              <a:buNone/>
            </a:pPr>
            <a:r>
              <a:rPr lang="ar-SA" b="1" u="sng" dirty="0" smtClean="0">
                <a:solidFill>
                  <a:srgbClr val="FF0000"/>
                </a:solidFill>
              </a:rPr>
              <a:t>مثال:</a:t>
            </a:r>
          </a:p>
          <a:p>
            <a:pPr marL="0" indent="0" algn="r" rtl="1">
              <a:lnSpc>
                <a:spcPct val="160000"/>
              </a:lnSpc>
              <a:buNone/>
            </a:pPr>
            <a:r>
              <a:rPr lang="ar-SA" dirty="0" smtClean="0">
                <a:solidFill>
                  <a:srgbClr val="00B050"/>
                </a:solidFill>
              </a:rPr>
              <a:t>إذا كان 7% من الأشخاص المسافرين عبر المحيط الأطلنطي يصابون بدوار البحر. أخذت عينة من 5 أشخاص مسافرين.</a:t>
            </a:r>
          </a:p>
          <a:p>
            <a:pPr marL="0" indent="0" algn="r" rtl="1">
              <a:lnSpc>
                <a:spcPct val="160000"/>
              </a:lnSpc>
              <a:buNone/>
            </a:pPr>
            <a:r>
              <a:rPr lang="ar-SA" dirty="0" smtClean="0">
                <a:solidFill>
                  <a:srgbClr val="7030A0"/>
                </a:solidFill>
              </a:rPr>
              <a:t>1/ أكتب دالة الكتلة الإحتمالية لعدد الأشخاص في العينة الذين يصابون بدوار البحر.</a:t>
            </a:r>
          </a:p>
          <a:p>
            <a:pPr marL="0" indent="0" algn="r" rtl="1">
              <a:lnSpc>
                <a:spcPct val="160000"/>
              </a:lnSpc>
              <a:buNone/>
            </a:pPr>
            <a:r>
              <a:rPr lang="ar-SA" dirty="0" smtClean="0"/>
              <a:t>2</a:t>
            </a:r>
            <a:r>
              <a:rPr lang="ar-SA" dirty="0" smtClean="0">
                <a:solidFill>
                  <a:srgbClr val="002060"/>
                </a:solidFill>
              </a:rPr>
              <a:t>/ إحتمال أن يصاب 3 منهم بدوار البحر.</a:t>
            </a:r>
          </a:p>
          <a:p>
            <a:pPr marL="0" indent="0" algn="r" rtl="1">
              <a:lnSpc>
                <a:spcPct val="160000"/>
              </a:lnSpc>
              <a:buNone/>
            </a:pPr>
            <a:r>
              <a:rPr lang="ar-SA" dirty="0">
                <a:solidFill>
                  <a:srgbClr val="7030A0"/>
                </a:solidFill>
              </a:rPr>
              <a:t>3/ إحتمال أن يصاب 4 على الأكثر بدوار البحر.</a:t>
            </a:r>
          </a:p>
          <a:p>
            <a:pPr marL="0" indent="0" algn="r" rtl="1">
              <a:lnSpc>
                <a:spcPct val="160000"/>
              </a:lnSpc>
              <a:buNone/>
            </a:pPr>
            <a:r>
              <a:rPr lang="ar-SA" dirty="0">
                <a:solidFill>
                  <a:srgbClr val="002060"/>
                </a:solidFill>
              </a:rPr>
              <a:t>4/ إحتمال أ لا يصاب 4 منهم بدوار البحر.</a:t>
            </a:r>
          </a:p>
          <a:p>
            <a:pPr marL="0" indent="0" algn="r" rtl="1">
              <a:lnSpc>
                <a:spcPct val="160000"/>
              </a:lnSpc>
              <a:buNone/>
            </a:pPr>
            <a:r>
              <a:rPr lang="ar-SA" dirty="0">
                <a:solidFill>
                  <a:srgbClr val="7030A0"/>
                </a:solidFill>
              </a:rPr>
              <a:t>5/ التوقع لعدد الأشخاص الذين يصابون بدوار البحر.</a:t>
            </a:r>
          </a:p>
          <a:p>
            <a:pPr marL="0" indent="0" algn="r" rtl="1">
              <a:lnSpc>
                <a:spcPct val="160000"/>
              </a:lnSpc>
              <a:buNone/>
            </a:pPr>
            <a:r>
              <a:rPr lang="ar-SA" dirty="0">
                <a:solidFill>
                  <a:srgbClr val="002060"/>
                </a:solidFill>
              </a:rPr>
              <a:t>6/ التباين لعدد الأشخاص الذين يصابون بدوار البحر.</a:t>
            </a:r>
            <a:endParaRPr lang="en-US" dirty="0">
              <a:solidFill>
                <a:srgbClr val="002060"/>
              </a:solidFill>
            </a:endParaRPr>
          </a:p>
        </p:txBody>
      </p:sp>
    </p:spTree>
    <p:extLst>
      <p:ext uri="{BB962C8B-B14F-4D97-AF65-F5344CB8AC3E}">
        <p14:creationId xmlns:p14="http://schemas.microsoft.com/office/powerpoint/2010/main" val="1312085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rtl="1"/>
            <a:r>
              <a:rPr lang="ar-SA" b="1" i="1" dirty="0" smtClean="0">
                <a:solidFill>
                  <a:srgbClr val="FF0066"/>
                </a:solidFill>
                <a:effectLst>
                  <a:outerShdw blurRad="38100" dist="38100" dir="2700000" algn="tl">
                    <a:srgbClr val="000000">
                      <a:alpha val="43137"/>
                    </a:srgbClr>
                  </a:outerShdw>
                </a:effectLst>
              </a:rPr>
              <a:t>توزيع بواسون</a:t>
            </a:r>
            <a:endParaRPr lang="en-US" b="1" i="1" dirty="0">
              <a:solidFill>
                <a:srgbClr val="FF0066"/>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203133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281</TotalTime>
  <Words>818</Words>
  <Application>Microsoft Office PowerPoint</Application>
  <PresentationFormat>On-screen Show (4:3)</PresentationFormat>
  <Paragraphs>68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توزيع ذي الحدين</vt:lpstr>
      <vt:lpstr>توزيع ذي الحدين</vt:lpstr>
      <vt:lpstr>تعريف توزيع ذي الحدين</vt:lpstr>
      <vt:lpstr>التوقع والتباين للمتغير العشوائي الذي يتبع توزيع ذي الحدين</vt:lpstr>
      <vt:lpstr>PowerPoint Presentation</vt:lpstr>
      <vt:lpstr>PowerPoint Presentation</vt:lpstr>
      <vt:lpstr>PowerPoint Presentation</vt:lpstr>
      <vt:lpstr>PowerPoint Presentation</vt:lpstr>
      <vt:lpstr>توزيع بواسون</vt:lpstr>
      <vt:lpstr>توزيع بواسون</vt:lpstr>
      <vt:lpstr>توزيع بواسون</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توزيع ذي الحدين</dc:title>
  <dc:creator>Zainab</dc:creator>
  <cp:lastModifiedBy>Zainab</cp:lastModifiedBy>
  <cp:revision>33</cp:revision>
  <dcterms:created xsi:type="dcterms:W3CDTF">2006-08-16T00:00:00Z</dcterms:created>
  <dcterms:modified xsi:type="dcterms:W3CDTF">2013-11-29T12:40:31Z</dcterms:modified>
</cp:coreProperties>
</file>