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5" r:id="rId9"/>
    <p:sldId id="264" r:id="rId10"/>
    <p:sldId id="266" r:id="rId11"/>
    <p:sldId id="267" r:id="rId1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65" d="100"/>
          <a:sy n="65" d="100"/>
        </p:scale>
        <p:origin x="-108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8E56D-4318-426C-A792-C74D1EE3DB04}" type="datetimeFigureOut">
              <a:rPr lang="ar-SA" smtClean="0"/>
              <a:pPr/>
              <a:t>24/04/1432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EB757-7CBB-4C74-A88E-7FD57AA4449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8E56D-4318-426C-A792-C74D1EE3DB04}" type="datetimeFigureOut">
              <a:rPr lang="ar-SA" smtClean="0"/>
              <a:pPr/>
              <a:t>24/04/1432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EB757-7CBB-4C74-A88E-7FD57AA4449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8E56D-4318-426C-A792-C74D1EE3DB04}" type="datetimeFigureOut">
              <a:rPr lang="ar-SA" smtClean="0"/>
              <a:pPr/>
              <a:t>24/04/1432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EB757-7CBB-4C74-A88E-7FD57AA4449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8E56D-4318-426C-A792-C74D1EE3DB04}" type="datetimeFigureOut">
              <a:rPr lang="ar-SA" smtClean="0"/>
              <a:pPr/>
              <a:t>24/04/1432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EB757-7CBB-4C74-A88E-7FD57AA4449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8E56D-4318-426C-A792-C74D1EE3DB04}" type="datetimeFigureOut">
              <a:rPr lang="ar-SA" smtClean="0"/>
              <a:pPr/>
              <a:t>24/04/1432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EB757-7CBB-4C74-A88E-7FD57AA4449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8E56D-4318-426C-A792-C74D1EE3DB04}" type="datetimeFigureOut">
              <a:rPr lang="ar-SA" smtClean="0"/>
              <a:pPr/>
              <a:t>24/04/1432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EB757-7CBB-4C74-A88E-7FD57AA4449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8E56D-4318-426C-A792-C74D1EE3DB04}" type="datetimeFigureOut">
              <a:rPr lang="ar-SA" smtClean="0"/>
              <a:pPr/>
              <a:t>24/04/1432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EB757-7CBB-4C74-A88E-7FD57AA4449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8E56D-4318-426C-A792-C74D1EE3DB04}" type="datetimeFigureOut">
              <a:rPr lang="ar-SA" smtClean="0"/>
              <a:pPr/>
              <a:t>24/04/1432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EB757-7CBB-4C74-A88E-7FD57AA4449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8E56D-4318-426C-A792-C74D1EE3DB04}" type="datetimeFigureOut">
              <a:rPr lang="ar-SA" smtClean="0"/>
              <a:pPr/>
              <a:t>24/04/1432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EB757-7CBB-4C74-A88E-7FD57AA4449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8E56D-4318-426C-A792-C74D1EE3DB04}" type="datetimeFigureOut">
              <a:rPr lang="ar-SA" smtClean="0"/>
              <a:pPr/>
              <a:t>24/04/1432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EB757-7CBB-4C74-A88E-7FD57AA4449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8E56D-4318-426C-A792-C74D1EE3DB04}" type="datetimeFigureOut">
              <a:rPr lang="ar-SA" smtClean="0"/>
              <a:pPr/>
              <a:t>24/04/1432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EB757-7CBB-4C74-A88E-7FD57AA4449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B8E56D-4318-426C-A792-C74D1EE3DB04}" type="datetimeFigureOut">
              <a:rPr lang="ar-SA" smtClean="0"/>
              <a:pPr/>
              <a:t>24/04/1432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6EB757-7CBB-4C74-A88E-7FD57AA4449A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714348" y="1357298"/>
            <a:ext cx="7772400" cy="1470025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ar-SA" b="1" dirty="0" smtClean="0"/>
              <a:t>التعلم الشرطي الإجرائي </a:t>
            </a:r>
            <a:r>
              <a:rPr lang="ar-SA" b="1" dirty="0" smtClean="0"/>
              <a:t>(</a:t>
            </a:r>
            <a:r>
              <a:rPr lang="ar-SA" b="1" dirty="0" err="1" smtClean="0">
                <a:solidFill>
                  <a:schemeClr val="bg1"/>
                </a:solidFill>
              </a:rPr>
              <a:t>سكنر</a:t>
            </a:r>
            <a:r>
              <a:rPr lang="ar-SA" b="1" dirty="0" smtClean="0">
                <a:solidFill>
                  <a:schemeClr val="bg1"/>
                </a:solidFill>
              </a:rPr>
              <a:t> </a:t>
            </a:r>
            <a:r>
              <a:rPr lang="ar-SA" b="1" dirty="0" smtClean="0">
                <a:solidFill>
                  <a:schemeClr val="bg1"/>
                </a:solidFill>
              </a:rPr>
              <a:t>)</a:t>
            </a:r>
            <a:endParaRPr lang="ar-SA" b="1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57290" y="3429000"/>
            <a:ext cx="6929486" cy="2643206"/>
          </a:xfrm>
        </p:spPr>
        <p:txBody>
          <a:bodyPr vert="horz" lIns="91440" tIns="45720" rIns="91440" bIns="45720" rtlCol="1" anchor="ctr">
            <a:noAutofit/>
          </a:bodyPr>
          <a:lstStyle/>
          <a:p>
            <a:pPr>
              <a:spcBef>
                <a:spcPct val="0"/>
              </a:spcBef>
            </a:pPr>
            <a:r>
              <a:rPr lang="ar-SA" sz="4000" b="1" dirty="0" smtClean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إعداد الطالبات </a:t>
            </a:r>
          </a:p>
          <a:p>
            <a:pPr>
              <a:spcBef>
                <a:spcPct val="0"/>
              </a:spcBef>
            </a:pPr>
            <a:r>
              <a:rPr lang="ar-SA" sz="4000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هلا سعود العجمي </a:t>
            </a:r>
          </a:p>
          <a:p>
            <a:pPr>
              <a:spcBef>
                <a:spcPct val="0"/>
              </a:spcBef>
            </a:pPr>
            <a:r>
              <a:rPr lang="ar-SA" sz="4000" b="1" dirty="0" err="1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روان</a:t>
            </a:r>
            <a:r>
              <a:rPr lang="ar-SA" sz="4000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مساعد سعيد </a:t>
            </a:r>
          </a:p>
          <a:p>
            <a:pPr>
              <a:spcBef>
                <a:spcPct val="0"/>
              </a:spcBef>
            </a:pPr>
            <a:r>
              <a:rPr lang="ar-SA" sz="4000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نورة حمد </a:t>
            </a:r>
            <a:r>
              <a:rPr lang="ar-SA" sz="4000" b="1" dirty="0" err="1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الربيق</a:t>
            </a:r>
            <a:r>
              <a:rPr lang="ar-SA" sz="4000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</a:t>
            </a:r>
            <a:endParaRPr lang="ar-SA" sz="40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8670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ar-SA" b="1" dirty="0" smtClean="0"/>
              <a:t>نظرية التعلم بالاستبصار ( </a:t>
            </a:r>
            <a:r>
              <a:rPr lang="ar-SA" b="1" dirty="0" err="1" smtClean="0"/>
              <a:t>الجشطلت</a:t>
            </a:r>
            <a:r>
              <a:rPr lang="ar-SA" b="1" dirty="0" smtClean="0"/>
              <a:t>)</a:t>
            </a:r>
            <a:endParaRPr lang="ar-SA" b="1" dirty="0"/>
          </a:p>
        </p:txBody>
      </p:sp>
      <p:sp>
        <p:nvSpPr>
          <p:cNvPr id="6" name="عنصر نائب للمحتوى 2"/>
          <p:cNvSpPr>
            <a:spLocks noGrp="1"/>
          </p:cNvSpPr>
          <p:nvPr>
            <p:ph idx="1"/>
          </p:nvPr>
        </p:nvSpPr>
        <p:spPr>
          <a:xfrm>
            <a:off x="357158" y="1714488"/>
            <a:ext cx="8401080" cy="4768865"/>
          </a:xfrm>
        </p:spPr>
        <p:txBody>
          <a:bodyPr>
            <a:normAutofit/>
          </a:bodyPr>
          <a:lstStyle/>
          <a:p>
            <a:pPr algn="just"/>
            <a:r>
              <a:rPr lang="ar-SA" b="1" dirty="0" smtClean="0">
                <a:solidFill>
                  <a:schemeClr val="bg1"/>
                </a:solidFill>
              </a:rPr>
              <a:t>اقتضت هذه المشكلات استخدام عصا أو أكثر لجذب الطعام الذي كان يوضع خار القفص </a:t>
            </a:r>
            <a:r>
              <a:rPr lang="ar-SA" b="1" dirty="0" err="1" smtClean="0">
                <a:solidFill>
                  <a:schemeClr val="bg1"/>
                </a:solidFill>
              </a:rPr>
              <a:t>و</a:t>
            </a:r>
            <a:r>
              <a:rPr lang="ar-SA" b="1" dirty="0" smtClean="0">
                <a:solidFill>
                  <a:schemeClr val="bg1"/>
                </a:solidFill>
              </a:rPr>
              <a:t> لوحظ أن الاستبصار يبدأ باستخدام العصا </a:t>
            </a:r>
            <a:r>
              <a:rPr lang="ar-SA" b="1" dirty="0" err="1" smtClean="0">
                <a:solidFill>
                  <a:schemeClr val="bg1"/>
                </a:solidFill>
              </a:rPr>
              <a:t>و</a:t>
            </a:r>
            <a:r>
              <a:rPr lang="ar-SA" b="1" dirty="0" smtClean="0">
                <a:solidFill>
                  <a:schemeClr val="bg1"/>
                </a:solidFill>
              </a:rPr>
              <a:t> لو أنه كثيراً ما يكون الاستخدام خاطئاً كما يحدث حيث يقذف القرد بالعصا تجاه </a:t>
            </a:r>
            <a:r>
              <a:rPr lang="ar-SA" b="1" dirty="0" err="1" smtClean="0">
                <a:solidFill>
                  <a:schemeClr val="bg1"/>
                </a:solidFill>
              </a:rPr>
              <a:t>الموزه</a:t>
            </a:r>
            <a:r>
              <a:rPr lang="ar-SA" b="1" dirty="0" smtClean="0">
                <a:solidFill>
                  <a:schemeClr val="bg1"/>
                </a:solidFill>
              </a:rPr>
              <a:t> و قد لوحظ انه متى استخدم </a:t>
            </a:r>
            <a:r>
              <a:rPr lang="ar-SA" b="1" dirty="0" err="1" smtClean="0">
                <a:solidFill>
                  <a:schemeClr val="bg1"/>
                </a:solidFill>
              </a:rPr>
              <a:t>الشامبنزي</a:t>
            </a:r>
            <a:r>
              <a:rPr lang="ar-SA" b="1" dirty="0" smtClean="0">
                <a:solidFill>
                  <a:schemeClr val="bg1"/>
                </a:solidFill>
              </a:rPr>
              <a:t> العصا بنجاح كان يلجأ على الفور إلى ما تعلم </a:t>
            </a:r>
            <a:r>
              <a:rPr lang="ar-SA" b="1" dirty="0" err="1" smtClean="0">
                <a:solidFill>
                  <a:schemeClr val="bg1"/>
                </a:solidFill>
              </a:rPr>
              <a:t>و</a:t>
            </a:r>
            <a:r>
              <a:rPr lang="ar-SA" b="1" dirty="0" smtClean="0">
                <a:solidFill>
                  <a:schemeClr val="bg1"/>
                </a:solidFill>
              </a:rPr>
              <a:t> يستخدم العصا . </a:t>
            </a:r>
          </a:p>
          <a:p>
            <a:pPr algn="just"/>
            <a:r>
              <a:rPr lang="ar-SA" b="1" dirty="0" smtClean="0">
                <a:solidFill>
                  <a:schemeClr val="bg1"/>
                </a:solidFill>
              </a:rPr>
              <a:t>إن الاستبصار هنا قد حدث </a:t>
            </a:r>
            <a:r>
              <a:rPr lang="ar-SA" b="1" dirty="0" err="1" smtClean="0">
                <a:solidFill>
                  <a:schemeClr val="bg1"/>
                </a:solidFill>
              </a:rPr>
              <a:t>و</a:t>
            </a:r>
            <a:r>
              <a:rPr lang="ar-SA" b="1" dirty="0" smtClean="0">
                <a:solidFill>
                  <a:schemeClr val="bg1"/>
                </a:solidFill>
              </a:rPr>
              <a:t> هو إدراك العلاقة بين العصا </a:t>
            </a:r>
            <a:r>
              <a:rPr lang="ar-SA" b="1" dirty="0" err="1" smtClean="0">
                <a:solidFill>
                  <a:schemeClr val="bg1"/>
                </a:solidFill>
              </a:rPr>
              <a:t>الكويلة</a:t>
            </a:r>
            <a:r>
              <a:rPr lang="ar-SA" b="1" dirty="0" smtClean="0">
                <a:solidFill>
                  <a:schemeClr val="bg1"/>
                </a:solidFill>
              </a:rPr>
              <a:t> و المسافة </a:t>
            </a:r>
            <a:r>
              <a:rPr lang="ar-SA" b="1" dirty="0" err="1" smtClean="0">
                <a:solidFill>
                  <a:schemeClr val="bg1"/>
                </a:solidFill>
              </a:rPr>
              <a:t>البعيده</a:t>
            </a:r>
            <a:r>
              <a:rPr lang="ar-SA" b="1" dirty="0" smtClean="0">
                <a:solidFill>
                  <a:schemeClr val="bg1"/>
                </a:solidFill>
              </a:rPr>
              <a:t> عن الهدف </a:t>
            </a:r>
            <a:endParaRPr lang="ar-SA" b="1" dirty="0">
              <a:solidFill>
                <a:schemeClr val="bg1"/>
              </a:solidFill>
            </a:endParaRPr>
          </a:p>
        </p:txBody>
      </p:sp>
      <p:sp>
        <p:nvSpPr>
          <p:cNvPr id="7" name="مستطيل ذو زوايا قطرية مخدوشة 6"/>
          <p:cNvSpPr/>
          <p:nvPr/>
        </p:nvSpPr>
        <p:spPr>
          <a:xfrm>
            <a:off x="4286248" y="928670"/>
            <a:ext cx="4857752" cy="642942"/>
          </a:xfrm>
          <a:prstGeom prst="snip2Diag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dirty="0" smtClean="0">
                <a:cs typeface="Hesham Cortoba" pitchFamily="2" charset="-78"/>
              </a:rPr>
              <a:t>تجارب مشكلات </a:t>
            </a:r>
            <a:r>
              <a:rPr lang="ar-SA" sz="3200" dirty="0" err="1" smtClean="0">
                <a:cs typeface="Hesham Cortoba" pitchFamily="2" charset="-78"/>
              </a:rPr>
              <a:t>العصى</a:t>
            </a:r>
            <a:r>
              <a:rPr lang="ar-SA" sz="3200" dirty="0" smtClean="0">
                <a:cs typeface="Hesham Cortoba" pitchFamily="2" charset="-78"/>
              </a:rPr>
              <a:t> </a:t>
            </a:r>
            <a:endParaRPr lang="ar-SA" sz="3200" dirty="0">
              <a:cs typeface="Hesham Cortoba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0" decel="100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800" decel="100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build="p"/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00034" y="1142984"/>
            <a:ext cx="8443914" cy="5214974"/>
          </a:xfrm>
        </p:spPr>
        <p:txBody>
          <a:bodyPr>
            <a:normAutofit/>
          </a:bodyPr>
          <a:lstStyle/>
          <a:p>
            <a:r>
              <a:rPr lang="ar-SA" b="1" dirty="0" smtClean="0">
                <a:solidFill>
                  <a:schemeClr val="bg1"/>
                </a:solidFill>
              </a:rPr>
              <a:t>بدأت النظرية بدراسة الإدراك الحسي </a:t>
            </a:r>
            <a:r>
              <a:rPr lang="ar-SA" b="1" dirty="0" err="1" smtClean="0">
                <a:solidFill>
                  <a:schemeClr val="bg1"/>
                </a:solidFill>
              </a:rPr>
              <a:t>و</a:t>
            </a:r>
            <a:r>
              <a:rPr lang="ar-SA" b="1" dirty="0" smtClean="0">
                <a:solidFill>
                  <a:schemeClr val="bg1"/>
                </a:solidFill>
              </a:rPr>
              <a:t> حقق أعظم كشوف في هذا الميدان </a:t>
            </a:r>
            <a:r>
              <a:rPr lang="ar-SA" b="1" dirty="0" err="1" smtClean="0">
                <a:solidFill>
                  <a:schemeClr val="bg1"/>
                </a:solidFill>
              </a:rPr>
              <a:t>و</a:t>
            </a:r>
            <a:r>
              <a:rPr lang="ar-SA" b="1" dirty="0" smtClean="0">
                <a:solidFill>
                  <a:schemeClr val="bg1"/>
                </a:solidFill>
              </a:rPr>
              <a:t> قد كان الهجوم الأساسي على نظرية حزمة الإحساسات التي ترى أن المدرك الحسي ما هو إلا مجموعة من العناصر الحسية قد ربط بينها التداعي .</a:t>
            </a:r>
          </a:p>
          <a:p>
            <a:r>
              <a:rPr lang="ar-SA" b="1" dirty="0" smtClean="0">
                <a:solidFill>
                  <a:schemeClr val="bg1"/>
                </a:solidFill>
              </a:rPr>
              <a:t>و تتوقف سهولة المشكلة أو صعوبتها إلى حد كبير على إدراك العلاقة بين العناصر الهامة في الموقف فلو رأت الموقف على نحو صحيح لنشأ عندها استبصار </a:t>
            </a:r>
          </a:p>
          <a:p>
            <a:r>
              <a:rPr lang="ar-SA" b="1" dirty="0" smtClean="0">
                <a:solidFill>
                  <a:schemeClr val="bg1"/>
                </a:solidFill>
              </a:rPr>
              <a:t>و إدراك الموقف يسير وفق قانون التنظيم </a:t>
            </a:r>
            <a:r>
              <a:rPr lang="ar-SA" b="1" dirty="0" err="1" smtClean="0">
                <a:solidFill>
                  <a:schemeClr val="bg1"/>
                </a:solidFill>
              </a:rPr>
              <a:t>و</a:t>
            </a:r>
            <a:r>
              <a:rPr lang="ar-SA" b="1" dirty="0" smtClean="0">
                <a:solidFill>
                  <a:schemeClr val="bg1"/>
                </a:solidFill>
              </a:rPr>
              <a:t> التوضيح </a:t>
            </a:r>
            <a:r>
              <a:rPr lang="ar-SA" b="1" dirty="0" err="1" smtClean="0">
                <a:solidFill>
                  <a:schemeClr val="bg1"/>
                </a:solidFill>
              </a:rPr>
              <a:t>و</a:t>
            </a:r>
            <a:r>
              <a:rPr lang="ar-SA" b="1" dirty="0" smtClean="0">
                <a:solidFill>
                  <a:schemeClr val="bg1"/>
                </a:solidFill>
              </a:rPr>
              <a:t> قوانين ثانوية هي قانون التشابه </a:t>
            </a:r>
            <a:r>
              <a:rPr lang="ar-SA" b="1" dirty="0" err="1" smtClean="0">
                <a:solidFill>
                  <a:schemeClr val="bg1"/>
                </a:solidFill>
              </a:rPr>
              <a:t>و</a:t>
            </a:r>
            <a:r>
              <a:rPr lang="ar-SA" b="1" dirty="0" smtClean="0">
                <a:solidFill>
                  <a:schemeClr val="bg1"/>
                </a:solidFill>
              </a:rPr>
              <a:t> التقارب </a:t>
            </a:r>
            <a:r>
              <a:rPr lang="ar-SA" b="1" dirty="0" err="1" smtClean="0">
                <a:solidFill>
                  <a:schemeClr val="bg1"/>
                </a:solidFill>
              </a:rPr>
              <a:t>و</a:t>
            </a:r>
            <a:r>
              <a:rPr lang="ar-SA" b="1" dirty="0" smtClean="0">
                <a:solidFill>
                  <a:schemeClr val="bg1"/>
                </a:solidFill>
              </a:rPr>
              <a:t> الإغلا</a:t>
            </a:r>
            <a:r>
              <a:rPr lang="ar-SA" b="1" dirty="0" smtClean="0">
                <a:solidFill>
                  <a:schemeClr val="bg1"/>
                </a:solidFill>
              </a:rPr>
              <a:t>ق</a:t>
            </a:r>
            <a:endParaRPr lang="ar-SA" b="1" dirty="0">
              <a:solidFill>
                <a:schemeClr val="bg1"/>
              </a:solidFill>
            </a:endParaRPr>
          </a:p>
        </p:txBody>
      </p:sp>
      <p:sp>
        <p:nvSpPr>
          <p:cNvPr id="4" name="عنوان 1"/>
          <p:cNvSpPr txBox="1">
            <a:spLocks/>
          </p:cNvSpPr>
          <p:nvPr/>
        </p:nvSpPr>
        <p:spPr>
          <a:xfrm>
            <a:off x="0" y="0"/>
            <a:ext cx="9144000" cy="92867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1" anchor="ctr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منهج النظرية  </a:t>
            </a:r>
            <a:r>
              <a:rPr kumimoji="0" lang="ar-SA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و</a:t>
            </a:r>
            <a:r>
              <a:rPr kumimoji="0" lang="ar-SA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التطبيقات </a:t>
            </a:r>
            <a:r>
              <a:rPr kumimoji="0" lang="ar-SA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و</a:t>
            </a:r>
            <a:r>
              <a:rPr kumimoji="0" lang="ar-SA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المبادئ</a:t>
            </a:r>
            <a:endParaRPr kumimoji="0" lang="ar-SA" sz="44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ar-SA" dirty="0" smtClean="0"/>
              <a:t>موضوع النظرية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>
                <a:solidFill>
                  <a:schemeClr val="bg1"/>
                </a:solidFill>
              </a:rPr>
              <a:t>صندوق </a:t>
            </a:r>
            <a:r>
              <a:rPr lang="ar-SA" b="1" dirty="0" err="1" smtClean="0">
                <a:solidFill>
                  <a:schemeClr val="bg1"/>
                </a:solidFill>
              </a:rPr>
              <a:t>سكنر</a:t>
            </a:r>
            <a:r>
              <a:rPr lang="ar-SA" b="1" dirty="0" smtClean="0">
                <a:solidFill>
                  <a:schemeClr val="bg1"/>
                </a:solidFill>
              </a:rPr>
              <a:t> صندوق بسيط صنع ليسع فأراً </a:t>
            </a:r>
            <a:r>
              <a:rPr lang="ar-SA" b="1" dirty="0" err="1" smtClean="0">
                <a:solidFill>
                  <a:schemeClr val="bg1"/>
                </a:solidFill>
              </a:rPr>
              <a:t>و</a:t>
            </a:r>
            <a:r>
              <a:rPr lang="ar-SA" b="1" dirty="0" smtClean="0">
                <a:solidFill>
                  <a:schemeClr val="bg1"/>
                </a:solidFill>
              </a:rPr>
              <a:t> </a:t>
            </a:r>
            <a:r>
              <a:rPr lang="ar-SA" b="1" dirty="0" err="1" smtClean="0">
                <a:solidFill>
                  <a:schemeClr val="bg1"/>
                </a:solidFill>
              </a:rPr>
              <a:t>به</a:t>
            </a:r>
            <a:r>
              <a:rPr lang="ar-SA" b="1" dirty="0" smtClean="0">
                <a:solidFill>
                  <a:schemeClr val="bg1"/>
                </a:solidFill>
              </a:rPr>
              <a:t> رافعة وسيلة للحصول على </a:t>
            </a:r>
            <a:r>
              <a:rPr lang="ar-SA" b="1" dirty="0" err="1" smtClean="0">
                <a:solidFill>
                  <a:schemeClr val="bg1"/>
                </a:solidFill>
              </a:rPr>
              <a:t>كرية</a:t>
            </a:r>
            <a:r>
              <a:rPr lang="ar-SA" b="1" dirty="0" smtClean="0">
                <a:solidFill>
                  <a:schemeClr val="bg1"/>
                </a:solidFill>
              </a:rPr>
              <a:t> الطعام في كل مرة يضغط عليها الحيوان ، </a:t>
            </a:r>
            <a:r>
              <a:rPr lang="ar-SA" b="1" dirty="0" err="1" smtClean="0">
                <a:solidFill>
                  <a:schemeClr val="bg1"/>
                </a:solidFill>
              </a:rPr>
              <a:t>و</a:t>
            </a:r>
            <a:r>
              <a:rPr lang="ar-SA" b="1" dirty="0" smtClean="0">
                <a:solidFill>
                  <a:schemeClr val="bg1"/>
                </a:solidFill>
              </a:rPr>
              <a:t> قد وضعت وسائل التسجيل خارج الصندوق بحيث يستطيع المجرب أن يترك مكان التجربة </a:t>
            </a:r>
            <a:r>
              <a:rPr lang="ar-SA" b="1" dirty="0" err="1" smtClean="0">
                <a:solidFill>
                  <a:schemeClr val="bg1"/>
                </a:solidFill>
              </a:rPr>
              <a:t>و</a:t>
            </a:r>
            <a:r>
              <a:rPr lang="ar-SA" b="1" dirty="0" smtClean="0">
                <a:solidFill>
                  <a:schemeClr val="bg1"/>
                </a:solidFill>
              </a:rPr>
              <a:t> يعود ليلاً  إلى بيته </a:t>
            </a:r>
            <a:r>
              <a:rPr lang="ar-SA" b="1" dirty="0" err="1" smtClean="0">
                <a:solidFill>
                  <a:schemeClr val="bg1"/>
                </a:solidFill>
              </a:rPr>
              <a:t>و</a:t>
            </a:r>
            <a:r>
              <a:rPr lang="ar-SA" b="1" dirty="0" smtClean="0">
                <a:solidFill>
                  <a:schemeClr val="bg1"/>
                </a:solidFill>
              </a:rPr>
              <a:t> يرى في الصباح تسجيلاً لعمل الفأر </a:t>
            </a:r>
            <a:r>
              <a:rPr lang="ar-SA" b="1" dirty="0" err="1" smtClean="0">
                <a:solidFill>
                  <a:schemeClr val="bg1"/>
                </a:solidFill>
              </a:rPr>
              <a:t>و</a:t>
            </a:r>
            <a:r>
              <a:rPr lang="ar-SA" b="1" dirty="0" smtClean="0">
                <a:solidFill>
                  <a:schemeClr val="bg1"/>
                </a:solidFill>
              </a:rPr>
              <a:t> هناك صناديق أخرى </a:t>
            </a:r>
            <a:r>
              <a:rPr lang="ar-SA" b="1" dirty="0" err="1" smtClean="0">
                <a:solidFill>
                  <a:schemeClr val="bg1"/>
                </a:solidFill>
              </a:rPr>
              <a:t>لسكنر</a:t>
            </a:r>
            <a:r>
              <a:rPr lang="ar-SA" b="1" dirty="0" smtClean="0">
                <a:solidFill>
                  <a:schemeClr val="bg1"/>
                </a:solidFill>
              </a:rPr>
              <a:t> تناسب الحمام </a:t>
            </a:r>
            <a:r>
              <a:rPr lang="ar-SA" b="1" dirty="0" err="1" smtClean="0">
                <a:solidFill>
                  <a:schemeClr val="bg1"/>
                </a:solidFill>
              </a:rPr>
              <a:t>و</a:t>
            </a:r>
            <a:r>
              <a:rPr lang="ar-SA" b="1" dirty="0" smtClean="0">
                <a:solidFill>
                  <a:schemeClr val="bg1"/>
                </a:solidFill>
              </a:rPr>
              <a:t> حيوانات أخرى </a:t>
            </a:r>
            <a:r>
              <a:rPr lang="ar-SA" b="1" dirty="0" err="1" smtClean="0">
                <a:solidFill>
                  <a:schemeClr val="bg1"/>
                </a:solidFill>
              </a:rPr>
              <a:t>و</a:t>
            </a:r>
            <a:r>
              <a:rPr lang="ar-SA" b="1" dirty="0" smtClean="0">
                <a:solidFill>
                  <a:schemeClr val="bg1"/>
                </a:solidFill>
              </a:rPr>
              <a:t> يتعلم الحيوان بسرعة في صندوق </a:t>
            </a:r>
            <a:r>
              <a:rPr lang="ar-SA" b="1" dirty="0" err="1" smtClean="0">
                <a:solidFill>
                  <a:schemeClr val="bg1"/>
                </a:solidFill>
              </a:rPr>
              <a:t>سكنر</a:t>
            </a:r>
            <a:r>
              <a:rPr lang="ar-SA" b="1" dirty="0" smtClean="0">
                <a:solidFill>
                  <a:schemeClr val="bg1"/>
                </a:solidFill>
              </a:rPr>
              <a:t> ، لأنه لا يحتوي على شيء أخر يفعله الحيوان </a:t>
            </a:r>
          </a:p>
          <a:p>
            <a:endParaRPr lang="ar-SA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ar-SA" dirty="0" smtClean="0"/>
              <a:t>مفاهيم النظرية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85720" y="2143116"/>
            <a:ext cx="8586790" cy="4286280"/>
          </a:xfrm>
        </p:spPr>
        <p:txBody>
          <a:bodyPr>
            <a:noAutofit/>
          </a:bodyPr>
          <a:lstStyle/>
          <a:p>
            <a:r>
              <a:rPr lang="ar-SA" sz="2800" b="1" dirty="0" smtClean="0">
                <a:solidFill>
                  <a:schemeClr val="bg1"/>
                </a:solidFill>
              </a:rPr>
              <a:t>يرى </a:t>
            </a:r>
            <a:r>
              <a:rPr lang="ar-SA" sz="2800" b="1" dirty="0" err="1" smtClean="0">
                <a:solidFill>
                  <a:schemeClr val="bg1"/>
                </a:solidFill>
              </a:rPr>
              <a:t>سكنر</a:t>
            </a:r>
            <a:r>
              <a:rPr lang="ar-SA" sz="2800" b="1" dirty="0" smtClean="0">
                <a:solidFill>
                  <a:schemeClr val="bg1"/>
                </a:solidFill>
              </a:rPr>
              <a:t> أن دراسته للتعلم ما هي إلا بحث عن النظام </a:t>
            </a:r>
            <a:r>
              <a:rPr lang="ar-SA" sz="2800" b="1" dirty="0" err="1" smtClean="0">
                <a:solidFill>
                  <a:schemeClr val="bg1"/>
                </a:solidFill>
              </a:rPr>
              <a:t>و</a:t>
            </a:r>
            <a:r>
              <a:rPr lang="ar-SA" sz="2800" b="1" dirty="0" smtClean="0">
                <a:solidFill>
                  <a:schemeClr val="bg1"/>
                </a:solidFill>
              </a:rPr>
              <a:t> الاطراد للكشف عن العلاقات القانونية بين الوقائع في الطبيعة </a:t>
            </a:r>
            <a:r>
              <a:rPr lang="ar-SA" sz="2800" b="1" dirty="0" err="1" smtClean="0">
                <a:solidFill>
                  <a:schemeClr val="bg1"/>
                </a:solidFill>
              </a:rPr>
              <a:t>و</a:t>
            </a:r>
            <a:r>
              <a:rPr lang="ar-SA" sz="2800" b="1" dirty="0" smtClean="0">
                <a:solidFill>
                  <a:schemeClr val="bg1"/>
                </a:solidFill>
              </a:rPr>
              <a:t> يبدأ بملاحظة الوقائع المفردة </a:t>
            </a:r>
            <a:r>
              <a:rPr lang="ar-SA" sz="2800" b="1" dirty="0" err="1" smtClean="0">
                <a:solidFill>
                  <a:schemeClr val="bg1"/>
                </a:solidFill>
              </a:rPr>
              <a:t>و</a:t>
            </a:r>
            <a:r>
              <a:rPr lang="ar-SA" sz="2800" b="1" dirty="0" smtClean="0">
                <a:solidFill>
                  <a:schemeClr val="bg1"/>
                </a:solidFill>
              </a:rPr>
              <a:t> لكن سرعان ما يمضي إلى القاعدة العامة أو القانون العلمي . </a:t>
            </a:r>
          </a:p>
          <a:p>
            <a:r>
              <a:rPr lang="ar-SA" sz="2800" b="1" dirty="0" smtClean="0">
                <a:solidFill>
                  <a:schemeClr val="bg1"/>
                </a:solidFill>
              </a:rPr>
              <a:t>يعمل </a:t>
            </a:r>
            <a:r>
              <a:rPr lang="ar-SA" sz="2800" b="1" dirty="0" err="1" smtClean="0">
                <a:solidFill>
                  <a:schemeClr val="bg1"/>
                </a:solidFill>
              </a:rPr>
              <a:t>سكنر</a:t>
            </a:r>
            <a:r>
              <a:rPr lang="ar-SA" sz="2800" b="1" dirty="0" smtClean="0">
                <a:solidFill>
                  <a:schemeClr val="bg1"/>
                </a:solidFill>
              </a:rPr>
              <a:t> على أساس هو أن ثمة نظاماً في الطبيعة بما في ذلك لسلوك الإنساني </a:t>
            </a:r>
            <a:r>
              <a:rPr lang="ar-SA" sz="2800" b="1" dirty="0" err="1" smtClean="0">
                <a:solidFill>
                  <a:schemeClr val="bg1"/>
                </a:solidFill>
              </a:rPr>
              <a:t>و</a:t>
            </a:r>
            <a:r>
              <a:rPr lang="ar-SA" sz="2800" b="1" dirty="0" smtClean="0">
                <a:solidFill>
                  <a:schemeClr val="bg1"/>
                </a:solidFill>
              </a:rPr>
              <a:t> أن </a:t>
            </a:r>
            <a:r>
              <a:rPr lang="ar-SA" sz="2800" b="1" dirty="0" err="1" smtClean="0">
                <a:solidFill>
                  <a:schemeClr val="bg1"/>
                </a:solidFill>
              </a:rPr>
              <a:t>و</a:t>
            </a:r>
            <a:r>
              <a:rPr lang="ar-SA" sz="2800" b="1" dirty="0" smtClean="0">
                <a:solidFill>
                  <a:schemeClr val="bg1"/>
                </a:solidFill>
              </a:rPr>
              <a:t> </a:t>
            </a:r>
            <a:r>
              <a:rPr lang="ar-SA" sz="2800" b="1" dirty="0" err="1" smtClean="0">
                <a:solidFill>
                  <a:schemeClr val="bg1"/>
                </a:solidFill>
              </a:rPr>
              <a:t>ظيفة</a:t>
            </a:r>
            <a:r>
              <a:rPr lang="ar-SA" sz="2800" b="1" dirty="0" smtClean="0">
                <a:solidFill>
                  <a:schemeClr val="bg1"/>
                </a:solidFill>
              </a:rPr>
              <a:t> العلم أن يكتشف النظام أي أن العلم يهتم باكتشاف قوانين موجودة تحكم العالم المحيط بنا</a:t>
            </a:r>
          </a:p>
          <a:p>
            <a:r>
              <a:rPr lang="ar-SA" sz="2800" b="1" dirty="0" smtClean="0">
                <a:solidFill>
                  <a:schemeClr val="bg1"/>
                </a:solidFill>
              </a:rPr>
              <a:t>و هدف علم النفس هو الوصول إلى درجة من </a:t>
            </a:r>
            <a:r>
              <a:rPr lang="ar-SA" sz="2800" b="1" dirty="0" err="1" smtClean="0">
                <a:solidFill>
                  <a:schemeClr val="bg1"/>
                </a:solidFill>
              </a:rPr>
              <a:t>التبؤ</a:t>
            </a:r>
            <a:r>
              <a:rPr lang="ar-SA" sz="2800" b="1" dirty="0" smtClean="0">
                <a:solidFill>
                  <a:schemeClr val="bg1"/>
                </a:solidFill>
              </a:rPr>
              <a:t> بالسلوك الإنساني </a:t>
            </a:r>
            <a:r>
              <a:rPr lang="ar-SA" sz="2800" b="1" dirty="0" err="1" smtClean="0">
                <a:solidFill>
                  <a:schemeClr val="bg1"/>
                </a:solidFill>
              </a:rPr>
              <a:t>و</a:t>
            </a:r>
            <a:r>
              <a:rPr lang="ar-SA" sz="2800" b="1" dirty="0" smtClean="0">
                <a:solidFill>
                  <a:schemeClr val="bg1"/>
                </a:solidFill>
              </a:rPr>
              <a:t> ضبطه كتلك التي حققتها العلوم الفيزيائية في مجالها </a:t>
            </a:r>
          </a:p>
          <a:p>
            <a:pPr>
              <a:buNone/>
            </a:pPr>
            <a:endParaRPr lang="ar-SA" sz="2800" b="1" dirty="0">
              <a:solidFill>
                <a:schemeClr val="bg1"/>
              </a:solidFill>
            </a:endParaRPr>
          </a:p>
        </p:txBody>
      </p:sp>
      <p:sp>
        <p:nvSpPr>
          <p:cNvPr id="4" name="عنوان 1"/>
          <p:cNvSpPr txBox="1">
            <a:spLocks/>
          </p:cNvSpPr>
          <p:nvPr/>
        </p:nvSpPr>
        <p:spPr>
          <a:xfrm>
            <a:off x="6500826" y="1214422"/>
            <a:ext cx="2643174" cy="571504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1" anchor="ctr">
            <a:normAutofit fontScale="77500" lnSpcReduction="20000"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معني علم السلوك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ar-SA" sz="4800" b="1" dirty="0" smtClean="0"/>
              <a:t>مفاهيم النظرية </a:t>
            </a:r>
            <a:endParaRPr lang="ar-SA" sz="4800" b="1" dirty="0"/>
          </a:p>
        </p:txBody>
      </p:sp>
      <p:sp>
        <p:nvSpPr>
          <p:cNvPr id="5" name="عنوان 1"/>
          <p:cNvSpPr txBox="1">
            <a:spLocks/>
          </p:cNvSpPr>
          <p:nvPr/>
        </p:nvSpPr>
        <p:spPr>
          <a:xfrm>
            <a:off x="5429256" y="1214422"/>
            <a:ext cx="3714744" cy="571504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1" anchor="ctr">
            <a:normAutofit fontScale="55000" lnSpcReduction="20000"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العلاقة بين علم السلوك </a:t>
            </a:r>
            <a:r>
              <a:rPr kumimoji="0" lang="ar-SA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و</a:t>
            </a:r>
            <a:r>
              <a:rPr kumimoji="0" lang="ar-SA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الحتمية </a:t>
            </a:r>
          </a:p>
        </p:txBody>
      </p:sp>
      <p:sp>
        <p:nvSpPr>
          <p:cNvPr id="6" name="عنصر نائب للمحتوى 2"/>
          <p:cNvSpPr>
            <a:spLocks noGrp="1"/>
          </p:cNvSpPr>
          <p:nvPr>
            <p:ph idx="1"/>
          </p:nvPr>
        </p:nvSpPr>
        <p:spPr>
          <a:xfrm>
            <a:off x="357158" y="1928802"/>
            <a:ext cx="8372476" cy="4429156"/>
          </a:xfrm>
        </p:spPr>
        <p:txBody>
          <a:bodyPr>
            <a:normAutofit/>
          </a:bodyPr>
          <a:lstStyle/>
          <a:p>
            <a:r>
              <a:rPr lang="ar-SA" sz="2800" b="1" dirty="0" smtClean="0">
                <a:solidFill>
                  <a:schemeClr val="bg1"/>
                </a:solidFill>
              </a:rPr>
              <a:t>الحتمية أن السلوك مسبب </a:t>
            </a:r>
            <a:r>
              <a:rPr lang="ar-SA" sz="2800" b="1" dirty="0" err="1" smtClean="0">
                <a:solidFill>
                  <a:schemeClr val="bg1"/>
                </a:solidFill>
              </a:rPr>
              <a:t>و</a:t>
            </a:r>
            <a:r>
              <a:rPr lang="ar-SA" sz="2800" b="1" dirty="0" smtClean="0">
                <a:solidFill>
                  <a:schemeClr val="bg1"/>
                </a:solidFill>
              </a:rPr>
              <a:t> أن السلوك الذي يظهر هو النوع الوحيد من السلوك الذي يمكن أن يظهر . </a:t>
            </a:r>
          </a:p>
          <a:p>
            <a:r>
              <a:rPr lang="ar-SA" sz="2800" b="1" dirty="0" smtClean="0">
                <a:solidFill>
                  <a:schemeClr val="bg1"/>
                </a:solidFill>
              </a:rPr>
              <a:t>و يؤكد </a:t>
            </a:r>
            <a:r>
              <a:rPr lang="ar-SA" sz="2800" b="1" dirty="0" err="1" smtClean="0">
                <a:solidFill>
                  <a:schemeClr val="bg1"/>
                </a:solidFill>
              </a:rPr>
              <a:t>سكنر</a:t>
            </a:r>
            <a:r>
              <a:rPr lang="ar-SA" sz="2800" b="1" dirty="0" smtClean="0">
                <a:solidFill>
                  <a:schemeClr val="bg1"/>
                </a:solidFill>
              </a:rPr>
              <a:t> أن الحتمية التي نقبلها عادة ، </a:t>
            </a:r>
            <a:r>
              <a:rPr lang="ar-SA" sz="2800" b="1" dirty="0" err="1" smtClean="0">
                <a:solidFill>
                  <a:schemeClr val="bg1"/>
                </a:solidFill>
              </a:rPr>
              <a:t>و</a:t>
            </a:r>
            <a:r>
              <a:rPr lang="ar-SA" sz="2800" b="1" dirty="0" smtClean="0">
                <a:solidFill>
                  <a:schemeClr val="bg1"/>
                </a:solidFill>
              </a:rPr>
              <a:t> تطبق على الآلات تنطبق بنفس المقدار على الإنسان فكثير من الآلات تصمم في الوقت الحاضر عن قصد لتقويم المقدار الإنساني . </a:t>
            </a:r>
          </a:p>
          <a:p>
            <a:r>
              <a:rPr lang="ar-SA" sz="2800" b="1" dirty="0" smtClean="0">
                <a:solidFill>
                  <a:schemeClr val="bg1"/>
                </a:solidFill>
              </a:rPr>
              <a:t>و تعني الحتمية أن </a:t>
            </a:r>
            <a:r>
              <a:rPr lang="ar-SA" sz="2800" b="1" dirty="0" err="1" smtClean="0">
                <a:solidFill>
                  <a:schemeClr val="bg1"/>
                </a:solidFill>
              </a:rPr>
              <a:t>البيبئة</a:t>
            </a:r>
            <a:r>
              <a:rPr lang="ar-SA" sz="2800" b="1" dirty="0" smtClean="0">
                <a:solidFill>
                  <a:schemeClr val="bg1"/>
                </a:solidFill>
              </a:rPr>
              <a:t> تحدد سلوك الفرد ، </a:t>
            </a:r>
            <a:r>
              <a:rPr lang="ar-SA" sz="2800" b="1" dirty="0" err="1" smtClean="0">
                <a:solidFill>
                  <a:schemeClr val="bg1"/>
                </a:solidFill>
              </a:rPr>
              <a:t>و</a:t>
            </a:r>
            <a:r>
              <a:rPr lang="ar-SA" sz="2800" b="1" dirty="0" smtClean="0">
                <a:solidFill>
                  <a:schemeClr val="bg1"/>
                </a:solidFill>
              </a:rPr>
              <a:t> لو أنه يستطيع تغييرها ، </a:t>
            </a:r>
            <a:r>
              <a:rPr lang="ar-SA" sz="2800" b="1" dirty="0" err="1" smtClean="0">
                <a:solidFill>
                  <a:schemeClr val="bg1"/>
                </a:solidFill>
              </a:rPr>
              <a:t>و</a:t>
            </a:r>
            <a:r>
              <a:rPr lang="ar-SA" sz="2800" b="1" dirty="0" smtClean="0">
                <a:solidFill>
                  <a:schemeClr val="bg1"/>
                </a:solidFill>
              </a:rPr>
              <a:t> هذا يتعارض مع قيام الفرد بمهمة ضبط المتغيرات التي يترتب سلوكه عليها ، فهو يقوم بذلك لأنه نتاج الثقافة التي تؤد إلى ضبط المتغيرات التي يترتب سلوكه عليها </a:t>
            </a:r>
          </a:p>
          <a:p>
            <a:endParaRPr lang="ar-SA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 txBox="1">
            <a:spLocks/>
          </p:cNvSpPr>
          <p:nvPr/>
        </p:nvSpPr>
        <p:spPr>
          <a:xfrm>
            <a:off x="0" y="0"/>
            <a:ext cx="9144000" cy="1143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1" anchor="ctr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400" b="0" i="0" u="none" strike="noStrike" kern="1200" cap="none" spc="0" normalizeH="0" baseline="0" noProof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مفاهيم النظرية </a:t>
            </a:r>
            <a:endParaRPr kumimoji="0" lang="ar-SA" sz="4400" b="0" i="0" u="none" strike="noStrike" kern="1200" cap="none" spc="0" normalizeH="0" baseline="0" noProof="0" dirty="0" smtClean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عنوان 1"/>
          <p:cNvSpPr txBox="1">
            <a:spLocks/>
          </p:cNvSpPr>
          <p:nvPr/>
        </p:nvSpPr>
        <p:spPr>
          <a:xfrm>
            <a:off x="4572000" y="1214422"/>
            <a:ext cx="4572000" cy="571504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1" anchor="ctr">
            <a:normAutofit fontScale="47500" lnSpcReduction="20000"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الإشراط</a:t>
            </a:r>
            <a:r>
              <a:rPr kumimoji="0" lang="ar-SA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الإجرائي</a:t>
            </a:r>
            <a:r>
              <a:rPr kumimoji="0" lang="ar-SA" sz="4400" b="1" i="0" u="none" strike="noStrike" kern="1200" cap="none" spc="0" normalizeH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غير فسيولوجي </a:t>
            </a:r>
            <a:r>
              <a:rPr kumimoji="0" lang="ar-SA" sz="4400" b="1" i="0" u="none" strike="noStrike" kern="1200" cap="none" spc="0" normalizeH="0" noProof="0" dirty="0" err="1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و</a:t>
            </a:r>
            <a:r>
              <a:rPr kumimoji="0" lang="ar-SA" sz="4400" b="1" i="0" u="none" strike="noStrike" kern="1200" cap="none" spc="0" normalizeH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غير ظاهرياتي</a:t>
            </a:r>
            <a:endParaRPr kumimoji="0" lang="ar-SA" sz="4400" b="1" i="0" u="none" strike="noStrike" kern="1200" cap="none" spc="0" normalizeH="0" baseline="0" noProof="0" dirty="0" smtClean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عنصر نائب للمحتوى 2"/>
          <p:cNvSpPr txBox="1">
            <a:spLocks/>
          </p:cNvSpPr>
          <p:nvPr/>
        </p:nvSpPr>
        <p:spPr>
          <a:xfrm>
            <a:off x="357158" y="1928802"/>
            <a:ext cx="8372476" cy="4429156"/>
          </a:xfrm>
          <a:prstGeom prst="rect">
            <a:avLst/>
          </a:prstGeom>
        </p:spPr>
        <p:txBody>
          <a:bodyPr vert="horz" lIns="91440" tIns="45720" rIns="91440" bIns="45720" rtlCol="1">
            <a:noAutofit/>
          </a:bodyPr>
          <a:lstStyle/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ar-SA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سكنر</a:t>
            </a:r>
            <a:r>
              <a:rPr kumimoji="0" lang="ar-SA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مقتنع بأن البحث داخل الكائن</a:t>
            </a:r>
            <a:r>
              <a:rPr kumimoji="0" lang="ar-SA" sz="28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الحي عن سبب تغيير سلوكه يؤدي إلى زيادة غموض المتغيرات التي تقع خارج الكائن الحي </a:t>
            </a:r>
            <a:r>
              <a:rPr kumimoji="0" lang="ar-SA" sz="2800" b="1" i="0" u="none" strike="noStrike" kern="1200" cap="none" spc="0" normalizeH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و</a:t>
            </a:r>
            <a:r>
              <a:rPr kumimoji="0" lang="ar-SA" sz="28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هي المتغيرات التي تقبل التحليل العلمي </a:t>
            </a:r>
            <a:r>
              <a:rPr kumimoji="0" lang="ar-SA" sz="2800" b="1" i="0" u="none" strike="noStrike" kern="1200" cap="none" spc="0" normalizeH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و</a:t>
            </a:r>
            <a:r>
              <a:rPr kumimoji="0" lang="ar-SA" sz="28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دراسة </a:t>
            </a:r>
            <a:r>
              <a:rPr lang="ar-SA" sz="2800" b="1" dirty="0" smtClean="0">
                <a:solidFill>
                  <a:schemeClr val="bg1"/>
                </a:solidFill>
              </a:rPr>
              <a:t>هذه المتغيرات الأخيرة تسمح بتفسير السلوك بطريقة علمية كما يفسر علماء الطبيعة سلوك الكائنات غير الحية </a:t>
            </a:r>
            <a:r>
              <a:rPr lang="ar-SA" sz="2800" b="1" dirty="0" err="1" smtClean="0">
                <a:solidFill>
                  <a:schemeClr val="bg1"/>
                </a:solidFill>
              </a:rPr>
              <a:t>و</a:t>
            </a:r>
            <a:r>
              <a:rPr lang="ar-SA" sz="2800" b="1" dirty="0" smtClean="0">
                <a:solidFill>
                  <a:schemeClr val="bg1"/>
                </a:solidFill>
              </a:rPr>
              <a:t> هذه المتغيرات المستقلة ذات أنواع كثيرة </a:t>
            </a:r>
            <a:r>
              <a:rPr lang="ar-SA" sz="2800" b="1" dirty="0" err="1" smtClean="0">
                <a:solidFill>
                  <a:schemeClr val="bg1"/>
                </a:solidFill>
              </a:rPr>
              <a:t>و</a:t>
            </a:r>
            <a:r>
              <a:rPr lang="ar-SA" sz="2800" b="1" dirty="0" smtClean="0">
                <a:solidFill>
                  <a:schemeClr val="bg1"/>
                </a:solidFill>
              </a:rPr>
              <a:t> علاقتها بالسلوك معقدة </a:t>
            </a:r>
            <a:r>
              <a:rPr lang="ar-SA" sz="2800" b="1" dirty="0" err="1" smtClean="0">
                <a:solidFill>
                  <a:schemeClr val="bg1"/>
                </a:solidFill>
              </a:rPr>
              <a:t>و</a:t>
            </a:r>
            <a:r>
              <a:rPr lang="ar-SA" sz="2800" b="1" dirty="0" smtClean="0">
                <a:solidFill>
                  <a:schemeClr val="bg1"/>
                </a:solidFill>
              </a:rPr>
              <a:t> قد تكون غامضة . </a:t>
            </a:r>
          </a:p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ar-SA" sz="2800" b="1" dirty="0" err="1" smtClean="0">
                <a:solidFill>
                  <a:schemeClr val="bg1"/>
                </a:solidFill>
              </a:rPr>
              <a:t>الإشراط</a:t>
            </a:r>
            <a:r>
              <a:rPr lang="ar-SA" sz="2800" b="1" dirty="0" smtClean="0">
                <a:solidFill>
                  <a:schemeClr val="bg1"/>
                </a:solidFill>
              </a:rPr>
              <a:t> الإجرائي هو ما يتبع الاستجابة مباشرة </a:t>
            </a:r>
            <a:r>
              <a:rPr lang="ar-SA" sz="2800" b="1" dirty="0" err="1" smtClean="0">
                <a:solidFill>
                  <a:schemeClr val="bg1"/>
                </a:solidFill>
              </a:rPr>
              <a:t>و</a:t>
            </a:r>
            <a:r>
              <a:rPr lang="ar-SA" sz="2800" b="1" dirty="0" smtClean="0">
                <a:solidFill>
                  <a:schemeClr val="bg1"/>
                </a:solidFill>
              </a:rPr>
              <a:t> ليس ما يسبقها </a:t>
            </a:r>
            <a:r>
              <a:rPr lang="ar-SA" sz="2800" b="1" dirty="0" err="1" smtClean="0">
                <a:solidFill>
                  <a:schemeClr val="bg1"/>
                </a:solidFill>
              </a:rPr>
              <a:t>و</a:t>
            </a:r>
            <a:r>
              <a:rPr lang="ar-SA" sz="2800" b="1" dirty="0" smtClean="0">
                <a:solidFill>
                  <a:schemeClr val="bg1"/>
                </a:solidFill>
              </a:rPr>
              <a:t> أي </a:t>
            </a:r>
            <a:r>
              <a:rPr lang="ar-SA" sz="2800" b="1" dirty="0" err="1" smtClean="0">
                <a:solidFill>
                  <a:schemeClr val="bg1"/>
                </a:solidFill>
              </a:rPr>
              <a:t>استجبابة</a:t>
            </a:r>
            <a:r>
              <a:rPr lang="ar-SA" sz="2800" b="1" dirty="0" smtClean="0">
                <a:solidFill>
                  <a:schemeClr val="bg1"/>
                </a:solidFill>
              </a:rPr>
              <a:t> تؤدي إلى تعزيز قوي . في تجربة الفأر سيضغط على الرافعة للحصول على طعامه </a:t>
            </a:r>
            <a:r>
              <a:rPr lang="ar-SA" sz="2800" b="1" dirty="0" err="1" smtClean="0">
                <a:solidFill>
                  <a:schemeClr val="bg1"/>
                </a:solidFill>
              </a:rPr>
              <a:t>و</a:t>
            </a:r>
            <a:r>
              <a:rPr lang="ar-SA" sz="2800" b="1" dirty="0" smtClean="0">
                <a:solidFill>
                  <a:schemeClr val="bg1"/>
                </a:solidFill>
              </a:rPr>
              <a:t> سيميل بدرجة اكبر إلى ضغط الرافعة مرة أخرى فالذي سوف يتغير هو </a:t>
            </a:r>
            <a:r>
              <a:rPr lang="ar-SA" sz="2800" b="1" dirty="0" err="1" smtClean="0">
                <a:solidFill>
                  <a:schemeClr val="bg1"/>
                </a:solidFill>
              </a:rPr>
              <a:t>الإحتمال</a:t>
            </a:r>
            <a:r>
              <a:rPr lang="ar-SA" sz="2800" b="1" dirty="0" smtClean="0">
                <a:solidFill>
                  <a:schemeClr val="bg1"/>
                </a:solidFill>
              </a:rPr>
              <a:t> المستقبلي للاستجابة من نفس الفئة . </a:t>
            </a:r>
          </a:p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ar-SA" sz="28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 txBox="1">
            <a:spLocks/>
          </p:cNvSpPr>
          <p:nvPr/>
        </p:nvSpPr>
        <p:spPr>
          <a:xfrm>
            <a:off x="0" y="0"/>
            <a:ext cx="9144000" cy="785794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1" anchor="ctr">
            <a:normAutofit fontScale="92500"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الفرق بين الاشتراط الإجرائي </a:t>
            </a:r>
            <a:r>
              <a:rPr kumimoji="0" lang="ar-SA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و</a:t>
            </a:r>
            <a:r>
              <a:rPr kumimoji="0" lang="ar-SA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الاشتراط الكلاسيكي</a:t>
            </a:r>
          </a:p>
        </p:txBody>
      </p:sp>
      <p:sp>
        <p:nvSpPr>
          <p:cNvPr id="5" name="عنصر نائب للمحتوى 2"/>
          <p:cNvSpPr txBox="1">
            <a:spLocks/>
          </p:cNvSpPr>
          <p:nvPr/>
        </p:nvSpPr>
        <p:spPr>
          <a:xfrm>
            <a:off x="500034" y="1000108"/>
            <a:ext cx="8372476" cy="4429156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ar-SA" sz="2800" b="1" dirty="0" smtClean="0">
                <a:solidFill>
                  <a:schemeClr val="bg1"/>
                </a:solidFill>
              </a:rPr>
              <a:t>الكائن الحي يستجيب استجابة منعكسة للمثيرات الطبيعية أو غير الشرطية ، ثم يعرض عليه مثير مع المثير الأصلي </a:t>
            </a:r>
            <a:r>
              <a:rPr lang="ar-SA" sz="2800" b="1" dirty="0" err="1" smtClean="0">
                <a:solidFill>
                  <a:schemeClr val="bg1"/>
                </a:solidFill>
              </a:rPr>
              <a:t>و</a:t>
            </a:r>
            <a:r>
              <a:rPr lang="ar-SA" sz="2800" b="1" dirty="0" smtClean="0">
                <a:solidFill>
                  <a:schemeClr val="bg1"/>
                </a:solidFill>
              </a:rPr>
              <a:t> تتكرر العملية فنجد أن الكائن الحي يستجيب للمثير الجديد شرطياً أي أن الكائن الحي قد تعلم ، فالتعليم الشرطي الكلاسيكي عملية مثير . </a:t>
            </a:r>
          </a:p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ar-SA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إن </a:t>
            </a:r>
            <a:r>
              <a:rPr kumimoji="0" lang="ar-SA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سكنر</a:t>
            </a:r>
            <a:r>
              <a:rPr kumimoji="0" lang="ar-SA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يعطي أهمية أكبر للتعليم</a:t>
            </a:r>
            <a:r>
              <a:rPr kumimoji="0" lang="ar-SA" sz="28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الإجرائي عن </a:t>
            </a:r>
            <a:r>
              <a:rPr kumimoji="0" lang="ar-SA" sz="2800" b="1" i="0" u="none" strike="noStrike" kern="1200" cap="none" spc="0" normalizeH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الإنعكاسي</a:t>
            </a:r>
            <a:r>
              <a:rPr kumimoji="0" lang="ar-SA" sz="28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و هو محكوم بنتائج </a:t>
            </a:r>
            <a:r>
              <a:rPr kumimoji="0" lang="ar-SA" sz="2800" b="1" i="0" u="none" strike="noStrike" kern="1200" cap="none" spc="0" normalizeH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و</a:t>
            </a:r>
            <a:r>
              <a:rPr kumimoji="0" lang="ar-SA" sz="28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ما يترتب عليه </a:t>
            </a:r>
            <a:r>
              <a:rPr kumimoji="0" lang="ar-SA" sz="2800" b="1" i="0" u="none" strike="noStrike" kern="1200" cap="none" spc="0" normalizeH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و</a:t>
            </a:r>
            <a:r>
              <a:rPr kumimoji="0" lang="ar-SA" sz="28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هو يرى أن التعليم الشرطي الكلاسيكي لا يمثل إلا جزء صغير من السلوك الكلي </a:t>
            </a:r>
            <a:r>
              <a:rPr kumimoji="0" lang="ar-SA" sz="28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للكائن </a:t>
            </a:r>
            <a:r>
              <a:rPr kumimoji="0" lang="ar-SA" sz="28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الحي . </a:t>
            </a:r>
          </a:p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ar-SA" sz="28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 txBox="1">
            <a:spLocks/>
          </p:cNvSpPr>
          <p:nvPr/>
        </p:nvSpPr>
        <p:spPr>
          <a:xfrm>
            <a:off x="0" y="0"/>
            <a:ext cx="9144000" cy="785794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1" anchor="ctr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منهج النظرية </a:t>
            </a:r>
            <a:endParaRPr kumimoji="0" lang="ar-SA" sz="4400" b="1" i="0" u="none" strike="noStrike" kern="1200" cap="none" spc="0" normalizeH="0" baseline="0" noProof="0" dirty="0" smtClean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عنصر نائب للمحتوى 2"/>
          <p:cNvSpPr txBox="1">
            <a:spLocks/>
          </p:cNvSpPr>
          <p:nvPr/>
        </p:nvSpPr>
        <p:spPr>
          <a:xfrm>
            <a:off x="500034" y="1000108"/>
            <a:ext cx="8372476" cy="5286412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ar-SA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تسيطر</a:t>
            </a:r>
            <a:r>
              <a:rPr kumimoji="0" lang="ar-SA" sz="24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الاستثارة الهروبية على السلوك </a:t>
            </a:r>
          </a:p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ar-SA" sz="24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يمضي وقت طويل بين السلوك </a:t>
            </a:r>
            <a:r>
              <a:rPr kumimoji="0" lang="ar-SA" sz="2400" b="1" i="0" u="none" strike="noStrike" kern="1200" cap="none" spc="0" normalizeH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و</a:t>
            </a:r>
            <a:r>
              <a:rPr kumimoji="0" lang="ar-SA" sz="24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التعزيز </a:t>
            </a:r>
          </a:p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ar-SA" sz="2400" b="1" baseline="0" dirty="0" smtClean="0">
                <a:solidFill>
                  <a:schemeClr val="bg1"/>
                </a:solidFill>
              </a:rPr>
              <a:t>لا</a:t>
            </a:r>
            <a:r>
              <a:rPr lang="ar-SA" sz="2400" b="1" dirty="0" smtClean="0">
                <a:solidFill>
                  <a:schemeClr val="bg1"/>
                </a:solidFill>
              </a:rPr>
              <a:t> يوجد برنامج ماهر للتعزيز يتحرك مقدماً </a:t>
            </a:r>
          </a:p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ar-SA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يحدث</a:t>
            </a:r>
            <a:r>
              <a:rPr kumimoji="0" lang="ar-SA" sz="24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تعزيز السلوك المرغوب فيه </a:t>
            </a:r>
          </a:p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ar-SA" sz="2400" b="1" baseline="0" dirty="0" smtClean="0">
                <a:solidFill>
                  <a:schemeClr val="bg1"/>
                </a:solidFill>
              </a:rPr>
              <a:t>سلوك</a:t>
            </a:r>
            <a:r>
              <a:rPr lang="ar-SA" sz="2400" b="1" dirty="0" smtClean="0">
                <a:solidFill>
                  <a:schemeClr val="bg1"/>
                </a:solidFill>
              </a:rPr>
              <a:t> الأطفال واقع تحت تأثير سيطرة الإثارة السلبية </a:t>
            </a:r>
          </a:p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ar-SA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إن مضي ثوان بين الاستجابة </a:t>
            </a:r>
            <a:r>
              <a:rPr kumimoji="0" lang="ar-SA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و</a:t>
            </a:r>
            <a:r>
              <a:rPr kumimoji="0" lang="ar-SA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تعزيزها يحطم تأثير التعزيز </a:t>
            </a:r>
          </a:p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ar-SA" sz="2400" b="1" dirty="0" smtClean="0">
                <a:solidFill>
                  <a:schemeClr val="bg1"/>
                </a:solidFill>
              </a:rPr>
              <a:t>برنامج التدريس إذا حسن تخطيطه ينبغي أن يتقدم خطوة خطوة </a:t>
            </a:r>
          </a:p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ar-SA" sz="2400" b="1" dirty="0" smtClean="0">
                <a:solidFill>
                  <a:schemeClr val="bg1"/>
                </a:solidFill>
              </a:rPr>
              <a:t>إن أعظم نقد يوجه للمؤسسات التعليمية الحالية هي قلة مرات التعزيز الذي يحصل عليه الطالب . </a:t>
            </a:r>
          </a:p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ar-SA" sz="2400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 txBox="1">
            <a:spLocks/>
          </p:cNvSpPr>
          <p:nvPr/>
        </p:nvSpPr>
        <p:spPr>
          <a:xfrm>
            <a:off x="0" y="0"/>
            <a:ext cx="9144000" cy="785794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1" anchor="ctr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تقويم</a:t>
            </a:r>
            <a:r>
              <a:rPr kumimoji="0" lang="ar-SA" sz="4400" b="1" i="0" u="none" strike="noStrike" kern="1200" cap="none" spc="0" normalizeH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نظرية </a:t>
            </a:r>
            <a:r>
              <a:rPr kumimoji="0" lang="ar-SA" sz="4400" b="1" i="0" u="none" strike="noStrike" kern="1200" cap="none" spc="0" normalizeH="0" noProof="0" dirty="0" err="1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سكنر</a:t>
            </a:r>
            <a:r>
              <a:rPr kumimoji="0" lang="ar-SA" sz="4400" b="1" i="0" u="none" strike="noStrike" kern="1200" cap="none" spc="0" normalizeH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ar-SA" sz="4400" b="1" i="0" u="none" strike="noStrike" kern="1200" cap="none" spc="0" normalizeH="0" baseline="0" noProof="0" dirty="0" smtClean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مستطيل ذو زوايا قطرية مخدوشة 4"/>
          <p:cNvSpPr/>
          <p:nvPr/>
        </p:nvSpPr>
        <p:spPr>
          <a:xfrm>
            <a:off x="6643702" y="1571612"/>
            <a:ext cx="2143140" cy="928694"/>
          </a:xfrm>
          <a:prstGeom prst="snip2Diag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000" dirty="0" smtClean="0">
                <a:cs typeface="Hesham Cortoba" pitchFamily="2" charset="-78"/>
              </a:rPr>
              <a:t>القدرة </a:t>
            </a:r>
            <a:endParaRPr lang="ar-SA" sz="4000" dirty="0">
              <a:cs typeface="Hesham Cortoba" pitchFamily="2" charset="-78"/>
            </a:endParaRPr>
          </a:p>
        </p:txBody>
      </p:sp>
      <p:sp>
        <p:nvSpPr>
          <p:cNvPr id="6" name="مستطيل ذو زوايا قطرية مخدوشة 5"/>
          <p:cNvSpPr/>
          <p:nvPr/>
        </p:nvSpPr>
        <p:spPr>
          <a:xfrm>
            <a:off x="6858016" y="3000372"/>
            <a:ext cx="1928826" cy="928694"/>
          </a:xfrm>
          <a:prstGeom prst="snip2Diag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600" dirty="0" smtClean="0">
                <a:cs typeface="Hesham Cortoba" pitchFamily="2" charset="-78"/>
              </a:rPr>
              <a:t>الممارسة </a:t>
            </a:r>
            <a:endParaRPr lang="ar-SA" sz="3600" dirty="0">
              <a:cs typeface="Hesham Cortoba" pitchFamily="2" charset="-78"/>
            </a:endParaRPr>
          </a:p>
        </p:txBody>
      </p:sp>
      <p:sp>
        <p:nvSpPr>
          <p:cNvPr id="7" name="مستطيل ذو زوايا قطرية مخدوشة 6"/>
          <p:cNvSpPr/>
          <p:nvPr/>
        </p:nvSpPr>
        <p:spPr>
          <a:xfrm>
            <a:off x="1428728" y="4572008"/>
            <a:ext cx="1928826" cy="928694"/>
          </a:xfrm>
          <a:prstGeom prst="snip2Diag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600" dirty="0" smtClean="0">
                <a:cs typeface="Hesham Cortoba" pitchFamily="2" charset="-78"/>
              </a:rPr>
              <a:t>الدافعة </a:t>
            </a:r>
            <a:endParaRPr lang="ar-SA" sz="3600" dirty="0">
              <a:cs typeface="Hesham Cortoba" pitchFamily="2" charset="-78"/>
            </a:endParaRPr>
          </a:p>
        </p:txBody>
      </p:sp>
      <p:sp>
        <p:nvSpPr>
          <p:cNvPr id="8" name="مستطيل ذو زوايا قطرية مخدوشة 7"/>
          <p:cNvSpPr/>
          <p:nvPr/>
        </p:nvSpPr>
        <p:spPr>
          <a:xfrm>
            <a:off x="6929454" y="4429132"/>
            <a:ext cx="1928826" cy="928694"/>
          </a:xfrm>
          <a:prstGeom prst="snip2Diag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600" dirty="0" smtClean="0">
                <a:cs typeface="Hesham Cortoba" pitchFamily="2" charset="-78"/>
              </a:rPr>
              <a:t>الفهم </a:t>
            </a:r>
            <a:endParaRPr lang="ar-SA" sz="3600" dirty="0">
              <a:cs typeface="Hesham Cortoba" pitchFamily="2" charset="-78"/>
            </a:endParaRPr>
          </a:p>
        </p:txBody>
      </p:sp>
      <p:sp>
        <p:nvSpPr>
          <p:cNvPr id="9" name="مستطيل ذو زوايا قطرية مخدوشة 8"/>
          <p:cNvSpPr/>
          <p:nvPr/>
        </p:nvSpPr>
        <p:spPr>
          <a:xfrm>
            <a:off x="1357290" y="1714488"/>
            <a:ext cx="1928826" cy="928694"/>
          </a:xfrm>
          <a:prstGeom prst="snip2Diag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600" dirty="0" smtClean="0">
                <a:cs typeface="Hesham Cortoba" pitchFamily="2" charset="-78"/>
              </a:rPr>
              <a:t>الانتقال </a:t>
            </a:r>
            <a:endParaRPr lang="ar-SA" sz="3600" dirty="0">
              <a:cs typeface="Hesham Cortoba" pitchFamily="2" charset="-78"/>
            </a:endParaRPr>
          </a:p>
        </p:txBody>
      </p:sp>
      <p:sp>
        <p:nvSpPr>
          <p:cNvPr id="10" name="مستطيل ذو زوايا قطرية مخدوشة 9"/>
          <p:cNvSpPr/>
          <p:nvPr/>
        </p:nvSpPr>
        <p:spPr>
          <a:xfrm>
            <a:off x="1357290" y="3071810"/>
            <a:ext cx="1928826" cy="928694"/>
          </a:xfrm>
          <a:prstGeom prst="snip2Diag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600" dirty="0" smtClean="0">
                <a:cs typeface="Hesham Cortoba" pitchFamily="2" charset="-78"/>
              </a:rPr>
              <a:t>النسيان </a:t>
            </a:r>
            <a:endParaRPr lang="ar-SA" sz="3600" dirty="0">
              <a:cs typeface="Hesham Cortoba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8670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ar-SA" b="1" dirty="0" smtClean="0"/>
              <a:t>نظرية التعلم بالاستبصار ( </a:t>
            </a:r>
            <a:r>
              <a:rPr lang="ar-SA" b="1" dirty="0" err="1" smtClean="0"/>
              <a:t>الجشطلت</a:t>
            </a:r>
            <a:r>
              <a:rPr lang="ar-SA" b="1" dirty="0" smtClean="0"/>
              <a:t>)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357298"/>
            <a:ext cx="8401080" cy="4768865"/>
          </a:xfrm>
        </p:spPr>
        <p:txBody>
          <a:bodyPr>
            <a:normAutofit/>
          </a:bodyPr>
          <a:lstStyle/>
          <a:p>
            <a:pPr algn="just"/>
            <a:r>
              <a:rPr lang="ar-SA" b="1" dirty="0" smtClean="0">
                <a:solidFill>
                  <a:schemeClr val="bg1"/>
                </a:solidFill>
              </a:rPr>
              <a:t>من خلال تجربة الصندوق </a:t>
            </a:r>
            <a:r>
              <a:rPr lang="ar-SA" b="1" dirty="0" err="1" smtClean="0">
                <a:solidFill>
                  <a:schemeClr val="bg1"/>
                </a:solidFill>
              </a:rPr>
              <a:t>و</a:t>
            </a:r>
            <a:r>
              <a:rPr lang="ar-SA" b="1" dirty="0" smtClean="0">
                <a:solidFill>
                  <a:schemeClr val="bg1"/>
                </a:solidFill>
              </a:rPr>
              <a:t> التي </a:t>
            </a:r>
            <a:r>
              <a:rPr lang="ar-SA" b="1" dirty="0" err="1" smtClean="0">
                <a:solidFill>
                  <a:schemeClr val="bg1"/>
                </a:solidFill>
              </a:rPr>
              <a:t>اجريت</a:t>
            </a:r>
            <a:r>
              <a:rPr lang="ar-SA" b="1" dirty="0" smtClean="0">
                <a:solidFill>
                  <a:schemeClr val="bg1"/>
                </a:solidFill>
              </a:rPr>
              <a:t> على القرد </a:t>
            </a:r>
            <a:r>
              <a:rPr lang="ar-SA" b="1" dirty="0" err="1" smtClean="0">
                <a:solidFill>
                  <a:schemeClr val="bg1"/>
                </a:solidFill>
              </a:rPr>
              <a:t>و</a:t>
            </a:r>
            <a:r>
              <a:rPr lang="ar-SA" b="1" dirty="0" smtClean="0">
                <a:solidFill>
                  <a:schemeClr val="bg1"/>
                </a:solidFill>
              </a:rPr>
              <a:t> التي وضع للقرد </a:t>
            </a:r>
            <a:r>
              <a:rPr lang="ar-SA" b="1" dirty="0" err="1" smtClean="0">
                <a:solidFill>
                  <a:schemeClr val="bg1"/>
                </a:solidFill>
              </a:rPr>
              <a:t>الموزه</a:t>
            </a:r>
            <a:r>
              <a:rPr lang="ar-SA" b="1" dirty="0" smtClean="0">
                <a:solidFill>
                  <a:schemeClr val="bg1"/>
                </a:solidFill>
              </a:rPr>
              <a:t> في مكان مرتفع بحيث لا يتوصل إليها القرد ما لم يقفز فوق صندوقين الواحد منهما فوق الأخر </a:t>
            </a:r>
            <a:r>
              <a:rPr lang="ar-SA" b="1" dirty="0" err="1" smtClean="0">
                <a:solidFill>
                  <a:schemeClr val="bg1"/>
                </a:solidFill>
              </a:rPr>
              <a:t>و</a:t>
            </a:r>
            <a:r>
              <a:rPr lang="ar-SA" b="1" dirty="0" smtClean="0">
                <a:solidFill>
                  <a:schemeClr val="bg1"/>
                </a:solidFill>
              </a:rPr>
              <a:t> التي من خلالها اظهر القرد استبصاراً بإدراكها علاقة صندوق فوق الأخر . </a:t>
            </a:r>
          </a:p>
          <a:p>
            <a:pPr algn="just"/>
            <a:r>
              <a:rPr lang="ar-SA" b="1" dirty="0" smtClean="0">
                <a:solidFill>
                  <a:schemeClr val="bg1"/>
                </a:solidFill>
              </a:rPr>
              <a:t>و لكنها لم تدرك كنه الثبات في وضع الصندوقين معاً ، </a:t>
            </a:r>
            <a:r>
              <a:rPr lang="ar-SA" b="1" dirty="0" err="1" smtClean="0">
                <a:solidFill>
                  <a:schemeClr val="bg1"/>
                </a:solidFill>
              </a:rPr>
              <a:t>و</a:t>
            </a:r>
            <a:r>
              <a:rPr lang="ar-SA" b="1" dirty="0" smtClean="0">
                <a:solidFill>
                  <a:schemeClr val="bg1"/>
                </a:solidFill>
              </a:rPr>
              <a:t> لم تستطيع القردة أن تتوصل إلى هذا الثبات إلا بالمحاولة </a:t>
            </a:r>
            <a:r>
              <a:rPr lang="ar-SA" b="1" dirty="0" err="1" smtClean="0">
                <a:solidFill>
                  <a:schemeClr val="bg1"/>
                </a:solidFill>
              </a:rPr>
              <a:t>و</a:t>
            </a:r>
            <a:r>
              <a:rPr lang="ar-SA" b="1" dirty="0" smtClean="0">
                <a:solidFill>
                  <a:schemeClr val="bg1"/>
                </a:solidFill>
              </a:rPr>
              <a:t> الخطأ </a:t>
            </a:r>
          </a:p>
          <a:p>
            <a:pPr algn="just"/>
            <a:endParaRPr lang="ar-SA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</p:bld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</TotalTime>
  <Words>821</Words>
  <Application>Microsoft Office PowerPoint</Application>
  <PresentationFormat>عرض على الشاشة (3:4)‏</PresentationFormat>
  <Paragraphs>51</Paragraphs>
  <Slides>11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11</vt:i4>
      </vt:variant>
    </vt:vector>
  </HeadingPairs>
  <TitlesOfParts>
    <vt:vector size="12" baseType="lpstr">
      <vt:lpstr>سمة Office</vt:lpstr>
      <vt:lpstr>التعلم الشرطي الإجرائي (سكنر )</vt:lpstr>
      <vt:lpstr>موضوع النظرية </vt:lpstr>
      <vt:lpstr>مفاهيم النظرية </vt:lpstr>
      <vt:lpstr>مفاهيم النظرية </vt:lpstr>
      <vt:lpstr>الشريحة 5</vt:lpstr>
      <vt:lpstr>الشريحة 6</vt:lpstr>
      <vt:lpstr>الشريحة 7</vt:lpstr>
      <vt:lpstr>الشريحة 8</vt:lpstr>
      <vt:lpstr>نظرية التعلم بالاستبصار ( الجشطلت)</vt:lpstr>
      <vt:lpstr>نظرية التعلم بالاستبصار ( الجشطلت)</vt:lpstr>
      <vt:lpstr>الشريحة 11</vt:lpstr>
    </vt:vector>
  </TitlesOfParts>
  <Company>User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التعلم الشرطي الإجرائي </dc:title>
  <dc:creator>User</dc:creator>
  <cp:lastModifiedBy>User</cp:lastModifiedBy>
  <cp:revision>23</cp:revision>
  <dcterms:created xsi:type="dcterms:W3CDTF">2011-03-28T20:28:09Z</dcterms:created>
  <dcterms:modified xsi:type="dcterms:W3CDTF">2011-03-29T19:09:47Z</dcterms:modified>
</cp:coreProperties>
</file>