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sldIdLst>
    <p:sldId id="272" r:id="rId2"/>
    <p:sldId id="276" r:id="rId3"/>
    <p:sldId id="274" r:id="rId4"/>
    <p:sldId id="277" r:id="rId5"/>
    <p:sldId id="278" r:id="rId6"/>
    <p:sldId id="279" r:id="rId7"/>
    <p:sldId id="280" r:id="rId8"/>
    <p:sldId id="281" r:id="rId9"/>
    <p:sldId id="256" r:id="rId10"/>
    <p:sldId id="257" r:id="rId11"/>
    <p:sldId id="258" r:id="rId12"/>
    <p:sldId id="259" r:id="rId13"/>
    <p:sldId id="263" r:id="rId14"/>
    <p:sldId id="265" r:id="rId15"/>
    <p:sldId id="266" r:id="rId16"/>
    <p:sldId id="267" r:id="rId17"/>
    <p:sldId id="261" r:id="rId18"/>
    <p:sldId id="262" r:id="rId19"/>
    <p:sldId id="268" r:id="rId20"/>
    <p:sldId id="269" r:id="rId21"/>
    <p:sldId id="273"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101" d="100"/>
          <a:sy n="101" d="100"/>
        </p:scale>
        <p:origin x="-2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755B10A-46B5-44DA-B86D-25E244D29636}" type="datetimeFigureOut">
              <a:rPr lang="ar-SA" smtClean="0"/>
              <a:pPr/>
              <a:t>22/04/36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D6C3B0A-9D86-4C14-9D6B-A9B54190F6F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0CFCB752-5B0C-4810-92D4-5A17AFA33669}"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B362673-78DC-4599-99AB-DB0C51CCBB75}" type="datetimeFigureOut">
              <a:rPr lang="ar-SA" smtClean="0"/>
              <a:pPr/>
              <a:t>22/04/36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B362673-78DC-4599-99AB-DB0C51CCBB75}" type="datetimeFigureOut">
              <a:rPr lang="ar-SA" smtClean="0"/>
              <a:pPr/>
              <a:t>22/04/36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B362673-78DC-4599-99AB-DB0C51CCBB75}" type="datetimeFigureOut">
              <a:rPr lang="ar-SA" smtClean="0"/>
              <a:pPr/>
              <a:t>22/04/36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B362673-78DC-4599-99AB-DB0C51CCBB75}" type="datetimeFigureOut">
              <a:rPr lang="ar-SA" smtClean="0"/>
              <a:pPr/>
              <a:t>22/04/36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B362673-78DC-4599-99AB-DB0C51CCBB75}" type="datetimeFigureOut">
              <a:rPr lang="ar-SA" smtClean="0"/>
              <a:pPr/>
              <a:t>22/04/36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B362673-78DC-4599-99AB-DB0C51CCBB75}" type="datetimeFigureOut">
              <a:rPr lang="ar-SA" smtClean="0"/>
              <a:pPr/>
              <a:t>22/04/36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B362673-78DC-4599-99AB-DB0C51CCBB75}" type="datetimeFigureOut">
              <a:rPr lang="ar-SA" smtClean="0"/>
              <a:pPr/>
              <a:t>22/04/36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B362673-78DC-4599-99AB-DB0C51CCBB75}" type="datetimeFigureOut">
              <a:rPr lang="ar-SA" smtClean="0"/>
              <a:pPr/>
              <a:t>22/04/36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B362673-78DC-4599-99AB-DB0C51CCBB75}" type="datetimeFigureOut">
              <a:rPr lang="ar-SA" smtClean="0"/>
              <a:pPr/>
              <a:t>22/04/36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362673-78DC-4599-99AB-DB0C51CCBB75}" type="datetimeFigureOut">
              <a:rPr lang="ar-SA" smtClean="0"/>
              <a:pPr/>
              <a:t>22/04/36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362673-78DC-4599-99AB-DB0C51CCBB75}" type="datetimeFigureOut">
              <a:rPr lang="ar-SA" smtClean="0"/>
              <a:pPr/>
              <a:t>22/04/36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2C0C10-0D56-4303-8A2C-BB505E0457A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B362673-78DC-4599-99AB-DB0C51CCBB75}" type="datetimeFigureOut">
              <a:rPr lang="ar-SA" smtClean="0"/>
              <a:pPr/>
              <a:t>22/04/36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C2C0C10-0D56-4303-8A2C-BB505E0457A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785794"/>
            <a:ext cx="8229600" cy="5429288"/>
          </a:xfrm>
        </p:spPr>
        <p:txBody>
          <a:bodyPr>
            <a:normAutofit/>
          </a:bodyPr>
          <a:lstStyle/>
          <a:p>
            <a:pPr algn="ctr">
              <a:buNone/>
            </a:pPr>
            <a:endParaRPr lang="ar-SA" b="1" dirty="0" smtClean="0">
              <a:solidFill>
                <a:srgbClr val="FF0000"/>
              </a:solidFill>
            </a:endParaRPr>
          </a:p>
          <a:p>
            <a:pPr algn="ctr">
              <a:buNone/>
            </a:pPr>
            <a:endParaRPr lang="ar-SA" sz="1400" b="1" u="sng" dirty="0" smtClean="0"/>
          </a:p>
          <a:p>
            <a:pPr algn="ctr">
              <a:buNone/>
            </a:pPr>
            <a:endParaRPr lang="ar-SA" b="1" dirty="0" smtClean="0">
              <a:solidFill>
                <a:srgbClr val="FF0000"/>
              </a:solidFill>
            </a:endParaRPr>
          </a:p>
          <a:p>
            <a:pPr algn="ctr">
              <a:buNone/>
            </a:pPr>
            <a:r>
              <a:rPr lang="ar-SA" b="1" dirty="0" smtClean="0">
                <a:solidFill>
                  <a:srgbClr val="FF0000"/>
                </a:solidFill>
              </a:rPr>
              <a:t>الفصل الأول </a:t>
            </a:r>
          </a:p>
          <a:p>
            <a:pPr algn="ctr">
              <a:buNone/>
            </a:pPr>
            <a:r>
              <a:rPr lang="ar-SA" b="1" dirty="0" smtClean="0">
                <a:solidFill>
                  <a:srgbClr val="FF0000"/>
                </a:solidFill>
              </a:rPr>
              <a:t>النشأة والمجالات والمفهومات الأساسية ”</a:t>
            </a:r>
          </a:p>
          <a:p>
            <a:pPr algn="ctr">
              <a:buNone/>
            </a:pPr>
            <a:endParaRPr lang="ar-SA" b="1" dirty="0" smtClean="0">
              <a:solidFill>
                <a:srgbClr val="FF0000"/>
              </a:solidFill>
            </a:endParaRPr>
          </a:p>
          <a:p>
            <a:pPr algn="ctr">
              <a:buNone/>
            </a:pPr>
            <a:endParaRPr lang="ar-SA"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85000" lnSpcReduction="20000"/>
          </a:bodyPr>
          <a:lstStyle/>
          <a:p>
            <a:r>
              <a:rPr lang="ar-SA" b="1" dirty="0" smtClean="0">
                <a:solidFill>
                  <a:srgbClr val="FF0000"/>
                </a:solidFill>
              </a:rPr>
              <a:t>عندما نقارن تعريف التنظيم عند كل من برنارد </a:t>
            </a:r>
            <a:r>
              <a:rPr lang="ar-SA" b="1" dirty="0" err="1" smtClean="0">
                <a:solidFill>
                  <a:srgbClr val="FF0000"/>
                </a:solidFill>
              </a:rPr>
              <a:t>و</a:t>
            </a:r>
            <a:r>
              <a:rPr lang="ar-SA" b="1" dirty="0" smtClean="0">
                <a:solidFill>
                  <a:srgbClr val="FF0000"/>
                </a:solidFill>
              </a:rPr>
              <a:t> ماكس فبر نلخص الاتفاق في (تحقيق الأهداف </a:t>
            </a:r>
            <a:r>
              <a:rPr lang="ar-SA" b="1" dirty="0" err="1" smtClean="0">
                <a:solidFill>
                  <a:srgbClr val="FF0000"/>
                </a:solidFill>
              </a:rPr>
              <a:t>و</a:t>
            </a:r>
            <a:r>
              <a:rPr lang="ar-SA" b="1" dirty="0" smtClean="0">
                <a:solidFill>
                  <a:srgbClr val="FF0000"/>
                </a:solidFill>
              </a:rPr>
              <a:t> اتخاذ القرارات ومتابعة تنفيذها) </a:t>
            </a:r>
            <a:endParaRPr lang="ar-SA" b="1" dirty="0" smtClean="0">
              <a:solidFill>
                <a:srgbClr val="FF0000"/>
              </a:solidFill>
            </a:endParaRPr>
          </a:p>
          <a:p>
            <a:endParaRPr lang="ar-SA" b="1" dirty="0" smtClean="0">
              <a:solidFill>
                <a:srgbClr val="FF0000"/>
              </a:solidFill>
            </a:endParaRPr>
          </a:p>
          <a:p>
            <a:r>
              <a:rPr lang="ar-SA" b="1" dirty="0" smtClean="0">
                <a:solidFill>
                  <a:srgbClr val="FF0000"/>
                </a:solidFill>
              </a:rPr>
              <a:t>التنظيم </a:t>
            </a:r>
            <a:r>
              <a:rPr lang="ar-SA" b="1" dirty="0" smtClean="0">
                <a:solidFill>
                  <a:srgbClr val="FF0000"/>
                </a:solidFill>
              </a:rPr>
              <a:t>باعتباره نسق اقتصاديا تعاونيا :.</a:t>
            </a:r>
          </a:p>
          <a:p>
            <a:pPr>
              <a:buNone/>
            </a:pPr>
            <a:r>
              <a:rPr lang="ar-SA" dirty="0" smtClean="0"/>
              <a:t>تعريف التنظيم عند فيليب </a:t>
            </a:r>
            <a:r>
              <a:rPr lang="ar-SA" dirty="0" err="1" smtClean="0"/>
              <a:t>سيلزلأنه</a:t>
            </a:r>
            <a:r>
              <a:rPr lang="ar-SA" dirty="0" smtClean="0"/>
              <a:t> </a:t>
            </a:r>
            <a:r>
              <a:rPr lang="ar-SA" dirty="0" smtClean="0"/>
              <a:t>جمع بين تعريفي برنارد </a:t>
            </a:r>
            <a:r>
              <a:rPr lang="ar-SA" dirty="0" err="1" smtClean="0"/>
              <a:t>و</a:t>
            </a:r>
            <a:r>
              <a:rPr lang="ar-SA" dirty="0" smtClean="0"/>
              <a:t> فيبر في  قالب واحد فيرى </a:t>
            </a:r>
            <a:r>
              <a:rPr lang="ar-SA" dirty="0" err="1" smtClean="0"/>
              <a:t>سيلز</a:t>
            </a:r>
            <a:r>
              <a:rPr lang="ar-SA" dirty="0" smtClean="0"/>
              <a:t> </a:t>
            </a:r>
            <a:r>
              <a:rPr lang="ar-SA" dirty="0" smtClean="0"/>
              <a:t>إن التنظيم ليس فقط بناءات اقتصادية أو متكيفة بل يعد نسق اقتصاديا تعاونيا. </a:t>
            </a:r>
            <a:endParaRPr lang="ar-SA" dirty="0" smtClean="0">
              <a:solidFill>
                <a:srgbClr val="FF0000"/>
              </a:solidFill>
            </a:endParaRPr>
          </a:p>
          <a:p>
            <a:r>
              <a:rPr lang="ar-SA" b="1" dirty="0" smtClean="0">
                <a:solidFill>
                  <a:srgbClr val="FF0000"/>
                </a:solidFill>
              </a:rPr>
              <a:t>ويحتوي على عدة عناصر تعريف </a:t>
            </a:r>
            <a:r>
              <a:rPr lang="ar-SA" b="1" dirty="0" err="1" smtClean="0">
                <a:solidFill>
                  <a:srgbClr val="FF0000"/>
                </a:solidFill>
              </a:rPr>
              <a:t>سيلز</a:t>
            </a:r>
            <a:r>
              <a:rPr lang="ar-SA" b="1" dirty="0" smtClean="0">
                <a:solidFill>
                  <a:srgbClr val="FF0000"/>
                </a:solidFill>
              </a:rPr>
              <a:t>:</a:t>
            </a:r>
            <a:endParaRPr lang="ar-SA" b="1" dirty="0" smtClean="0">
              <a:solidFill>
                <a:srgbClr val="FF0000"/>
              </a:solidFill>
            </a:endParaRPr>
          </a:p>
          <a:p>
            <a:pPr>
              <a:buNone/>
            </a:pPr>
            <a:r>
              <a:rPr lang="ar-SA" dirty="0" smtClean="0"/>
              <a:t>1/ اتصاف التنظيم بتدرج السلطة </a:t>
            </a:r>
            <a:r>
              <a:rPr lang="ar-SA" dirty="0" err="1" smtClean="0"/>
              <a:t>و</a:t>
            </a:r>
            <a:r>
              <a:rPr lang="ar-SA" dirty="0" smtClean="0"/>
              <a:t> الوظائف. </a:t>
            </a:r>
          </a:p>
          <a:p>
            <a:pPr>
              <a:buNone/>
            </a:pPr>
            <a:r>
              <a:rPr lang="ar-SA" dirty="0" smtClean="0"/>
              <a:t>2/محاولة النسق المحافظة على </a:t>
            </a:r>
            <a:r>
              <a:rPr lang="ar-SA" dirty="0" err="1" smtClean="0"/>
              <a:t>استمراريته</a:t>
            </a:r>
            <a:r>
              <a:rPr lang="ar-SA" dirty="0" smtClean="0"/>
              <a:t> .</a:t>
            </a:r>
          </a:p>
          <a:p>
            <a:pPr>
              <a:buNone/>
            </a:pPr>
            <a:r>
              <a:rPr lang="ar-SA" dirty="0" smtClean="0"/>
              <a:t>3/ارتباط التكاملية بمدى تعبئة المهارات </a:t>
            </a:r>
            <a:r>
              <a:rPr lang="ar-SA" dirty="0" err="1" smtClean="0"/>
              <a:t>ا</a:t>
            </a:r>
            <a:r>
              <a:rPr lang="ar-SA" dirty="0" smtClean="0"/>
              <a:t>ﻹدارية </a:t>
            </a:r>
            <a:r>
              <a:rPr lang="ar-SA" dirty="0" err="1" smtClean="0"/>
              <a:t>و</a:t>
            </a:r>
            <a:r>
              <a:rPr lang="ar-SA" dirty="0" smtClean="0"/>
              <a:t> الفنية .</a:t>
            </a:r>
          </a:p>
          <a:p>
            <a:pPr>
              <a:buNone/>
            </a:pPr>
            <a:r>
              <a:rPr lang="ar-SA" dirty="0" smtClean="0"/>
              <a:t>4/إن التنظيم </a:t>
            </a:r>
            <a:r>
              <a:rPr lang="ar-SA" dirty="0" smtClean="0"/>
              <a:t>كنسق </a:t>
            </a:r>
            <a:r>
              <a:rPr lang="ar-SA" dirty="0" smtClean="0"/>
              <a:t>اجتماعي تعاوني تتباين بداخله المصالح.</a:t>
            </a:r>
          </a:p>
          <a:p>
            <a:pPr>
              <a:buNone/>
            </a:pPr>
            <a:r>
              <a:rPr lang="ar-SA" dirty="0" smtClean="0"/>
              <a:t>5/الاهتمام بدور الفرد ومدى إلمامه باللوائح والتعليمات</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428604"/>
            <a:ext cx="8229600" cy="5857916"/>
          </a:xfrm>
        </p:spPr>
        <p:txBody>
          <a:bodyPr>
            <a:normAutofit fontScale="85000" lnSpcReduction="20000"/>
          </a:bodyPr>
          <a:lstStyle/>
          <a:p>
            <a:pPr>
              <a:buNone/>
            </a:pPr>
            <a:r>
              <a:rPr lang="ar-SA" b="1" dirty="0" smtClean="0">
                <a:solidFill>
                  <a:srgbClr val="FF0000"/>
                </a:solidFill>
              </a:rPr>
              <a:t>التنظيم باعتباره نسقا اجتماعياً مفتوحاً:.</a:t>
            </a:r>
          </a:p>
          <a:p>
            <a:pPr>
              <a:buNone/>
            </a:pPr>
            <a:r>
              <a:rPr lang="ar-SA" dirty="0" smtClean="0"/>
              <a:t>جاء الاهتمام بإيكولوجي التنظيم من جانب عدد من العلماء .</a:t>
            </a:r>
          </a:p>
          <a:p>
            <a:pPr>
              <a:buNone/>
            </a:pPr>
            <a:r>
              <a:rPr lang="ar-SA" b="1" dirty="0" smtClean="0">
                <a:solidFill>
                  <a:srgbClr val="FF0000"/>
                </a:solidFill>
              </a:rPr>
              <a:t>ويقوم التعريف الحديث للتنظيم على أربعة عناصر :</a:t>
            </a:r>
          </a:p>
          <a:p>
            <a:pPr>
              <a:buNone/>
            </a:pPr>
            <a:r>
              <a:rPr lang="ar-SA" dirty="0" smtClean="0"/>
              <a:t>1/ التكنولوجيا</a:t>
            </a:r>
          </a:p>
          <a:p>
            <a:pPr>
              <a:buNone/>
            </a:pPr>
            <a:r>
              <a:rPr lang="ar-SA" dirty="0" smtClean="0"/>
              <a:t>2/الفرد </a:t>
            </a:r>
          </a:p>
          <a:p>
            <a:pPr>
              <a:buNone/>
            </a:pPr>
            <a:r>
              <a:rPr lang="ar-SA" dirty="0" smtClean="0"/>
              <a:t>3/الجماعة</a:t>
            </a:r>
            <a:endParaRPr lang="ar-SA" dirty="0" smtClean="0"/>
          </a:p>
          <a:p>
            <a:pPr>
              <a:buNone/>
            </a:pPr>
            <a:r>
              <a:rPr lang="ar-SA" dirty="0" smtClean="0"/>
              <a:t>4/استجابة التنظيم للتحديات الداخلية والخارجية.</a:t>
            </a:r>
          </a:p>
          <a:p>
            <a:pPr>
              <a:buNone/>
            </a:pPr>
            <a:r>
              <a:rPr lang="ar-SA" b="1" dirty="0" smtClean="0">
                <a:solidFill>
                  <a:srgbClr val="FF0000"/>
                </a:solidFill>
              </a:rPr>
              <a:t>*تعريف التنظيم عند </a:t>
            </a:r>
            <a:r>
              <a:rPr lang="ar-SA" b="1" dirty="0" err="1" smtClean="0">
                <a:solidFill>
                  <a:srgbClr val="FF0000"/>
                </a:solidFill>
              </a:rPr>
              <a:t>تالكوت</a:t>
            </a:r>
            <a:r>
              <a:rPr lang="ar-SA" b="1" dirty="0" smtClean="0">
                <a:solidFill>
                  <a:srgbClr val="FF0000"/>
                </a:solidFill>
              </a:rPr>
              <a:t> </a:t>
            </a:r>
            <a:r>
              <a:rPr lang="ar-SA" b="1" dirty="0" err="1" smtClean="0">
                <a:solidFill>
                  <a:srgbClr val="FF0000"/>
                </a:solidFill>
              </a:rPr>
              <a:t>بارسونز</a:t>
            </a:r>
            <a:r>
              <a:rPr lang="ar-SA" b="1" dirty="0" smtClean="0">
                <a:solidFill>
                  <a:srgbClr val="FF0000"/>
                </a:solidFill>
              </a:rPr>
              <a:t>:</a:t>
            </a:r>
          </a:p>
          <a:p>
            <a:pPr>
              <a:buNone/>
            </a:pPr>
            <a:r>
              <a:rPr lang="ar-SA" dirty="0" smtClean="0"/>
              <a:t>(إن التنظيم نسق اجتماعي له اتجاه أساسي هو تحقيق هدف ما أو مجموعة أهداف </a:t>
            </a:r>
            <a:r>
              <a:rPr lang="ar-SA" dirty="0" err="1" smtClean="0"/>
              <a:t>و</a:t>
            </a:r>
            <a:r>
              <a:rPr lang="ar-SA" dirty="0" smtClean="0"/>
              <a:t> مكون من أنساق </a:t>
            </a:r>
            <a:r>
              <a:rPr lang="ar-SA" dirty="0" err="1" smtClean="0"/>
              <a:t>و</a:t>
            </a:r>
            <a:r>
              <a:rPr lang="ar-SA" dirty="0" smtClean="0"/>
              <a:t> إدارات فرعية لكل منها هدف محدد .</a:t>
            </a:r>
          </a:p>
          <a:p>
            <a:pPr>
              <a:buNone/>
            </a:pPr>
            <a:r>
              <a:rPr lang="ar-SA" dirty="0" smtClean="0"/>
              <a:t>*الهدف يمثل سمة أساسية من سمات التنظيم ﻷ</a:t>
            </a:r>
            <a:r>
              <a:rPr lang="ar-SA" dirty="0" err="1" smtClean="0"/>
              <a:t>نه</a:t>
            </a:r>
            <a:r>
              <a:rPr lang="ar-SA" dirty="0" smtClean="0"/>
              <a:t> يشمل جانبين العلاقات الخارجية </a:t>
            </a:r>
            <a:r>
              <a:rPr lang="ar-SA" dirty="0" err="1" smtClean="0"/>
              <a:t>و</a:t>
            </a:r>
            <a:r>
              <a:rPr lang="ar-SA" dirty="0" smtClean="0"/>
              <a:t> البناء الداخلي. </a:t>
            </a:r>
          </a:p>
          <a:p>
            <a:pPr>
              <a:buNone/>
            </a:pPr>
            <a:r>
              <a:rPr lang="ar-SA" dirty="0" smtClean="0"/>
              <a:t>*البناء الداخلي للتنظيم كنسق اجتماعي يتشكل من ثلاثة أنساق :النسق الإداري ، النسق التقني، النسق المؤسسي.</a:t>
            </a:r>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lnSpcReduction="10000"/>
          </a:bodyPr>
          <a:lstStyle/>
          <a:p>
            <a:r>
              <a:rPr lang="ar-SA" dirty="0" smtClean="0">
                <a:solidFill>
                  <a:srgbClr val="FF0000"/>
                </a:solidFill>
              </a:rPr>
              <a:t>البيروقراطية :.</a:t>
            </a:r>
          </a:p>
          <a:p>
            <a:r>
              <a:rPr lang="ar-SA" dirty="0" smtClean="0"/>
              <a:t>تعرف بالبناء الرسمي الذي يتصف بالتباين العالي ويتم </a:t>
            </a:r>
            <a:r>
              <a:rPr lang="ar-SA" dirty="0" err="1" smtClean="0"/>
              <a:t>تنظيمة</a:t>
            </a:r>
            <a:r>
              <a:rPr lang="ar-SA" dirty="0" smtClean="0"/>
              <a:t> بكفاءة باستخدام القواعد الرسمية وبخبرة متميزة تقوم على التدريب ويتم التنسيق بين الأنشطة . ويتصف هذا النمط الخالص من التنظيمات الرسمية بمركزية السلطة .</a:t>
            </a:r>
          </a:p>
          <a:p>
            <a:r>
              <a:rPr lang="ar-SA" dirty="0" smtClean="0"/>
              <a:t>وتتألف البنية الرسمية للتنظيم من شكل هرمي تمثل قاعدته فئة العمال الضخمة </a:t>
            </a:r>
            <a:r>
              <a:rPr lang="ar-SA" dirty="0" err="1" smtClean="0"/>
              <a:t>و</a:t>
            </a:r>
            <a:r>
              <a:rPr lang="ar-SA" dirty="0" smtClean="0"/>
              <a:t> تمثل قمته الإدارة العليا .</a:t>
            </a:r>
          </a:p>
          <a:p>
            <a:r>
              <a:rPr lang="ar-SA" dirty="0" smtClean="0"/>
              <a:t>يوجد تقسيم رأسي للوحدات الأساسية مؤلفة من جماعات تمثل وحدات فرعية تنقسم إليها البنية التنظيمية.</a:t>
            </a:r>
          </a:p>
          <a:p>
            <a:pPr>
              <a:buNone/>
            </a:pPr>
            <a:r>
              <a:rPr lang="ar-SA" dirty="0" smtClean="0"/>
              <a:t/>
            </a:r>
            <a:br>
              <a:rPr lang="ar-SA" dirty="0" smtClean="0"/>
            </a:br>
            <a:endParaRPr lang="ar-SA" dirty="0" smtClean="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800" dirty="0" smtClean="0">
                <a:solidFill>
                  <a:srgbClr val="FF0000"/>
                </a:solidFill>
              </a:rPr>
              <a:t>التنظيم الغير رسمي :</a:t>
            </a:r>
            <a:endParaRPr lang="en-US" sz="4800" dirty="0">
              <a:solidFill>
                <a:srgbClr val="FF0000"/>
              </a:solidFill>
            </a:endParaRPr>
          </a:p>
        </p:txBody>
      </p:sp>
      <p:sp>
        <p:nvSpPr>
          <p:cNvPr id="3" name="عنصر نائب للمحتوى 2"/>
          <p:cNvSpPr>
            <a:spLocks noGrp="1"/>
          </p:cNvSpPr>
          <p:nvPr>
            <p:ph idx="1"/>
          </p:nvPr>
        </p:nvSpPr>
        <p:spPr/>
        <p:txBody>
          <a:bodyPr>
            <a:normAutofit fontScale="92500"/>
          </a:bodyPr>
          <a:lstStyle/>
          <a:p>
            <a:pPr algn="r"/>
            <a:r>
              <a:rPr lang="ar-SA" sz="2800" dirty="0" smtClean="0"/>
              <a:t>ينشأ بصورة تلقائية حيث تتدخل عوامل كثيرة في تواجده وتفاعله مع التنظيم الرسمي في شكل تكاملي يصف البنية الاجتماعية للتنظيم , ولا تقتصر الجماعات غير الرسمية على مستوى تنظيمي معين بل تنشا داخل المستويات التنظيمية للبنية الاجتماعية للمصنع , فمثلا على مستوى </a:t>
            </a:r>
            <a:r>
              <a:rPr lang="ar-SA" sz="2800" dirty="0" err="1" smtClean="0"/>
              <a:t>الادارة</a:t>
            </a:r>
            <a:r>
              <a:rPr lang="ar-SA" sz="2800" dirty="0" smtClean="0"/>
              <a:t> تنشأ جماعة الرفقاء بين </a:t>
            </a:r>
            <a:r>
              <a:rPr lang="ar-SA" sz="2800" dirty="0" err="1" smtClean="0"/>
              <a:t>الافراد</a:t>
            </a:r>
            <a:r>
              <a:rPr lang="ar-SA" sz="2800" dirty="0" smtClean="0"/>
              <a:t> من موظفي الشؤون </a:t>
            </a:r>
            <a:r>
              <a:rPr lang="ar-SA" sz="2800" dirty="0" err="1" smtClean="0"/>
              <a:t>الادارية</a:t>
            </a:r>
            <a:r>
              <a:rPr lang="ar-SA" sz="2800" dirty="0" smtClean="0"/>
              <a:t> </a:t>
            </a:r>
            <a:r>
              <a:rPr lang="ar-SA" sz="2800" dirty="0" err="1" smtClean="0"/>
              <a:t>او</a:t>
            </a:r>
            <a:r>
              <a:rPr lang="ar-SA" sz="2800" dirty="0" smtClean="0"/>
              <a:t> الحسابات حيث يجمعهم مكان واحد هو المكتب ويتماثلون فيما بينهم من حيث المنصب الوظيفي , ومدة الخبرة , والتخصص في العمل . </a:t>
            </a:r>
          </a:p>
          <a:p>
            <a:r>
              <a:rPr lang="ar-SA" sz="2800" dirty="0" smtClean="0"/>
              <a:t>وتتشكل الجماعات الغير رسمية على المستويين </a:t>
            </a:r>
            <a:r>
              <a:rPr lang="ar-SA" sz="2800" dirty="0" err="1" smtClean="0"/>
              <a:t>الافقي</a:t>
            </a:r>
            <a:r>
              <a:rPr lang="ar-SA" sz="2800" dirty="0" smtClean="0"/>
              <a:t> والرأسي وعلى المستوى الرأسي قد تنشأ هذه الجماعات بين موظفي </a:t>
            </a:r>
            <a:r>
              <a:rPr lang="ar-SA" sz="2800" dirty="0" err="1" smtClean="0"/>
              <a:t>الأدارة</a:t>
            </a:r>
            <a:r>
              <a:rPr lang="ar-SA" sz="2800" dirty="0" smtClean="0"/>
              <a:t> من </a:t>
            </a:r>
            <a:r>
              <a:rPr lang="ar-SA" sz="2800" dirty="0" err="1" smtClean="0"/>
              <a:t>الاناث</a:t>
            </a:r>
            <a:r>
              <a:rPr lang="ar-SA" sz="2800" dirty="0" smtClean="0"/>
              <a:t> حيث يلعب متغير النوع دوراُ مؤثراُ في تشكيل هذه الجماعات .</a:t>
            </a:r>
          </a:p>
          <a:p>
            <a:pPr algn="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b="1" dirty="0" smtClean="0">
                <a:solidFill>
                  <a:srgbClr val="FF0000"/>
                </a:solidFill>
              </a:rPr>
              <a:t>يتسمم التنظيم الغير الرسمي بخصائص محددة : </a:t>
            </a:r>
            <a:endParaRPr lang="en-US" b="1" dirty="0">
              <a:solidFill>
                <a:srgbClr val="FF0000"/>
              </a:solidFill>
            </a:endParaRPr>
          </a:p>
        </p:txBody>
      </p:sp>
      <p:sp>
        <p:nvSpPr>
          <p:cNvPr id="3" name="عنصر نائب للمحتوى 2"/>
          <p:cNvSpPr>
            <a:spLocks noGrp="1"/>
          </p:cNvSpPr>
          <p:nvPr>
            <p:ph idx="1"/>
          </p:nvPr>
        </p:nvSpPr>
        <p:spPr/>
        <p:txBody>
          <a:bodyPr>
            <a:noAutofit/>
          </a:bodyPr>
          <a:lstStyle/>
          <a:p>
            <a:pPr algn="r"/>
            <a:r>
              <a:rPr lang="ar-SA" dirty="0" smtClean="0"/>
              <a:t>القيادة الغير الرسمية تكون تلقائية وقابلة للتغيير وفق مطالب </a:t>
            </a:r>
            <a:r>
              <a:rPr lang="ar-SA" dirty="0" err="1" smtClean="0"/>
              <a:t>افراد</a:t>
            </a:r>
            <a:r>
              <a:rPr lang="ar-SA" dirty="0" smtClean="0"/>
              <a:t> الجماعة غير الرسمية .</a:t>
            </a:r>
          </a:p>
          <a:p>
            <a:pPr algn="r"/>
            <a:r>
              <a:rPr lang="ar-SA" dirty="0" smtClean="0"/>
              <a:t>يتصف التنظيم الغير رسمي بثقافة فرعية ممثلة بالمعتقدات والمعايير والقيم كقواعد تنظيم سلوك </a:t>
            </a:r>
            <a:r>
              <a:rPr lang="ar-SA" dirty="0" err="1" smtClean="0"/>
              <a:t>افراد</a:t>
            </a:r>
            <a:r>
              <a:rPr lang="ar-SA" dirty="0" smtClean="0"/>
              <a:t> </a:t>
            </a:r>
            <a:r>
              <a:rPr lang="ar-SA" dirty="0" err="1" smtClean="0"/>
              <a:t>الجماعه</a:t>
            </a:r>
            <a:r>
              <a:rPr lang="ar-SA" dirty="0" smtClean="0"/>
              <a:t>.</a:t>
            </a:r>
          </a:p>
          <a:p>
            <a:pPr algn="r"/>
            <a:r>
              <a:rPr lang="ar-SA" dirty="0" smtClean="0"/>
              <a:t>يتصف التنظيم الغير رسمي بأساليب الضبط وأساليب للثواب والعقاب .</a:t>
            </a:r>
          </a:p>
          <a:p>
            <a:pPr algn="r"/>
            <a:r>
              <a:rPr lang="ar-SA" dirty="0" smtClean="0"/>
              <a:t>يتصف التنظيم الغير رسمي بنمط من الاتصالات يختلف عنه داخل التنظيم الرسمي من حيث الشكل والاتجاهات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b="1" dirty="0" smtClean="0">
                <a:solidFill>
                  <a:srgbClr val="FF0000"/>
                </a:solidFill>
              </a:rPr>
              <a:t>مفهوم التنظيم </a:t>
            </a:r>
            <a:r>
              <a:rPr lang="ar-SA" b="1" dirty="0" err="1" smtClean="0">
                <a:solidFill>
                  <a:srgbClr val="FF0000"/>
                </a:solidFill>
              </a:rPr>
              <a:t>الإفتراضي</a:t>
            </a:r>
            <a:r>
              <a:rPr lang="ar-SA" b="1" dirty="0" smtClean="0">
                <a:solidFill>
                  <a:srgbClr val="FF0000"/>
                </a:solidFill>
              </a:rPr>
              <a:t> :</a:t>
            </a:r>
            <a:br>
              <a:rPr lang="ar-SA" b="1" dirty="0" smtClean="0">
                <a:solidFill>
                  <a:srgbClr val="FF0000"/>
                </a:solidFill>
              </a:rPr>
            </a:br>
            <a:endParaRPr lang="en-US" b="1" dirty="0">
              <a:solidFill>
                <a:srgbClr val="FF0000"/>
              </a:solidFill>
            </a:endParaRPr>
          </a:p>
        </p:txBody>
      </p:sp>
      <p:sp>
        <p:nvSpPr>
          <p:cNvPr id="3" name="عنصر نائب للمحتوى 2"/>
          <p:cNvSpPr>
            <a:spLocks noGrp="1"/>
          </p:cNvSpPr>
          <p:nvPr>
            <p:ph idx="1"/>
          </p:nvPr>
        </p:nvSpPr>
        <p:spPr/>
        <p:txBody>
          <a:bodyPr/>
          <a:lstStyle/>
          <a:p>
            <a:pPr algn="r"/>
            <a:r>
              <a:rPr lang="ar-SA" dirty="0" smtClean="0"/>
              <a:t>في بداية القرن 21 ظهر ما يعرف بالتنظيمات الافتراضية حول العالم نتيجة للزيادة </a:t>
            </a:r>
            <a:r>
              <a:rPr lang="ar-SA" dirty="0" smtClean="0"/>
              <a:t>في للمشروعات </a:t>
            </a:r>
            <a:r>
              <a:rPr lang="ar-SA" dirty="0" smtClean="0"/>
              <a:t>الاقتصادية والأسواق .</a:t>
            </a:r>
          </a:p>
          <a:p>
            <a:pPr algn="r"/>
            <a:r>
              <a:rPr lang="ar-SA" dirty="0" smtClean="0"/>
              <a:t>ويمكن وصف هذا النوع من التنظيمات بأنها مشروعات الإدارة بالأهداف , وتتكون هذه التنظيمات من أعضاء ينتمون إلى مناطق جغرافية مشتته ومتباعدة حول العالم ويستخدم هؤلاء الأفراد تكنولوجيا المعلومات والاتصالات والتنسيق فيما بينهم .</a:t>
            </a:r>
          </a:p>
          <a:p>
            <a:pPr algn="r">
              <a:buNone/>
            </a:pPr>
            <a:endParaRPr lang="en-US" dirty="0" smtClean="0"/>
          </a:p>
          <a:p>
            <a:pPr algn="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4800" b="1" dirty="0" smtClean="0">
                <a:solidFill>
                  <a:srgbClr val="FF0000"/>
                </a:solidFill>
              </a:rPr>
              <a:t>تتسم التنظيمات الافتراضية بعدة خصائص:</a:t>
            </a:r>
            <a:endParaRPr lang="en-US" sz="4800" b="1" dirty="0">
              <a:solidFill>
                <a:srgbClr val="FF0000"/>
              </a:solidFill>
            </a:endParaRPr>
          </a:p>
        </p:txBody>
      </p:sp>
      <p:sp>
        <p:nvSpPr>
          <p:cNvPr id="3" name="عنصر نائب للمحتوى 2"/>
          <p:cNvSpPr>
            <a:spLocks noGrp="1"/>
          </p:cNvSpPr>
          <p:nvPr>
            <p:ph idx="1"/>
          </p:nvPr>
        </p:nvSpPr>
        <p:spPr/>
        <p:txBody>
          <a:bodyPr>
            <a:noAutofit/>
          </a:bodyPr>
          <a:lstStyle/>
          <a:p>
            <a:pPr algn="r">
              <a:buNone/>
            </a:pPr>
            <a:r>
              <a:rPr lang="ar-SA" sz="2400" b="1" dirty="0" smtClean="0"/>
              <a:t>1- </a:t>
            </a:r>
            <a:r>
              <a:rPr lang="ar-SA" sz="2400" b="1" dirty="0" err="1" smtClean="0"/>
              <a:t>ان</a:t>
            </a:r>
            <a:r>
              <a:rPr lang="ar-SA" sz="2400" b="1" dirty="0" smtClean="0"/>
              <a:t> تتشارك التنظيمات الافتراضية في الرؤية والهدف وبرتوكولات التنسيق فيما بينهم .</a:t>
            </a:r>
          </a:p>
          <a:p>
            <a:pPr algn="r">
              <a:buNone/>
            </a:pPr>
            <a:r>
              <a:rPr lang="ar-SA" sz="2400" b="1" dirty="0" smtClean="0"/>
              <a:t>2-</a:t>
            </a:r>
            <a:r>
              <a:rPr lang="ar-SA" sz="2400" b="1" dirty="0" err="1" smtClean="0"/>
              <a:t>ان</a:t>
            </a:r>
            <a:r>
              <a:rPr lang="ar-SA" sz="2400" b="1" dirty="0" smtClean="0"/>
              <a:t> يعتمد العمل على فرق عمل افتراضية لانجاز </a:t>
            </a:r>
            <a:r>
              <a:rPr lang="ar-SA" sz="2400" b="1" dirty="0" err="1" smtClean="0"/>
              <a:t>الانشطة</a:t>
            </a:r>
            <a:r>
              <a:rPr lang="ar-SA" sz="2400" b="1" dirty="0" smtClean="0"/>
              <a:t> </a:t>
            </a:r>
            <a:r>
              <a:rPr lang="ar-SA" sz="2400" b="1" dirty="0" err="1" smtClean="0"/>
              <a:t>باسلوب</a:t>
            </a:r>
            <a:r>
              <a:rPr lang="ar-SA" sz="2400" b="1" dirty="0" smtClean="0"/>
              <a:t> يتصف بالشمولية والتكامل .</a:t>
            </a:r>
          </a:p>
          <a:p>
            <a:pPr algn="r">
              <a:buNone/>
            </a:pPr>
            <a:r>
              <a:rPr lang="ar-SA" sz="2400" b="1" dirty="0" smtClean="0"/>
              <a:t>3-يتم التشغيل والتوزيع للمعلومة في الوقت المناسب عبر شبكة الانترنت .</a:t>
            </a:r>
          </a:p>
          <a:p>
            <a:pPr algn="r">
              <a:buNone/>
            </a:pPr>
            <a:r>
              <a:rPr lang="ar-SA" sz="2400" b="1" dirty="0" smtClean="0"/>
              <a:t>4-قد تتنوع الشركات في المنتجات داخل شبكة العلاقات وكمثال شركات متخصصة في التصميم </a:t>
            </a:r>
            <a:r>
              <a:rPr lang="ar-SA" sz="2400" b="1" dirty="0" err="1" smtClean="0"/>
              <a:t>واخرى</a:t>
            </a:r>
            <a:r>
              <a:rPr lang="ar-SA" sz="2400" b="1" dirty="0" smtClean="0"/>
              <a:t> في التصنيع والثالثة في التسويق .</a:t>
            </a:r>
          </a:p>
          <a:p>
            <a:pPr>
              <a:buNone/>
            </a:pPr>
            <a:r>
              <a:rPr lang="ar-SA" sz="2800" b="1" dirty="0" smtClean="0"/>
              <a:t>5- تقوم العلاقات البينية للشركات عبر الشبكة الإلكترونية على </a:t>
            </a:r>
            <a:r>
              <a:rPr lang="ar-SA" sz="2800" b="1" dirty="0" err="1" smtClean="0"/>
              <a:t>الإعتمادية</a:t>
            </a:r>
            <a:r>
              <a:rPr lang="ar-SA" sz="2800" b="1" dirty="0" smtClean="0"/>
              <a:t> وليست </a:t>
            </a:r>
            <a:r>
              <a:rPr lang="ar-SA" sz="2800" b="1" dirty="0" err="1" smtClean="0"/>
              <a:t>الإستقلاليه</a:t>
            </a:r>
            <a:r>
              <a:rPr lang="ar-SA" sz="2800" b="1" dirty="0" smtClean="0"/>
              <a:t>.</a:t>
            </a:r>
          </a:p>
          <a:p>
            <a:pPr>
              <a:buNone/>
            </a:pPr>
            <a:r>
              <a:rPr lang="ar-SA" sz="2800" b="1" dirty="0" smtClean="0"/>
              <a:t>6- تتصف بناءات التنظيمات </a:t>
            </a:r>
            <a:r>
              <a:rPr lang="ar-SA" sz="2800" b="1" dirty="0" err="1" smtClean="0"/>
              <a:t>الإفتراضية</a:t>
            </a:r>
            <a:r>
              <a:rPr lang="ar-SA" sz="2800" b="1" dirty="0" smtClean="0"/>
              <a:t> بالمرونة.</a:t>
            </a:r>
          </a:p>
          <a:p>
            <a:pPr>
              <a:buNone/>
            </a:pPr>
            <a:r>
              <a:rPr lang="ar-SA" sz="2800" b="1" dirty="0" smtClean="0"/>
              <a:t>7- ضرورة التعريف الواضح للعمليات وأدوار العمل .</a:t>
            </a:r>
          </a:p>
          <a:p>
            <a:endParaRPr lang="ar-SA" sz="28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القيادة التنظيمية :</a:t>
            </a:r>
            <a:endParaRPr lang="ar-SA" b="1" dirty="0">
              <a:solidFill>
                <a:srgbClr val="FF0000"/>
              </a:solidFill>
            </a:endParaRPr>
          </a:p>
        </p:txBody>
      </p:sp>
      <p:sp>
        <p:nvSpPr>
          <p:cNvPr id="3" name="عنصر نائب للمحتوى 2"/>
          <p:cNvSpPr>
            <a:spLocks noGrp="1"/>
          </p:cNvSpPr>
          <p:nvPr>
            <p:ph idx="1"/>
          </p:nvPr>
        </p:nvSpPr>
        <p:spPr/>
        <p:txBody>
          <a:bodyPr/>
          <a:lstStyle/>
          <a:p>
            <a:pPr>
              <a:buNone/>
            </a:pPr>
            <a:r>
              <a:rPr lang="ar-SA" dirty="0" smtClean="0"/>
              <a:t>تعد القيادة التنظيمية عملية التأثير على الآخرين من أجل تنفيذ الأهداف  التنظيمية .</a:t>
            </a:r>
          </a:p>
          <a:p>
            <a:pPr>
              <a:buNone/>
            </a:pPr>
            <a:r>
              <a:rPr lang="ar-SA" dirty="0" smtClean="0"/>
              <a:t>يوجد نوعان أساسيان من القادة :</a:t>
            </a:r>
          </a:p>
          <a:p>
            <a:pPr>
              <a:buNone/>
            </a:pPr>
            <a:r>
              <a:rPr lang="ar-SA" dirty="0" smtClean="0"/>
              <a:t>1- قائد يركز على إنجاز المهام التنظيمية مع إغفال الجوانب الإنسانية في تعامله مع </a:t>
            </a:r>
            <a:r>
              <a:rPr lang="ar-SA" dirty="0" err="1" smtClean="0"/>
              <a:t>المرؤوسيين</a:t>
            </a:r>
            <a:r>
              <a:rPr lang="ar-SA" dirty="0" smtClean="0"/>
              <a:t> </a:t>
            </a:r>
            <a:r>
              <a:rPr lang="ar-SA" dirty="0" err="1" smtClean="0"/>
              <a:t>ولايهتم</a:t>
            </a:r>
            <a:r>
              <a:rPr lang="ar-SA" dirty="0" smtClean="0"/>
              <a:t> </a:t>
            </a:r>
            <a:r>
              <a:rPr lang="ar-SA" dirty="0" err="1" smtClean="0"/>
              <a:t>بأرائهم</a:t>
            </a:r>
            <a:r>
              <a:rPr lang="ar-SA" dirty="0" smtClean="0"/>
              <a:t> .</a:t>
            </a:r>
          </a:p>
          <a:p>
            <a:pPr>
              <a:buNone/>
            </a:pPr>
            <a:r>
              <a:rPr lang="ar-SA" dirty="0" smtClean="0"/>
              <a:t>2- الأسلوب الثاني من القيادة يركز على الأفراد ,فيه يهتم القائد بالعلاقات الإنسانية ويستمد قوته من مرؤوسيه .</a:t>
            </a:r>
          </a:p>
          <a:p>
            <a:pPr>
              <a:buNone/>
            </a:pPr>
            <a:r>
              <a:rPr lang="ar-SA" dirty="0" smtClean="0">
                <a:solidFill>
                  <a:srgbClr val="FF0000"/>
                </a:solidFill>
              </a:rPr>
              <a:t>* هذان الأسلوبان من القيادة  يمثلان القيادة النموذجية</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None/>
            </a:pPr>
            <a:r>
              <a:rPr lang="ar-SA" dirty="0" smtClean="0">
                <a:solidFill>
                  <a:srgbClr val="FF0000"/>
                </a:solidFill>
              </a:rPr>
              <a:t>أكد بعض الباحثين أن فهم أسلوب القيادة التنظيمية يتشكل وعلى حسب رؤية فرد </a:t>
            </a:r>
            <a:r>
              <a:rPr lang="ar-SA" dirty="0" smtClean="0">
                <a:solidFill>
                  <a:srgbClr val="FF0000"/>
                </a:solidFill>
              </a:rPr>
              <a:t>فيد </a:t>
            </a:r>
            <a:r>
              <a:rPr lang="ar-SA" dirty="0" err="1" smtClean="0">
                <a:solidFill>
                  <a:srgbClr val="FF0000"/>
                </a:solidFill>
              </a:rPr>
              <a:t>لر</a:t>
            </a:r>
            <a:r>
              <a:rPr lang="ar-SA" dirty="0" smtClean="0">
                <a:solidFill>
                  <a:srgbClr val="FF0000"/>
                </a:solidFill>
              </a:rPr>
              <a:t> </a:t>
            </a:r>
            <a:r>
              <a:rPr lang="ar-SA" dirty="0" smtClean="0">
                <a:solidFill>
                  <a:srgbClr val="FF0000"/>
                </a:solidFill>
              </a:rPr>
              <a:t>وفقاً لـ :</a:t>
            </a:r>
          </a:p>
          <a:p>
            <a:pPr>
              <a:buNone/>
            </a:pPr>
            <a:r>
              <a:rPr lang="ar-SA" dirty="0" smtClean="0"/>
              <a:t>1- علاقة القائد بمرؤوسيه .</a:t>
            </a:r>
          </a:p>
          <a:p>
            <a:pPr>
              <a:buNone/>
            </a:pPr>
            <a:r>
              <a:rPr lang="ar-SA" dirty="0" smtClean="0"/>
              <a:t>2- القوة </a:t>
            </a:r>
            <a:r>
              <a:rPr lang="ar-SA" dirty="0" err="1" smtClean="0"/>
              <a:t>الممنوحه</a:t>
            </a:r>
            <a:r>
              <a:rPr lang="ar-SA" dirty="0" smtClean="0"/>
              <a:t> لمنصب القائد .</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92500" lnSpcReduction="10000"/>
          </a:bodyPr>
          <a:lstStyle/>
          <a:p>
            <a:r>
              <a:rPr lang="ar-SA" b="1" dirty="0" smtClean="0">
                <a:solidFill>
                  <a:srgbClr val="FF0000"/>
                </a:solidFill>
              </a:rPr>
              <a:t>مصادر القوة والنفوذ التي يتمتع </a:t>
            </a:r>
            <a:r>
              <a:rPr lang="ar-SA" b="1" dirty="0" err="1" smtClean="0">
                <a:solidFill>
                  <a:srgbClr val="FF0000"/>
                </a:solidFill>
              </a:rPr>
              <a:t>بها</a:t>
            </a:r>
            <a:r>
              <a:rPr lang="ar-SA" b="1" dirty="0" smtClean="0">
                <a:solidFill>
                  <a:srgbClr val="FF0000"/>
                </a:solidFill>
              </a:rPr>
              <a:t> القائد داخل التنظيم حددها </a:t>
            </a:r>
            <a:r>
              <a:rPr lang="ar-SA" b="1" dirty="0" err="1" smtClean="0">
                <a:solidFill>
                  <a:srgbClr val="FF0000"/>
                </a:solidFill>
              </a:rPr>
              <a:t>فرينش</a:t>
            </a:r>
            <a:r>
              <a:rPr lang="ar-SA" b="1" dirty="0" smtClean="0">
                <a:solidFill>
                  <a:srgbClr val="FF0000"/>
                </a:solidFill>
              </a:rPr>
              <a:t> </a:t>
            </a:r>
            <a:r>
              <a:rPr lang="ar-SA" b="1" dirty="0" err="1" smtClean="0">
                <a:solidFill>
                  <a:srgbClr val="FF0000"/>
                </a:solidFill>
              </a:rPr>
              <a:t>ورافيين</a:t>
            </a:r>
            <a:r>
              <a:rPr lang="ar-SA" b="1" dirty="0" smtClean="0">
                <a:solidFill>
                  <a:srgbClr val="FF0000"/>
                </a:solidFill>
              </a:rPr>
              <a:t> في ستة مصادر هي /</a:t>
            </a:r>
          </a:p>
          <a:p>
            <a:pPr>
              <a:buNone/>
            </a:pPr>
            <a:r>
              <a:rPr lang="ar-SA" dirty="0" smtClean="0"/>
              <a:t>1- القوة الشرعية ,المستندة على سند قانوني وهي سلطة رسمية .</a:t>
            </a:r>
          </a:p>
          <a:p>
            <a:pPr>
              <a:buNone/>
            </a:pPr>
            <a:r>
              <a:rPr lang="ar-SA" dirty="0" smtClean="0"/>
              <a:t>2- قوة المكافآت ويكون مصدرها من توقعات الفرد بما يتوقع على حصوله مكافأة مادية أو معنوية .</a:t>
            </a:r>
          </a:p>
          <a:p>
            <a:pPr>
              <a:buNone/>
            </a:pPr>
            <a:r>
              <a:rPr lang="ar-SA" dirty="0" smtClean="0"/>
              <a:t>3- قوة العقاب مرتبطة بتوقعات الفرد فيما سيتعرض له من عقوبات .</a:t>
            </a:r>
          </a:p>
          <a:p>
            <a:pPr>
              <a:buNone/>
            </a:pPr>
            <a:r>
              <a:rPr lang="ar-SA" dirty="0" smtClean="0"/>
              <a:t>4- قوة الخبرة التي تستند إلى </a:t>
            </a:r>
            <a:r>
              <a:rPr lang="ar-SA" dirty="0" smtClean="0"/>
              <a:t>ما يمتلكه </a:t>
            </a:r>
            <a:r>
              <a:rPr lang="ar-SA" dirty="0" smtClean="0"/>
              <a:t>القائد من قدرات مهنية وإدارية .</a:t>
            </a:r>
          </a:p>
          <a:p>
            <a:pPr>
              <a:buNone/>
            </a:pPr>
            <a:r>
              <a:rPr lang="ar-SA" dirty="0" smtClean="0"/>
              <a:t>5- القوة المبنية على امتلاك القائد للمعلومات .</a:t>
            </a:r>
          </a:p>
          <a:p>
            <a:pPr>
              <a:buNone/>
            </a:pPr>
            <a:r>
              <a:rPr lang="ar-SA" dirty="0" smtClean="0"/>
              <a:t>6- قوة الإعجاب والإقتداء وهي المستندة إلى إعجاب </a:t>
            </a:r>
            <a:r>
              <a:rPr lang="ar-SA" dirty="0" err="1" smtClean="0"/>
              <a:t>المرؤوسيين</a:t>
            </a:r>
            <a:r>
              <a:rPr lang="ar-SA" dirty="0" smtClean="0"/>
              <a:t> بالقائد</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b="1" u="sng" dirty="0" smtClean="0">
                <a:solidFill>
                  <a:srgbClr val="FF0000"/>
                </a:solidFill>
              </a:rPr>
              <a:t>مقدمة :</a:t>
            </a:r>
            <a:r>
              <a:rPr lang="ar-SA" dirty="0" smtClean="0">
                <a:solidFill>
                  <a:srgbClr val="FF0000"/>
                </a:solidFill>
              </a:rPr>
              <a:t> </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457200" y="1285860"/>
            <a:ext cx="8229600" cy="5572140"/>
          </a:xfrm>
        </p:spPr>
        <p:txBody>
          <a:bodyPr>
            <a:normAutofit fontScale="85000" lnSpcReduction="20000"/>
          </a:bodyPr>
          <a:lstStyle/>
          <a:p>
            <a:pPr fontAlgn="base">
              <a:buFont typeface="Wingdings" pitchFamily="2" charset="2"/>
              <a:buChar char="v"/>
            </a:pPr>
            <a:r>
              <a:rPr lang="ar-SA" b="1" dirty="0" smtClean="0"/>
              <a:t>يركز هذا الفصل على مناقشة نشأة علم الاجتماع التنظيمي وتحديد مجالات اهتماماته الأساسية والتي تبلورت من خلال </a:t>
            </a:r>
            <a:r>
              <a:rPr lang="ar-SA" b="1" dirty="0" err="1" smtClean="0"/>
              <a:t>الأسهامات</a:t>
            </a:r>
            <a:r>
              <a:rPr lang="ar-SA" b="1" dirty="0" smtClean="0"/>
              <a:t> البحثية والنظرية لعلماء من مختلف التخصصات ( </a:t>
            </a:r>
            <a:r>
              <a:rPr lang="ar-SA" b="1" dirty="0" smtClean="0">
                <a:solidFill>
                  <a:srgbClr val="FF0000"/>
                </a:solidFill>
              </a:rPr>
              <a:t>الإدارة وعلم النفس الاجتماعي وعلم الاجتماع </a:t>
            </a:r>
            <a:r>
              <a:rPr lang="ar-SA" b="1" dirty="0" err="1" smtClean="0">
                <a:solidFill>
                  <a:srgbClr val="FF0000"/>
                </a:solidFill>
              </a:rPr>
              <a:t>والانثروبولوجيا</a:t>
            </a:r>
            <a:r>
              <a:rPr lang="ar-SA" b="1" dirty="0" smtClean="0">
                <a:solidFill>
                  <a:srgbClr val="FF0000"/>
                </a:solidFill>
              </a:rPr>
              <a:t> وعلماء الاقتصاد والسياسة </a:t>
            </a:r>
            <a:r>
              <a:rPr lang="ar-SA" b="1" dirty="0" smtClean="0"/>
              <a:t>) بالولايات المتحدة الأمريكية و الدول الأوروبية لاسيما انجلترا – مهد الثورة الصناعية – ألمانيا – فرنسا وذلك من خلال مراحل تطوره من أوائل القرن العشرين حتى الألفية الثالثة . </a:t>
            </a:r>
          </a:p>
          <a:p>
            <a:pPr fontAlgn="base">
              <a:buFont typeface="Wingdings" pitchFamily="2" charset="2"/>
              <a:buChar char="v"/>
            </a:pPr>
            <a:r>
              <a:rPr lang="ar-SA" b="1" dirty="0" smtClean="0"/>
              <a:t>يتميز علم الاجتماع التنظيمي بوجود علاقة عضوية بين البحث </a:t>
            </a:r>
            <a:r>
              <a:rPr lang="ar-SA" b="1" dirty="0" err="1" smtClean="0"/>
              <a:t>و</a:t>
            </a:r>
            <a:r>
              <a:rPr lang="ar-SA" b="1" dirty="0" smtClean="0"/>
              <a:t> النظرية بمعنى </a:t>
            </a:r>
            <a:r>
              <a:rPr lang="ar-SA" b="1" dirty="0" err="1" smtClean="0"/>
              <a:t>ان</a:t>
            </a:r>
            <a:r>
              <a:rPr lang="ar-SA" b="1" dirty="0" smtClean="0"/>
              <a:t> نتائج الدراسات </a:t>
            </a:r>
            <a:r>
              <a:rPr lang="ar-SA" b="1" dirty="0" err="1" smtClean="0"/>
              <a:t>الامبريقية</a:t>
            </a:r>
            <a:r>
              <a:rPr lang="ar-SA" b="1" dirty="0" smtClean="0"/>
              <a:t> تصبح مقدمات أو فروض بحثية توجه سلسلة من الدراسات </a:t>
            </a:r>
            <a:r>
              <a:rPr lang="ar-SA" b="1" dirty="0" err="1" smtClean="0"/>
              <a:t>الامبريقية</a:t>
            </a:r>
            <a:r>
              <a:rPr lang="ar-SA" b="1" dirty="0" smtClean="0"/>
              <a:t> للتحقق من مدى صدقها . </a:t>
            </a:r>
          </a:p>
          <a:p>
            <a:pPr fontAlgn="base">
              <a:buFont typeface="Wingdings" pitchFamily="2" charset="2"/>
              <a:buChar char="v"/>
            </a:pPr>
            <a:r>
              <a:rPr lang="ar-SA" b="1" dirty="0" smtClean="0"/>
              <a:t>كما يتناول الفصل أيضا تعريف لعدد من المفاهيم الأساسية الفيزيقية في مجال علم الاجتماع التنظيمي , الذي يأخذ مسميات مختلفة في الأدبيات الغربية منها : </a:t>
            </a:r>
            <a:r>
              <a:rPr lang="ar-SA" b="1" dirty="0" smtClean="0">
                <a:solidFill>
                  <a:srgbClr val="FF0000"/>
                </a:solidFill>
              </a:rPr>
              <a:t>التنظيمات المركبة أو التنظيمات البيروقراطية أو التنظيمات الرسمية  أو التنظيمات كبيرة الحجم .</a:t>
            </a:r>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هناك أساليب قياسية للقيادة تتمثل في /</a:t>
            </a:r>
            <a:endParaRPr lang="ar-SA" b="1"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a:buNone/>
            </a:pPr>
            <a:r>
              <a:rPr lang="ar-SA" dirty="0" smtClean="0"/>
              <a:t>1- الأسلوب الفردي في القيادة حيث يكون الفرد مركز اتخاذ القرار ويطلق عليها القيادة ( </a:t>
            </a:r>
            <a:r>
              <a:rPr lang="ar-SA" dirty="0" err="1" smtClean="0"/>
              <a:t>الأتوقراطية</a:t>
            </a:r>
            <a:r>
              <a:rPr lang="ar-SA" dirty="0" smtClean="0"/>
              <a:t> )</a:t>
            </a:r>
          </a:p>
          <a:p>
            <a:pPr>
              <a:buNone/>
            </a:pPr>
            <a:r>
              <a:rPr lang="ar-SA" dirty="0" smtClean="0"/>
              <a:t>2- القيادة </a:t>
            </a:r>
            <a:r>
              <a:rPr lang="ar-SA" dirty="0" err="1" smtClean="0"/>
              <a:t>الديموقراطية</a:t>
            </a:r>
            <a:r>
              <a:rPr lang="ar-SA" dirty="0" smtClean="0"/>
              <a:t> حيث يصدر القائد أوامره .</a:t>
            </a:r>
          </a:p>
          <a:p>
            <a:pPr>
              <a:buNone/>
            </a:pPr>
            <a:r>
              <a:rPr lang="ar-SA" dirty="0" smtClean="0"/>
              <a:t>3-الأسلوب المتساهل في القيادة يعتمد على التساهل والتهاون </a:t>
            </a:r>
          </a:p>
          <a:p>
            <a:pPr>
              <a:buNone/>
            </a:pPr>
            <a:r>
              <a:rPr lang="ar-SA" b="1" dirty="0" smtClean="0">
                <a:solidFill>
                  <a:srgbClr val="FF0000"/>
                </a:solidFill>
              </a:rPr>
              <a:t>الثقافة التنظيمية /</a:t>
            </a:r>
          </a:p>
          <a:p>
            <a:pPr>
              <a:buNone/>
            </a:pPr>
            <a:r>
              <a:rPr lang="ar-SA" dirty="0" smtClean="0"/>
              <a:t>هي القيم الأساسية والمعتقدات التي تتبناها المنظمة التي يلتزم </a:t>
            </a:r>
            <a:r>
              <a:rPr lang="ar-SA" dirty="0" err="1" smtClean="0"/>
              <a:t>بها</a:t>
            </a:r>
            <a:r>
              <a:rPr lang="ar-SA" dirty="0" smtClean="0"/>
              <a:t> العاملون في سلوكياتهم وتوجه هذه السلوكيات في المواقف </a:t>
            </a:r>
            <a:r>
              <a:rPr lang="ar-SA" dirty="0" err="1" smtClean="0"/>
              <a:t>الإجتماعية</a:t>
            </a:r>
            <a:r>
              <a:rPr lang="ar-SA" dirty="0" smtClean="0"/>
              <a:t> المختلفة وتحكم علاقاتهم داخل المنظمة.</a:t>
            </a:r>
          </a:p>
          <a:p>
            <a:r>
              <a:rPr lang="ar-SA" b="1" dirty="0" smtClean="0">
                <a:solidFill>
                  <a:srgbClr val="FF0000"/>
                </a:solidFill>
              </a:rPr>
              <a:t>بداية </a:t>
            </a:r>
            <a:r>
              <a:rPr lang="ar-SA" b="1" dirty="0" err="1" smtClean="0">
                <a:solidFill>
                  <a:srgbClr val="FF0000"/>
                </a:solidFill>
              </a:rPr>
              <a:t>الإهتمام</a:t>
            </a:r>
            <a:r>
              <a:rPr lang="ar-SA" b="1" dirty="0" smtClean="0">
                <a:solidFill>
                  <a:srgbClr val="FF0000"/>
                </a:solidFill>
              </a:rPr>
              <a:t> بدراسة الثقافة التنظيمية كان في عقد الستينات من القرن العشرين </a:t>
            </a:r>
          </a:p>
          <a:p>
            <a:endParaRPr lang="ar-SA"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71612"/>
            <a:ext cx="8229600" cy="4554551"/>
          </a:xfrm>
        </p:spPr>
        <p:txBody>
          <a:bodyPr/>
          <a:lstStyle/>
          <a:p>
            <a:pPr algn="ctr">
              <a:buNone/>
            </a:pPr>
            <a:r>
              <a:rPr lang="ar-SA" sz="2400" b="1" dirty="0" smtClean="0">
                <a:solidFill>
                  <a:srgbClr val="FF0000"/>
                </a:solidFill>
              </a:rPr>
              <a:t>عمل الطالبات /</a:t>
            </a:r>
          </a:p>
          <a:p>
            <a:pPr algn="ctr">
              <a:buNone/>
            </a:pPr>
            <a:r>
              <a:rPr lang="ar-SA" sz="2400" b="1" dirty="0" smtClean="0">
                <a:solidFill>
                  <a:srgbClr val="FF0000"/>
                </a:solidFill>
              </a:rPr>
              <a:t>فرزه </a:t>
            </a:r>
            <a:r>
              <a:rPr lang="ar-SA" sz="2400" b="1" dirty="0" err="1" smtClean="0">
                <a:solidFill>
                  <a:srgbClr val="FF0000"/>
                </a:solidFill>
              </a:rPr>
              <a:t>القحطاني</a:t>
            </a:r>
            <a:r>
              <a:rPr lang="ar-SA" sz="2400" b="1" dirty="0" smtClean="0">
                <a:solidFill>
                  <a:srgbClr val="FF0000"/>
                </a:solidFill>
              </a:rPr>
              <a:t> </a:t>
            </a:r>
          </a:p>
          <a:p>
            <a:pPr algn="ctr">
              <a:buNone/>
            </a:pPr>
            <a:r>
              <a:rPr lang="ar-SA" sz="2400" b="1" dirty="0" err="1" smtClean="0">
                <a:solidFill>
                  <a:srgbClr val="FF0000"/>
                </a:solidFill>
              </a:rPr>
              <a:t>روان</a:t>
            </a:r>
            <a:r>
              <a:rPr lang="ar-SA" sz="2400" b="1" dirty="0" smtClean="0">
                <a:solidFill>
                  <a:srgbClr val="FF0000"/>
                </a:solidFill>
              </a:rPr>
              <a:t> الرشيد </a:t>
            </a:r>
          </a:p>
          <a:p>
            <a:pPr algn="ctr">
              <a:buNone/>
            </a:pPr>
            <a:r>
              <a:rPr lang="ar-SA" sz="2400" b="1" dirty="0" smtClean="0">
                <a:solidFill>
                  <a:srgbClr val="FF0000"/>
                </a:solidFill>
              </a:rPr>
              <a:t>وفاء </a:t>
            </a:r>
            <a:r>
              <a:rPr lang="ar-SA" sz="2400" b="1" dirty="0" err="1" smtClean="0">
                <a:solidFill>
                  <a:srgbClr val="FF0000"/>
                </a:solidFill>
              </a:rPr>
              <a:t>القحطاني</a:t>
            </a:r>
            <a:r>
              <a:rPr lang="ar-SA" sz="2400" b="1" dirty="0" smtClean="0">
                <a:solidFill>
                  <a:srgbClr val="FF0000"/>
                </a:solidFill>
              </a:rPr>
              <a:t> </a:t>
            </a:r>
          </a:p>
          <a:p>
            <a:pPr algn="ctr">
              <a:buNone/>
            </a:pPr>
            <a:r>
              <a:rPr lang="ar-SA" sz="2400" b="1" dirty="0" err="1" smtClean="0">
                <a:solidFill>
                  <a:srgbClr val="FF0000"/>
                </a:solidFill>
              </a:rPr>
              <a:t>روان</a:t>
            </a:r>
            <a:r>
              <a:rPr lang="ar-SA" sz="2400" b="1" dirty="0" smtClean="0">
                <a:solidFill>
                  <a:srgbClr val="FF0000"/>
                </a:solidFill>
              </a:rPr>
              <a:t> </a:t>
            </a:r>
            <a:r>
              <a:rPr lang="ar-SA" sz="2400" b="1" dirty="0" err="1" smtClean="0">
                <a:solidFill>
                  <a:srgbClr val="FF0000"/>
                </a:solidFill>
              </a:rPr>
              <a:t>الرويلي</a:t>
            </a:r>
            <a:endParaRPr lang="ar-SA" sz="2400" b="1" dirty="0" smtClean="0">
              <a:solidFill>
                <a:srgbClr val="FF0000"/>
              </a:solidFill>
            </a:endParaRP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u="sng" dirty="0" smtClean="0">
                <a:solidFill>
                  <a:srgbClr val="FF0000"/>
                </a:solidFill>
              </a:rPr>
              <a:t>أولا : نشأة علم الاجتماع التنظيمي : </a:t>
            </a:r>
            <a:endParaRPr lang="ar-SA" sz="4000" dirty="0">
              <a:solidFill>
                <a:srgbClr val="FF0000"/>
              </a:solidFill>
            </a:endParaRPr>
          </a:p>
        </p:txBody>
      </p:sp>
      <p:sp>
        <p:nvSpPr>
          <p:cNvPr id="3" name="عنصر نائب للمحتوى 2"/>
          <p:cNvSpPr>
            <a:spLocks noGrp="1"/>
          </p:cNvSpPr>
          <p:nvPr>
            <p:ph idx="1"/>
          </p:nvPr>
        </p:nvSpPr>
        <p:spPr>
          <a:xfrm>
            <a:off x="457200" y="1500174"/>
            <a:ext cx="8229600" cy="5357826"/>
          </a:xfrm>
        </p:spPr>
        <p:txBody>
          <a:bodyPr>
            <a:normAutofit fontScale="47500" lnSpcReduction="20000"/>
          </a:bodyPr>
          <a:lstStyle/>
          <a:p>
            <a:pPr fontAlgn="base"/>
            <a:r>
              <a:rPr lang="ar-SA" sz="3800" b="1" dirty="0" smtClean="0"/>
              <a:t>يصعب التحديد الزمني لنشأة علم الاجتماع التنظيمي , إلا انه بفعل عمليات التحضر والتصنيع شارك عدد من المتخصصين في مجالات بحثية مختلفة في إجراء بحوث أظهرت اهتماما واضحا بالتنظيمات التي نشأت وتأثيراتها على الحياة الاجتماعية ولا تزال نتائج هذه البحوث منهلاً لما تلاها من دراسات </a:t>
            </a:r>
            <a:r>
              <a:rPr lang="ar-SA" sz="3800" b="1" dirty="0" err="1" smtClean="0"/>
              <a:t>و</a:t>
            </a:r>
            <a:r>
              <a:rPr lang="ar-SA" sz="3800" b="1" dirty="0" smtClean="0"/>
              <a:t> رؤى نظرية . </a:t>
            </a:r>
          </a:p>
          <a:p>
            <a:pPr fontAlgn="base">
              <a:buNone/>
            </a:pPr>
            <a:endParaRPr lang="ar-SA" sz="3800" b="1" dirty="0" smtClean="0"/>
          </a:p>
          <a:p>
            <a:pPr fontAlgn="base"/>
            <a:r>
              <a:rPr lang="ar-SA" sz="3800" b="1" dirty="0" smtClean="0"/>
              <a:t>من هذه المداخل الرائدة مدرسة الإدارة العلمية لفردريك تيلور 1911  حيث قدمت هذه المدرسة أساليب إصلاحية من خلال دراسة الوقت والحركة حيث تبدأ من القاعدة ( عمال الإنتاج ) إلى قمة تنظيم المصنع – مجال الدراسة – وتحديد المهام وترتيب الأنشطة بتقسيمها إلى أقسام داخل المصنع .  </a:t>
            </a:r>
          </a:p>
          <a:p>
            <a:pPr fontAlgn="base">
              <a:buNone/>
            </a:pPr>
            <a:endParaRPr lang="ar-SA" sz="3800" b="1" dirty="0" smtClean="0"/>
          </a:p>
          <a:p>
            <a:pPr fontAlgn="base"/>
            <a:r>
              <a:rPr lang="ar-SA" sz="3800" b="1" dirty="0" smtClean="0"/>
              <a:t>ثم يجيء بعد تيلور </a:t>
            </a:r>
            <a:r>
              <a:rPr lang="ar-SA" sz="3800" b="1" dirty="0" err="1" smtClean="0"/>
              <a:t>فايول</a:t>
            </a:r>
            <a:r>
              <a:rPr lang="ar-SA" sz="3800" b="1" dirty="0" smtClean="0"/>
              <a:t> ممثلا لمنظري علم الإدارة 1919 لينظر إلى تنظيم المصنع من أعلي إلى أسفل واضعا الأسس و الركائز التي تنهض عليها التقسيم والتنسيق لأنساق العمل المركبة إلا أن إسهام </a:t>
            </a:r>
            <a:r>
              <a:rPr lang="ar-SA" sz="3800" b="1" dirty="0" err="1" smtClean="0"/>
              <a:t>فايول</a:t>
            </a:r>
            <a:r>
              <a:rPr lang="ar-SA" sz="3800" b="1" dirty="0" smtClean="0"/>
              <a:t> كان على مستوى التنظير وليس على المستوى </a:t>
            </a:r>
            <a:r>
              <a:rPr lang="ar-SA" sz="3800" b="1" dirty="0" err="1" smtClean="0"/>
              <a:t>الامبريقي</a:t>
            </a:r>
            <a:r>
              <a:rPr lang="ar-SA" sz="3800" b="1" dirty="0" smtClean="0"/>
              <a:t> كما هو الحال بالنسبة لتيلور .   </a:t>
            </a:r>
          </a:p>
          <a:p>
            <a:pPr fontAlgn="base">
              <a:buNone/>
            </a:pPr>
            <a:endParaRPr lang="ar-SA" sz="3800" b="1" dirty="0" smtClean="0"/>
          </a:p>
          <a:p>
            <a:pPr fontAlgn="base"/>
            <a:r>
              <a:rPr lang="ar-SA" sz="3800" b="1" dirty="0" smtClean="0"/>
              <a:t>وبعد ترجمة أعمال ماكس فيبر للانجليزية حدث اهتمام كبير من جانب علماء التنظيم في دراستهم للخصائص البيروقراطية , التي يتضمنها النمط المثالي للبيروقراطية عند ماكس فيبر وازداد الاهتمام بالجوانب الرشيدة للتنظيم . </a:t>
            </a:r>
          </a:p>
          <a:p>
            <a:pPr fontAlgn="base">
              <a:buNone/>
            </a:pPr>
            <a:endParaRPr lang="ar-SA" sz="3800" b="1" dirty="0" smtClean="0"/>
          </a:p>
          <a:p>
            <a:pPr fontAlgn="base"/>
            <a:r>
              <a:rPr lang="ar-SA" sz="3800" b="1" dirty="0" smtClean="0"/>
              <a:t>كما اهتم علماء النفس الاجتماعي بالسلوك التنظيمي </a:t>
            </a:r>
            <a:r>
              <a:rPr lang="ar-SA" sz="3800" b="1" dirty="0" err="1" smtClean="0"/>
              <a:t>و</a:t>
            </a:r>
            <a:r>
              <a:rPr lang="ar-SA" sz="3800" b="1" dirty="0" smtClean="0"/>
              <a:t> جماعات العمل غير الرسمية والدوافع الشخصية . </a:t>
            </a:r>
          </a:p>
          <a:p>
            <a:pPr fontAlgn="base"/>
            <a:r>
              <a:rPr lang="ar-SA" sz="3800" b="1" dirty="0" smtClean="0"/>
              <a:t>وشارك العديد من علماء </a:t>
            </a:r>
            <a:r>
              <a:rPr lang="ar-SA" sz="3800" b="1" dirty="0" err="1" smtClean="0"/>
              <a:t>الانثروبولوجيا</a:t>
            </a:r>
            <a:r>
              <a:rPr lang="ar-SA" sz="3800" b="1" dirty="0" smtClean="0"/>
              <a:t> والاجتماع في دراسة بعض الأنماط غير الرسمية للتعاون والصراع بين الإدارة والعمال كنسق اجتماعي مفتوح في علاقة تبادلية مع البيئة : إسهامات </a:t>
            </a:r>
            <a:r>
              <a:rPr lang="ar-SA" sz="3800" b="1" dirty="0" err="1" smtClean="0"/>
              <a:t>تالكوت</a:t>
            </a:r>
            <a:r>
              <a:rPr lang="ar-SA" sz="3800" b="1" dirty="0" smtClean="0"/>
              <a:t> </a:t>
            </a:r>
            <a:r>
              <a:rPr lang="ar-SA" sz="3800" b="1" dirty="0" err="1" smtClean="0"/>
              <a:t>بارسونز</a:t>
            </a:r>
            <a:r>
              <a:rPr lang="ar-SA" sz="3800" b="1" dirty="0" smtClean="0"/>
              <a:t> و روبرت </a:t>
            </a:r>
            <a:r>
              <a:rPr lang="ar-SA" sz="3800" b="1" dirty="0" err="1" smtClean="0"/>
              <a:t>ميرتون</a:t>
            </a:r>
            <a:r>
              <a:rPr lang="ar-SA" sz="3800" b="1" dirty="0" smtClean="0"/>
              <a:t> وتعددت المداخل النظرية في دراسة التنظيم . </a:t>
            </a:r>
          </a:p>
          <a:p>
            <a:pPr fontAlgn="base"/>
            <a:endParaRPr lang="ar-SA"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rgbClr val="FF0000"/>
                </a:solidFill>
              </a:rPr>
              <a:t>ثانيا : تعريف علم الاجتماع التنظيمي ومجالاته </a:t>
            </a:r>
            <a:r>
              <a:rPr lang="ar-SA" b="1" u="sng" dirty="0" err="1" smtClean="0">
                <a:solidFill>
                  <a:srgbClr val="FF0000"/>
                </a:solidFill>
              </a:rPr>
              <a:t>الاساسية</a:t>
            </a:r>
            <a:r>
              <a:rPr lang="ar-SA" b="1" u="sng" dirty="0" smtClean="0">
                <a:solidFill>
                  <a:srgbClr val="FF0000"/>
                </a:solidFill>
              </a:rPr>
              <a:t> : </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يعتبر علم الاجتماع التنظيمي احد فروع علم الاجتماع الذي يهتم بدراسة و فهم التنظيمات الاقتصادية ( </a:t>
            </a:r>
            <a:r>
              <a:rPr lang="ar-SA" dirty="0" smtClean="0">
                <a:solidFill>
                  <a:srgbClr val="FF0000"/>
                </a:solidFill>
              </a:rPr>
              <a:t>الإنتاجية , التجارية , الخدمية</a:t>
            </a:r>
            <a:r>
              <a:rPr lang="ar-SA" dirty="0" smtClean="0"/>
              <a:t> ) </a:t>
            </a:r>
            <a:r>
              <a:rPr lang="ar-SA" dirty="0" err="1" smtClean="0"/>
              <a:t>و</a:t>
            </a:r>
            <a:r>
              <a:rPr lang="ar-SA" dirty="0" smtClean="0"/>
              <a:t> تنظيمات المجتمع غيرا لهادفة للربح مثل النقابات </a:t>
            </a:r>
            <a:r>
              <a:rPr lang="ar-SA" dirty="0" err="1" smtClean="0"/>
              <a:t>و</a:t>
            </a:r>
            <a:r>
              <a:rPr lang="ar-SA" dirty="0" smtClean="0"/>
              <a:t> الأندية </a:t>
            </a:r>
            <a:r>
              <a:rPr lang="ar-SA" dirty="0" err="1" smtClean="0"/>
              <a:t>و</a:t>
            </a:r>
            <a:r>
              <a:rPr lang="ar-SA" dirty="0" smtClean="0"/>
              <a:t> الأحزاب السياسية </a:t>
            </a:r>
            <a:r>
              <a:rPr lang="ar-SA" dirty="0" err="1" smtClean="0"/>
              <a:t>و</a:t>
            </a:r>
            <a:r>
              <a:rPr lang="ar-SA" dirty="0" smtClean="0"/>
              <a:t> الجمعيات الأهلية ) بأشكالها المختلفة وأحجامها المتباينة , </a:t>
            </a:r>
            <a:r>
              <a:rPr lang="ar-SA" dirty="0" err="1" smtClean="0"/>
              <a:t>و</a:t>
            </a:r>
            <a:r>
              <a:rPr lang="ar-SA" dirty="0" smtClean="0"/>
              <a:t> ينصب اهتمام علم الاجتماع التنظيمي على فهم البناء الاجتماعي الرسمي </a:t>
            </a:r>
            <a:r>
              <a:rPr lang="ar-SA" dirty="0" err="1" smtClean="0"/>
              <a:t>و</a:t>
            </a:r>
            <a:r>
              <a:rPr lang="ar-SA" dirty="0" smtClean="0"/>
              <a:t> غير الرسمي والعمليات : مثل </a:t>
            </a:r>
            <a:r>
              <a:rPr lang="ar-SA" dirty="0" smtClean="0">
                <a:solidFill>
                  <a:srgbClr val="FF0000"/>
                </a:solidFill>
              </a:rPr>
              <a:t>التعاون </a:t>
            </a:r>
            <a:r>
              <a:rPr lang="ar-SA" dirty="0" err="1" smtClean="0">
                <a:solidFill>
                  <a:srgbClr val="FF0000"/>
                </a:solidFill>
              </a:rPr>
              <a:t>و</a:t>
            </a:r>
            <a:r>
              <a:rPr lang="ar-SA" dirty="0" smtClean="0">
                <a:solidFill>
                  <a:srgbClr val="FF0000"/>
                </a:solidFill>
              </a:rPr>
              <a:t> الصراع والتنافس </a:t>
            </a:r>
            <a:r>
              <a:rPr lang="ar-SA" dirty="0" err="1" smtClean="0">
                <a:solidFill>
                  <a:srgbClr val="FF0000"/>
                </a:solidFill>
              </a:rPr>
              <a:t>و</a:t>
            </a:r>
            <a:r>
              <a:rPr lang="ar-SA" dirty="0" smtClean="0">
                <a:solidFill>
                  <a:srgbClr val="FF0000"/>
                </a:solidFill>
              </a:rPr>
              <a:t> عملية صناعة القرار </a:t>
            </a:r>
            <a:r>
              <a:rPr lang="ar-SA" dirty="0" err="1" smtClean="0">
                <a:solidFill>
                  <a:srgbClr val="FF0000"/>
                </a:solidFill>
              </a:rPr>
              <a:t>ودينامياتها</a:t>
            </a:r>
            <a:r>
              <a:rPr lang="ar-SA" dirty="0" smtClean="0">
                <a:solidFill>
                  <a:srgbClr val="FF0000"/>
                </a:solidFill>
              </a:rPr>
              <a:t> .</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pPr fontAlgn="base"/>
            <a:r>
              <a:rPr lang="ar-SA" dirty="0" smtClean="0"/>
              <a:t>  </a:t>
            </a:r>
            <a:r>
              <a:rPr lang="ar-SA" b="1" dirty="0" smtClean="0">
                <a:solidFill>
                  <a:srgbClr val="FF0000"/>
                </a:solidFill>
              </a:rPr>
              <a:t>ويستعين علم الاجتماع التنظيمي بالنظريات </a:t>
            </a:r>
            <a:r>
              <a:rPr lang="ar-SA" b="1" dirty="0" err="1" smtClean="0">
                <a:solidFill>
                  <a:srgbClr val="FF0000"/>
                </a:solidFill>
              </a:rPr>
              <a:t>السوسيولوجية</a:t>
            </a:r>
            <a:r>
              <a:rPr lang="ar-SA" b="1" dirty="0" smtClean="0">
                <a:solidFill>
                  <a:srgbClr val="FF0000"/>
                </a:solidFill>
              </a:rPr>
              <a:t> و أدوات البحث الاجتماعي ( كمية </a:t>
            </a:r>
            <a:r>
              <a:rPr lang="ar-SA" b="1" dirty="0" err="1" smtClean="0">
                <a:solidFill>
                  <a:srgbClr val="FF0000"/>
                </a:solidFill>
              </a:rPr>
              <a:t>و</a:t>
            </a:r>
            <a:r>
              <a:rPr lang="ar-SA" b="1" dirty="0" smtClean="0">
                <a:solidFill>
                  <a:srgbClr val="FF0000"/>
                </a:solidFill>
              </a:rPr>
              <a:t> كيفية ) في دراسة القضايا والعمليات التنظيمية الآتية : </a:t>
            </a:r>
          </a:p>
          <a:p>
            <a:pPr fontAlgn="base"/>
            <a:r>
              <a:rPr lang="ar-SA" dirty="0" smtClean="0"/>
              <a:t>خصائص البنية الاجتماعية للتنظيم في بيئات متباينة  </a:t>
            </a:r>
          </a:p>
          <a:p>
            <a:pPr fontAlgn="base"/>
            <a:r>
              <a:rPr lang="ar-SA" dirty="0" smtClean="0"/>
              <a:t>جماعات العمل </a:t>
            </a:r>
            <a:r>
              <a:rPr lang="ar-SA" dirty="0" err="1" smtClean="0"/>
              <a:t>ودينامياتها</a:t>
            </a:r>
            <a:r>
              <a:rPr lang="ar-SA" dirty="0" smtClean="0"/>
              <a:t> و التنظيم غير الرسمي وخصائصه </a:t>
            </a:r>
            <a:r>
              <a:rPr lang="ar-SA" dirty="0" err="1" smtClean="0"/>
              <a:t>و</a:t>
            </a:r>
            <a:r>
              <a:rPr lang="ar-SA" dirty="0" smtClean="0"/>
              <a:t> وظائفه . </a:t>
            </a:r>
          </a:p>
          <a:p>
            <a:pPr fontAlgn="base"/>
            <a:r>
              <a:rPr lang="ar-SA" dirty="0" smtClean="0"/>
              <a:t>العمليات الاجتماعية من تعاون وصراعات وعنف مؤسسي  </a:t>
            </a:r>
          </a:p>
          <a:p>
            <a:pPr fontAlgn="base"/>
            <a:r>
              <a:rPr lang="ar-SA" dirty="0" smtClean="0"/>
              <a:t>مشكلات العمل ( </a:t>
            </a:r>
            <a:r>
              <a:rPr lang="ar-SA" dirty="0" smtClean="0">
                <a:solidFill>
                  <a:srgbClr val="FF0000"/>
                </a:solidFill>
              </a:rPr>
              <a:t>دوران العمل – التغيب عن العمل – الاغتراب الاجتماعي – انخفاض الإنتاجية وعدم الرضا عن العمل </a:t>
            </a:r>
            <a:r>
              <a:rPr lang="ar-SA" dirty="0" smtClean="0"/>
              <a:t>) . </a:t>
            </a:r>
          </a:p>
          <a:p>
            <a:pPr fontAlgn="base"/>
            <a:r>
              <a:rPr lang="ar-SA" dirty="0" smtClean="0"/>
              <a:t>دراسة القضايا التنظيمية المختلفة مثل : </a:t>
            </a:r>
            <a:r>
              <a:rPr lang="ar-SA" dirty="0" smtClean="0">
                <a:solidFill>
                  <a:srgbClr val="FF0000"/>
                </a:solidFill>
              </a:rPr>
              <a:t>المناخ التنظيمي </a:t>
            </a:r>
            <a:r>
              <a:rPr lang="ar-SA" dirty="0" err="1" smtClean="0">
                <a:solidFill>
                  <a:srgbClr val="FF0000"/>
                </a:solidFill>
              </a:rPr>
              <a:t>و</a:t>
            </a:r>
            <a:r>
              <a:rPr lang="ar-SA" dirty="0" smtClean="0">
                <a:solidFill>
                  <a:srgbClr val="FF0000"/>
                </a:solidFill>
              </a:rPr>
              <a:t> الفاعلية التنظيمية </a:t>
            </a:r>
            <a:r>
              <a:rPr lang="ar-SA" dirty="0" err="1" smtClean="0">
                <a:solidFill>
                  <a:srgbClr val="FF0000"/>
                </a:solidFill>
              </a:rPr>
              <a:t>و</a:t>
            </a:r>
            <a:r>
              <a:rPr lang="ar-SA" dirty="0" smtClean="0">
                <a:solidFill>
                  <a:srgbClr val="FF0000"/>
                </a:solidFill>
              </a:rPr>
              <a:t> القيادة التنظيمية </a:t>
            </a:r>
            <a:r>
              <a:rPr lang="ar-SA" dirty="0" err="1" smtClean="0">
                <a:solidFill>
                  <a:srgbClr val="FF0000"/>
                </a:solidFill>
              </a:rPr>
              <a:t>و</a:t>
            </a:r>
            <a:r>
              <a:rPr lang="ar-SA" dirty="0" smtClean="0">
                <a:solidFill>
                  <a:srgbClr val="FF0000"/>
                </a:solidFill>
              </a:rPr>
              <a:t> الثقافة التنظيمية – والانتماء التنظيمي – وصناعة القرار </a:t>
            </a:r>
            <a:r>
              <a:rPr lang="ar-SA" dirty="0" err="1" smtClean="0">
                <a:solidFill>
                  <a:srgbClr val="FF0000"/>
                </a:solidFill>
              </a:rPr>
              <a:t>و</a:t>
            </a:r>
            <a:r>
              <a:rPr lang="ar-SA" dirty="0" smtClean="0">
                <a:solidFill>
                  <a:srgbClr val="FF0000"/>
                </a:solidFill>
              </a:rPr>
              <a:t> </a:t>
            </a:r>
            <a:r>
              <a:rPr lang="ar-SA" dirty="0" err="1" smtClean="0">
                <a:solidFill>
                  <a:srgbClr val="FF0000"/>
                </a:solidFill>
              </a:rPr>
              <a:t>دينامياتها</a:t>
            </a:r>
            <a:r>
              <a:rPr lang="ar-SA" dirty="0" smtClean="0">
                <a:solidFill>
                  <a:srgbClr val="FF0000"/>
                </a:solidFill>
              </a:rPr>
              <a:t> و التطور التنظيمي لمواكبة المستجدات في سوق العمل المحلي والكوكبي وإدارة الصراع . </a:t>
            </a:r>
          </a:p>
          <a:p>
            <a:pPr fontAlgn="base"/>
            <a:r>
              <a:rPr lang="ar-SA" dirty="0" smtClean="0"/>
              <a:t>التكنولوجيا والتحول في البنية التنظيمية  </a:t>
            </a:r>
          </a:p>
          <a:p>
            <a:pPr fontAlgn="base"/>
            <a:r>
              <a:rPr lang="ar-SA" dirty="0" smtClean="0"/>
              <a:t>الإدارة الإنسانية  </a:t>
            </a:r>
          </a:p>
          <a:p>
            <a:pPr fontAlgn="base"/>
            <a:r>
              <a:rPr lang="ar-SA" dirty="0" smtClean="0"/>
              <a:t>الأنماط المختلفة لعلاقات العمل على المستوى الرأسي.</a:t>
            </a:r>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smtClean="0">
                <a:solidFill>
                  <a:srgbClr val="FF0000"/>
                </a:solidFill>
              </a:rPr>
              <a:t>ثالثا : تعريف المفهومات </a:t>
            </a:r>
            <a:r>
              <a:rPr lang="ar-SA" b="1" u="sng" dirty="0" err="1" smtClean="0">
                <a:solidFill>
                  <a:srgbClr val="FF0000"/>
                </a:solidFill>
              </a:rPr>
              <a:t>الاساسية</a:t>
            </a:r>
            <a:r>
              <a:rPr lang="ar-SA" b="1" u="sng" dirty="0" smtClean="0">
                <a:solidFill>
                  <a:srgbClr val="FF0000"/>
                </a:solidFill>
              </a:rPr>
              <a:t> :</a:t>
            </a:r>
            <a:r>
              <a:rPr lang="ar-SA" dirty="0" smtClean="0">
                <a:solidFill>
                  <a:srgbClr val="FF0000"/>
                </a:solidFill>
              </a:rPr>
              <a:t> </a:t>
            </a:r>
            <a:endParaRPr lang="ar-SA" dirty="0">
              <a:solidFill>
                <a:srgbClr val="FF0000"/>
              </a:solidFill>
            </a:endParaRPr>
          </a:p>
        </p:txBody>
      </p:sp>
      <p:sp>
        <p:nvSpPr>
          <p:cNvPr id="3" name="عنصر نائب للمحتوى 2"/>
          <p:cNvSpPr>
            <a:spLocks noGrp="1"/>
          </p:cNvSpPr>
          <p:nvPr>
            <p:ph idx="1"/>
          </p:nvPr>
        </p:nvSpPr>
        <p:spPr/>
        <p:txBody>
          <a:bodyPr>
            <a:normAutofit fontScale="85000" lnSpcReduction="10000"/>
          </a:bodyPr>
          <a:lstStyle/>
          <a:p>
            <a:r>
              <a:rPr lang="ar-SA" b="1" dirty="0" smtClean="0">
                <a:solidFill>
                  <a:srgbClr val="FF0000"/>
                </a:solidFill>
              </a:rPr>
              <a:t>تعريف التنظيم :</a:t>
            </a:r>
            <a:r>
              <a:rPr lang="ar-SA" dirty="0" smtClean="0">
                <a:solidFill>
                  <a:srgbClr val="FF0000"/>
                </a:solidFill>
              </a:rPr>
              <a:t> </a:t>
            </a:r>
          </a:p>
          <a:p>
            <a:pPr rtl="0" fontAlgn="base">
              <a:buNone/>
            </a:pPr>
            <a:r>
              <a:rPr lang="ar-SA" dirty="0" smtClean="0"/>
              <a:t>يعرف التنظيم بصورة مبسطة بأنه بناء اجتماعي ( رسمي وغير رسمي ) يضم مجموعة من </a:t>
            </a:r>
            <a:r>
              <a:rPr lang="ar-SA" dirty="0" err="1" smtClean="0"/>
              <a:t>الافراد</a:t>
            </a:r>
            <a:r>
              <a:rPr lang="ar-SA" dirty="0" smtClean="0"/>
              <a:t> موجهين بصورة منظمة وواعية نحو تحقيق هدف محدد </a:t>
            </a:r>
            <a:r>
              <a:rPr lang="ar-SA" dirty="0" err="1" smtClean="0"/>
              <a:t>او</a:t>
            </a:r>
            <a:r>
              <a:rPr lang="ar-SA" dirty="0" smtClean="0"/>
              <a:t> مجموعة </a:t>
            </a:r>
            <a:r>
              <a:rPr lang="ar-SA" dirty="0" err="1" smtClean="0"/>
              <a:t>اهداف</a:t>
            </a:r>
            <a:r>
              <a:rPr lang="ar-SA" dirty="0" smtClean="0"/>
              <a:t> بعينها وله خصائص بنائية تتمثل في : وجود لوائح منظمة للعمل </a:t>
            </a:r>
            <a:r>
              <a:rPr lang="ar-SA" dirty="0" err="1" smtClean="0"/>
              <a:t>و</a:t>
            </a:r>
            <a:r>
              <a:rPr lang="ar-SA" dirty="0" smtClean="0"/>
              <a:t> تقسيم العمل وتوزيع </a:t>
            </a:r>
            <a:r>
              <a:rPr lang="ar-SA" dirty="0" err="1" smtClean="0"/>
              <a:t>الادوار</a:t>
            </a:r>
            <a:r>
              <a:rPr lang="ar-SA" dirty="0" smtClean="0"/>
              <a:t> الرسمية على </a:t>
            </a:r>
            <a:r>
              <a:rPr lang="ar-SA" dirty="0" err="1" smtClean="0"/>
              <a:t>اعضائه</a:t>
            </a:r>
            <a:r>
              <a:rPr lang="ar-SA" dirty="0" smtClean="0"/>
              <a:t> و تدرج هرمي للسلطة ونسق للاتصالات يحدد مسار الأوامر والتعليمات وتدفق المعلومات على المستويات الرأسية </a:t>
            </a:r>
            <a:r>
              <a:rPr lang="ar-SA" dirty="0" err="1" smtClean="0"/>
              <a:t>والافقية</a:t>
            </a:r>
            <a:r>
              <a:rPr lang="ar-SA" dirty="0" smtClean="0"/>
              <a:t> وله معايير حاكمة للتعيين والترقية والجزاءات ويتفاعل مع البيئة المحلية والعالمية مثل : المستشفيات </a:t>
            </a:r>
            <a:r>
              <a:rPr lang="ar-SA" dirty="0" err="1" smtClean="0"/>
              <a:t>و</a:t>
            </a:r>
            <a:r>
              <a:rPr lang="ar-SA" dirty="0" smtClean="0"/>
              <a:t> الجامعات والمؤسسات العسكرية </a:t>
            </a:r>
            <a:r>
              <a:rPr lang="ar-SA" dirty="0" err="1" smtClean="0"/>
              <a:t>وايضا</a:t>
            </a:r>
            <a:r>
              <a:rPr lang="ar-SA" dirty="0" smtClean="0"/>
              <a:t> مؤسسات المجتمع المدني , يطلق على هذه التنظيمات مسميات مختلفة : </a:t>
            </a:r>
            <a:r>
              <a:rPr lang="ar-SA" dirty="0" smtClean="0">
                <a:solidFill>
                  <a:srgbClr val="FF0000"/>
                </a:solidFill>
              </a:rPr>
              <a:t>التنظيمات الرسمية </a:t>
            </a:r>
            <a:r>
              <a:rPr lang="ar-SA" dirty="0" smtClean="0"/>
              <a:t>, </a:t>
            </a:r>
            <a:r>
              <a:rPr lang="ar-SA" dirty="0" smtClean="0">
                <a:solidFill>
                  <a:srgbClr val="FF0000"/>
                </a:solidFill>
              </a:rPr>
              <a:t>التنظيمات المركبة </a:t>
            </a:r>
            <a:r>
              <a:rPr lang="ar-SA" dirty="0" smtClean="0"/>
              <a:t>, </a:t>
            </a:r>
            <a:r>
              <a:rPr lang="ar-SA" dirty="0" smtClean="0">
                <a:solidFill>
                  <a:srgbClr val="FF0000"/>
                </a:solidFill>
              </a:rPr>
              <a:t>التنظيمات كبيرة الحجم </a:t>
            </a:r>
            <a:r>
              <a:rPr lang="ar-SA" dirty="0" smtClean="0"/>
              <a:t>. </a:t>
            </a:r>
          </a:p>
          <a:p>
            <a:pPr rtl="0" fontAlgn="base"/>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تعريف التنظيم في إطار الجودة :</a:t>
            </a:r>
            <a:endParaRPr lang="ar-SA" dirty="0">
              <a:solidFill>
                <a:srgbClr val="FF0000"/>
              </a:solidFill>
            </a:endParaRPr>
          </a:p>
        </p:txBody>
      </p:sp>
      <p:sp>
        <p:nvSpPr>
          <p:cNvPr id="3" name="عنصر نائب للمحتوى 2"/>
          <p:cNvSpPr>
            <a:spLocks noGrp="1"/>
          </p:cNvSpPr>
          <p:nvPr>
            <p:ph idx="1"/>
          </p:nvPr>
        </p:nvSpPr>
        <p:spPr/>
        <p:txBody>
          <a:bodyPr>
            <a:normAutofit fontScale="70000" lnSpcReduction="20000"/>
          </a:bodyPr>
          <a:lstStyle/>
          <a:p>
            <a:pPr rtl="0" fontAlgn="base">
              <a:buNone/>
            </a:pPr>
            <a:r>
              <a:rPr lang="ar-SA" dirty="0" smtClean="0"/>
              <a:t>يعتبر التنظيم نسقا فرعيا في إطار نسق اكبر منه , وهو كذلك نسق مفتوح على الأنساق الأخرى , ويتفاعل معها كما يتفاعل مع بيئته الخارجية وله رؤية ورسالة وأهداف إستراتيجية وغايات يحاول أن يحققها . </a:t>
            </a:r>
          </a:p>
          <a:p>
            <a:pPr rtl="0" fontAlgn="base">
              <a:buNone/>
            </a:pPr>
            <a:r>
              <a:rPr lang="ar-SA" dirty="0" smtClean="0"/>
              <a:t>وهو يتكون من وحدات وأقسام وإدارات توضحه جميعا الخريطة التنظيمية الخاصة </a:t>
            </a:r>
            <a:r>
              <a:rPr lang="ar-SA" dirty="0" err="1" smtClean="0"/>
              <a:t>به</a:t>
            </a:r>
            <a:r>
              <a:rPr lang="ar-SA" dirty="0" smtClean="0"/>
              <a:t> . </a:t>
            </a:r>
          </a:p>
          <a:p>
            <a:pPr rtl="0" fontAlgn="base">
              <a:buNone/>
            </a:pPr>
            <a:r>
              <a:rPr lang="ar-SA" dirty="0" smtClean="0"/>
              <a:t> </a:t>
            </a:r>
          </a:p>
          <a:p>
            <a:pPr rtl="0" fontAlgn="base">
              <a:buNone/>
            </a:pPr>
            <a:r>
              <a:rPr lang="ar-SA" b="1" dirty="0" smtClean="0">
                <a:solidFill>
                  <a:srgbClr val="FF0000"/>
                </a:solidFill>
              </a:rPr>
              <a:t>* ويتسم التنظيم في إطار الجودة بالخصائص الآتية :  </a:t>
            </a:r>
          </a:p>
          <a:p>
            <a:pPr rtl="0" fontAlgn="base">
              <a:buNone/>
            </a:pPr>
            <a:r>
              <a:rPr lang="ar-SA" dirty="0" smtClean="0"/>
              <a:t>1- وجود خطة إستراتيجية تهدف إلى التطوير المستمر والتنافسية لتحقيق الجودة الشاملة تتمثل في تقرير نقاط القوة التي يتميز </a:t>
            </a:r>
            <a:r>
              <a:rPr lang="ar-SA" dirty="0" err="1" smtClean="0"/>
              <a:t>بها</a:t>
            </a:r>
            <a:r>
              <a:rPr lang="ar-SA" dirty="0" smtClean="0"/>
              <a:t> التنظيم مع اقتناص الفرص المتاحة في البيئة الخارجية ومحاولة التغلب على نقاط الضعف التي يعاني منها التنظيم . </a:t>
            </a:r>
          </a:p>
          <a:p>
            <a:pPr rtl="0" fontAlgn="base">
              <a:buNone/>
            </a:pPr>
            <a:r>
              <a:rPr lang="ar-SA" dirty="0" smtClean="0"/>
              <a:t>2- وجود منظومة من اللوائح والقوانين لتحديد معايير التعيين أو الالتحاق أو الترقية </a:t>
            </a:r>
            <a:r>
              <a:rPr lang="ar-SA" dirty="0" err="1" smtClean="0"/>
              <a:t>و</a:t>
            </a:r>
            <a:r>
              <a:rPr lang="ar-SA" dirty="0" smtClean="0"/>
              <a:t> كذلك لتنظيم سير العمل ومتابعته وتفعيل المحاسبة . </a:t>
            </a:r>
          </a:p>
          <a:p>
            <a:pPr rtl="0" fontAlgn="base">
              <a:buNone/>
            </a:pPr>
            <a:r>
              <a:rPr lang="ar-SA" dirty="0" smtClean="0"/>
              <a:t>3- توصيف دقيق وواضح للوظائف والمناصب والمهام التنظيمية . </a:t>
            </a:r>
          </a:p>
          <a:p>
            <a:pPr rtl="0" fontAlgn="base">
              <a:buNone/>
            </a:pPr>
            <a:r>
              <a:rPr lang="ar-SA" dirty="0" smtClean="0"/>
              <a:t>4- تعظيم استخدام التكنولوجيا في انجاز المهام التنظيمية وعملية الاتصال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smtClean="0">
                <a:solidFill>
                  <a:srgbClr val="FF0000"/>
                </a:solidFill>
              </a:rPr>
              <a:t>التنظيم باعتباره نسقاً اقتصادياً : </a:t>
            </a:r>
            <a:endParaRPr lang="ar-SA" dirty="0">
              <a:solidFill>
                <a:srgbClr val="FF0000"/>
              </a:solidFill>
            </a:endParaRPr>
          </a:p>
        </p:txBody>
      </p:sp>
      <p:sp>
        <p:nvSpPr>
          <p:cNvPr id="3" name="عنصر نائب للمحتوى 2"/>
          <p:cNvSpPr>
            <a:spLocks noGrp="1"/>
          </p:cNvSpPr>
          <p:nvPr>
            <p:ph idx="1"/>
          </p:nvPr>
        </p:nvSpPr>
        <p:spPr>
          <a:xfrm>
            <a:off x="457200" y="1500174"/>
            <a:ext cx="8229600" cy="5357826"/>
          </a:xfrm>
        </p:spPr>
        <p:txBody>
          <a:bodyPr>
            <a:normAutofit fontScale="47500" lnSpcReduction="20000"/>
          </a:bodyPr>
          <a:lstStyle/>
          <a:p>
            <a:pPr rtl="0" fontAlgn="base">
              <a:buNone/>
            </a:pPr>
            <a:r>
              <a:rPr lang="ar-SA" sz="4200" b="1" dirty="0" smtClean="0"/>
              <a:t>تركز المجموعة </a:t>
            </a:r>
            <a:r>
              <a:rPr lang="ar-SA" sz="4200" b="1" dirty="0" err="1" smtClean="0"/>
              <a:t>الاولى</a:t>
            </a:r>
            <a:r>
              <a:rPr lang="ar-SA" sz="4200" b="1" dirty="0" smtClean="0"/>
              <a:t> من التعريفات على الجوانب الرسمية للتنظيم , كما تغفل في مضمونها الجوانب غير الرسمية والعلاقة المتبادلة بينه وبين البيئة المحيطة </a:t>
            </a:r>
            <a:r>
              <a:rPr lang="ar-SA" sz="4200" b="1" dirty="0" err="1" smtClean="0"/>
              <a:t>به</a:t>
            </a:r>
            <a:r>
              <a:rPr lang="ar-SA" sz="4200" b="1" dirty="0" smtClean="0"/>
              <a:t> . واقتصرت هذه التعريفات على الرؤية المجردة للتنظيم كنسق مغلق لا يتعرض لضغوط ومؤثرات خارجية . </a:t>
            </a:r>
          </a:p>
          <a:p>
            <a:pPr rtl="0" fontAlgn="base">
              <a:buNone/>
            </a:pPr>
            <a:r>
              <a:rPr lang="ar-SA" sz="3800" b="1" u="sng" dirty="0" smtClean="0">
                <a:solidFill>
                  <a:srgbClr val="FF0000"/>
                </a:solidFill>
              </a:rPr>
              <a:t>تعريف ماكس فيبر للتنظيم :</a:t>
            </a:r>
          </a:p>
          <a:p>
            <a:pPr rtl="0" fontAlgn="base">
              <a:buNone/>
            </a:pPr>
            <a:r>
              <a:rPr lang="ar-SA" sz="3800" dirty="0" smtClean="0">
                <a:solidFill>
                  <a:srgbClr val="FF0000"/>
                </a:solidFill>
              </a:rPr>
              <a:t>  </a:t>
            </a:r>
          </a:p>
          <a:p>
            <a:pPr rtl="0" fontAlgn="base">
              <a:buNone/>
            </a:pPr>
            <a:r>
              <a:rPr lang="ar-SA" sz="3800" b="1" dirty="0" smtClean="0"/>
              <a:t>يعرف التنظيم بالجماعة المتضامنة التي تتصف بعلاقات اجتماعية تقوم على قواعد منظمة تحدد شروط العضوية , كما يتم تقوية النظام الملزم </a:t>
            </a:r>
            <a:r>
              <a:rPr lang="ar-SA" sz="3800" b="1" dirty="0" err="1" smtClean="0"/>
              <a:t>لافراد</a:t>
            </a:r>
            <a:r>
              <a:rPr lang="ar-SA" sz="3800" b="1" dirty="0" smtClean="0"/>
              <a:t> الجماعة من خلال الدور الذي يقوم </a:t>
            </a:r>
            <a:r>
              <a:rPr lang="ar-SA" sz="3800" b="1" dirty="0" err="1" smtClean="0"/>
              <a:t>به</a:t>
            </a:r>
            <a:r>
              <a:rPr lang="ar-SA" sz="3800" b="1" dirty="0" smtClean="0"/>
              <a:t> </a:t>
            </a:r>
            <a:r>
              <a:rPr lang="ar-SA" sz="3800" b="1" dirty="0" err="1" smtClean="0"/>
              <a:t>افراد</a:t>
            </a:r>
            <a:r>
              <a:rPr lang="ar-SA" sz="3800" b="1" dirty="0" smtClean="0"/>
              <a:t> معينون في وظائف رئاسية وقيادية , ويجمع هؤلاء جهاز يطلق عليه الجهاز </a:t>
            </a:r>
            <a:r>
              <a:rPr lang="ar-SA" sz="3800" b="1" dirty="0" smtClean="0"/>
              <a:t>الإداري </a:t>
            </a:r>
            <a:r>
              <a:rPr lang="ar-SA" sz="3800" b="1" dirty="0" smtClean="0"/>
              <a:t>يتضمن تعريف التنظيم عددا من العناصر </a:t>
            </a:r>
            <a:r>
              <a:rPr lang="ar-SA" sz="3800" b="1" dirty="0" err="1" smtClean="0"/>
              <a:t>الاساسية</a:t>
            </a:r>
            <a:r>
              <a:rPr lang="ar-SA" sz="3800" b="1" dirty="0" smtClean="0"/>
              <a:t> التي ضمنها فيبر </a:t>
            </a:r>
            <a:r>
              <a:rPr lang="ar-SA" sz="3800" b="1" dirty="0" err="1" smtClean="0"/>
              <a:t>مايعرف</a:t>
            </a:r>
            <a:r>
              <a:rPr lang="ar-SA" sz="3800" b="1" dirty="0" smtClean="0"/>
              <a:t> بالنمط المثالي للبيروقراطية وتعتبر ركائز قامت عليها غالبية التعريفات التي تناولت التنظيم بعد ذلك وتتمثل هذه العناصر في </a:t>
            </a:r>
            <a:r>
              <a:rPr lang="ar-SA" sz="3800" b="1" dirty="0" err="1" smtClean="0"/>
              <a:t>الاتي</a:t>
            </a:r>
            <a:r>
              <a:rPr lang="ar-SA" sz="3800" b="1" dirty="0" smtClean="0"/>
              <a:t> : </a:t>
            </a:r>
          </a:p>
          <a:p>
            <a:pPr rtl="0" fontAlgn="base">
              <a:buNone/>
            </a:pPr>
            <a:r>
              <a:rPr lang="ar-SA" sz="3800" b="1" dirty="0" smtClean="0"/>
              <a:t>1- توجد ضوابط حاكمة لتفاعل الفرد مع التنظيم وللعلاقات بين </a:t>
            </a:r>
            <a:r>
              <a:rPr lang="ar-SA" sz="3800" b="1" dirty="0" err="1" smtClean="0"/>
              <a:t>الافراد</a:t>
            </a:r>
            <a:r>
              <a:rPr lang="ar-SA" sz="3800" b="1" dirty="0" smtClean="0"/>
              <a:t> كما تضع هذه الضوابط شروط الالتحاق بالجماعة المتضامنة . </a:t>
            </a:r>
          </a:p>
          <a:p>
            <a:pPr rtl="0" fontAlgn="base">
              <a:buNone/>
            </a:pPr>
            <a:r>
              <a:rPr lang="ar-SA" sz="3800" b="1" dirty="0" smtClean="0"/>
              <a:t>2- تحدد عضوية الجماعة المتضامنة عددا من القواعد ويخضع </a:t>
            </a:r>
            <a:r>
              <a:rPr lang="ar-SA" sz="3800" b="1" dirty="0" err="1" smtClean="0"/>
              <a:t>افرادها</a:t>
            </a:r>
            <a:r>
              <a:rPr lang="ar-SA" sz="3800" b="1" dirty="0" smtClean="0"/>
              <a:t> لعملية اختيار وفق معايير معينه لخدمة </a:t>
            </a:r>
            <a:r>
              <a:rPr lang="ar-SA" sz="3800" b="1" dirty="0" err="1" smtClean="0"/>
              <a:t>اهداف</a:t>
            </a:r>
            <a:r>
              <a:rPr lang="ar-SA" sz="3800" b="1" dirty="0" smtClean="0"/>
              <a:t> التنظيم . </a:t>
            </a:r>
          </a:p>
          <a:p>
            <a:pPr rtl="0" fontAlgn="base">
              <a:buNone/>
            </a:pPr>
            <a:r>
              <a:rPr lang="ar-SA" sz="3800" b="1" dirty="0" smtClean="0"/>
              <a:t>3- وجود حدود واضحة للجماعة المتضامنة . </a:t>
            </a:r>
          </a:p>
          <a:p>
            <a:pPr rtl="0" fontAlgn="base">
              <a:buNone/>
            </a:pPr>
            <a:r>
              <a:rPr lang="ar-SA" sz="3800" b="1" dirty="0" smtClean="0"/>
              <a:t>4- وجود نظام ملزم يمكن على </a:t>
            </a:r>
            <a:r>
              <a:rPr lang="ar-SA" sz="3800" b="1" dirty="0" err="1" smtClean="0"/>
              <a:t>اساسه</a:t>
            </a:r>
            <a:r>
              <a:rPr lang="ar-SA" sz="3800" b="1" dirty="0" smtClean="0"/>
              <a:t> التمييز بين الشكل التنظيمي وغيره من </a:t>
            </a:r>
            <a:r>
              <a:rPr lang="ar-SA" sz="3800" b="1" dirty="0" err="1" smtClean="0"/>
              <a:t>الاشكال</a:t>
            </a:r>
            <a:r>
              <a:rPr lang="ar-SA" sz="3800" b="1" dirty="0" smtClean="0"/>
              <a:t> الاجتماعية </a:t>
            </a:r>
            <a:r>
              <a:rPr lang="ar-SA" sz="3800" b="1" dirty="0" err="1" smtClean="0"/>
              <a:t>الاخرى</a:t>
            </a:r>
            <a:r>
              <a:rPr lang="ar-SA" sz="3800" b="1" dirty="0" smtClean="0"/>
              <a:t> . </a:t>
            </a:r>
          </a:p>
          <a:p>
            <a:pPr rtl="0" fontAlgn="base">
              <a:buNone/>
            </a:pPr>
            <a:r>
              <a:rPr lang="ar-SA" sz="3800" b="1" dirty="0" smtClean="0"/>
              <a:t>5- اتصاف التنظيم بتدرج هرمي للسلطة وتقسيم تخصصي للعمل . </a:t>
            </a:r>
          </a:p>
          <a:p>
            <a:pPr rtl="0" fontAlgn="base">
              <a:buNone/>
            </a:pPr>
            <a:r>
              <a:rPr lang="ar-SA" sz="3800" b="1" dirty="0" smtClean="0"/>
              <a:t>6- قيام </a:t>
            </a:r>
            <a:r>
              <a:rPr lang="ar-SA" sz="3800" b="1" dirty="0" err="1" smtClean="0"/>
              <a:t>افراد</a:t>
            </a:r>
            <a:r>
              <a:rPr lang="ar-SA" sz="3800" b="1" dirty="0" smtClean="0"/>
              <a:t> معينين بإصدار </a:t>
            </a:r>
            <a:r>
              <a:rPr lang="ar-SA" sz="3800" b="1" dirty="0" err="1" smtClean="0"/>
              <a:t>الاوامر</a:t>
            </a:r>
            <a:r>
              <a:rPr lang="ar-SA" sz="3800" b="1" dirty="0" smtClean="0"/>
              <a:t> والتعليمات من خلال مناصبهم الرئاسية داخل التنظيم . </a:t>
            </a:r>
          </a:p>
          <a:p>
            <a:pPr rtl="0" fontAlgn="base">
              <a:buNone/>
            </a:pPr>
            <a:r>
              <a:rPr lang="ar-SA" sz="3800" b="1" dirty="0" smtClean="0"/>
              <a:t> </a:t>
            </a: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5786" y="357166"/>
            <a:ext cx="7772400" cy="1470025"/>
          </a:xfrm>
        </p:spPr>
        <p:txBody>
          <a:bodyPr/>
          <a:lstStyle/>
          <a:p>
            <a:r>
              <a:rPr lang="ar-SA" b="1" dirty="0" smtClean="0">
                <a:solidFill>
                  <a:srgbClr val="FF0000"/>
                </a:solidFill>
              </a:rPr>
              <a:t>تعريف التنظيم </a:t>
            </a:r>
            <a:r>
              <a:rPr lang="ar-SA" b="1" dirty="0" err="1" smtClean="0">
                <a:solidFill>
                  <a:srgbClr val="FF0000"/>
                </a:solidFill>
              </a:rPr>
              <a:t>ب</a:t>
            </a:r>
            <a:r>
              <a:rPr lang="ar-SA" b="1" dirty="0" err="1">
                <a:solidFill>
                  <a:srgbClr val="FF0000"/>
                </a:solidFill>
              </a:rPr>
              <a:t>إ</a:t>
            </a:r>
            <a:r>
              <a:rPr lang="ar-SA" b="1" dirty="0" err="1" smtClean="0">
                <a:solidFill>
                  <a:srgbClr val="FF0000"/>
                </a:solidFill>
              </a:rPr>
              <a:t>عتباره</a:t>
            </a:r>
            <a:r>
              <a:rPr lang="ar-SA" b="1" dirty="0" smtClean="0">
                <a:solidFill>
                  <a:srgbClr val="FF0000"/>
                </a:solidFill>
              </a:rPr>
              <a:t> نسقاً تعاونياً:</a:t>
            </a:r>
          </a:p>
        </p:txBody>
      </p:sp>
      <p:sp>
        <p:nvSpPr>
          <p:cNvPr id="3" name="عنوان فرعي 2"/>
          <p:cNvSpPr>
            <a:spLocks noGrp="1"/>
          </p:cNvSpPr>
          <p:nvPr>
            <p:ph type="subTitle" idx="1"/>
          </p:nvPr>
        </p:nvSpPr>
        <p:spPr>
          <a:xfrm>
            <a:off x="1000100" y="1571612"/>
            <a:ext cx="7072362" cy="5000660"/>
          </a:xfrm>
        </p:spPr>
        <p:txBody>
          <a:bodyPr>
            <a:normAutofit fontScale="92500" lnSpcReduction="20000"/>
          </a:bodyPr>
          <a:lstStyle/>
          <a:p>
            <a:r>
              <a:rPr lang="ar-SA" dirty="0" smtClean="0">
                <a:solidFill>
                  <a:schemeClr val="tx1"/>
                </a:solidFill>
              </a:rPr>
              <a:t>يعرف التنظيم بالنسق التعاوني المتوازن الذي ينهض على جهود واعية من جانب الأفراد تقوم عليها المشاركة فيما بينهم بقصد تحقيق هدف معين أو مجموعة أهداف محددة </a:t>
            </a:r>
            <a:r>
              <a:rPr lang="ar-SA" dirty="0" err="1" smtClean="0">
                <a:solidFill>
                  <a:schemeClr val="tx1"/>
                </a:solidFill>
              </a:rPr>
              <a:t>و</a:t>
            </a:r>
            <a:r>
              <a:rPr lang="ar-SA" dirty="0" smtClean="0">
                <a:solidFill>
                  <a:schemeClr val="tx1"/>
                </a:solidFill>
              </a:rPr>
              <a:t> أن تتحقق المشاركة على أساس دوافع الأفراد </a:t>
            </a:r>
            <a:r>
              <a:rPr lang="ar-SA" dirty="0" err="1" smtClean="0">
                <a:solidFill>
                  <a:schemeClr val="tx1"/>
                </a:solidFill>
              </a:rPr>
              <a:t>و</a:t>
            </a:r>
            <a:r>
              <a:rPr lang="ar-SA" dirty="0" smtClean="0">
                <a:solidFill>
                  <a:schemeClr val="tx1"/>
                </a:solidFill>
              </a:rPr>
              <a:t> رغبتهم الذاتية. </a:t>
            </a:r>
          </a:p>
          <a:p>
            <a:r>
              <a:rPr lang="ar-SA" dirty="0" smtClean="0">
                <a:solidFill>
                  <a:schemeClr val="tx1"/>
                </a:solidFill>
              </a:rPr>
              <a:t>*وتعد عملية الاتصالات بالغة الأهمية لضمان استمرار التنظيم بفاعلية </a:t>
            </a:r>
          </a:p>
          <a:p>
            <a:r>
              <a:rPr lang="ar-SA" b="1" dirty="0" smtClean="0">
                <a:solidFill>
                  <a:srgbClr val="FF0000"/>
                </a:solidFill>
              </a:rPr>
              <a:t>يركز التعريف السابق على عدة عناصر :.</a:t>
            </a:r>
          </a:p>
          <a:p>
            <a:r>
              <a:rPr lang="ar-SA" dirty="0" smtClean="0">
                <a:solidFill>
                  <a:schemeClr val="tx1"/>
                </a:solidFill>
              </a:rPr>
              <a:t>1/ إنجاز هدف أو مجموعة أهداف.</a:t>
            </a:r>
          </a:p>
          <a:p>
            <a:r>
              <a:rPr lang="ar-SA" dirty="0" smtClean="0">
                <a:solidFill>
                  <a:schemeClr val="tx1"/>
                </a:solidFill>
              </a:rPr>
              <a:t>2/وجود أشخاص كأعضاء للتنظيم.</a:t>
            </a:r>
          </a:p>
          <a:p>
            <a:r>
              <a:rPr lang="ar-SA" dirty="0" smtClean="0">
                <a:solidFill>
                  <a:schemeClr val="tx1"/>
                </a:solidFill>
              </a:rPr>
              <a:t>3/بنية صنع القرار وتشمل على قرارات تنظيمية.</a:t>
            </a:r>
            <a:r>
              <a:rPr lang="ar-SA" dirty="0" smtClean="0"/>
              <a:t> </a:t>
            </a:r>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1087</Words>
  <Application>Microsoft Office PowerPoint</Application>
  <PresentationFormat>عرض على الشاشة (3:4)‏</PresentationFormat>
  <Paragraphs>136</Paragraphs>
  <Slides>21</Slides>
  <Notes>1</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سمة Office</vt:lpstr>
      <vt:lpstr>الشريحة 1</vt:lpstr>
      <vt:lpstr>مقدمة :  </vt:lpstr>
      <vt:lpstr>أولا : نشأة علم الاجتماع التنظيمي : </vt:lpstr>
      <vt:lpstr>ثانيا : تعريف علم الاجتماع التنظيمي ومجالاته الاساسية : </vt:lpstr>
      <vt:lpstr>الشريحة 5</vt:lpstr>
      <vt:lpstr>ثالثا : تعريف المفهومات الاساسية : </vt:lpstr>
      <vt:lpstr>تعريف التنظيم في إطار الجودة :</vt:lpstr>
      <vt:lpstr>التنظيم باعتباره نسقاً اقتصادياً : </vt:lpstr>
      <vt:lpstr>تعريف التنظيم بإعتباره نسقاً تعاونياً:</vt:lpstr>
      <vt:lpstr>الشريحة 10</vt:lpstr>
      <vt:lpstr>الشريحة 11</vt:lpstr>
      <vt:lpstr>الشريحة 12</vt:lpstr>
      <vt:lpstr>التنظيم الغير رسمي :</vt:lpstr>
      <vt:lpstr>يتسمم التنظيم الغير الرسمي بخصائص محددة : </vt:lpstr>
      <vt:lpstr>مفهوم التنظيم الإفتراضي : </vt:lpstr>
      <vt:lpstr>تتسم التنظيمات الافتراضية بعدة خصائص:</vt:lpstr>
      <vt:lpstr>القيادة التنظيمية :</vt:lpstr>
      <vt:lpstr>الشريحة 18</vt:lpstr>
      <vt:lpstr>الشريحة 19</vt:lpstr>
      <vt:lpstr>هناك أساليب قياسية للقيادة تتمثل في /</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تعريف التنظيم بإعتباره نسقاً تعاونياً:</dc:title>
  <dc:creator>Dell</dc:creator>
  <cp:lastModifiedBy>njla</cp:lastModifiedBy>
  <cp:revision>18</cp:revision>
  <dcterms:created xsi:type="dcterms:W3CDTF">2015-02-05T20:52:56Z</dcterms:created>
  <dcterms:modified xsi:type="dcterms:W3CDTF">2015-02-11T04:43:31Z</dcterms:modified>
</cp:coreProperties>
</file>