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56" r:id="rId2"/>
    <p:sldId id="257" r:id="rId3"/>
    <p:sldId id="258" r:id="rId4"/>
    <p:sldId id="267" r:id="rId5"/>
    <p:sldId id="265" r:id="rId6"/>
    <p:sldId id="266" r:id="rId7"/>
    <p:sldId id="259" r:id="rId8"/>
    <p:sldId id="264" r:id="rId9"/>
    <p:sldId id="262" r:id="rId10"/>
    <p:sldId id="263" r:id="rId11"/>
    <p:sldId id="261" r:id="rId12"/>
    <p:sldId id="268" r:id="rId13"/>
  </p:sldIdLst>
  <p:sldSz cx="9144000" cy="6858000" type="screen4x3"/>
  <p:notesSz cx="6834188" cy="9979025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812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73500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041E2B2-3BA9-4FEC-8CAA-7F8370FCA04E}" type="datetimeFigureOut">
              <a:rPr lang="ar-SA"/>
              <a:pPr>
                <a:defRPr/>
              </a:pPr>
              <a:t>15/03/1431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73500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798E106-7964-4D84-80F7-E5E29F4C98EE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رابط مستقيم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5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DEABF-79C4-4533-B1DB-50B3679B6D19}" type="datetimeFigureOut">
              <a:rPr lang="en-US"/>
              <a:pPr>
                <a:defRPr/>
              </a:pPr>
              <a:t>2/28/2010</a:t>
            </a:fld>
            <a:endParaRPr lang="en-US"/>
          </a:p>
        </p:txBody>
      </p:sp>
      <p:sp>
        <p:nvSpPr>
          <p:cNvPr id="6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AD008-C4A3-4C15-B99D-C990749C1C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21AE4-BC44-413D-8BE9-324374185E78}" type="datetimeFigureOut">
              <a:rPr lang="en-US"/>
              <a:pPr>
                <a:defRPr/>
              </a:pPr>
              <a:t>2/28/2010</a:t>
            </a:fld>
            <a:endParaRPr lang="en-US" dirty="0"/>
          </a:p>
        </p:txBody>
      </p:sp>
      <p:sp>
        <p:nvSpPr>
          <p:cNvPr id="5" name="عنصر نائب للتذييل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CD0DF-A99F-46B4-A75A-B2491F393E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62908-A11E-45D7-819B-1D131578DEB8}" type="datetimeFigureOut">
              <a:rPr lang="en-US"/>
              <a:pPr>
                <a:defRPr/>
              </a:pPr>
              <a:t>2/28/2010</a:t>
            </a:fld>
            <a:endParaRPr lang="en-US" dirty="0"/>
          </a:p>
        </p:txBody>
      </p:sp>
      <p:sp>
        <p:nvSpPr>
          <p:cNvPr id="5" name="عنصر نائب للتذييل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07D7D-B20D-4764-AC59-1C8003210C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E7AD7-7D99-4EC3-8A2C-7356208F2886}" type="datetimeFigureOut">
              <a:rPr lang="en-US"/>
              <a:pPr>
                <a:defRPr/>
              </a:pPr>
              <a:t>2/28/2010</a:t>
            </a:fld>
            <a:endParaRPr lang="en-US"/>
          </a:p>
        </p:txBody>
      </p:sp>
      <p:sp>
        <p:nvSpPr>
          <p:cNvPr id="5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B0CF-20D1-41E7-8F1C-A1158C9034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رابط مستقيم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801A1-3163-4EDD-8577-865CE300A423}" type="datetimeFigureOut">
              <a:rPr lang="en-US"/>
              <a:pPr>
                <a:defRPr/>
              </a:pPr>
              <a:t>2/28/2010</a:t>
            </a:fld>
            <a:endParaRPr lang="en-US"/>
          </a:p>
        </p:txBody>
      </p:sp>
      <p:sp>
        <p:nvSpPr>
          <p:cNvPr id="7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ADFF8-62C9-44F7-90CA-4CEA66A6B5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52E55-93BF-4600-B3F7-4C6ABA944BF2}" type="datetimeFigureOut">
              <a:rPr lang="en-US"/>
              <a:pPr>
                <a:defRPr/>
              </a:pPr>
              <a:t>2/28/2010</a:t>
            </a:fld>
            <a:endParaRPr lang="en-US" dirty="0"/>
          </a:p>
        </p:txBody>
      </p:sp>
      <p:sp>
        <p:nvSpPr>
          <p:cNvPr id="6" name="عنصر نائب للتذييل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1F185-4779-425A-A43E-A4F7B6B5E8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8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A6137-FAC2-48A2-A4EC-A6A72DB6B24A}" type="datetimeFigureOut">
              <a:rPr lang="en-US"/>
              <a:pPr>
                <a:defRPr/>
              </a:pPr>
              <a:t>2/28/2010</a:t>
            </a:fld>
            <a:endParaRPr lang="en-US"/>
          </a:p>
        </p:txBody>
      </p:sp>
      <p:sp>
        <p:nvSpPr>
          <p:cNvPr id="9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41413-79A4-4C6D-9140-76C5EA7777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BC921-79AC-445D-80E8-CACDE3A1A449}" type="datetimeFigureOut">
              <a:rPr lang="en-US"/>
              <a:pPr>
                <a:defRPr/>
              </a:pPr>
              <a:t>2/28/2010</a:t>
            </a:fld>
            <a:endParaRPr lang="en-US" dirty="0"/>
          </a:p>
        </p:txBody>
      </p:sp>
      <p:sp>
        <p:nvSpPr>
          <p:cNvPr id="4" name="عنصر نائب للتذييل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D0013-572A-4D19-B2F6-CD171A4EC5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D24C5-0FA6-4475-A51B-8BBE8B5DEAB1}" type="datetimeFigureOut">
              <a:rPr lang="en-US"/>
              <a:pPr>
                <a:defRPr/>
              </a:pPr>
              <a:t>2/28/2010</a:t>
            </a:fld>
            <a:endParaRPr lang="en-US" dirty="0"/>
          </a:p>
        </p:txBody>
      </p:sp>
      <p:sp>
        <p:nvSpPr>
          <p:cNvPr id="3" name="عنصر نائب للتذييل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A8C63-D2AA-4003-9772-89501960EF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BF6C7-4462-479C-82E6-5B31DCFE78DE}" type="datetimeFigureOut">
              <a:rPr lang="en-US"/>
              <a:pPr>
                <a:defRPr/>
              </a:pPr>
              <a:t>2/28/2010</a:t>
            </a:fld>
            <a:endParaRPr lang="en-US"/>
          </a:p>
        </p:txBody>
      </p:sp>
      <p:sp>
        <p:nvSpPr>
          <p:cNvPr id="7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6A833-3E7D-42F4-8020-5F6A68F66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5C381-B12C-4EA2-8422-76B5CB1B55DB}" type="datetimeFigureOut">
              <a:rPr lang="en-US"/>
              <a:pPr>
                <a:defRPr/>
              </a:pPr>
              <a:t>2/28/2010</a:t>
            </a:fld>
            <a:endParaRPr lang="en-US" dirty="0"/>
          </a:p>
        </p:txBody>
      </p:sp>
      <p:sp>
        <p:nvSpPr>
          <p:cNvPr id="6" name="عنصر نائب للتذييل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A8BEF-73C8-48EF-901C-08E93D955F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عنصر نائب للنص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2E0C87-4A8E-4061-BFB6-986902D31C9D}" type="datetimeFigureOut">
              <a:rPr lang="en-US"/>
              <a:pPr>
                <a:defRPr/>
              </a:pPr>
              <a:t>2/28/2010</a:t>
            </a:fld>
            <a:endParaRPr lang="en-US" dirty="0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6DC6FB-849C-4CE1-909A-65C3C08334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77" r:id="rId4"/>
    <p:sldLayoutId id="2147483686" r:id="rId5"/>
    <p:sldLayoutId id="2147483678" r:id="rId6"/>
    <p:sldLayoutId id="2147483679" r:id="rId7"/>
    <p:sldLayoutId id="2147483687" r:id="rId8"/>
    <p:sldLayoutId id="2147483680" r:id="rId9"/>
    <p:sldLayoutId id="2147483681" r:id="rId10"/>
    <p:sldLayoutId id="2147483682" r:id="rId11"/>
  </p:sldLayoutIdLst>
  <p:txStyles>
    <p:titleStyle>
      <a:lvl1pPr algn="l" rtl="1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Arial" pitchFamily="34" charset="0"/>
        </a:defRPr>
      </a:lvl1pPr>
      <a:lvl2pPr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Arial" pitchFamily="34" charset="0"/>
        </a:defRPr>
      </a:lvl2pPr>
      <a:lvl3pPr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Arial" pitchFamily="34" charset="0"/>
        </a:defRPr>
      </a:lvl3pPr>
      <a:lvl4pPr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Arial" pitchFamily="34" charset="0"/>
        </a:defRPr>
      </a:lvl4pPr>
      <a:lvl5pPr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Arial" pitchFamily="34" charset="0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ar-SA" dirty="0" smtClean="0">
                <a:cs typeface="+mj-cs"/>
              </a:rPr>
              <a:t>إعداد</a:t>
            </a:r>
            <a:endParaRPr lang="ar-SA" dirty="0">
              <a:cs typeface="+mj-cs"/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1143000" y="4000500"/>
            <a:ext cx="6715125" cy="2500313"/>
          </a:xfrm>
          <a:prstGeom prst="roundRect">
            <a:avLst/>
          </a:prstGeom>
          <a:solidFill>
            <a:srgbClr val="92D050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ar-SA" sz="3600" kern="0" dirty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sym typeface="AGA Arabesque" pitchFamily="2" charset="2"/>
              </a:rPr>
              <a:t>إعداد </a:t>
            </a:r>
            <a:r>
              <a:rPr lang="ar-SA" sz="3600" kern="0" dirty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sym typeface="AGA Arabesque" pitchFamily="2" charset="2"/>
              </a:rPr>
              <a:t>أ.</a:t>
            </a:r>
            <a:r>
              <a:rPr lang="en-US" sz="3600" kern="0" dirty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sym typeface="AGA Arabesque" pitchFamily="2" charset="2"/>
              </a:rPr>
              <a:t> </a:t>
            </a:r>
            <a:r>
              <a:rPr lang="ar-SA" sz="3600" kern="0" dirty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sym typeface="AGA Arabesque" pitchFamily="2" charset="2"/>
              </a:rPr>
              <a:t>د.عادل بن علي الشدي 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ar-SA" sz="3600" kern="0" dirty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sym typeface="AGA Arabesque" pitchFamily="2" charset="2"/>
              </a:rPr>
              <a:t>الأمين العام ل</a:t>
            </a:r>
            <a:r>
              <a:rPr lang="ar-SA" sz="3600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لمركز العالمي للتعريف بالرسول </a:t>
            </a:r>
            <a:r>
              <a:rPr lang="ar-SA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AGA Arabesque" pitchFamily="2" charset="2"/>
              </a:rPr>
              <a:t></a:t>
            </a:r>
            <a:r>
              <a:rPr lang="ar-SA" sz="3600" dirty="0">
                <a:latin typeface="Times New Roman" pitchFamily="18" charset="0"/>
                <a:cs typeface="Times New Roman" pitchFamily="18" charset="0"/>
                <a:sym typeface="AGA Arabesque" pitchFamily="2" charset="2"/>
              </a:rPr>
              <a:t> </a:t>
            </a:r>
            <a:r>
              <a:rPr lang="ar-SA" sz="3600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ونصرته</a:t>
            </a:r>
            <a:endParaRPr lang="en-GB" sz="3600" dirty="0">
              <a:solidFill>
                <a:schemeClr val="accent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 bwMode="auto">
          <a:xfrm>
            <a:off x="928662" y="486487"/>
            <a:ext cx="7286676" cy="2656761"/>
          </a:xfrm>
          <a:prstGeom prst="rect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ar-SA" sz="3600" b="1" dirty="0">
                <a:solidFill>
                  <a:schemeClr val="tx2">
                    <a:lumMod val="95000"/>
                    <a:lumOff val="5000"/>
                  </a:schemeClr>
                </a:solidFill>
                <a:latin typeface="Arial" pitchFamily="34" charset="0"/>
                <a:ea typeface="Monotype Koufi" pitchFamily="2" charset="-78"/>
                <a:cs typeface="Arial" pitchFamily="34" charset="0"/>
              </a:rPr>
              <a:t>مبادرة خادم الحرمين</a:t>
            </a:r>
          </a:p>
          <a:p>
            <a:pPr algn="ctr">
              <a:lnSpc>
                <a:spcPct val="150000"/>
              </a:lnSpc>
              <a:defRPr/>
            </a:pPr>
            <a:r>
              <a:rPr lang="ar-SA" sz="3600" b="1" dirty="0">
                <a:solidFill>
                  <a:schemeClr val="tx2">
                    <a:lumMod val="95000"/>
                    <a:lumOff val="5000"/>
                  </a:schemeClr>
                </a:solidFill>
                <a:latin typeface="Arial" pitchFamily="34" charset="0"/>
                <a:ea typeface="Monotype Koufi" pitchFamily="2" charset="-78"/>
                <a:cs typeface="Arial" pitchFamily="34" charset="0"/>
              </a:rPr>
              <a:t> للحوار بين أتباع الأديان والثقافات؛</a:t>
            </a:r>
          </a:p>
          <a:p>
            <a:pPr algn="ctr">
              <a:lnSpc>
                <a:spcPct val="150000"/>
              </a:lnSpc>
              <a:defRPr/>
            </a:pPr>
            <a:r>
              <a:rPr lang="ar-SA" sz="3600" b="1" dirty="0">
                <a:solidFill>
                  <a:schemeClr val="tx2">
                    <a:lumMod val="95000"/>
                    <a:lumOff val="5000"/>
                  </a:schemeClr>
                </a:solidFill>
                <a:latin typeface="Arial" pitchFamily="34" charset="0"/>
                <a:ea typeface="Monotype Koufi" pitchFamily="2" charset="-78"/>
                <a:cs typeface="Arial" pitchFamily="34" charset="0"/>
              </a:rPr>
              <a:t> أبعادها وآثارها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500188"/>
            <a:ext cx="9001125" cy="5357812"/>
          </a:xfrm>
        </p:spPr>
        <p:txBody>
          <a:bodyPr>
            <a:noAutofit/>
          </a:bodyPr>
          <a:lstStyle/>
          <a:p>
            <a:pPr indent="216000" algn="r" fontAlgn="auto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إعادة الاعتبار لفكرة الحوار التعاوني الإيجابي بديلا عن </a:t>
            </a:r>
          </a:p>
          <a:p>
            <a:pPr indent="216000" algn="r" fontAlgn="auto">
              <a:spcBef>
                <a:spcPts val="600"/>
              </a:spcBef>
              <a:spcAft>
                <a:spcPts val="600"/>
              </a:spcAft>
              <a:buSzPct val="100000"/>
              <a:buFont typeface="Wingdings 2"/>
              <a:buNone/>
              <a:defRPr/>
            </a:pPr>
            <a:r>
              <a:rPr lang="ar-SA" sz="3600" b="1" dirty="0" smtClean="0">
                <a:latin typeface="Arial" pitchFamily="34" charset="0"/>
              </a:rPr>
              <a:t>فكرة الصراع والمواجهة.</a:t>
            </a:r>
            <a:endParaRPr lang="en-US" sz="3600" b="1" dirty="0" smtClean="0">
              <a:latin typeface="Arial" pitchFamily="34" charset="0"/>
            </a:endParaRPr>
          </a:p>
          <a:p>
            <a:pPr indent="216000" algn="r" fontAlgn="auto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حشد التأييد الدولي الداعم للمبادرة .</a:t>
            </a:r>
            <a:endParaRPr lang="en-US" sz="3600" b="1" dirty="0" smtClean="0">
              <a:latin typeface="Arial" pitchFamily="34" charset="0"/>
            </a:endParaRPr>
          </a:p>
          <a:p>
            <a:pPr indent="216000" algn="r" fontAlgn="auto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إضعاف حجة المتطرفين في الغرب الذين يزعمون أن</a:t>
            </a:r>
          </a:p>
          <a:p>
            <a:pPr indent="216000" algn="r" fontAlgn="auto">
              <a:spcBef>
                <a:spcPts val="600"/>
              </a:spcBef>
              <a:spcAft>
                <a:spcPts val="600"/>
              </a:spcAft>
              <a:buSzPct val="100000"/>
              <a:buFont typeface="Wingdings 2"/>
              <a:buNone/>
              <a:defRPr/>
            </a:pPr>
            <a:r>
              <a:rPr lang="ar-SA" sz="3600" b="1" dirty="0" smtClean="0">
                <a:latin typeface="Arial" pitchFamily="34" charset="0"/>
              </a:rPr>
              <a:t>المسلمين لا يريدون الحوار.</a:t>
            </a:r>
            <a:endParaRPr lang="en-US" sz="3600" b="1" dirty="0" smtClean="0">
              <a:latin typeface="Arial" pitchFamily="34" charset="0"/>
            </a:endParaRPr>
          </a:p>
          <a:p>
            <a:pPr indent="216000" algn="r" fontAlgn="auto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سحب زمام المبادرة من الغلاة والإرهابيين والمتطرفين </a:t>
            </a:r>
          </a:p>
          <a:p>
            <a:pPr indent="216000" algn="r" fontAlgn="auto">
              <a:spcBef>
                <a:spcPts val="600"/>
              </a:spcBef>
              <a:spcAft>
                <a:spcPts val="600"/>
              </a:spcAft>
              <a:buSzPct val="100000"/>
              <a:buFont typeface="Wingdings 2"/>
              <a:buNone/>
              <a:defRPr/>
            </a:pPr>
            <a:r>
              <a:rPr lang="ar-SA" sz="3600" b="1" dirty="0" smtClean="0">
                <a:latin typeface="Arial" pitchFamily="34" charset="0"/>
              </a:rPr>
              <a:t>الذين أساؤوا إلى الإسلام وأظهروه بمظهر الرافض للحوار.</a:t>
            </a:r>
            <a:endParaRPr lang="en-US" sz="3600" b="1" dirty="0" smtClean="0">
              <a:latin typeface="Arial" pitchFamily="34" charset="0"/>
            </a:endParaRPr>
          </a:p>
          <a:p>
            <a:pPr indent="216000" algn="r" fontAlgn="auto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تخفيف الضغط على المسلمين في الغرب .</a:t>
            </a:r>
            <a:endParaRPr lang="en-US" sz="3600" b="1" dirty="0" smtClean="0">
              <a:latin typeface="Arial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 bwMode="auto">
          <a:xfrm>
            <a:off x="642910" y="-24"/>
            <a:ext cx="7786742" cy="1200329"/>
          </a:xfrm>
          <a:prstGeom prst="rect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ar-SA" sz="3600" b="1" dirty="0">
                <a:latin typeface="Arial" pitchFamily="34" charset="0"/>
                <a:cs typeface="Arial" pitchFamily="34" charset="0"/>
              </a:rPr>
              <a:t>المحور السادس: آثار مبادرة الملك عبدالله للحوار في إشاعة القيم الإنسانية</a:t>
            </a:r>
            <a:endParaRPr lang="ar-SA" sz="3600" b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Monotype Koufi" pitchFamily="2" charset="-78"/>
              <a:cs typeface="Arial" pitchFamily="34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14313" y="1142984"/>
            <a:ext cx="8715375" cy="5643579"/>
          </a:xfrm>
        </p:spPr>
        <p:txBody>
          <a:bodyPr>
            <a:noAutofit/>
          </a:bodyPr>
          <a:lstStyle/>
          <a:p>
            <a:pPr marL="72000" indent="252000" algn="r" fontAlgn="auto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solidFill>
                  <a:srgbClr val="00B050"/>
                </a:solidFill>
                <a:latin typeface="Arial" pitchFamily="34" charset="0"/>
              </a:rPr>
              <a:t>مبادرة خادم الحرمين الشريفين للحوار: </a:t>
            </a:r>
            <a:r>
              <a:rPr lang="ar-SA" sz="3600" b="1" dirty="0" smtClean="0">
                <a:latin typeface="Arial" pitchFamily="34" charset="0"/>
              </a:rPr>
              <a:t>أسست لثقافة </a:t>
            </a:r>
          </a:p>
          <a:p>
            <a:pPr marL="72000" indent="252000" algn="r" fontAlgn="auto">
              <a:spcBef>
                <a:spcPts val="600"/>
              </a:spcBef>
              <a:spcAft>
                <a:spcPts val="600"/>
              </a:spcAft>
              <a:buSzPct val="100000"/>
              <a:buFont typeface="Wingdings 2"/>
              <a:buNone/>
              <a:defRPr/>
            </a:pPr>
            <a:r>
              <a:rPr lang="ar-SA" sz="3600" b="1" dirty="0" smtClean="0">
                <a:latin typeface="Arial" pitchFamily="34" charset="0"/>
              </a:rPr>
              <a:t>الحوار التعاوني الإيجابي</a:t>
            </a:r>
          </a:p>
          <a:p>
            <a:pPr marL="72000" indent="252000" algn="r" fontAlgn="auto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solidFill>
                  <a:srgbClr val="00B050"/>
                </a:solidFill>
                <a:latin typeface="Arial" pitchFamily="34" charset="0"/>
              </a:rPr>
              <a:t>مبادرة خادم الحرمين الشريفين للحوار:</a:t>
            </a:r>
            <a:r>
              <a:rPr lang="ar-SA" sz="3600" b="1" dirty="0" smtClean="0">
                <a:latin typeface="Arial" pitchFamily="34" charset="0"/>
              </a:rPr>
              <a:t>اختارت طريق </a:t>
            </a:r>
          </a:p>
          <a:p>
            <a:pPr marL="72000" indent="252000" algn="r" fontAlgn="auto">
              <a:spcBef>
                <a:spcPts val="600"/>
              </a:spcBef>
              <a:spcAft>
                <a:spcPts val="600"/>
              </a:spcAft>
              <a:buSzPct val="100000"/>
              <a:buFont typeface="Wingdings 2"/>
              <a:buNone/>
              <a:defRPr/>
            </a:pPr>
            <a:r>
              <a:rPr lang="ar-SA" sz="3600" b="1" dirty="0" smtClean="0">
                <a:latin typeface="Arial" pitchFamily="34" charset="0"/>
              </a:rPr>
              <a:t>الوسطية والتوازن بين دعوات التقريب بين الأديان </a:t>
            </a:r>
          </a:p>
          <a:p>
            <a:pPr marL="72000" indent="252000" algn="r" fontAlgn="auto">
              <a:spcBef>
                <a:spcPts val="600"/>
              </a:spcBef>
              <a:spcAft>
                <a:spcPts val="600"/>
              </a:spcAft>
              <a:buSzPct val="100000"/>
              <a:buFont typeface="Wingdings 2"/>
              <a:buNone/>
              <a:defRPr/>
            </a:pPr>
            <a:r>
              <a:rPr lang="ar-SA" sz="3600" b="1" dirty="0" smtClean="0">
                <a:latin typeface="Arial" pitchFamily="34" charset="0"/>
              </a:rPr>
              <a:t>ودعوات الصدام بين الحضارات .</a:t>
            </a:r>
            <a:endParaRPr lang="en-US" sz="3600" dirty="0" smtClean="0">
              <a:latin typeface="Arial" pitchFamily="34" charset="0"/>
            </a:endParaRPr>
          </a:p>
          <a:p>
            <a:pPr marL="72000" indent="252000" algn="r" fontAlgn="auto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solidFill>
                  <a:srgbClr val="00B050"/>
                </a:solidFill>
                <a:latin typeface="Arial" pitchFamily="34" charset="0"/>
              </a:rPr>
              <a:t>مبادرة خادم الحرمين الشريفين للحوار: </a:t>
            </a:r>
            <a:r>
              <a:rPr lang="ar-SA" sz="3600" b="1" dirty="0" smtClean="0">
                <a:latin typeface="Arial" pitchFamily="34" charset="0"/>
              </a:rPr>
              <a:t>خطوة مهمة </a:t>
            </a:r>
          </a:p>
          <a:p>
            <a:pPr marL="72000" indent="252000" algn="r" fontAlgn="auto">
              <a:spcBef>
                <a:spcPts val="600"/>
              </a:spcBef>
              <a:spcAft>
                <a:spcPts val="600"/>
              </a:spcAft>
              <a:buSzPct val="100000"/>
              <a:buFont typeface="Wingdings 2"/>
              <a:buNone/>
              <a:defRPr/>
            </a:pPr>
            <a:r>
              <a:rPr lang="ar-SA" sz="3600" b="1" dirty="0" smtClean="0">
                <a:latin typeface="Arial" pitchFamily="34" charset="0"/>
              </a:rPr>
              <a:t>على الطريق لكنها تحتاج إلى طرف آخر مستعد للبناء</a:t>
            </a:r>
          </a:p>
          <a:p>
            <a:pPr marL="72000" indent="252000" algn="r" fontAlgn="auto">
              <a:spcBef>
                <a:spcPts val="600"/>
              </a:spcBef>
              <a:spcAft>
                <a:spcPts val="600"/>
              </a:spcAft>
              <a:buSzPct val="100000"/>
              <a:buFont typeface="Wingdings 2"/>
              <a:buNone/>
              <a:defRPr/>
            </a:pPr>
            <a:r>
              <a:rPr lang="ar-SA" sz="3600" b="1" dirty="0" smtClean="0">
                <a:latin typeface="Arial" pitchFamily="34" charset="0"/>
              </a:rPr>
              <a:t>عليها والإفادة منها .</a:t>
            </a:r>
          </a:p>
        </p:txBody>
      </p:sp>
      <p:sp>
        <p:nvSpPr>
          <p:cNvPr id="4" name="مربع نص 3"/>
          <p:cNvSpPr txBox="1"/>
          <p:nvPr/>
        </p:nvSpPr>
        <p:spPr bwMode="auto">
          <a:xfrm>
            <a:off x="642910" y="142852"/>
            <a:ext cx="7786742" cy="820674"/>
          </a:xfrm>
          <a:prstGeom prst="rect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ar-SA" sz="3600" b="1" dirty="0">
                <a:latin typeface="Arial" pitchFamily="34" charset="0"/>
                <a:cs typeface="Arial" pitchFamily="34" charset="0"/>
              </a:rPr>
              <a:t>خاتمة</a:t>
            </a:r>
            <a:endParaRPr lang="ar-SA" sz="3600" b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Monotype Koufi" pitchFamily="2" charset="-78"/>
              <a:cs typeface="Arial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عنوان فرعي 2"/>
          <p:cNvSpPr>
            <a:spLocks noGrp="1"/>
          </p:cNvSpPr>
          <p:nvPr>
            <p:ph type="subTitle" idx="1"/>
          </p:nvPr>
        </p:nvSpPr>
        <p:spPr>
          <a:xfrm>
            <a:off x="357188" y="2500313"/>
            <a:ext cx="8786812" cy="857250"/>
          </a:xfrm>
        </p:spPr>
        <p:txBody>
          <a:bodyPr/>
          <a:lstStyle/>
          <a:p>
            <a:pPr indent="457200" algn="ctr">
              <a:spcBef>
                <a:spcPts val="600"/>
              </a:spcBef>
              <a:buSzPct val="100000"/>
            </a:pPr>
            <a:r>
              <a:rPr lang="en-US" sz="5600" b="1" smtClean="0">
                <a:solidFill>
                  <a:srgbClr val="00B050"/>
                </a:solidFill>
                <a:latin typeface="Arial" pitchFamily="34" charset="0"/>
              </a:rPr>
              <a:t>www.mercyprophet.org</a:t>
            </a:r>
            <a:endParaRPr lang="en-US" sz="5600" smtClean="0">
              <a:solidFill>
                <a:srgbClr val="00B050"/>
              </a:solidFill>
              <a:latin typeface="Arial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 bwMode="auto">
          <a:xfrm>
            <a:off x="642910" y="81825"/>
            <a:ext cx="7786742" cy="861133"/>
          </a:xfrm>
          <a:prstGeom prst="rect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ar-SA" sz="3800" b="1" dirty="0">
                <a:latin typeface="Arial" pitchFamily="34" charset="0"/>
                <a:cs typeface="Arial" pitchFamily="34" charset="0"/>
              </a:rPr>
              <a:t>موقعنا على الإنترنت</a:t>
            </a:r>
            <a:endParaRPr lang="ar-SA" sz="3800" b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Monotype Koufi" pitchFamily="2" charset="-78"/>
              <a:cs typeface="Arial" pitchFamily="34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14313" y="928688"/>
            <a:ext cx="8572500" cy="5715000"/>
          </a:xfrm>
        </p:spPr>
        <p:txBody>
          <a:bodyPr>
            <a:noAutofit/>
          </a:bodyPr>
          <a:lstStyle/>
          <a:p>
            <a:pPr marL="360000" indent="-360000" algn="r" fontAlgn="auto">
              <a:spcAft>
                <a:spcPts val="0"/>
              </a:spcAft>
              <a:buClr>
                <a:srgbClr val="92D050"/>
              </a:buClr>
              <a:buSzPct val="150000"/>
              <a:buFont typeface="Arial" pitchFamily="34" charset="0"/>
              <a:buChar char="•"/>
              <a:defRPr/>
            </a:pPr>
            <a:r>
              <a:rPr lang="ar-SA" sz="3400" b="1" dirty="0" smtClean="0">
                <a:latin typeface="Arial" pitchFamily="34" charset="0"/>
              </a:rPr>
              <a:t>المنطلقات الإنسانية لمبادرة الملك عبدالله  للحوار بين أتباع الأديان والثقافات .</a:t>
            </a:r>
            <a:endParaRPr lang="en-US" sz="3400" dirty="0" smtClean="0">
              <a:latin typeface="Arial" pitchFamily="34" charset="0"/>
            </a:endParaRPr>
          </a:p>
          <a:p>
            <a:pPr marL="360000" indent="-360000" algn="r" fontAlgn="auto">
              <a:spcAft>
                <a:spcPts val="0"/>
              </a:spcAft>
              <a:buClr>
                <a:srgbClr val="92D050"/>
              </a:buClr>
              <a:buSzPct val="150000"/>
              <a:buFont typeface="Arial" pitchFamily="34" charset="0"/>
              <a:buChar char="•"/>
              <a:defRPr/>
            </a:pPr>
            <a:r>
              <a:rPr lang="ar-SA" sz="3400" b="1" dirty="0" smtClean="0">
                <a:latin typeface="Arial" pitchFamily="34" charset="0"/>
              </a:rPr>
              <a:t>الأصول الشرعية  </a:t>
            </a:r>
            <a:r>
              <a:rPr lang="ar-SA" sz="3400" b="1" dirty="0" smtClean="0">
                <a:latin typeface="Arial" pitchFamily="34" charset="0"/>
              </a:rPr>
              <a:t>للمبادرة على </a:t>
            </a:r>
            <a:r>
              <a:rPr lang="ar-SA" sz="3400" b="1" dirty="0" smtClean="0">
                <a:latin typeface="Arial" pitchFamily="34" charset="0"/>
              </a:rPr>
              <a:t>ضوء القرآن الكريم والسنة النبوية .</a:t>
            </a:r>
            <a:endParaRPr lang="en-US" sz="3400" dirty="0" smtClean="0">
              <a:latin typeface="Arial" pitchFamily="34" charset="0"/>
            </a:endParaRPr>
          </a:p>
          <a:p>
            <a:pPr marL="360000" indent="-360000" algn="r" fontAlgn="auto">
              <a:spcAft>
                <a:spcPts val="0"/>
              </a:spcAft>
              <a:buClr>
                <a:srgbClr val="92D050"/>
              </a:buClr>
              <a:buSzPct val="150000"/>
              <a:buFont typeface="Arial" pitchFamily="34" charset="0"/>
              <a:buChar char="•"/>
              <a:defRPr/>
            </a:pPr>
            <a:r>
              <a:rPr lang="ar-SA" sz="3400" b="1" dirty="0" smtClean="0">
                <a:latin typeface="Arial" pitchFamily="34" charset="0"/>
              </a:rPr>
              <a:t>التجارب السابقة للحوار بين النجاح والإخفاق .</a:t>
            </a:r>
            <a:endParaRPr lang="en-US" sz="3400" dirty="0" smtClean="0">
              <a:latin typeface="Arial" pitchFamily="34" charset="0"/>
            </a:endParaRPr>
          </a:p>
          <a:p>
            <a:pPr marL="360000" indent="-360000" algn="r" fontAlgn="auto">
              <a:spcAft>
                <a:spcPts val="0"/>
              </a:spcAft>
              <a:buClr>
                <a:srgbClr val="92D050"/>
              </a:buClr>
              <a:buSzPct val="150000"/>
              <a:buFont typeface="Arial" pitchFamily="34" charset="0"/>
              <a:buChar char="•"/>
              <a:defRPr/>
            </a:pPr>
            <a:r>
              <a:rPr lang="ar-SA" sz="3400" b="1" dirty="0" smtClean="0">
                <a:latin typeface="Arial" pitchFamily="34" charset="0"/>
              </a:rPr>
              <a:t>جوانب التميز في مبادرة الملك عبدالله للحوار .</a:t>
            </a:r>
            <a:endParaRPr lang="en-US" sz="3400" dirty="0" smtClean="0">
              <a:latin typeface="Arial" pitchFamily="34" charset="0"/>
            </a:endParaRPr>
          </a:p>
          <a:p>
            <a:pPr marL="360000" indent="-360000" algn="r" fontAlgn="auto">
              <a:spcAft>
                <a:spcPts val="0"/>
              </a:spcAft>
              <a:buClr>
                <a:srgbClr val="92D050"/>
              </a:buClr>
              <a:buSzPct val="150000"/>
              <a:buFont typeface="Arial" pitchFamily="34" charset="0"/>
              <a:buChar char="•"/>
              <a:defRPr/>
            </a:pPr>
            <a:r>
              <a:rPr lang="ar-SA" sz="3400" b="1" dirty="0" smtClean="0">
                <a:latin typeface="Arial" pitchFamily="34" charset="0"/>
              </a:rPr>
              <a:t>المراحل التي مرت </a:t>
            </a:r>
            <a:r>
              <a:rPr lang="ar-SA" sz="3400" b="1" dirty="0" err="1" smtClean="0">
                <a:latin typeface="Arial" pitchFamily="34" charset="0"/>
              </a:rPr>
              <a:t>بها</a:t>
            </a:r>
            <a:r>
              <a:rPr lang="ar-SA" sz="3400" b="1" dirty="0" smtClean="0">
                <a:latin typeface="Arial" pitchFamily="34" charset="0"/>
              </a:rPr>
              <a:t> المبادرة وأبرز نتائجها .</a:t>
            </a:r>
            <a:endParaRPr lang="en-US" sz="3400" dirty="0" smtClean="0">
              <a:latin typeface="Arial" pitchFamily="34" charset="0"/>
            </a:endParaRPr>
          </a:p>
          <a:p>
            <a:pPr marL="360000" indent="-360000" algn="r" fontAlgn="auto">
              <a:spcAft>
                <a:spcPts val="0"/>
              </a:spcAft>
              <a:buClr>
                <a:srgbClr val="92D050"/>
              </a:buClr>
              <a:buSzPct val="150000"/>
              <a:buFont typeface="Arial" pitchFamily="34" charset="0"/>
              <a:buChar char="•"/>
              <a:defRPr/>
            </a:pPr>
            <a:r>
              <a:rPr lang="ar-SA" sz="3400" b="1" dirty="0" smtClean="0">
                <a:latin typeface="Arial" pitchFamily="34" charset="0"/>
              </a:rPr>
              <a:t>آثار مبادرة الملك عبدالله للحوار في إشاعة  القيم الإنسانية .</a:t>
            </a:r>
            <a:endParaRPr lang="en-US" sz="3400" dirty="0">
              <a:latin typeface="Arial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 bwMode="auto">
          <a:xfrm>
            <a:off x="1785918" y="76778"/>
            <a:ext cx="5286412" cy="923330"/>
          </a:xfrm>
          <a:prstGeom prst="rect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ar-SA" sz="3600" b="1" dirty="0">
                <a:solidFill>
                  <a:schemeClr val="tx2">
                    <a:lumMod val="95000"/>
                    <a:lumOff val="5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محاور المحاضرة: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 bwMode="auto">
          <a:xfrm>
            <a:off x="642910" y="71414"/>
            <a:ext cx="7786742" cy="928694"/>
          </a:xfrm>
          <a:prstGeom prst="rect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ar-SA" sz="3600" b="1" dirty="0">
                <a:latin typeface="Arial" pitchFamily="34" charset="0"/>
                <a:cs typeface="Arial" pitchFamily="34" charset="0"/>
              </a:rPr>
              <a:t>المحور الأول: المنطلقات الإنسانية للمبادرة</a:t>
            </a:r>
            <a:endParaRPr lang="ar-SA" sz="3600" b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Monotype Koufi" pitchFamily="2" charset="-78"/>
              <a:cs typeface="Arial" pitchFamily="34" charset="0"/>
            </a:endParaRPr>
          </a:p>
        </p:txBody>
      </p:sp>
      <p:sp>
        <p:nvSpPr>
          <p:cNvPr id="5" name="عنوان فرعي 2"/>
          <p:cNvSpPr>
            <a:spLocks noGrp="1"/>
          </p:cNvSpPr>
          <p:nvPr>
            <p:ph type="subTitle" idx="1"/>
          </p:nvPr>
        </p:nvSpPr>
        <p:spPr>
          <a:xfrm>
            <a:off x="285750" y="1071563"/>
            <a:ext cx="8572500" cy="5072062"/>
          </a:xfrm>
        </p:spPr>
        <p:txBody>
          <a:bodyPr>
            <a:noAutofit/>
          </a:bodyPr>
          <a:lstStyle/>
          <a:p>
            <a:pPr marL="360000" indent="-360000" algn="r" fontAlgn="auto">
              <a:spcAft>
                <a:spcPts val="0"/>
              </a:spcAft>
              <a:buClr>
                <a:srgbClr val="92D050"/>
              </a:buClr>
              <a:buSzPct val="150000"/>
              <a:buFont typeface="Wingdings 2"/>
              <a:buNone/>
              <a:defRPr/>
            </a:pPr>
            <a:r>
              <a:rPr lang="ar-SA" sz="3600" b="1" dirty="0" smtClean="0">
                <a:latin typeface="Times New Roman" pitchFamily="18" charset="0"/>
                <a:cs typeface="Times New Roman" pitchFamily="18" charset="0"/>
              </a:rPr>
              <a:t>معاناة البشرية من مشكلات كبرى:</a:t>
            </a:r>
            <a:r>
              <a:rPr lang="ar-SA" sz="3600" b="1" dirty="0" smtClean="0">
                <a:latin typeface="Arial" pitchFamily="34" charset="0"/>
              </a:rPr>
              <a:t/>
            </a:r>
            <a:br>
              <a:rPr lang="ar-SA" sz="3600" b="1" dirty="0" smtClean="0">
                <a:latin typeface="Arial" pitchFamily="34" charset="0"/>
              </a:rPr>
            </a:br>
            <a:r>
              <a:rPr lang="ar-SA" sz="2000" b="1" dirty="0" smtClean="0">
                <a:latin typeface="Arial" pitchFamily="34" charset="0"/>
              </a:rPr>
              <a:t/>
            </a:r>
            <a:br>
              <a:rPr lang="ar-SA" sz="2000" b="1" dirty="0" smtClean="0">
                <a:latin typeface="Arial" pitchFamily="34" charset="0"/>
              </a:rPr>
            </a:br>
            <a:r>
              <a:rPr lang="ar-SA" sz="3600" b="1" dirty="0" smtClean="0">
                <a:latin typeface="Arial" pitchFamily="34" charset="0"/>
              </a:rPr>
              <a:t>- التفكك الأسري           -  انتشار الشذوذ الجنسي</a:t>
            </a:r>
            <a:br>
              <a:rPr lang="ar-SA" sz="3600" b="1" dirty="0" smtClean="0">
                <a:latin typeface="Arial" pitchFamily="34" charset="0"/>
              </a:rPr>
            </a:br>
            <a:r>
              <a:rPr lang="ar-SA" sz="3600" b="1" dirty="0" smtClean="0">
                <a:latin typeface="Arial" pitchFamily="34" charset="0"/>
              </a:rPr>
              <a:t>- شيوع المخدرات في أوساط الشباب</a:t>
            </a:r>
            <a:br>
              <a:rPr lang="ar-SA" sz="3600" b="1" dirty="0" smtClean="0">
                <a:latin typeface="Arial" pitchFamily="34" charset="0"/>
              </a:rPr>
            </a:br>
            <a:r>
              <a:rPr lang="ar-SA" sz="3600" b="1" dirty="0" smtClean="0">
                <a:latin typeface="Arial" pitchFamily="34" charset="0"/>
              </a:rPr>
              <a:t>- الخواء الروحي         -  انتشار الإلحاد</a:t>
            </a:r>
            <a:br>
              <a:rPr lang="ar-SA" sz="3600" b="1" dirty="0" smtClean="0">
                <a:latin typeface="Arial" pitchFamily="34" charset="0"/>
              </a:rPr>
            </a:br>
            <a:r>
              <a:rPr lang="ar-SA" sz="3600" b="1" dirty="0" smtClean="0">
                <a:latin typeface="Arial" pitchFamily="34" charset="0"/>
              </a:rPr>
              <a:t>- الظلم والقهر والاحتلال (الشعب الفلسطيني نموذجا)</a:t>
            </a:r>
            <a:br>
              <a:rPr lang="ar-SA" sz="3600" b="1" dirty="0" smtClean="0">
                <a:latin typeface="Arial" pitchFamily="34" charset="0"/>
              </a:rPr>
            </a:br>
            <a:r>
              <a:rPr lang="ar-SA" sz="3600" b="1" dirty="0" smtClean="0">
                <a:latin typeface="Arial" pitchFamily="34" charset="0"/>
              </a:rPr>
              <a:t>- الحروب الفتاكة والكوارث</a:t>
            </a:r>
            <a:br>
              <a:rPr lang="ar-SA" sz="3600" b="1" dirty="0" smtClean="0">
                <a:latin typeface="Arial" pitchFamily="34" charset="0"/>
              </a:rPr>
            </a:br>
            <a:r>
              <a:rPr lang="ar-SA" sz="3600" b="1" dirty="0" smtClean="0">
                <a:latin typeface="Arial" pitchFamily="34" charset="0"/>
              </a:rPr>
              <a:t>- انتشار الفقر والمرض والجهل</a:t>
            </a:r>
            <a:br>
              <a:rPr lang="ar-SA" sz="3600" b="1" dirty="0" smtClean="0">
                <a:latin typeface="Arial" pitchFamily="34" charset="0"/>
              </a:rPr>
            </a:br>
            <a:r>
              <a:rPr lang="ar-SA" sz="3600" b="1" dirty="0" smtClean="0">
                <a:latin typeface="Arial" pitchFamily="34" charset="0"/>
              </a:rPr>
              <a:t>- حملات الكراهية والازدراء </a:t>
            </a:r>
            <a:endParaRPr lang="en-US" sz="3600" dirty="0">
              <a:latin typeface="Arial" pitchFamily="34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 bwMode="auto">
          <a:xfrm>
            <a:off x="714348" y="71414"/>
            <a:ext cx="7786742" cy="928694"/>
          </a:xfrm>
          <a:prstGeom prst="rect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ar-SA" sz="3600" b="1" dirty="0">
                <a:latin typeface="Arial" pitchFamily="34" charset="0"/>
                <a:cs typeface="Arial" pitchFamily="34" charset="0"/>
              </a:rPr>
              <a:t>المحور الثاني: الأصول الشرعية للمبادرة </a:t>
            </a:r>
            <a:endParaRPr lang="ar-SA" sz="3600" b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Monotype Koufi" pitchFamily="2" charset="-78"/>
              <a:cs typeface="Arial" pitchFamily="34" charset="0"/>
            </a:endParaRPr>
          </a:p>
        </p:txBody>
      </p:sp>
      <p:sp>
        <p:nvSpPr>
          <p:cNvPr id="5" name="عنوان فرعي 2"/>
          <p:cNvSpPr>
            <a:spLocks noGrp="1"/>
          </p:cNvSpPr>
          <p:nvPr>
            <p:ph type="subTitle" idx="1"/>
          </p:nvPr>
        </p:nvSpPr>
        <p:spPr>
          <a:xfrm>
            <a:off x="142875" y="1143000"/>
            <a:ext cx="8929688" cy="5715000"/>
          </a:xfrm>
        </p:spPr>
        <p:txBody>
          <a:bodyPr>
            <a:noAutofit/>
          </a:bodyPr>
          <a:lstStyle/>
          <a:p>
            <a:pPr marL="144000" indent="-144000" algn="r" fontAlgn="auto">
              <a:spcBef>
                <a:spcPts val="0"/>
              </a:spcBef>
              <a:spcAft>
                <a:spcPts val="0"/>
              </a:spcAft>
              <a:buClr>
                <a:srgbClr val="92D050"/>
              </a:buClr>
              <a:buSzPct val="150000"/>
              <a:defRPr/>
            </a:pPr>
            <a:r>
              <a:rPr lang="ar-SA" sz="3600" dirty="0" smtClean="0">
                <a:solidFill>
                  <a:srgbClr val="33812F"/>
                </a:solidFill>
                <a:latin typeface="Times New Roman" pitchFamily="18" charset="0"/>
                <a:cs typeface="Arabic Transparent" pitchFamily="2" charset="-78"/>
              </a:rPr>
              <a:t>أولا من القرآن الكريم:</a:t>
            </a:r>
            <a:r>
              <a:rPr lang="ar-SA" sz="3600" dirty="0" smtClean="0">
                <a:solidFill>
                  <a:srgbClr val="00B050"/>
                </a:solidFill>
                <a:latin typeface="Times New Roman" pitchFamily="18" charset="0"/>
                <a:cs typeface="Arabic Transparent" pitchFamily="2" charset="-78"/>
              </a:rPr>
              <a:t/>
            </a:r>
            <a:br>
              <a:rPr lang="ar-SA" sz="3600" dirty="0" smtClean="0">
                <a:solidFill>
                  <a:srgbClr val="00B050"/>
                </a:solidFill>
                <a:latin typeface="Times New Roman" pitchFamily="18" charset="0"/>
                <a:cs typeface="Arabic Transparent" pitchFamily="2" charset="-78"/>
              </a:rPr>
            </a:br>
            <a:r>
              <a:rPr lang="ar-SA" sz="3600" dirty="0" smtClean="0">
                <a:latin typeface="Times New Roman" pitchFamily="18" charset="0"/>
                <a:cs typeface="Arabic Transparent" pitchFamily="2" charset="-78"/>
              </a:rPr>
              <a:t>قوله تعالى: </a:t>
            </a:r>
            <a:r>
              <a:rPr lang="en-US" sz="3600" dirty="0" smtClean="0">
                <a:latin typeface="Times New Roman" pitchFamily="18" charset="0"/>
                <a:cs typeface="Arabic Transparent" pitchFamily="2" charset="-78"/>
              </a:rPr>
              <a:t> </a:t>
            </a:r>
            <a:r>
              <a:rPr lang="en-US" sz="3600" dirty="0" smtClean="0">
                <a:latin typeface="Times New Roman" pitchFamily="18" charset="0"/>
                <a:cs typeface="Arabic Transparent" pitchFamily="2" charset="-78"/>
              </a:rPr>
              <a:t>))</a:t>
            </a:r>
            <a:r>
              <a:rPr lang="ar-SA" sz="3600" dirty="0" smtClean="0">
                <a:latin typeface="Times New Roman" pitchFamily="18" charset="0"/>
                <a:cs typeface="Arabic Transparent" pitchFamily="2" charset="-78"/>
              </a:rPr>
              <a:t>يَا </a:t>
            </a:r>
            <a:r>
              <a:rPr lang="ar-SA" sz="3600" dirty="0" smtClean="0">
                <a:latin typeface="Times New Roman" pitchFamily="18" charset="0"/>
                <a:cs typeface="Arabic Transparent" pitchFamily="2" charset="-78"/>
              </a:rPr>
              <a:t>أَيُّهَا النَّاسُ إِنَّا خَلَقْنَاكُم مِّن ذَكَرٍ وَأُنثَى وَجَعَلْنَاكُمْ شُعُوبًا وَقَبَائِلَ </a:t>
            </a:r>
            <a:r>
              <a:rPr lang="ar-SA" sz="3600" dirty="0" smtClean="0">
                <a:solidFill>
                  <a:srgbClr val="FF0000"/>
                </a:solidFill>
                <a:latin typeface="Times New Roman" pitchFamily="18" charset="0"/>
                <a:cs typeface="Arabic Transparent" pitchFamily="2" charset="-78"/>
              </a:rPr>
              <a:t>لِتَعَارَفُوا </a:t>
            </a:r>
            <a:r>
              <a:rPr lang="ar-SA" sz="3600" dirty="0" smtClean="0">
                <a:solidFill>
                  <a:schemeClr val="tx1"/>
                </a:solidFill>
                <a:latin typeface="Times New Roman" pitchFamily="18" charset="0"/>
                <a:cs typeface="Arabic Transparent" pitchFamily="2" charset="-78"/>
              </a:rPr>
              <a:t>))</a:t>
            </a:r>
            <a:r>
              <a:rPr lang="ar-SA" sz="3600" dirty="0" smtClean="0">
                <a:latin typeface="Times New Roman" pitchFamily="18" charset="0"/>
                <a:cs typeface="Arabic Transparent" pitchFamily="2" charset="-78"/>
              </a:rPr>
              <a:t>(</a:t>
            </a:r>
            <a:r>
              <a:rPr lang="ar-SA" sz="3600" dirty="0" smtClean="0">
                <a:latin typeface="Times New Roman" pitchFamily="18" charset="0"/>
                <a:cs typeface="Arabic Transparent" pitchFamily="2" charset="-78"/>
              </a:rPr>
              <a:t>سورة الحجرات من الآية 13)</a:t>
            </a:r>
            <a:br>
              <a:rPr lang="ar-SA" sz="3600" dirty="0" smtClean="0">
                <a:latin typeface="Times New Roman" pitchFamily="18" charset="0"/>
                <a:cs typeface="Arabic Transparent" pitchFamily="2" charset="-78"/>
              </a:rPr>
            </a:br>
            <a:r>
              <a:rPr lang="ar-SA" sz="3600" dirty="0" smtClean="0">
                <a:latin typeface="Times New Roman" pitchFamily="18" charset="0"/>
                <a:cs typeface="Arabic Transparent" pitchFamily="2" charset="-78"/>
              </a:rPr>
              <a:t> </a:t>
            </a:r>
            <a:r>
              <a:rPr lang="ar-SA" sz="3600" dirty="0" smtClean="0">
                <a:latin typeface="Times New Roman" pitchFamily="18" charset="0"/>
                <a:cs typeface="Arabic Transparent" pitchFamily="2" charset="-78"/>
              </a:rPr>
              <a:t>قوله </a:t>
            </a:r>
            <a:r>
              <a:rPr lang="ar-SA" sz="3600" dirty="0" smtClean="0">
                <a:latin typeface="Times New Roman" pitchFamily="18" charset="0"/>
                <a:cs typeface="Arabic Transparent" pitchFamily="2" charset="-78"/>
              </a:rPr>
              <a:t>تعالى: </a:t>
            </a:r>
            <a:r>
              <a:rPr lang="en-US" sz="3600" dirty="0" smtClean="0">
                <a:latin typeface="Times New Roman" pitchFamily="18" charset="0"/>
                <a:cs typeface="Arabic Transparent" pitchFamily="2" charset="-78"/>
              </a:rPr>
              <a:t>)) </a:t>
            </a:r>
            <a:r>
              <a:rPr lang="ar-SA" sz="3600" dirty="0" smtClean="0">
                <a:latin typeface="Times New Roman" pitchFamily="18" charset="0"/>
                <a:cs typeface="Arabic Transparent" pitchFamily="2" charset="-78"/>
              </a:rPr>
              <a:t>وَلاَ </a:t>
            </a:r>
            <a:r>
              <a:rPr lang="ar-SA" sz="3600" dirty="0" smtClean="0">
                <a:latin typeface="Times New Roman" pitchFamily="18" charset="0"/>
                <a:cs typeface="Arabic Transparent" pitchFamily="2" charset="-78"/>
              </a:rPr>
              <a:t>يَجْرِمَنَّكُمْ شَنَآنُ قَوْمٍ أَن صَدُّوكُمْ عَنِ الْمَسْجِدِ الْحَرَامِ أَن تَعْتَدُواْ </a:t>
            </a:r>
            <a:r>
              <a:rPr lang="ar-SA" sz="3600" dirty="0" smtClean="0">
                <a:solidFill>
                  <a:srgbClr val="FF0000"/>
                </a:solidFill>
                <a:latin typeface="Times New Roman" pitchFamily="18" charset="0"/>
                <a:cs typeface="Arabic Transparent" pitchFamily="2" charset="-78"/>
              </a:rPr>
              <a:t>وَتَعَاوَنُواْ</a:t>
            </a:r>
            <a:r>
              <a:rPr lang="ar-SA" sz="3600" dirty="0" smtClean="0">
                <a:latin typeface="Times New Roman" pitchFamily="18" charset="0"/>
                <a:cs typeface="Arabic Transparent" pitchFamily="2" charset="-78"/>
              </a:rPr>
              <a:t> عَلَى الْبرِّ وَالتَّقْوَى وَلاَ تَعَاوَنُواْ عَلَى الإِثْمِ وَالْعُدْوَانِ </a:t>
            </a:r>
            <a:r>
              <a:rPr lang="ar-SA" sz="3600" dirty="0" smtClean="0">
                <a:solidFill>
                  <a:schemeClr val="tx1"/>
                </a:solidFill>
                <a:latin typeface="Times New Roman" pitchFamily="18" charset="0"/>
                <a:cs typeface="Arabic Transparent" pitchFamily="2" charset="-78"/>
              </a:rPr>
              <a:t>)) </a:t>
            </a:r>
            <a:r>
              <a:rPr lang="ar-SA" sz="3600" dirty="0" smtClean="0">
                <a:latin typeface="Times New Roman" pitchFamily="18" charset="0"/>
                <a:cs typeface="Arabic Transparent" pitchFamily="2" charset="-78"/>
              </a:rPr>
              <a:t>(</a:t>
            </a:r>
            <a:r>
              <a:rPr lang="ar-SA" sz="3600" dirty="0" smtClean="0">
                <a:latin typeface="Times New Roman" pitchFamily="18" charset="0"/>
                <a:cs typeface="Arabic Transparent" pitchFamily="2" charset="-78"/>
              </a:rPr>
              <a:t>سورة المائدة من الآية 2)</a:t>
            </a:r>
            <a:br>
              <a:rPr lang="ar-SA" sz="3600" dirty="0" smtClean="0">
                <a:latin typeface="Times New Roman" pitchFamily="18" charset="0"/>
                <a:cs typeface="Arabic Transparent" pitchFamily="2" charset="-78"/>
              </a:rPr>
            </a:br>
            <a:r>
              <a:rPr lang="ar-SA" sz="3600" dirty="0" smtClean="0">
                <a:latin typeface="Times New Roman" pitchFamily="18" charset="0"/>
                <a:cs typeface="Arabic Transparent" pitchFamily="2" charset="-78"/>
              </a:rPr>
              <a:t> </a:t>
            </a:r>
            <a:r>
              <a:rPr lang="ar-SA" sz="3600" dirty="0" smtClean="0">
                <a:latin typeface="Times New Roman" pitchFamily="18" charset="0"/>
                <a:cs typeface="Arabic Transparent" pitchFamily="2" charset="-78"/>
              </a:rPr>
              <a:t>قوله </a:t>
            </a:r>
            <a:r>
              <a:rPr lang="ar-SA" sz="3600" dirty="0" smtClean="0">
                <a:latin typeface="Times New Roman" pitchFamily="18" charset="0"/>
                <a:cs typeface="Arabic Transparent" pitchFamily="2" charset="-78"/>
              </a:rPr>
              <a:t>تعالى</a:t>
            </a:r>
            <a:r>
              <a:rPr lang="ar-SA" sz="3600" dirty="0" smtClean="0">
                <a:latin typeface="Times New Roman" pitchFamily="18" charset="0"/>
                <a:cs typeface="Arabic Transparent" pitchFamily="2" charset="-78"/>
              </a:rPr>
              <a:t>:</a:t>
            </a:r>
            <a:r>
              <a:rPr lang="en-US" sz="3600" dirty="0" smtClean="0">
                <a:latin typeface="Times New Roman" pitchFamily="18" charset="0"/>
                <a:cs typeface="Arabic Transparent" pitchFamily="2" charset="-78"/>
              </a:rPr>
              <a:t> ))</a:t>
            </a:r>
            <a:r>
              <a:rPr lang="en-US" sz="3600" dirty="0" smtClean="0">
                <a:latin typeface="Times New Roman" pitchFamily="18" charset="0"/>
                <a:cs typeface="Arabic Transparent" pitchFamily="2" charset="-78"/>
              </a:rPr>
              <a:t> </a:t>
            </a:r>
            <a:r>
              <a:rPr lang="ar-SA" sz="3600" dirty="0" smtClean="0">
                <a:latin typeface="Times New Roman" pitchFamily="18" charset="0"/>
                <a:cs typeface="Arabic Transparent" pitchFamily="2" charset="-78"/>
              </a:rPr>
              <a:t>لَا يَنْهَاكُمُ اللَّهُ عَنِ الَّذِينَ لَمْ يُقَاتِلُوكُمْ فِي الدِّينِ وَلَمْ يُخْرِجُوكُم مِّن دِيَارِكُمْ أَن </a:t>
            </a:r>
            <a:r>
              <a:rPr lang="ar-SA" sz="3600" dirty="0" smtClean="0">
                <a:solidFill>
                  <a:srgbClr val="FF0000"/>
                </a:solidFill>
                <a:latin typeface="Times New Roman" pitchFamily="18" charset="0"/>
                <a:cs typeface="Arabic Transparent" pitchFamily="2" charset="-78"/>
              </a:rPr>
              <a:t>تَبَرُّوهُمْ</a:t>
            </a:r>
            <a:r>
              <a:rPr lang="ar-SA" sz="3600" dirty="0" smtClean="0">
                <a:latin typeface="Times New Roman" pitchFamily="18" charset="0"/>
                <a:cs typeface="Arabic Transparent" pitchFamily="2" charset="-78"/>
              </a:rPr>
              <a:t> وَتُقْسِطُوا إِلَيْهِمْ إِنَّ اللَّهَ يُحِبُّ </a:t>
            </a:r>
            <a:r>
              <a:rPr lang="ar-SA" sz="3600" dirty="0" smtClean="0">
                <a:latin typeface="Times New Roman" pitchFamily="18" charset="0"/>
                <a:cs typeface="Arabic Transparent" pitchFamily="2" charset="-78"/>
              </a:rPr>
              <a:t>الْمُقْسِطِينَ</a:t>
            </a:r>
            <a:r>
              <a:rPr lang="ar-SA" sz="3600" dirty="0" smtClean="0">
                <a:solidFill>
                  <a:schemeClr val="tx1"/>
                </a:solidFill>
                <a:latin typeface="Times New Roman" pitchFamily="18" charset="0"/>
                <a:cs typeface="Arabic Transparent" pitchFamily="2" charset="-78"/>
              </a:rPr>
              <a:t> ))</a:t>
            </a:r>
            <a:r>
              <a:rPr lang="ar-SA" sz="3600" dirty="0" smtClean="0">
                <a:latin typeface="Times New Roman" pitchFamily="18" charset="0"/>
                <a:cs typeface="Arabic Transparent" pitchFamily="2" charset="-78"/>
              </a:rPr>
              <a:t> </a:t>
            </a:r>
            <a:r>
              <a:rPr lang="ar-SA" sz="3600" dirty="0" smtClean="0">
                <a:latin typeface="Times New Roman" pitchFamily="18" charset="0"/>
                <a:cs typeface="Arabic Transparent" pitchFamily="2" charset="-78"/>
              </a:rPr>
              <a:t>(سورة الممتحنة: الآية ٨)</a:t>
            </a:r>
            <a:endParaRPr lang="en-US" sz="3400" dirty="0">
              <a:latin typeface="Times New Roman" pitchFamily="18" charset="0"/>
              <a:cs typeface="Arabic Transparent" pitchFamily="2" charset="-78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 bwMode="auto">
          <a:xfrm>
            <a:off x="714348" y="71414"/>
            <a:ext cx="7786742" cy="928694"/>
          </a:xfrm>
          <a:prstGeom prst="rect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ar-SA" sz="3600" b="1" dirty="0">
                <a:latin typeface="Arial" pitchFamily="34" charset="0"/>
                <a:cs typeface="Arial" pitchFamily="34" charset="0"/>
              </a:rPr>
              <a:t>المحور الثاني: الأصول الشرعية للمبادرة </a:t>
            </a:r>
            <a:endParaRPr lang="ar-SA" sz="3600" b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Monotype Koufi" pitchFamily="2" charset="-78"/>
              <a:cs typeface="Arial" pitchFamily="34" charset="0"/>
            </a:endParaRPr>
          </a:p>
        </p:txBody>
      </p:sp>
      <p:sp>
        <p:nvSpPr>
          <p:cNvPr id="5" name="عنوان فرعي 2"/>
          <p:cNvSpPr>
            <a:spLocks noGrp="1"/>
          </p:cNvSpPr>
          <p:nvPr>
            <p:ph type="subTitle" idx="1"/>
          </p:nvPr>
        </p:nvSpPr>
        <p:spPr>
          <a:xfrm>
            <a:off x="357188" y="1285875"/>
            <a:ext cx="8429625" cy="5357813"/>
          </a:xfrm>
        </p:spPr>
        <p:txBody>
          <a:bodyPr>
            <a:noAutofit/>
          </a:bodyPr>
          <a:lstStyle/>
          <a:p>
            <a:pPr marL="360000" indent="-360000" algn="r" fontAlgn="auto">
              <a:spcAft>
                <a:spcPts val="0"/>
              </a:spcAft>
              <a:buClr>
                <a:srgbClr val="92D050"/>
              </a:buClr>
              <a:buSzPct val="150000"/>
              <a:buFont typeface="Wingdings 2"/>
              <a:buNone/>
              <a:defRPr/>
            </a:pPr>
            <a:r>
              <a:rPr lang="ar-SA" sz="3600" dirty="0" smtClean="0">
                <a:solidFill>
                  <a:srgbClr val="00B050"/>
                </a:solidFill>
                <a:latin typeface="Arial Black" pitchFamily="34" charset="0"/>
                <a:cs typeface="Arabic Transparent" pitchFamily="2" charset="-78"/>
              </a:rPr>
              <a:t>أولا من القرآن الكريم:</a:t>
            </a:r>
            <a:br>
              <a:rPr lang="ar-SA" sz="3600" dirty="0" smtClean="0">
                <a:solidFill>
                  <a:srgbClr val="00B050"/>
                </a:solidFill>
                <a:latin typeface="Arial Black" pitchFamily="34" charset="0"/>
                <a:cs typeface="Arabic Transparent" pitchFamily="2" charset="-78"/>
              </a:rPr>
            </a:br>
            <a:r>
              <a:rPr lang="ar-SA" sz="2000" dirty="0" smtClean="0">
                <a:latin typeface="Arial Black" pitchFamily="34" charset="0"/>
                <a:cs typeface="Arabic Transparent" pitchFamily="2" charset="-78"/>
              </a:rPr>
              <a:t/>
            </a:r>
            <a:br>
              <a:rPr lang="ar-SA" sz="2000" dirty="0" smtClean="0">
                <a:latin typeface="Arial Black" pitchFamily="34" charset="0"/>
                <a:cs typeface="Arabic Transparent" pitchFamily="2" charset="-78"/>
              </a:rPr>
            </a:br>
            <a:r>
              <a:rPr lang="ar-SA" sz="3600" dirty="0" smtClean="0">
                <a:latin typeface="Arial Black" pitchFamily="34" charset="0"/>
                <a:cs typeface="Arabic Transparent" pitchFamily="2" charset="-78"/>
              </a:rPr>
              <a:t>قوله تعالى: </a:t>
            </a:r>
            <a:r>
              <a:rPr lang="ar-SA" sz="3600" dirty="0" smtClean="0">
                <a:latin typeface="Arial Black" pitchFamily="34" charset="0"/>
                <a:cs typeface="Arabic Transparent" pitchFamily="2" charset="-78"/>
              </a:rPr>
              <a:t>((قُلْ </a:t>
            </a:r>
            <a:r>
              <a:rPr lang="ar-SA" sz="3600" dirty="0" smtClean="0">
                <a:latin typeface="Arial Black" pitchFamily="34" charset="0"/>
                <a:cs typeface="Arabic Transparent" pitchFamily="2" charset="-78"/>
              </a:rPr>
              <a:t>يَا أَهْلَ الْكِتَابِ تَعَالَوْاْ إِلَى </a:t>
            </a:r>
            <a:r>
              <a:rPr lang="ar-SA" sz="3600" dirty="0" smtClean="0">
                <a:solidFill>
                  <a:srgbClr val="FF0000"/>
                </a:solidFill>
                <a:latin typeface="Arial Black" pitchFamily="34" charset="0"/>
                <a:cs typeface="Arabic Transparent" pitchFamily="2" charset="-78"/>
              </a:rPr>
              <a:t>كَلَمَةٍ سَوَاء </a:t>
            </a:r>
            <a:r>
              <a:rPr lang="ar-SA" sz="3600" dirty="0" smtClean="0">
                <a:latin typeface="Arial Black" pitchFamily="34" charset="0"/>
                <a:cs typeface="Arabic Transparent" pitchFamily="2" charset="-78"/>
              </a:rPr>
              <a:t>بَيْنَنَا وَبَيْنَكُمْ أَلاَّ نَعْبُدَ إِلاَّ اللّهَ وَلاَ نُشْرِكَ بِهِ شَيْئًا وَلاَ يَتَّخِذَ بَعْضُنَا بَعْضاً أَرْبَابًا مِّن دُونِ اللّهِ فَإِن تَوَلَّوْاْ فَقُولُواْ اشْهَدُواْ بِأَنَّا </a:t>
            </a:r>
            <a:r>
              <a:rPr lang="ar-SA" sz="3600" dirty="0" smtClean="0">
                <a:latin typeface="Arial Black" pitchFamily="34" charset="0"/>
                <a:cs typeface="Arabic Transparent" pitchFamily="2" charset="-78"/>
              </a:rPr>
              <a:t>مُسْلِمُونَ)) </a:t>
            </a:r>
            <a:endParaRPr lang="ar-SA" sz="3600" dirty="0" smtClean="0">
              <a:latin typeface="Arial Black" pitchFamily="34" charset="0"/>
              <a:cs typeface="Arabic Transparent" pitchFamily="2" charset="-78"/>
            </a:endParaRPr>
          </a:p>
          <a:p>
            <a:pPr marL="360000" indent="-360000" algn="r" fontAlgn="auto">
              <a:spcAft>
                <a:spcPts val="0"/>
              </a:spcAft>
              <a:buClr>
                <a:srgbClr val="92D050"/>
              </a:buClr>
              <a:buSzPct val="150000"/>
              <a:buFont typeface="Wingdings 2"/>
              <a:buNone/>
              <a:defRPr/>
            </a:pPr>
            <a:r>
              <a:rPr lang="ar-SA" sz="3600" dirty="0" smtClean="0">
                <a:latin typeface="Arial Black" pitchFamily="34" charset="0"/>
                <a:cs typeface="Arabic Transparent" pitchFamily="2" charset="-78"/>
              </a:rPr>
              <a:t>                  (سورة آل عمران: الآية 64) </a:t>
            </a:r>
            <a:br>
              <a:rPr lang="ar-SA" sz="3600" dirty="0" smtClean="0">
                <a:latin typeface="Arial Black" pitchFamily="34" charset="0"/>
                <a:cs typeface="Arabic Transparent" pitchFamily="2" charset="-78"/>
              </a:rPr>
            </a:br>
            <a:r>
              <a:rPr lang="ar-SA" sz="2000" dirty="0" smtClean="0">
                <a:latin typeface="Arial Black" pitchFamily="34" charset="0"/>
                <a:cs typeface="Arabic Transparent" pitchFamily="2" charset="-78"/>
              </a:rPr>
              <a:t/>
            </a:r>
            <a:br>
              <a:rPr lang="ar-SA" sz="2000" dirty="0" smtClean="0">
                <a:latin typeface="Arial Black" pitchFamily="34" charset="0"/>
                <a:cs typeface="Arabic Transparent" pitchFamily="2" charset="-78"/>
              </a:rPr>
            </a:br>
            <a:r>
              <a:rPr lang="ar-SA" sz="3600" dirty="0" smtClean="0">
                <a:latin typeface="Arial Black" pitchFamily="34" charset="0"/>
                <a:cs typeface="Arabic Transparent" pitchFamily="2" charset="-78"/>
              </a:rPr>
              <a:t>قوله تعالى: </a:t>
            </a:r>
            <a:r>
              <a:rPr lang="ar-SA" sz="3600" dirty="0" smtClean="0">
                <a:latin typeface="Arial Black" pitchFamily="34" charset="0"/>
                <a:cs typeface="Arabic Transparent" pitchFamily="2" charset="-78"/>
              </a:rPr>
              <a:t>((لَكُمْ </a:t>
            </a:r>
            <a:r>
              <a:rPr lang="ar-SA" sz="3600" dirty="0" smtClean="0">
                <a:latin typeface="Arial Black" pitchFamily="34" charset="0"/>
                <a:cs typeface="Arabic Transparent" pitchFamily="2" charset="-78"/>
              </a:rPr>
              <a:t>دِينُكُمْ وَلِيَ </a:t>
            </a:r>
            <a:r>
              <a:rPr lang="ar-SA" sz="3600" dirty="0" smtClean="0">
                <a:latin typeface="Arial Black" pitchFamily="34" charset="0"/>
                <a:cs typeface="Arabic Transparent" pitchFamily="2" charset="-78"/>
              </a:rPr>
              <a:t>دِينِ)) </a:t>
            </a:r>
            <a:endParaRPr lang="ar-SA" sz="3600" dirty="0" smtClean="0">
              <a:latin typeface="Arial Black" pitchFamily="34" charset="0"/>
              <a:cs typeface="Arabic Transparent" pitchFamily="2" charset="-78"/>
            </a:endParaRPr>
          </a:p>
          <a:p>
            <a:pPr marL="360000" indent="-360000" algn="r" fontAlgn="auto">
              <a:spcAft>
                <a:spcPts val="0"/>
              </a:spcAft>
              <a:buClr>
                <a:srgbClr val="92D050"/>
              </a:buClr>
              <a:buSzPct val="150000"/>
              <a:buFont typeface="Wingdings 2"/>
              <a:buNone/>
              <a:defRPr/>
            </a:pPr>
            <a:r>
              <a:rPr lang="ar-SA" sz="3600" dirty="0" smtClean="0">
                <a:latin typeface="Arial Black" pitchFamily="34" charset="0"/>
                <a:cs typeface="Arabic Transparent" pitchFamily="2" charset="-78"/>
              </a:rPr>
              <a:t>                     (سورة الكافرون الآية 6 )</a:t>
            </a:r>
            <a:endParaRPr lang="en-US" sz="3600" dirty="0">
              <a:latin typeface="Arial Black" pitchFamily="34" charset="0"/>
              <a:cs typeface="Arabic Transparent" pitchFamily="2" charset="-78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 bwMode="auto">
          <a:xfrm>
            <a:off x="642910" y="71414"/>
            <a:ext cx="7786742" cy="928694"/>
          </a:xfrm>
          <a:prstGeom prst="rect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ar-SA" sz="3600" b="1" dirty="0">
                <a:latin typeface="Arial" pitchFamily="34" charset="0"/>
                <a:cs typeface="Arial" pitchFamily="34" charset="0"/>
              </a:rPr>
              <a:t>المحور الثاني: الأصول الشرعية للمبادرة </a:t>
            </a:r>
            <a:endParaRPr lang="ar-SA" sz="3600" b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Monotype Koufi" pitchFamily="2" charset="-78"/>
              <a:cs typeface="Arial" pitchFamily="34" charset="0"/>
            </a:endParaRPr>
          </a:p>
        </p:txBody>
      </p:sp>
      <p:sp>
        <p:nvSpPr>
          <p:cNvPr id="5" name="عنوان فرعي 2"/>
          <p:cNvSpPr>
            <a:spLocks noGrp="1"/>
          </p:cNvSpPr>
          <p:nvPr>
            <p:ph type="subTitle" idx="1"/>
          </p:nvPr>
        </p:nvSpPr>
        <p:spPr>
          <a:xfrm>
            <a:off x="142875" y="1071563"/>
            <a:ext cx="8858250" cy="5072062"/>
          </a:xfrm>
        </p:spPr>
        <p:txBody>
          <a:bodyPr>
            <a:noAutofit/>
          </a:bodyPr>
          <a:lstStyle/>
          <a:p>
            <a:pPr marL="72000" algn="r" fontAlgn="auto">
              <a:spcBef>
                <a:spcPts val="600"/>
              </a:spcBef>
              <a:spcAft>
                <a:spcPts val="600"/>
              </a:spcAft>
              <a:buClr>
                <a:srgbClr val="92D050"/>
              </a:buClr>
              <a:buSzPct val="100000"/>
              <a:buFont typeface="Wingdings 2"/>
              <a:buNone/>
              <a:defRPr/>
            </a:pPr>
            <a:r>
              <a:rPr lang="ar-SA" sz="3600" b="1" dirty="0" smtClean="0">
                <a:solidFill>
                  <a:srgbClr val="00B050"/>
                </a:solidFill>
                <a:latin typeface="Arial" pitchFamily="34" charset="0"/>
              </a:rPr>
              <a:t>ثانيا من السنة النبوية :</a:t>
            </a:r>
          </a:p>
          <a:p>
            <a:pPr marL="180000" indent="360000" algn="r" fontAlgn="auto">
              <a:spcBef>
                <a:spcPts val="600"/>
              </a:spcBef>
              <a:spcAft>
                <a:spcPts val="600"/>
              </a:spcAft>
              <a:buClr>
                <a:srgbClr val="92D050"/>
              </a:buClr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مشاركة النبي صلى الله عليه وسلم في حلف الفضول</a:t>
            </a:r>
          </a:p>
          <a:p>
            <a:pPr marL="180000" indent="360000" algn="r" fontAlgn="auto">
              <a:spcBef>
                <a:spcPts val="600"/>
              </a:spcBef>
              <a:spcAft>
                <a:spcPts val="600"/>
              </a:spcAft>
              <a:buClr>
                <a:srgbClr val="92D050"/>
              </a:buClr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حوار النبي صلى الله عليه وسلم مع عتبة بن ربيعة </a:t>
            </a:r>
          </a:p>
          <a:p>
            <a:pPr marL="180000" indent="360000" algn="r" fontAlgn="auto">
              <a:spcBef>
                <a:spcPts val="600"/>
              </a:spcBef>
              <a:spcAft>
                <a:spcPts val="600"/>
              </a:spcAft>
              <a:buClr>
                <a:srgbClr val="92D050"/>
              </a:buClr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وثيقة المدينة وفيها: (المعاهدة مع يهود المدينة) </a:t>
            </a:r>
          </a:p>
          <a:p>
            <a:pPr marL="180000" indent="360000" algn="r" fontAlgn="auto">
              <a:spcBef>
                <a:spcPts val="600"/>
              </a:spcBef>
              <a:spcAft>
                <a:spcPts val="600"/>
              </a:spcAft>
              <a:buClr>
                <a:srgbClr val="92D050"/>
              </a:buClr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عقد النبي صلى الله عليه وسلم صلح الحديبية</a:t>
            </a:r>
          </a:p>
          <a:p>
            <a:pPr marL="180000" indent="360000" algn="r" fontAlgn="auto">
              <a:spcBef>
                <a:spcPts val="600"/>
              </a:spcBef>
              <a:spcAft>
                <a:spcPts val="600"/>
              </a:spcAft>
              <a:buClr>
                <a:srgbClr val="92D050"/>
              </a:buClr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حوار النبي صلى الله عليه وسلم مع وفد نصارى نجران </a:t>
            </a:r>
            <a:br>
              <a:rPr lang="ar-SA" sz="3600" b="1" dirty="0" smtClean="0">
                <a:latin typeface="Arial" pitchFamily="34" charset="0"/>
              </a:rPr>
            </a:br>
            <a:endParaRPr lang="ar-SA" sz="3600" b="1" dirty="0" smtClean="0">
              <a:latin typeface="Arial" pitchFamily="34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14313" y="1214438"/>
            <a:ext cx="8458200" cy="5429250"/>
          </a:xfrm>
        </p:spPr>
        <p:txBody>
          <a:bodyPr>
            <a:noAutofit/>
          </a:bodyPr>
          <a:lstStyle/>
          <a:p>
            <a:pPr algn="r" fontAlgn="auto">
              <a:spcAft>
                <a:spcPts val="0"/>
              </a:spcAft>
              <a:buSzPct val="100000"/>
              <a:buFont typeface="Wingdings 2"/>
              <a:buNone/>
              <a:defRPr/>
            </a:pPr>
            <a:r>
              <a:rPr lang="ar-SA" sz="3600" b="1" dirty="0" smtClean="0">
                <a:latin typeface="Arial" pitchFamily="34" charset="0"/>
                <a:cs typeface="AL-Mohanad" pitchFamily="2" charset="-78"/>
              </a:rPr>
              <a:t>جرب العالم 6 أنواع من الحوار خلال 6 عقود: </a:t>
            </a:r>
          </a:p>
          <a:p>
            <a:pPr marL="108000" indent="360000" algn="r" fontAlgn="auto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الحوار التقريبي </a:t>
            </a:r>
            <a:r>
              <a:rPr lang="ar-SA" sz="3600" b="1" dirty="0" err="1" smtClean="0">
                <a:latin typeface="Arial" pitchFamily="34" charset="0"/>
              </a:rPr>
              <a:t>التذويبي</a:t>
            </a:r>
            <a:endParaRPr lang="ar-SA" sz="3600" b="1" dirty="0" smtClean="0">
              <a:latin typeface="Arial" pitchFamily="34" charset="0"/>
            </a:endParaRPr>
          </a:p>
          <a:p>
            <a:pPr marL="108000" indent="360000" algn="r" fontAlgn="auto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الحوار الدعائي التبشيري</a:t>
            </a:r>
          </a:p>
          <a:p>
            <a:pPr marL="108000" indent="360000" algn="r" fontAlgn="auto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الحوار الاستعلائي الإملائي</a:t>
            </a:r>
          </a:p>
          <a:p>
            <a:pPr marL="108000" indent="360000" algn="r" fontAlgn="auto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الحوار الجدلي </a:t>
            </a:r>
            <a:r>
              <a:rPr lang="ar-SA" sz="3600" b="1" dirty="0" err="1" smtClean="0">
                <a:latin typeface="Arial" pitchFamily="34" charset="0"/>
              </a:rPr>
              <a:t>الإفحامي</a:t>
            </a:r>
            <a:r>
              <a:rPr lang="ar-SA" sz="3600" b="1" dirty="0" smtClean="0">
                <a:latin typeface="Arial" pitchFamily="34" charset="0"/>
              </a:rPr>
              <a:t> </a:t>
            </a:r>
            <a:endParaRPr lang="ar-SA" sz="3600" b="1" dirty="0" smtClean="0">
              <a:latin typeface="Arial" pitchFamily="34" charset="0"/>
            </a:endParaRPr>
          </a:p>
          <a:p>
            <a:pPr marL="108000" indent="360000" algn="r" fontAlgn="auto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الحوار النقدي الاستفزازي</a:t>
            </a:r>
          </a:p>
          <a:p>
            <a:pPr marL="108000" indent="360000" algn="r" fontAlgn="auto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الحوار </a:t>
            </a:r>
            <a:r>
              <a:rPr lang="ar-SA" sz="3600" b="1" dirty="0" err="1" smtClean="0">
                <a:latin typeface="Arial" pitchFamily="34" charset="0"/>
              </a:rPr>
              <a:t>الإستعدائي</a:t>
            </a:r>
            <a:r>
              <a:rPr lang="ar-SA" sz="3600" b="1" dirty="0" smtClean="0">
                <a:latin typeface="Arial" pitchFamily="34" charset="0"/>
              </a:rPr>
              <a:t> </a:t>
            </a:r>
            <a:r>
              <a:rPr lang="ar-SA" sz="3600" b="1" dirty="0" err="1" smtClean="0">
                <a:latin typeface="Arial" pitchFamily="34" charset="0"/>
              </a:rPr>
              <a:t>التخويفي</a:t>
            </a:r>
            <a:endParaRPr lang="ar-SA" sz="3600" b="1" dirty="0" smtClean="0">
              <a:latin typeface="Arial" pitchFamily="34" charset="0"/>
            </a:endParaRPr>
          </a:p>
          <a:p>
            <a:pPr algn="r" fontAlgn="auto">
              <a:spcAft>
                <a:spcPts val="0"/>
              </a:spcAft>
              <a:buSzPct val="100000"/>
              <a:buFont typeface="Wingdings 2"/>
              <a:buNone/>
              <a:defRPr/>
            </a:pPr>
            <a:r>
              <a:rPr lang="ar-SA" sz="3600" b="1" dirty="0" smtClean="0">
                <a:latin typeface="Arial" pitchFamily="34" charset="0"/>
                <a:cs typeface="AL-Mohanad" pitchFamily="2" charset="-78"/>
              </a:rPr>
              <a:t>فماذا كانت النتيجة ؟</a:t>
            </a:r>
          </a:p>
        </p:txBody>
      </p:sp>
      <p:sp>
        <p:nvSpPr>
          <p:cNvPr id="4" name="مربع نص 3"/>
          <p:cNvSpPr txBox="1"/>
          <p:nvPr/>
        </p:nvSpPr>
        <p:spPr bwMode="auto">
          <a:xfrm>
            <a:off x="642910" y="76778"/>
            <a:ext cx="7786742" cy="923330"/>
          </a:xfrm>
          <a:prstGeom prst="rect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ar-SA" sz="3600" b="1" dirty="0"/>
              <a:t>المحور الثالث: تجارب الحوار السابقة</a:t>
            </a:r>
            <a:endParaRPr lang="ar-SA" sz="3600" b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2875" y="1428750"/>
            <a:ext cx="8458200" cy="5072063"/>
          </a:xfrm>
        </p:spPr>
        <p:txBody>
          <a:bodyPr>
            <a:noAutofit/>
          </a:bodyPr>
          <a:lstStyle/>
          <a:p>
            <a:pPr marL="108000" indent="360000" algn="r" fontAlgn="auto">
              <a:spcBef>
                <a:spcPts val="60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الأصالة</a:t>
            </a:r>
          </a:p>
          <a:p>
            <a:pPr marL="108000" indent="360000" algn="r" fontAlgn="auto">
              <a:spcBef>
                <a:spcPts val="60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الوضوح والتحديد</a:t>
            </a:r>
          </a:p>
          <a:p>
            <a:pPr marL="108000" indent="360000" algn="r" fontAlgn="auto">
              <a:spcBef>
                <a:spcPts val="60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الرغبة الصادقة في خير البشرية</a:t>
            </a:r>
          </a:p>
          <a:p>
            <a:pPr marL="108000" indent="360000" algn="r" fontAlgn="auto">
              <a:spcBef>
                <a:spcPts val="60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التخطيط السليم</a:t>
            </a:r>
          </a:p>
          <a:p>
            <a:pPr marL="108000" indent="360000" algn="r" fontAlgn="auto">
              <a:spcBef>
                <a:spcPts val="60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المكانة العالمية لصاحب المبادرة</a:t>
            </a:r>
          </a:p>
          <a:p>
            <a:pPr marL="108000" indent="360000" algn="r" fontAlgn="auto">
              <a:spcBef>
                <a:spcPts val="60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الشمول والاستيعاب</a:t>
            </a:r>
          </a:p>
          <a:p>
            <a:pPr marL="108000" indent="360000" algn="r" fontAlgn="auto">
              <a:spcBef>
                <a:spcPts val="60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التعاون والتكامل</a:t>
            </a:r>
            <a:endParaRPr lang="en-US" sz="3600" b="1" dirty="0" smtClean="0">
              <a:latin typeface="Arial" pitchFamily="34" charset="0"/>
            </a:endParaRPr>
          </a:p>
          <a:p>
            <a:pPr marL="108000" indent="360000" algn="r" fontAlgn="auto">
              <a:spcBef>
                <a:spcPts val="60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600" b="1" dirty="0" smtClean="0">
                <a:latin typeface="Arial" pitchFamily="34" charset="0"/>
              </a:rPr>
              <a:t>حسن اختيار الجهة المنظمة</a:t>
            </a:r>
          </a:p>
        </p:txBody>
      </p:sp>
      <p:sp>
        <p:nvSpPr>
          <p:cNvPr id="4" name="مربع نص 3"/>
          <p:cNvSpPr txBox="1"/>
          <p:nvPr/>
        </p:nvSpPr>
        <p:spPr bwMode="auto">
          <a:xfrm>
            <a:off x="500034" y="71414"/>
            <a:ext cx="8143932" cy="1200329"/>
          </a:xfrm>
          <a:prstGeom prst="rect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ar-SA" sz="3600" b="1" dirty="0">
                <a:latin typeface="Arial" pitchFamily="34" charset="0"/>
                <a:cs typeface="Arial" pitchFamily="34" charset="0"/>
              </a:rPr>
              <a:t>المحور الرابع: جوانب التميز في مبادرة الملك عبدالله للحوار بين أتباع الأديان والثقافات</a:t>
            </a:r>
            <a:endParaRPr lang="ar-SA" sz="3600" b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Monotype Koufi" pitchFamily="2" charset="-78"/>
              <a:cs typeface="Arial" pitchFamily="34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1438" y="1571625"/>
            <a:ext cx="8929687" cy="5072063"/>
          </a:xfrm>
        </p:spPr>
        <p:txBody>
          <a:bodyPr>
            <a:noAutofit/>
          </a:bodyPr>
          <a:lstStyle/>
          <a:p>
            <a:pPr indent="252000" algn="r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200" b="1" dirty="0" smtClean="0">
                <a:solidFill>
                  <a:srgbClr val="00B050"/>
                </a:solidFill>
                <a:latin typeface="Arial" pitchFamily="34" charset="0"/>
              </a:rPr>
              <a:t>المرحلة الأولى:</a:t>
            </a:r>
            <a:r>
              <a:rPr lang="ar-SA" sz="3200" b="1" dirty="0" smtClean="0">
                <a:latin typeface="Arial" pitchFamily="34" charset="0"/>
              </a:rPr>
              <a:t> المؤتمر الإسلامي العالمي للحوار بمكة المكرمة </a:t>
            </a:r>
          </a:p>
          <a:p>
            <a:pPr indent="252000" algn="r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200" b="1" dirty="0" smtClean="0">
                <a:latin typeface="Arial" pitchFamily="34" charset="0"/>
              </a:rPr>
              <a:t>بتاريخ 1429/5/30هـ .</a:t>
            </a:r>
            <a:endParaRPr lang="en-US" sz="3200" b="1" dirty="0" smtClean="0">
              <a:latin typeface="Arial" pitchFamily="34" charset="0"/>
            </a:endParaRPr>
          </a:p>
          <a:p>
            <a:pPr indent="252000" algn="r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200" b="1" dirty="0" smtClean="0">
                <a:solidFill>
                  <a:srgbClr val="00B050"/>
                </a:solidFill>
                <a:latin typeface="Arial" pitchFamily="34" charset="0"/>
              </a:rPr>
              <a:t>المرحلة الثانية: </a:t>
            </a:r>
            <a:r>
              <a:rPr lang="ar-SA" sz="3200" b="1" dirty="0" smtClean="0">
                <a:latin typeface="Arial" pitchFamily="34" charset="0"/>
              </a:rPr>
              <a:t>المؤتمر العالمي للحوار في مدريد </a:t>
            </a:r>
          </a:p>
          <a:p>
            <a:pPr indent="252000" algn="r" fontAlgn="auto">
              <a:spcBef>
                <a:spcPts val="0"/>
              </a:spcBef>
              <a:spcAft>
                <a:spcPts val="0"/>
              </a:spcAft>
              <a:buSzPct val="100000"/>
              <a:buFont typeface="Wingdings 2"/>
              <a:buNone/>
              <a:defRPr/>
            </a:pPr>
            <a:r>
              <a:rPr lang="ar-SA" sz="3200" b="1" dirty="0" smtClean="0">
                <a:latin typeface="Arial" pitchFamily="34" charset="0"/>
              </a:rPr>
              <a:t>بتاريخ 1429/7/13هـ .</a:t>
            </a:r>
          </a:p>
          <a:p>
            <a:pPr indent="252000" algn="r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200" b="1" dirty="0" smtClean="0">
                <a:solidFill>
                  <a:srgbClr val="00B050"/>
                </a:solidFill>
                <a:latin typeface="Arial" pitchFamily="34" charset="0"/>
              </a:rPr>
              <a:t>المرحلة الثالثة: </a:t>
            </a:r>
            <a:r>
              <a:rPr lang="ar-SA" sz="3200" b="1" dirty="0" smtClean="0">
                <a:latin typeface="Arial" pitchFamily="34" charset="0"/>
              </a:rPr>
              <a:t>اجتماع الجمعية العامة للأمم المتحدة في </a:t>
            </a:r>
          </a:p>
          <a:p>
            <a:pPr indent="252000" algn="r" fontAlgn="auto">
              <a:spcBef>
                <a:spcPts val="0"/>
              </a:spcBef>
              <a:spcAft>
                <a:spcPts val="0"/>
              </a:spcAft>
              <a:buSzPct val="100000"/>
              <a:buFont typeface="Wingdings 2"/>
              <a:buNone/>
              <a:defRPr/>
            </a:pPr>
            <a:r>
              <a:rPr lang="ar-SA" sz="3200" b="1" dirty="0" smtClean="0">
                <a:latin typeface="Arial" pitchFamily="34" charset="0"/>
              </a:rPr>
              <a:t>نيويورك بتاريخ 1429/11/13هـ .</a:t>
            </a:r>
            <a:endParaRPr lang="en-US" sz="3200" b="1" dirty="0" smtClean="0">
              <a:latin typeface="Arial" pitchFamily="34" charset="0"/>
            </a:endParaRPr>
          </a:p>
          <a:p>
            <a:pPr indent="252000" algn="r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200" b="1" dirty="0" smtClean="0">
                <a:solidFill>
                  <a:srgbClr val="00B050"/>
                </a:solidFill>
                <a:latin typeface="Arial" pitchFamily="34" charset="0"/>
              </a:rPr>
              <a:t>المرحلة الرابعة: </a:t>
            </a:r>
            <a:r>
              <a:rPr lang="ar-SA" sz="3200" b="1" dirty="0" smtClean="0">
                <a:latin typeface="Arial" pitchFamily="34" charset="0"/>
              </a:rPr>
              <a:t>اجتماع لجنة المتابعة للمؤتمر العالمي للحوار </a:t>
            </a:r>
          </a:p>
          <a:p>
            <a:pPr indent="252000" algn="r" fontAlgn="auto">
              <a:spcBef>
                <a:spcPts val="0"/>
              </a:spcBef>
              <a:spcAft>
                <a:spcPts val="0"/>
              </a:spcAft>
              <a:buSzPct val="100000"/>
              <a:buFont typeface="Wingdings 2"/>
              <a:buNone/>
              <a:defRPr/>
            </a:pPr>
            <a:r>
              <a:rPr lang="ar-SA" sz="3200" b="1" dirty="0" smtClean="0">
                <a:latin typeface="Arial" pitchFamily="34" charset="0"/>
              </a:rPr>
              <a:t>في </a:t>
            </a:r>
            <a:r>
              <a:rPr lang="ar-SA" sz="3200" b="1" dirty="0" smtClean="0">
                <a:latin typeface="Arial" pitchFamily="34" charset="0"/>
              </a:rPr>
              <a:t>فينّا </a:t>
            </a:r>
            <a:r>
              <a:rPr lang="ar-SA" sz="3200" b="1" dirty="0" smtClean="0">
                <a:latin typeface="Arial" pitchFamily="34" charset="0"/>
              </a:rPr>
              <a:t>بتاريخ 1430/7/20هـ .</a:t>
            </a:r>
            <a:endParaRPr lang="ar-SA" sz="3200" b="1" dirty="0" smtClean="0">
              <a:latin typeface="Arial" pitchFamily="34" charset="0"/>
            </a:endParaRPr>
          </a:p>
          <a:p>
            <a:pPr indent="252000" algn="r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lang="ar-SA" sz="3200" b="1" dirty="0" smtClean="0">
                <a:solidFill>
                  <a:srgbClr val="00B050"/>
                </a:solidFill>
                <a:latin typeface="Arial" pitchFamily="34" charset="0"/>
              </a:rPr>
              <a:t>المرحلة الخامسة: </a:t>
            </a:r>
            <a:r>
              <a:rPr lang="ar-SA" sz="3200" b="1" dirty="0" smtClean="0">
                <a:latin typeface="Arial" pitchFamily="34" charset="0"/>
              </a:rPr>
              <a:t>مؤتمر مبادرة الملك عبدالله للحوار في إشاعة </a:t>
            </a:r>
          </a:p>
          <a:p>
            <a:pPr indent="252000" algn="r" fontAlgn="auto">
              <a:spcBef>
                <a:spcPts val="0"/>
              </a:spcBef>
              <a:spcAft>
                <a:spcPts val="0"/>
              </a:spcAft>
              <a:buSzPct val="100000"/>
              <a:buFont typeface="Wingdings 2"/>
              <a:buNone/>
              <a:defRPr/>
            </a:pPr>
            <a:r>
              <a:rPr lang="ar-SA" sz="3200" b="1" dirty="0" smtClean="0">
                <a:latin typeface="Arial" pitchFamily="34" charset="0"/>
              </a:rPr>
              <a:t>القيم </a:t>
            </a:r>
            <a:r>
              <a:rPr lang="ar-SA" sz="3200" b="1" dirty="0" smtClean="0">
                <a:solidFill>
                  <a:schemeClr val="tx1"/>
                </a:solidFill>
                <a:latin typeface="Arial" pitchFamily="34" charset="0"/>
              </a:rPr>
              <a:t>الإنسانية في جنيف بتاريخ 1430/10/11هـ .</a:t>
            </a:r>
          </a:p>
        </p:txBody>
      </p:sp>
      <p:sp>
        <p:nvSpPr>
          <p:cNvPr id="4" name="مربع نص 3"/>
          <p:cNvSpPr txBox="1"/>
          <p:nvPr/>
        </p:nvSpPr>
        <p:spPr bwMode="auto">
          <a:xfrm>
            <a:off x="428596" y="-23"/>
            <a:ext cx="8215370" cy="1323439"/>
          </a:xfrm>
          <a:prstGeom prst="rect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ar-SA" sz="4000" b="1" dirty="0">
                <a:latin typeface="Arial" pitchFamily="34" charset="0"/>
                <a:cs typeface="Arial" pitchFamily="34" charset="0"/>
              </a:rPr>
              <a:t>المحور الخامس: المراحل التي مرت </a:t>
            </a:r>
            <a:r>
              <a:rPr lang="ar-SA" sz="4000" b="1" dirty="0" err="1">
                <a:latin typeface="Arial" pitchFamily="34" charset="0"/>
                <a:cs typeface="Arial" pitchFamily="34" charset="0"/>
              </a:rPr>
              <a:t>بها</a:t>
            </a:r>
            <a:r>
              <a:rPr lang="ar-SA" sz="4000" b="1" dirty="0">
                <a:latin typeface="Arial" pitchFamily="34" charset="0"/>
                <a:cs typeface="Arial" pitchFamily="34" charset="0"/>
              </a:rPr>
              <a:t> المبادرة وأبرز نتائجها</a:t>
            </a:r>
            <a:endParaRPr lang="ar-SA" sz="4000" b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Monotype Koufi" pitchFamily="2" charset="-78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293</TotalTime>
  <Words>450</Words>
  <Application>Microsoft Office PowerPoint</Application>
  <PresentationFormat>عرض على الشاشة (3:4)‏</PresentationFormat>
  <Paragraphs>77</Paragraphs>
  <Slides>12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12</vt:i4>
      </vt:variant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25" baseType="lpstr">
      <vt:lpstr>Franklin Gothic Book</vt:lpstr>
      <vt:lpstr>Arial</vt:lpstr>
      <vt:lpstr>Franklin Gothic Medium</vt:lpstr>
      <vt:lpstr>Wingdings 2</vt:lpstr>
      <vt:lpstr>Calibri</vt:lpstr>
      <vt:lpstr>Times New Roman</vt:lpstr>
      <vt:lpstr>AGA Arabesque</vt:lpstr>
      <vt:lpstr>Monotype Koufi</vt:lpstr>
      <vt:lpstr>Arabic Transparent</vt:lpstr>
      <vt:lpstr>Arial Black</vt:lpstr>
      <vt:lpstr>AL-Mohanad</vt:lpstr>
      <vt:lpstr>Tahoma</vt:lpstr>
      <vt:lpstr>Trek</vt:lpstr>
      <vt:lpstr>إعداد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إعداد</dc:title>
  <dc:creator>Mercy</dc:creator>
  <cp:lastModifiedBy>محمد عبد الرحيم </cp:lastModifiedBy>
  <cp:revision>110</cp:revision>
  <dcterms:created xsi:type="dcterms:W3CDTF">2010-01-27T10:08:27Z</dcterms:created>
  <dcterms:modified xsi:type="dcterms:W3CDTF">2010-02-28T07:32:03Z</dcterms:modified>
</cp:coreProperties>
</file>