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3" r:id="rId6"/>
    <p:sldId id="265" r:id="rId7"/>
    <p:sldId id="266" r:id="rId8"/>
    <p:sldId id="267" r:id="rId9"/>
    <p:sldId id="268" r:id="rId10"/>
    <p:sldId id="269" r:id="rId11"/>
    <p:sldId id="270" r:id="rId12"/>
    <p:sldId id="271" r:id="rId13"/>
    <p:sldId id="273" r:id="rId14"/>
    <p:sldId id="272" r:id="rId15"/>
    <p:sldId id="274" r:id="rId16"/>
    <p:sldId id="275" r:id="rId17"/>
    <p:sldId id="260" r:id="rId18"/>
    <p:sldId id="264" r:id="rId19"/>
    <p:sldId id="276" r:id="rId20"/>
    <p:sldId id="261" r:id="rId21"/>
    <p:sldId id="277" r:id="rId22"/>
    <p:sldId id="278" r:id="rId23"/>
    <p:sldId id="279" r:id="rId24"/>
    <p:sldId id="280" r:id="rId25"/>
    <p:sldId id="281" r:id="rId26"/>
    <p:sldId id="282" r:id="rId27"/>
    <p:sldId id="283" r:id="rId28"/>
    <p:sldId id="284" r:id="rId29"/>
    <p:sldId id="262"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24" autoAdjust="0"/>
  </p:normalViewPr>
  <p:slideViewPr>
    <p:cSldViewPr>
      <p:cViewPr varScale="1">
        <p:scale>
          <a:sx n="70" d="100"/>
          <a:sy n="70" d="100"/>
        </p:scale>
        <p:origin x="-51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192B30B-FC76-41AA-A6EB-4F0291DB1114}" type="datetimeFigureOut">
              <a:rPr lang="ar-SA" smtClean="0"/>
              <a:pPr/>
              <a:t>07/02/1434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094CF70-9E7D-4A54-B3A7-EB32017B094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192B30B-FC76-41AA-A6EB-4F0291DB1114}" type="datetimeFigureOut">
              <a:rPr lang="ar-SA" smtClean="0"/>
              <a:pPr/>
              <a:t>07/02/1434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094CF70-9E7D-4A54-B3A7-EB32017B094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71472" y="1285860"/>
            <a:ext cx="7858180" cy="1015663"/>
          </a:xfrm>
          <a:prstGeom prst="rect">
            <a:avLst/>
          </a:prstGeom>
        </p:spPr>
        <p:style>
          <a:lnRef idx="3">
            <a:schemeClr val="lt1"/>
          </a:lnRef>
          <a:fillRef idx="1">
            <a:schemeClr val="accent4"/>
          </a:fillRef>
          <a:effectRef idx="1">
            <a:schemeClr val="accent4"/>
          </a:effectRef>
          <a:fontRef idx="minor">
            <a:schemeClr val="lt1"/>
          </a:fontRef>
        </p:style>
        <p:txBody>
          <a:bodyPr wrap="square" rtlCol="1">
            <a:spAutoFit/>
          </a:bodyPr>
          <a:lstStyle/>
          <a:p>
            <a:pPr algn="ctr"/>
            <a:r>
              <a:rPr lang="ar-SA" sz="6000" dirty="0" smtClean="0"/>
              <a:t>مصادر التشريع في الإسلام</a:t>
            </a:r>
            <a:endParaRPr lang="ar-SA"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85720" y="1142984"/>
            <a:ext cx="8643998" cy="500066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 name="مربع نص 2"/>
          <p:cNvSpPr txBox="1"/>
          <p:nvPr/>
        </p:nvSpPr>
        <p:spPr>
          <a:xfrm>
            <a:off x="5857884" y="285728"/>
            <a:ext cx="2857520" cy="707886"/>
          </a:xfrm>
          <a:prstGeom prst="rect">
            <a:avLst/>
          </a:prstGeom>
          <a:noFill/>
        </p:spPr>
        <p:txBody>
          <a:bodyPr wrap="square" rtlCol="1">
            <a:spAutoFit/>
          </a:bodyPr>
          <a:lstStyle/>
          <a:p>
            <a:r>
              <a:rPr lang="ar-SA" sz="4000" dirty="0" smtClean="0">
                <a:solidFill>
                  <a:schemeClr val="accent4">
                    <a:lumMod val="75000"/>
                  </a:schemeClr>
                </a:solidFill>
              </a:rPr>
              <a:t>الجواب</a:t>
            </a:r>
            <a:endParaRPr lang="ar-SA" sz="4000" dirty="0">
              <a:solidFill>
                <a:schemeClr val="accent4">
                  <a:lumMod val="75000"/>
                </a:schemeClr>
              </a:solidFill>
            </a:endParaRPr>
          </a:p>
        </p:txBody>
      </p:sp>
      <p:sp>
        <p:nvSpPr>
          <p:cNvPr id="4" name="مربع نص 3"/>
          <p:cNvSpPr txBox="1"/>
          <p:nvPr/>
        </p:nvSpPr>
        <p:spPr>
          <a:xfrm>
            <a:off x="500034" y="1428736"/>
            <a:ext cx="8143932" cy="4524315"/>
          </a:xfrm>
          <a:prstGeom prst="rect">
            <a:avLst/>
          </a:prstGeom>
          <a:noFill/>
        </p:spPr>
        <p:txBody>
          <a:bodyPr wrap="square" rtlCol="1">
            <a:spAutoFit/>
          </a:bodyPr>
          <a:lstStyle/>
          <a:p>
            <a:pPr>
              <a:buFont typeface="Wingdings" pitchFamily="2" charset="2"/>
              <a:buChar char="§"/>
            </a:pPr>
            <a:r>
              <a:rPr lang="ar-SA" sz="3200" b="1" dirty="0" smtClean="0">
                <a:solidFill>
                  <a:schemeClr val="accent4">
                    <a:lumMod val="75000"/>
                  </a:schemeClr>
                </a:solidFill>
              </a:rPr>
              <a:t>إن أسلوب القرآن الكريم يخالف مخالفة تامة أسلوب كلام</a:t>
            </a:r>
            <a:r>
              <a:rPr lang="en-US" sz="3200" b="1" dirty="0" smtClean="0">
                <a:solidFill>
                  <a:schemeClr val="accent4">
                    <a:lumMod val="75000"/>
                  </a:schemeClr>
                </a:solidFill>
              </a:rPr>
              <a:t> </a:t>
            </a:r>
            <a:r>
              <a:rPr lang="ar-SA" sz="3200" b="1" dirty="0" smtClean="0">
                <a:solidFill>
                  <a:schemeClr val="accent4">
                    <a:lumMod val="75000"/>
                  </a:schemeClr>
                </a:solidFill>
              </a:rPr>
              <a:t>محمد صلى الله عليه وسلم، فلو رجعنا إلى كتب الأحاديث التي جمعت أقوال محمد صلى الله عليه وسلم وقارناها بالقرآن الكريم لرأينا الفرق الواضح والتغاير الظاهر في كل</a:t>
            </a:r>
            <a:r>
              <a:rPr lang="en-US" sz="3200" b="1" dirty="0" smtClean="0">
                <a:solidFill>
                  <a:schemeClr val="accent4">
                    <a:lumMod val="75000"/>
                  </a:schemeClr>
                </a:solidFill>
              </a:rPr>
              <a:t> </a:t>
            </a:r>
            <a:r>
              <a:rPr lang="ar-SA" sz="3200" b="1" dirty="0" smtClean="0">
                <a:solidFill>
                  <a:schemeClr val="accent4">
                    <a:lumMod val="75000"/>
                  </a:schemeClr>
                </a:solidFill>
              </a:rPr>
              <a:t>شيء، في أسلوب التعبير ،وفي الموضوعات ، فحديث محمد صلى الله عليه وسلم تتجلى فيه</a:t>
            </a:r>
            <a:r>
              <a:rPr lang="en-US" sz="3200" b="1" dirty="0" smtClean="0">
                <a:solidFill>
                  <a:schemeClr val="accent4">
                    <a:lumMod val="75000"/>
                  </a:schemeClr>
                </a:solidFill>
              </a:rPr>
              <a:t> </a:t>
            </a:r>
            <a:r>
              <a:rPr lang="ar-SA" sz="3200" b="1" dirty="0" smtClean="0">
                <a:solidFill>
                  <a:schemeClr val="accent4">
                    <a:lumMod val="75000"/>
                  </a:schemeClr>
                </a:solidFill>
              </a:rPr>
              <a:t>لغة المحادثة والتفهيم والتعليم والخطابة في صورها ومعناها المألوف لدى العرب كافة</a:t>
            </a:r>
            <a:r>
              <a:rPr lang="en-US" sz="3200" b="1" dirty="0" smtClean="0">
                <a:solidFill>
                  <a:schemeClr val="accent4">
                    <a:lumMod val="75000"/>
                  </a:schemeClr>
                </a:solidFill>
              </a:rPr>
              <a:t> </a:t>
            </a:r>
            <a:r>
              <a:rPr lang="ar-SA" sz="3200" b="1" dirty="0" smtClean="0">
                <a:solidFill>
                  <a:schemeClr val="accent4">
                    <a:lumMod val="75000"/>
                  </a:schemeClr>
                </a:solidFill>
              </a:rPr>
              <a:t>، بخلاف أسلوب القرآن الكريم الذي لا يُعرف له شبيه في أساليب</a:t>
            </a:r>
            <a:r>
              <a:rPr lang="en-US" sz="3200" b="1" dirty="0" smtClean="0">
                <a:solidFill>
                  <a:schemeClr val="accent4">
                    <a:lumMod val="75000"/>
                  </a:schemeClr>
                </a:solidFill>
              </a:rPr>
              <a:t> </a:t>
            </a:r>
            <a:r>
              <a:rPr lang="ar-SA" sz="3200" b="1" dirty="0" smtClean="0">
                <a:solidFill>
                  <a:schemeClr val="accent4">
                    <a:lumMod val="75000"/>
                  </a:schemeClr>
                </a:solidFill>
              </a:rPr>
              <a:t>العرب</a:t>
            </a:r>
            <a:r>
              <a:rPr lang="en-US" sz="3200" b="1" dirty="0" smtClean="0"/>
              <a:t>.</a:t>
            </a:r>
            <a:endParaRPr lang="ar-SA"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357158" y="1071546"/>
            <a:ext cx="8572560" cy="457203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 name="مربع نص 2"/>
          <p:cNvSpPr txBox="1"/>
          <p:nvPr/>
        </p:nvSpPr>
        <p:spPr>
          <a:xfrm>
            <a:off x="571472" y="1571612"/>
            <a:ext cx="8072494" cy="3539430"/>
          </a:xfrm>
          <a:prstGeom prst="rect">
            <a:avLst/>
          </a:prstGeom>
          <a:noFill/>
        </p:spPr>
        <p:txBody>
          <a:bodyPr wrap="square" rtlCol="1">
            <a:spAutoFit/>
          </a:bodyPr>
          <a:lstStyle/>
          <a:p>
            <a:pPr>
              <a:buFont typeface="Wingdings" pitchFamily="2" charset="2"/>
              <a:buChar char="§"/>
            </a:pPr>
            <a:r>
              <a:rPr lang="ar-SA" sz="3200" b="1" dirty="0" smtClean="0">
                <a:solidFill>
                  <a:schemeClr val="accent4">
                    <a:lumMod val="75000"/>
                  </a:schemeClr>
                </a:solidFill>
              </a:rPr>
              <a:t>يستشعر القارئ في فطرته</a:t>
            </a:r>
            <a:r>
              <a:rPr lang="en-US" sz="3200" b="1" dirty="0" smtClean="0">
                <a:solidFill>
                  <a:schemeClr val="accent4">
                    <a:lumMod val="75000"/>
                  </a:schemeClr>
                </a:solidFill>
              </a:rPr>
              <a:t> </a:t>
            </a:r>
            <a:r>
              <a:rPr lang="ar-SA" sz="3200" b="1" dirty="0" smtClean="0">
                <a:solidFill>
                  <a:schemeClr val="accent4">
                    <a:lumMod val="75000"/>
                  </a:schemeClr>
                </a:solidFill>
              </a:rPr>
              <a:t>عند قراءة الحديث النبوي شخصية بشرية وذاتية تعتريها الخشية والمهابة والضعف أمام</a:t>
            </a:r>
            <a:r>
              <a:rPr lang="en-US" sz="3200" b="1" dirty="0" smtClean="0">
                <a:solidFill>
                  <a:schemeClr val="accent4">
                    <a:lumMod val="75000"/>
                  </a:schemeClr>
                </a:solidFill>
              </a:rPr>
              <a:t> </a:t>
            </a:r>
            <a:r>
              <a:rPr lang="ar-SA" sz="3200" b="1" dirty="0" smtClean="0">
                <a:solidFill>
                  <a:schemeClr val="accent4">
                    <a:lumMod val="75000"/>
                  </a:schemeClr>
                </a:solidFill>
              </a:rPr>
              <a:t>الله ، بخلاف القرآن الكريم الذي يتراءى للقارئ من خلال آياته ذاتية جبارة عادلة</a:t>
            </a:r>
            <a:r>
              <a:rPr lang="en-US" sz="3200" b="1" dirty="0" smtClean="0">
                <a:solidFill>
                  <a:schemeClr val="accent4">
                    <a:lumMod val="75000"/>
                  </a:schemeClr>
                </a:solidFill>
              </a:rPr>
              <a:t> </a:t>
            </a:r>
            <a:r>
              <a:rPr lang="ar-SA" sz="3200" b="1" dirty="0" smtClean="0">
                <a:solidFill>
                  <a:schemeClr val="accent4">
                    <a:lumMod val="75000"/>
                  </a:schemeClr>
                </a:solidFill>
              </a:rPr>
              <a:t>حكيمة خالقة بارئة مصورة ، رحيمة لا تضعف حتى في مواضع الرحمة مثل قوله سبحانه فيشأن أتباع عيسى عليه السلام</a:t>
            </a:r>
            <a:r>
              <a:rPr lang="en-US" sz="3200" b="1" dirty="0" smtClean="0">
                <a:solidFill>
                  <a:schemeClr val="accent4">
                    <a:lumMod val="75000"/>
                  </a:schemeClr>
                </a:solidFill>
              </a:rPr>
              <a:t> ( </a:t>
            </a:r>
            <a:r>
              <a:rPr lang="ar-SA" sz="3200" b="1" dirty="0" smtClean="0">
                <a:solidFill>
                  <a:schemeClr val="accent4">
                    <a:lumMod val="75000"/>
                  </a:schemeClr>
                </a:solidFill>
              </a:rPr>
              <a:t>إِنْ</a:t>
            </a:r>
            <a:r>
              <a:rPr lang="en-US" sz="3200" b="1" dirty="0" smtClean="0">
                <a:solidFill>
                  <a:schemeClr val="accent4">
                    <a:lumMod val="75000"/>
                  </a:schemeClr>
                </a:solidFill>
              </a:rPr>
              <a:t> </a:t>
            </a:r>
            <a:r>
              <a:rPr lang="ar-SA" sz="3200" b="1" dirty="0" smtClean="0">
                <a:solidFill>
                  <a:schemeClr val="accent4">
                    <a:lumMod val="75000"/>
                  </a:schemeClr>
                </a:solidFill>
              </a:rPr>
              <a:t>تُعَذِّبْهُمْ فَإِنَّهُمْ عِبَادُكَ وَإِنْ تَغْفِرْ لَهُمْ فَإِنَّكَ أَنْتَ</a:t>
            </a:r>
            <a:r>
              <a:rPr lang="en-US" sz="3200" b="1" dirty="0" smtClean="0">
                <a:solidFill>
                  <a:schemeClr val="accent4">
                    <a:lumMod val="75000"/>
                  </a:schemeClr>
                </a:solidFill>
              </a:rPr>
              <a:t> </a:t>
            </a:r>
            <a:r>
              <a:rPr lang="ar-SA" sz="3200" b="1" dirty="0" smtClean="0">
                <a:solidFill>
                  <a:schemeClr val="accent4">
                    <a:lumMod val="75000"/>
                  </a:schemeClr>
                </a:solidFill>
              </a:rPr>
              <a:t>الْعَزِيزُ الْحَكِيمُ ) (المائدة:118)</a:t>
            </a:r>
            <a:endParaRPr lang="ar-SA" sz="32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85720" y="571480"/>
            <a:ext cx="8501122" cy="578647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1025" name="Rectangle 1"/>
          <p:cNvSpPr>
            <a:spLocks noChangeArrowheads="1"/>
          </p:cNvSpPr>
          <p:nvPr/>
        </p:nvSpPr>
        <p:spPr bwMode="auto">
          <a:xfrm>
            <a:off x="500034" y="928670"/>
            <a:ext cx="8072430" cy="5016758"/>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 typeface="Wingdings" pitchFamily="2" charset="2"/>
              <a:buChar char="§"/>
              <a:tabLst/>
            </a:pPr>
            <a:r>
              <a:rPr kumimoji="0" lang="ar-SA"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محمد صلى الله عليه وسلم</a:t>
            </a:r>
            <a:r>
              <a:rPr kumimoji="0" lang="en-US"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 </a:t>
            </a:r>
            <a:r>
              <a:rPr kumimoji="0" lang="ar-SA"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أُمّيّ ما يدرس ولم يتعلم ، فهل يُعقل أنه أتى بهذا الإعجاز التشريعي</a:t>
            </a:r>
            <a:r>
              <a:rPr kumimoji="0" lang="en-US"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 </a:t>
            </a:r>
            <a:r>
              <a:rPr kumimoji="0" lang="ar-SA"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المتكامل دون أي تناقض ، فأقر بعظمة هذا التشريع القريب والبعيد ، المسلم وغير</a:t>
            </a:r>
            <a:r>
              <a:rPr kumimoji="0" lang="en-US"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 </a:t>
            </a:r>
            <a:r>
              <a:rPr kumimoji="0" lang="ar-SA"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المسلم ؟ فكيف يستطيع هذا الأمي أن يكون هذا القرآن بإعجازه اللغوي الفريد الغريب</a:t>
            </a:r>
            <a:r>
              <a:rPr kumimoji="0" lang="en-US"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 </a:t>
            </a:r>
            <a:r>
              <a:rPr kumimoji="0" lang="ar-SA"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وإعجازه التشريعي المتكامل اجتماعياً واقتصادياً ودينياً وسياسياً</a:t>
            </a:r>
            <a:r>
              <a:rPr kumimoji="0" lang="en-US"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 .... </a:t>
            </a:r>
            <a:r>
              <a:rPr kumimoji="0" lang="ar-SA"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هل يمكن لهذا الكتاب أن يكون من عنده ؟! وهل يجرؤ على تحدي ذلك</a:t>
            </a:r>
            <a:r>
              <a:rPr kumimoji="0" lang="en-US"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 </a:t>
            </a:r>
            <a:r>
              <a:rPr kumimoji="0" lang="ar-SA"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بقوله " أفلا يتدبرون القرآن ولو كان من عند غير الله لوجدوا فيه اختلافاً كثيرا</a:t>
            </a:r>
            <a:r>
              <a:rPr kumimoji="0" lang="en-US"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 " </a:t>
            </a:r>
            <a:r>
              <a:rPr kumimoji="0" lang="ar-SA"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هذا تحدٍ واضح لغير المسلمين فهو يدعوهم لإيجاد خطأ فيه</a:t>
            </a:r>
            <a:r>
              <a:rPr kumimoji="0" lang="en-US" sz="32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 .</a:t>
            </a:r>
            <a:endParaRPr kumimoji="0" lang="en-US" sz="3200" b="0" i="0" u="none" strike="noStrike" cap="none" normalizeH="0" baseline="0" dirty="0" smtClean="0">
              <a:ln>
                <a:noFill/>
              </a:ln>
              <a:solidFill>
                <a:schemeClr val="accent4">
                  <a:lumMod val="75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8148" y="214290"/>
            <a:ext cx="1071570" cy="707886"/>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pPr algn="ctr"/>
            <a:r>
              <a:rPr lang="ar-SA" sz="4000" dirty="0" smtClean="0">
                <a:solidFill>
                  <a:schemeClr val="accent4">
                    <a:lumMod val="75000"/>
                  </a:schemeClr>
                </a:solidFill>
              </a:rPr>
              <a:t>ثالثاً</a:t>
            </a:r>
            <a:endParaRPr lang="ar-SA" sz="4000" dirty="0">
              <a:solidFill>
                <a:schemeClr val="accent4">
                  <a:lumMod val="75000"/>
                </a:schemeClr>
              </a:solidFill>
            </a:endParaRPr>
          </a:p>
        </p:txBody>
      </p:sp>
      <p:sp>
        <p:nvSpPr>
          <p:cNvPr id="3" name="مربع نص 2"/>
          <p:cNvSpPr txBox="1"/>
          <p:nvPr/>
        </p:nvSpPr>
        <p:spPr>
          <a:xfrm>
            <a:off x="214282" y="1500174"/>
            <a:ext cx="8643998" cy="3447098"/>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4000" b="1" dirty="0" smtClean="0"/>
              <a:t>نقرأ في كثير من آيات القرآن أن الله تعالى يخبر بأنه جعل على قلوب الكافرين أكنة وعلى أبصارهم غشاوة وختم عليها وأنه يصمهم ويعميهم عن الحق ، وقد علمنا – أيضاً – أن الله تعالى لا يجبر أحداً على الكفر ، فما هو توجيه هذه الآيات ؟</a:t>
            </a:r>
            <a:r>
              <a:rPr lang="en-US" sz="4000" b="1" dirty="0" smtClean="0"/>
              <a:t>.</a:t>
            </a:r>
            <a:endParaRPr lang="en-US" sz="4000" dirty="0" smtClean="0"/>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357158" y="1214422"/>
            <a:ext cx="8501122" cy="514353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 name="مربع نص 2"/>
          <p:cNvSpPr txBox="1"/>
          <p:nvPr/>
        </p:nvSpPr>
        <p:spPr>
          <a:xfrm>
            <a:off x="6715140" y="214290"/>
            <a:ext cx="1928826" cy="707886"/>
          </a:xfrm>
          <a:prstGeom prst="rect">
            <a:avLst/>
          </a:prstGeom>
          <a:noFill/>
        </p:spPr>
        <p:txBody>
          <a:bodyPr wrap="square" rtlCol="1">
            <a:spAutoFit/>
          </a:bodyPr>
          <a:lstStyle/>
          <a:p>
            <a:r>
              <a:rPr lang="ar-SA" sz="4000" dirty="0" smtClean="0">
                <a:solidFill>
                  <a:schemeClr val="accent4">
                    <a:lumMod val="75000"/>
                  </a:schemeClr>
                </a:solidFill>
              </a:rPr>
              <a:t>الجواب</a:t>
            </a:r>
            <a:endParaRPr lang="ar-SA" sz="4000" dirty="0">
              <a:solidFill>
                <a:schemeClr val="accent4">
                  <a:lumMod val="75000"/>
                </a:schemeClr>
              </a:solidFill>
            </a:endParaRPr>
          </a:p>
        </p:txBody>
      </p:sp>
      <p:sp>
        <p:nvSpPr>
          <p:cNvPr id="4" name="مربع نص 3"/>
          <p:cNvSpPr txBox="1"/>
          <p:nvPr/>
        </p:nvSpPr>
        <p:spPr>
          <a:xfrm>
            <a:off x="571472" y="1643050"/>
            <a:ext cx="7858180" cy="3970318"/>
          </a:xfrm>
          <a:prstGeom prst="rect">
            <a:avLst/>
          </a:prstGeom>
          <a:noFill/>
        </p:spPr>
        <p:txBody>
          <a:bodyPr wrap="square" rtlCol="1">
            <a:spAutoFit/>
          </a:bodyPr>
          <a:lstStyle/>
          <a:p>
            <a:pPr>
              <a:buFont typeface="Wingdings" pitchFamily="2" charset="2"/>
              <a:buChar char="§"/>
            </a:pPr>
            <a:r>
              <a:rPr lang="ar-SA" sz="2800" b="1" dirty="0" smtClean="0">
                <a:solidFill>
                  <a:schemeClr val="accent4">
                    <a:lumMod val="75000"/>
                  </a:schemeClr>
                </a:solidFill>
              </a:rPr>
              <a:t>قال الشيخ الشنقيطي – رحمة الله تعالى عليه</a:t>
            </a:r>
            <a:r>
              <a:rPr lang="en-US" sz="2800" b="1" dirty="0" smtClean="0">
                <a:solidFill>
                  <a:schemeClr val="accent4">
                    <a:lumMod val="75000"/>
                  </a:schemeClr>
                </a:solidFill>
              </a:rPr>
              <a:t> </a:t>
            </a:r>
            <a:r>
              <a:rPr lang="ar-SA" sz="2800" b="1" dirty="0" smtClean="0">
                <a:solidFill>
                  <a:schemeClr val="accent4">
                    <a:lumMod val="75000"/>
                  </a:schemeClr>
                </a:solidFill>
              </a:rPr>
              <a:t>أن الله جل وعلا بين في آيات كثيرة من كتابه العظيم أن تلك الموانع التي يجعلها على قلوبهم وسمعهم وأبصارهم ، كالختم والطبع والغشاوة والأكنة ، إنما جعلها عليهم جزاءاً وفاقاً لما بادروا إليه من الكفر وتكذيب الرسل باختيارهم ، فأزاغ الله قلوبهم بالطبع والأكنة ونحو ذلك ، جزاء على كفرهم ، فمن الآيات الدالة على ذلك قوله تعالى : ( بل طبع الله عليها بكفرهم ) النساء/155 ، أي بسبب كفرهم ، وهو نص قرآني صريح في أن كفرهم السابق سبب الطبع على قلوبهم ، وقوله</a:t>
            </a:r>
            <a:r>
              <a:rPr lang="ar-EG" sz="2800" b="1" dirty="0" smtClean="0">
                <a:solidFill>
                  <a:schemeClr val="accent4">
                    <a:lumMod val="75000"/>
                  </a:schemeClr>
                </a:solidFill>
              </a:rPr>
              <a:t> تعالى</a:t>
            </a:r>
            <a:r>
              <a:rPr lang="ar-SA" sz="2800" b="1" dirty="0" smtClean="0">
                <a:solidFill>
                  <a:schemeClr val="accent4">
                    <a:lumMod val="75000"/>
                  </a:schemeClr>
                </a:solidFill>
              </a:rPr>
              <a:t> : ( فلما زاغوا أزاغ الله قلوبهم ) الصف/</a:t>
            </a:r>
            <a:r>
              <a:rPr lang="en-US" sz="2800" b="1" dirty="0" smtClean="0">
                <a:solidFill>
                  <a:schemeClr val="accent4">
                    <a:lumMod val="75000"/>
                  </a:schemeClr>
                </a:solidFill>
              </a:rPr>
              <a:t> </a:t>
            </a:r>
            <a:r>
              <a:rPr lang="ar-SA" sz="2800" b="1" dirty="0" smtClean="0">
                <a:solidFill>
                  <a:schemeClr val="accent4">
                    <a:lumMod val="75000"/>
                  </a:schemeClr>
                </a:solidFill>
              </a:rPr>
              <a:t>5</a:t>
            </a:r>
            <a:endParaRPr lang="ar-SA" sz="28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8148" y="214290"/>
            <a:ext cx="1071538" cy="707886"/>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4000" dirty="0" smtClean="0">
                <a:solidFill>
                  <a:schemeClr val="accent4">
                    <a:lumMod val="75000"/>
                  </a:schemeClr>
                </a:solidFill>
              </a:rPr>
              <a:t>رابعاً</a:t>
            </a:r>
            <a:endParaRPr lang="ar-SA" sz="4000" dirty="0">
              <a:solidFill>
                <a:schemeClr val="accent4">
                  <a:lumMod val="75000"/>
                </a:schemeClr>
              </a:solidFill>
            </a:endParaRPr>
          </a:p>
        </p:txBody>
      </p:sp>
      <p:sp>
        <p:nvSpPr>
          <p:cNvPr id="29697" name="Rectangle 1"/>
          <p:cNvSpPr>
            <a:spLocks noChangeArrowheads="1"/>
          </p:cNvSpPr>
          <p:nvPr/>
        </p:nvSpPr>
        <p:spPr bwMode="auto">
          <a:xfrm>
            <a:off x="500034" y="1500174"/>
            <a:ext cx="8429684" cy="3785652"/>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هناك تعارض في قول الله تعالى</a:t>
            </a:r>
            <a:r>
              <a:rPr kumimoji="0" lang="en-US"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r>
            <a:br>
              <a:rPr kumimoji="0" lang="en-US"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br>
            <a:r>
              <a:rPr kumimoji="0" lang="ar-SA"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(الله يتوفى الأنفس حين موتها والتي لم تمت</a:t>
            </a:r>
            <a:r>
              <a:rPr kumimoji="0" lang="en-US"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a:t>
            </a:r>
            <a:br>
              <a:rPr kumimoji="0" lang="en-US"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br>
            <a:r>
              <a:rPr kumimoji="0" lang="ar-SA"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وقولة ( الذين تتوفاهم الملائكة)</a:t>
            </a:r>
            <a:r>
              <a:rPr kumimoji="0" lang="en-US"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t>
            </a:r>
            <a:br>
              <a:rPr kumimoji="0" lang="en-US"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br>
            <a:r>
              <a:rPr kumimoji="0" lang="ar-SA"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وقولة (قل يتوفاكم ملك الموت الذي وكل بكم</a:t>
            </a:r>
            <a:r>
              <a:rPr lang="en-US" sz="4000" b="1" dirty="0" smtClean="0">
                <a:solidFill>
                  <a:schemeClr val="bg1"/>
                </a:solidFill>
                <a:latin typeface="Times New Roman" pitchFamily="18" charset="0"/>
                <a:ea typeface="Times New Roman" pitchFamily="18" charset="0"/>
                <a:cs typeface="Times New Roman" pitchFamily="18" charset="0"/>
              </a:rPr>
              <a:t>(</a:t>
            </a:r>
            <a:r>
              <a:rPr kumimoji="0" lang="en-US"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r>
            <a:br>
              <a:rPr kumimoji="0" lang="en-US"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br>
            <a:r>
              <a:rPr kumimoji="0" lang="ar-SA"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فمرة ذكر الله ومرة الملائكة ومرة ملك الموت في قبض الأرواح</a:t>
            </a:r>
            <a:r>
              <a:rPr kumimoji="0" lang="en-US" sz="40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t>
            </a:r>
            <a:r>
              <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85720" y="1071546"/>
            <a:ext cx="8643998" cy="528641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 name="مربع نص 2"/>
          <p:cNvSpPr txBox="1"/>
          <p:nvPr/>
        </p:nvSpPr>
        <p:spPr>
          <a:xfrm>
            <a:off x="7215206" y="142852"/>
            <a:ext cx="1428760" cy="707886"/>
          </a:xfrm>
          <a:prstGeom prst="rect">
            <a:avLst/>
          </a:prstGeom>
          <a:noFill/>
        </p:spPr>
        <p:txBody>
          <a:bodyPr wrap="square" rtlCol="1">
            <a:spAutoFit/>
          </a:bodyPr>
          <a:lstStyle/>
          <a:p>
            <a:r>
              <a:rPr lang="ar-SA" sz="4000" dirty="0" smtClean="0">
                <a:solidFill>
                  <a:schemeClr val="accent4">
                    <a:lumMod val="75000"/>
                  </a:schemeClr>
                </a:solidFill>
              </a:rPr>
              <a:t>الجواب</a:t>
            </a:r>
            <a:r>
              <a:rPr lang="ar-SA" dirty="0" smtClean="0"/>
              <a:t> </a:t>
            </a:r>
            <a:endParaRPr lang="ar-SA" dirty="0"/>
          </a:p>
        </p:txBody>
      </p:sp>
      <p:sp>
        <p:nvSpPr>
          <p:cNvPr id="4" name="مربع نص 3"/>
          <p:cNvSpPr txBox="1"/>
          <p:nvPr/>
        </p:nvSpPr>
        <p:spPr>
          <a:xfrm>
            <a:off x="428596" y="1785926"/>
            <a:ext cx="8429684" cy="4062651"/>
          </a:xfrm>
          <a:prstGeom prst="rect">
            <a:avLst/>
          </a:prstGeom>
          <a:noFill/>
        </p:spPr>
        <p:txBody>
          <a:bodyPr wrap="square" rtlCol="1">
            <a:spAutoFit/>
          </a:bodyPr>
          <a:lstStyle/>
          <a:p>
            <a:pPr>
              <a:buFont typeface="Wingdings" pitchFamily="2" charset="2"/>
              <a:buChar char="§"/>
            </a:pPr>
            <a:r>
              <a:rPr lang="ar-SA" sz="2400" b="1" dirty="0" smtClean="0">
                <a:solidFill>
                  <a:schemeClr val="accent4">
                    <a:lumMod val="75000"/>
                  </a:schemeClr>
                </a:solidFill>
              </a:rPr>
              <a:t>وخلاصة الجواب أن نسبة التوفي إلى الله عز وجل لأنه الآمر بذلك، ونسبته إلى ملك الموت لأنه المباشر لذلك، ونسبته إلى الملائكة لأنهم أعوان ملك الموت في ذلك</a:t>
            </a:r>
            <a:r>
              <a:rPr lang="en-US" sz="2400" b="1" dirty="0" smtClean="0">
                <a:solidFill>
                  <a:schemeClr val="accent4">
                    <a:lumMod val="75000"/>
                  </a:schemeClr>
                </a:solidFill>
              </a:rPr>
              <a:t>.</a:t>
            </a:r>
            <a:br>
              <a:rPr lang="en-US" sz="2400" b="1" dirty="0" smtClean="0">
                <a:solidFill>
                  <a:schemeClr val="accent4">
                    <a:lumMod val="75000"/>
                  </a:schemeClr>
                </a:solidFill>
              </a:rPr>
            </a:br>
            <a:r>
              <a:rPr lang="ar-SA" sz="2400" b="1" dirty="0" smtClean="0">
                <a:solidFill>
                  <a:schemeClr val="accent4">
                    <a:lumMod val="75000"/>
                  </a:schemeClr>
                </a:solidFill>
              </a:rPr>
              <a:t>والنسبة تكون لأدنى ملابسة كما هو معروف في العربية</a:t>
            </a:r>
            <a:r>
              <a:rPr lang="en-US" sz="2400" b="1" dirty="0" smtClean="0">
                <a:solidFill>
                  <a:schemeClr val="accent4">
                    <a:lumMod val="75000"/>
                  </a:schemeClr>
                </a:solidFill>
              </a:rPr>
              <a:t>.</a:t>
            </a:r>
            <a:br>
              <a:rPr lang="en-US" sz="2400" b="1" dirty="0" smtClean="0">
                <a:solidFill>
                  <a:schemeClr val="accent4">
                    <a:lumMod val="75000"/>
                  </a:schemeClr>
                </a:solidFill>
              </a:rPr>
            </a:br>
            <a:r>
              <a:rPr lang="ar-SA" sz="2400" b="1" dirty="0" smtClean="0">
                <a:solidFill>
                  <a:schemeClr val="accent4">
                    <a:lumMod val="75000"/>
                  </a:schemeClr>
                </a:solidFill>
              </a:rPr>
              <a:t>ولذلك يقال مثلا: (هذه هي المدرسة التي بناها الملك فلان) ويقال أيضا (المدرسة التي بناها الوزير فلان) ويقال أيضا (المدرسة التي بناها المقاول فلان) ويقال أيضا (المدرسة التي بناها البَنَّاء فلان)، ولا تعارض بين هذه الجمل؛ لأن لكل منها محملا غير الآخر</a:t>
            </a:r>
            <a:r>
              <a:rPr lang="en-US" sz="2400" b="1" dirty="0" smtClean="0">
                <a:solidFill>
                  <a:schemeClr val="accent4">
                    <a:lumMod val="75000"/>
                  </a:schemeClr>
                </a:solidFill>
              </a:rPr>
              <a:t>.</a:t>
            </a:r>
            <a:br>
              <a:rPr lang="en-US" sz="2400" b="1" dirty="0" smtClean="0">
                <a:solidFill>
                  <a:schemeClr val="accent4">
                    <a:lumMod val="75000"/>
                  </a:schemeClr>
                </a:solidFill>
              </a:rPr>
            </a:br>
            <a:r>
              <a:rPr lang="ar-SA" sz="2400" b="1" dirty="0" smtClean="0">
                <a:solidFill>
                  <a:schemeClr val="accent4">
                    <a:lumMod val="75000"/>
                  </a:schemeClr>
                </a:solidFill>
              </a:rPr>
              <a:t>فالملك هو الذي أمر ببناء المدرسة، والوزير هو الذي أصدر القرار، والمقاول هو الذي أشرف على الأمر، والبَنَّاء هو الذي باشر البناء بنفسه، فالكلام يحمل على ما يناسب سياقه ويناسب ما نسب إليه</a:t>
            </a:r>
            <a:r>
              <a:rPr lang="en-US" sz="2400" b="1" dirty="0" smtClean="0">
                <a:solidFill>
                  <a:schemeClr val="accent4">
                    <a:lumMod val="75000"/>
                  </a:schemeClr>
                </a:solidFill>
              </a:rPr>
              <a:t>.</a:t>
            </a:r>
            <a:endParaRPr lang="en-US" sz="2400" dirty="0" smtClean="0">
              <a:solidFill>
                <a:schemeClr val="accent4">
                  <a:lumMod val="75000"/>
                </a:schemeClr>
              </a:solidFill>
            </a:endParaRPr>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d982d986d8a7d8a9d8a7d984d8b3d986d8a9d8a7d984d986d8a8d988d98ad8a9.jpg"/>
          <p:cNvPicPr>
            <a:picLocks noChangeAspect="1"/>
          </p:cNvPicPr>
          <p:nvPr/>
        </p:nvPicPr>
        <p:blipFill>
          <a:blip r:embed="rId2" cstate="print"/>
          <a:stretch>
            <a:fillRect/>
          </a:stretch>
        </p:blipFill>
        <p:spPr>
          <a:xfrm>
            <a:off x="285720" y="428604"/>
            <a:ext cx="3390900" cy="2514600"/>
          </a:xfrm>
          <a:prstGeom prst="rect">
            <a:avLst/>
          </a:prstGeom>
          <a:ln>
            <a:solidFill>
              <a:schemeClr val="bg1"/>
            </a:solid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مربع نص 2"/>
          <p:cNvSpPr txBox="1"/>
          <p:nvPr/>
        </p:nvSpPr>
        <p:spPr>
          <a:xfrm>
            <a:off x="4000496" y="285728"/>
            <a:ext cx="4500594"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4000" dirty="0" smtClean="0"/>
              <a:t>ثانياً: ألسنه النبوية</a:t>
            </a:r>
            <a:endParaRPr lang="ar-SA" sz="4000" dirty="0"/>
          </a:p>
        </p:txBody>
      </p:sp>
      <p:sp>
        <p:nvSpPr>
          <p:cNvPr id="4" name="مستطيل مستدير الزوايا 3"/>
          <p:cNvSpPr/>
          <p:nvPr/>
        </p:nvSpPr>
        <p:spPr>
          <a:xfrm>
            <a:off x="3786182" y="1214422"/>
            <a:ext cx="5143536" cy="535785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5" name="مربع نص 4"/>
          <p:cNvSpPr txBox="1"/>
          <p:nvPr/>
        </p:nvSpPr>
        <p:spPr>
          <a:xfrm>
            <a:off x="4143372" y="1500174"/>
            <a:ext cx="4429156" cy="4939814"/>
          </a:xfrm>
          <a:prstGeom prst="rect">
            <a:avLst/>
          </a:prstGeom>
          <a:noFill/>
        </p:spPr>
        <p:txBody>
          <a:bodyPr wrap="square" rtlCol="1">
            <a:spAutoFit/>
          </a:bodyPr>
          <a:lstStyle/>
          <a:p>
            <a:r>
              <a:rPr lang="ar-SA" sz="2100" b="1" dirty="0" smtClean="0">
                <a:solidFill>
                  <a:schemeClr val="accent4">
                    <a:lumMod val="75000"/>
                  </a:schemeClr>
                </a:solidFill>
              </a:rPr>
              <a:t>تعريف السنة:</a:t>
            </a:r>
          </a:p>
          <a:p>
            <a:pPr>
              <a:buFont typeface="Wingdings" pitchFamily="2" charset="2"/>
              <a:buChar char="§"/>
            </a:pPr>
            <a:r>
              <a:rPr lang="ar-SA" sz="2100" b="1" dirty="0" smtClean="0">
                <a:solidFill>
                  <a:schemeClr val="accent4">
                    <a:lumMod val="75000"/>
                  </a:schemeClr>
                </a:solidFill>
              </a:rPr>
              <a:t>عند المحدثين: السنة هي «كل ما أثر عن النبي صلى الله عليه وسلم من قول أو فعل أو تقرير أو سيرة أو صفة خَلقية أو خُلقية, سواء أكان ذلك قبل البعثة أم بعدها». </a:t>
            </a:r>
          </a:p>
          <a:p>
            <a:pPr>
              <a:buFont typeface="Wingdings" pitchFamily="2" charset="2"/>
              <a:buChar char="§"/>
            </a:pPr>
            <a:r>
              <a:rPr lang="ar-SA" sz="2100" b="1" dirty="0" smtClean="0">
                <a:solidFill>
                  <a:schemeClr val="accent4">
                    <a:lumMod val="75000"/>
                  </a:schemeClr>
                </a:solidFill>
              </a:rPr>
              <a:t>عند الأصوليين: السنة هي «ما أضيف إلى النبي صلى الله عليه وسلم من قول أو فعل أو تقرير». </a:t>
            </a:r>
          </a:p>
          <a:p>
            <a:pPr>
              <a:buFont typeface="Wingdings" pitchFamily="2" charset="2"/>
              <a:buChar char="§"/>
            </a:pPr>
            <a:r>
              <a:rPr lang="ar-SA" sz="2100" b="1" dirty="0" smtClean="0">
                <a:solidFill>
                  <a:schemeClr val="accent4">
                    <a:lumMod val="75000"/>
                  </a:schemeClr>
                </a:solidFill>
              </a:rPr>
              <a:t>عند الفقهاء: السنة هي «ما دل عليه اشرع من غير افتراض ولا وجوب» أو «ما يثاب فاعله ولا يعاقب تاركه». </a:t>
            </a:r>
          </a:p>
          <a:p>
            <a:pPr>
              <a:buFont typeface="Wingdings" pitchFamily="2" charset="2"/>
              <a:buChar char="§"/>
            </a:pPr>
            <a:r>
              <a:rPr lang="ar-SA" sz="2100" b="1" dirty="0" smtClean="0">
                <a:solidFill>
                  <a:schemeClr val="accent4">
                    <a:lumMod val="75000"/>
                  </a:schemeClr>
                </a:solidFill>
              </a:rPr>
              <a:t>عند علماء العقيدة: السنة هي «هدي النبي صلى الله عليه وسلم في أصول الدين, وما كان عليه من العلم والعمل والهدى, وما شرعه أو أقره مقابل البدع والمحدثات في الدين». </a:t>
            </a:r>
          </a:p>
          <a:p>
            <a:endParaRPr lang="ar-SA" sz="21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28596" y="357166"/>
            <a:ext cx="8215370"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pPr algn="ctr"/>
            <a:r>
              <a:rPr lang="ar-SA" sz="4000" dirty="0" smtClean="0">
                <a:solidFill>
                  <a:schemeClr val="bg1"/>
                </a:solidFill>
              </a:rPr>
              <a:t>ألشبهه في ألسنه النبوية </a:t>
            </a:r>
            <a:endParaRPr lang="ar-SA" sz="4000" dirty="0">
              <a:solidFill>
                <a:schemeClr val="bg1"/>
              </a:solidFill>
            </a:endParaRPr>
          </a:p>
        </p:txBody>
      </p:sp>
      <p:sp>
        <p:nvSpPr>
          <p:cNvPr id="4" name="مربع نص 3"/>
          <p:cNvSpPr txBox="1"/>
          <p:nvPr/>
        </p:nvSpPr>
        <p:spPr>
          <a:xfrm>
            <a:off x="7715272" y="1500174"/>
            <a:ext cx="1000132" cy="707886"/>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4000" dirty="0" smtClean="0">
                <a:solidFill>
                  <a:schemeClr val="accent4">
                    <a:lumMod val="50000"/>
                  </a:schemeClr>
                </a:solidFill>
              </a:rPr>
              <a:t>أولا</a:t>
            </a:r>
            <a:endParaRPr lang="ar-SA" sz="4000" dirty="0">
              <a:solidFill>
                <a:schemeClr val="accent4">
                  <a:lumMod val="50000"/>
                </a:schemeClr>
              </a:solidFill>
            </a:endParaRPr>
          </a:p>
        </p:txBody>
      </p:sp>
      <p:sp>
        <p:nvSpPr>
          <p:cNvPr id="5" name="مستطيل مستدير الزوايا 4"/>
          <p:cNvSpPr/>
          <p:nvPr/>
        </p:nvSpPr>
        <p:spPr>
          <a:xfrm>
            <a:off x="285720" y="2643182"/>
            <a:ext cx="8501122" cy="321471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6" name="مربع نص 5"/>
          <p:cNvSpPr txBox="1"/>
          <p:nvPr/>
        </p:nvSpPr>
        <p:spPr>
          <a:xfrm>
            <a:off x="357158" y="2571745"/>
            <a:ext cx="8215370" cy="2831544"/>
          </a:xfrm>
          <a:prstGeom prst="rect">
            <a:avLst/>
          </a:prstGeom>
          <a:noFill/>
        </p:spPr>
        <p:txBody>
          <a:bodyPr wrap="square" rtlCol="1">
            <a:spAutoFit/>
          </a:bodyPr>
          <a:lstStyle/>
          <a:p>
            <a:r>
              <a:rPr lang="ar-SA" sz="4000" b="1" dirty="0" smtClean="0">
                <a:solidFill>
                  <a:schemeClr val="accent4">
                    <a:lumMod val="75000"/>
                  </a:schemeClr>
                </a:solidFill>
              </a:rPr>
              <a:t> </a:t>
            </a:r>
            <a:endParaRPr lang="en-US" sz="4000" dirty="0" smtClean="0">
              <a:solidFill>
                <a:schemeClr val="accent4">
                  <a:lumMod val="75000"/>
                </a:schemeClr>
              </a:solidFill>
            </a:endParaRPr>
          </a:p>
          <a:p>
            <a:r>
              <a:rPr lang="ar-SA" sz="4000" b="1" dirty="0" smtClean="0">
                <a:solidFill>
                  <a:schemeClr val="accent4">
                    <a:lumMod val="75000"/>
                  </a:schemeClr>
                </a:solidFill>
              </a:rPr>
              <a:t>الشبهة الأولى: بعض الأحاديث تخالف القرآن</a:t>
            </a:r>
            <a:endParaRPr lang="en-US" sz="4000" dirty="0" smtClean="0">
              <a:solidFill>
                <a:schemeClr val="accent4">
                  <a:lumMod val="75000"/>
                </a:schemeClr>
              </a:solidFill>
            </a:endParaRPr>
          </a:p>
          <a:p>
            <a:r>
              <a:rPr lang="ar-SA" sz="4000" b="1" dirty="0" smtClean="0">
                <a:solidFill>
                  <a:schemeClr val="accent4">
                    <a:lumMod val="75000"/>
                  </a:schemeClr>
                </a:solidFill>
              </a:rPr>
              <a:t>الآية( لا إكراه في الدين قد تبين الرشد من الغي)</a:t>
            </a:r>
            <a:endParaRPr lang="en-US" sz="4000" dirty="0" smtClean="0">
              <a:solidFill>
                <a:schemeClr val="accent4">
                  <a:lumMod val="75000"/>
                </a:schemeClr>
              </a:solidFill>
            </a:endParaRPr>
          </a:p>
          <a:p>
            <a:r>
              <a:rPr lang="ar-SA" sz="4000" b="1" dirty="0" smtClean="0">
                <a:solidFill>
                  <a:schemeClr val="accent4">
                    <a:lumMod val="75000"/>
                  </a:schemeClr>
                </a:solidFill>
              </a:rPr>
              <a:t>الحديث( من بدل دينه فاقتلوه)</a:t>
            </a:r>
            <a:endParaRPr lang="en-US" sz="4000" dirty="0" smtClean="0">
              <a:solidFill>
                <a:schemeClr val="accent4">
                  <a:lumMod val="75000"/>
                </a:schemeClr>
              </a:solidFill>
            </a:endParaRPr>
          </a:p>
          <a:p>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929586" y="214290"/>
            <a:ext cx="928694" cy="707886"/>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4000" dirty="0" smtClean="0">
                <a:solidFill>
                  <a:schemeClr val="accent4">
                    <a:lumMod val="75000"/>
                  </a:schemeClr>
                </a:solidFill>
              </a:rPr>
              <a:t>ثانياً</a:t>
            </a:r>
            <a:endParaRPr lang="ar-SA" sz="4000" dirty="0">
              <a:solidFill>
                <a:schemeClr val="accent4">
                  <a:lumMod val="75000"/>
                </a:schemeClr>
              </a:solidFill>
            </a:endParaRPr>
          </a:p>
        </p:txBody>
      </p:sp>
      <p:sp>
        <p:nvSpPr>
          <p:cNvPr id="3" name="مستطيل مستدير الزوايا 2"/>
          <p:cNvSpPr/>
          <p:nvPr/>
        </p:nvSpPr>
        <p:spPr>
          <a:xfrm>
            <a:off x="571472" y="1571612"/>
            <a:ext cx="8215370" cy="328614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 name="مربع نص 3"/>
          <p:cNvSpPr txBox="1"/>
          <p:nvPr/>
        </p:nvSpPr>
        <p:spPr>
          <a:xfrm>
            <a:off x="857224" y="1785926"/>
            <a:ext cx="7500990" cy="2554545"/>
          </a:xfrm>
          <a:prstGeom prst="rect">
            <a:avLst/>
          </a:prstGeom>
          <a:noFill/>
        </p:spPr>
        <p:txBody>
          <a:bodyPr wrap="square" rtlCol="1">
            <a:spAutoFit/>
          </a:bodyPr>
          <a:lstStyle/>
          <a:p>
            <a:r>
              <a:rPr lang="ar-SA" sz="3200" b="1" dirty="0" smtClean="0">
                <a:solidFill>
                  <a:schemeClr val="accent4">
                    <a:lumMod val="75000"/>
                  </a:schemeClr>
                </a:solidFill>
              </a:rPr>
              <a:t>الشبهة الثانية:</a:t>
            </a:r>
            <a:endParaRPr lang="en-US" sz="3200" dirty="0" smtClean="0">
              <a:solidFill>
                <a:schemeClr val="accent4">
                  <a:lumMod val="75000"/>
                </a:schemeClr>
              </a:solidFill>
            </a:endParaRPr>
          </a:p>
          <a:p>
            <a:r>
              <a:rPr lang="ar-AE" sz="3200" b="1" dirty="0" smtClean="0">
                <a:solidFill>
                  <a:schemeClr val="accent4">
                    <a:lumMod val="75000"/>
                  </a:schemeClr>
                </a:solidFill>
              </a:rPr>
              <a:t>من الشبهات التي رددها المستشرقين: " لو كانت السنة ضرورية لحفظها الله كما حفظ القرآن في قوله تعالى :{ إنا نحن نزلنا الذكر و إنا له لحافظون } ، ولأمر النبي - صلى الله عليه وسلم - بكتابتها كما أمر بكتابة القرآن "  </a:t>
            </a:r>
            <a:endParaRPr lang="ar-SA" sz="32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71538" y="642918"/>
            <a:ext cx="7072362" cy="707886"/>
          </a:xfrm>
          <a:prstGeom prst="rect">
            <a:avLst/>
          </a:prstGeom>
        </p:spPr>
        <p:style>
          <a:lnRef idx="3">
            <a:schemeClr val="lt1"/>
          </a:lnRef>
          <a:fillRef idx="1">
            <a:schemeClr val="accent4"/>
          </a:fillRef>
          <a:effectRef idx="1">
            <a:schemeClr val="accent4"/>
          </a:effectRef>
          <a:fontRef idx="minor">
            <a:schemeClr val="lt1"/>
          </a:fontRef>
        </p:style>
        <p:txBody>
          <a:bodyPr wrap="square" rtlCol="1">
            <a:spAutoFit/>
          </a:bodyPr>
          <a:lstStyle/>
          <a:p>
            <a:pPr algn="ctr"/>
            <a:r>
              <a:rPr lang="ar-SA" sz="4000" dirty="0" smtClean="0"/>
              <a:t>المصادر المتفق عليها بين جمهور ألامه </a:t>
            </a:r>
            <a:endParaRPr lang="ar-SA" sz="4000" dirty="0"/>
          </a:p>
        </p:txBody>
      </p:sp>
      <p:sp>
        <p:nvSpPr>
          <p:cNvPr id="5" name="مستطيل مستدير الزوايا 4"/>
          <p:cNvSpPr/>
          <p:nvPr/>
        </p:nvSpPr>
        <p:spPr>
          <a:xfrm>
            <a:off x="1428728" y="2071678"/>
            <a:ext cx="6643734" cy="428628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6" name="مربع نص 5"/>
          <p:cNvSpPr txBox="1"/>
          <p:nvPr/>
        </p:nvSpPr>
        <p:spPr>
          <a:xfrm>
            <a:off x="2357422" y="2571744"/>
            <a:ext cx="4857784" cy="3139321"/>
          </a:xfrm>
          <a:prstGeom prst="rect">
            <a:avLst/>
          </a:prstGeom>
          <a:noFill/>
        </p:spPr>
        <p:txBody>
          <a:bodyPr wrap="square" rtlCol="1">
            <a:spAutoFit/>
          </a:bodyPr>
          <a:lstStyle/>
          <a:p>
            <a:pPr>
              <a:buFont typeface="Wingdings" pitchFamily="2" charset="2"/>
              <a:buChar char="§"/>
            </a:pPr>
            <a:r>
              <a:rPr lang="ar-SA" sz="7200" dirty="0" smtClean="0">
                <a:solidFill>
                  <a:schemeClr val="accent4">
                    <a:lumMod val="75000"/>
                  </a:schemeClr>
                </a:solidFill>
              </a:rPr>
              <a:t>القران </a:t>
            </a:r>
          </a:p>
          <a:p>
            <a:pPr>
              <a:buFont typeface="Wingdings" pitchFamily="2" charset="2"/>
              <a:buChar char="§"/>
            </a:pPr>
            <a:endParaRPr lang="ar-SA" sz="5400" dirty="0" smtClean="0">
              <a:solidFill>
                <a:schemeClr val="accent4">
                  <a:lumMod val="75000"/>
                </a:schemeClr>
              </a:solidFill>
            </a:endParaRPr>
          </a:p>
          <a:p>
            <a:pPr>
              <a:buFont typeface="Wingdings" pitchFamily="2" charset="2"/>
              <a:buChar char="§"/>
            </a:pPr>
            <a:r>
              <a:rPr lang="ar-SA" sz="7200" dirty="0" smtClean="0">
                <a:solidFill>
                  <a:schemeClr val="accent4">
                    <a:lumMod val="75000"/>
                  </a:schemeClr>
                </a:solidFill>
              </a:rPr>
              <a:t>السنة</a:t>
            </a:r>
            <a:endParaRPr lang="ar-SA" sz="36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643306" y="285728"/>
            <a:ext cx="5000660"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4000" dirty="0" smtClean="0"/>
              <a:t>ثالثاً: الإجماع </a:t>
            </a:r>
            <a:endParaRPr lang="ar-SA" sz="4000" dirty="0"/>
          </a:p>
        </p:txBody>
      </p:sp>
      <p:sp>
        <p:nvSpPr>
          <p:cNvPr id="3" name="مستطيل مستدير الزوايا 2"/>
          <p:cNvSpPr/>
          <p:nvPr/>
        </p:nvSpPr>
        <p:spPr>
          <a:xfrm>
            <a:off x="3357554" y="1500174"/>
            <a:ext cx="5572164" cy="514353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 name="مربع نص 3"/>
          <p:cNvSpPr txBox="1"/>
          <p:nvPr/>
        </p:nvSpPr>
        <p:spPr>
          <a:xfrm>
            <a:off x="3714744" y="1643050"/>
            <a:ext cx="4857784" cy="4832092"/>
          </a:xfrm>
          <a:prstGeom prst="rect">
            <a:avLst/>
          </a:prstGeom>
          <a:noFill/>
        </p:spPr>
        <p:txBody>
          <a:bodyPr wrap="square" rtlCol="1">
            <a:spAutoFit/>
          </a:bodyPr>
          <a:lstStyle/>
          <a:p>
            <a:r>
              <a:rPr lang="ar-SA" sz="2800" dirty="0" smtClean="0">
                <a:solidFill>
                  <a:schemeClr val="accent4">
                    <a:lumMod val="75000"/>
                  </a:schemeClr>
                </a:solidFill>
              </a:rPr>
              <a:t>تعريفه: هو اتفاق جميع رجال الدين المجتهدين من المسلمين في عصر من العصور على حكم شرعي، فإذا اتفقوا سواء كانوا في عصر الصحابة أو بعدهم على حكم من الأحكام الشرعية كان اتفاقهم هذا إجماعاً وكان العمل بما أجمعوا عليه واجباً</a:t>
            </a:r>
          </a:p>
          <a:p>
            <a:r>
              <a:rPr lang="ar-SA" sz="2800" dirty="0" smtClean="0">
                <a:solidFill>
                  <a:schemeClr val="accent4">
                    <a:lumMod val="75000"/>
                  </a:schemeClr>
                </a:solidFill>
              </a:rPr>
              <a:t>حيث يقول الرسول صلى الله عليه وسلم (لا تجتمع أمتي على ضلاله) والإجماع يأتي في المرتبة الثالثة من مصادر التشريع من حيث الأهمية.</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29058" y="285728"/>
            <a:ext cx="4643470"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4000" dirty="0" smtClean="0"/>
              <a:t>رابعاً: القياس </a:t>
            </a:r>
            <a:endParaRPr lang="ar-SA" sz="4000" dirty="0"/>
          </a:p>
        </p:txBody>
      </p:sp>
      <p:sp>
        <p:nvSpPr>
          <p:cNvPr id="3" name="مستطيل مستدير الزوايا 2"/>
          <p:cNvSpPr/>
          <p:nvPr/>
        </p:nvSpPr>
        <p:spPr>
          <a:xfrm>
            <a:off x="2500298" y="1571612"/>
            <a:ext cx="6429420" cy="500066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 name="مربع نص 3"/>
          <p:cNvSpPr txBox="1"/>
          <p:nvPr/>
        </p:nvSpPr>
        <p:spPr>
          <a:xfrm>
            <a:off x="2285984" y="1857364"/>
            <a:ext cx="6357982" cy="4247317"/>
          </a:xfrm>
          <a:prstGeom prst="rect">
            <a:avLst/>
          </a:prstGeom>
          <a:noFill/>
        </p:spPr>
        <p:txBody>
          <a:bodyPr wrap="square" rtlCol="1">
            <a:spAutoFit/>
          </a:bodyPr>
          <a:lstStyle/>
          <a:p>
            <a:r>
              <a:rPr lang="ar-SA" sz="2800" dirty="0" smtClean="0">
                <a:solidFill>
                  <a:schemeClr val="accent4">
                    <a:lumMod val="75000"/>
                  </a:schemeClr>
                </a:solidFill>
              </a:rPr>
              <a:t>لغة‎ : ‎هو لفظ له أطلاقان :‏</a:t>
            </a:r>
          </a:p>
          <a:p>
            <a:r>
              <a:rPr lang="ar-SA" sz="2800" dirty="0" smtClean="0">
                <a:solidFill>
                  <a:schemeClr val="accent4">
                    <a:lumMod val="75000"/>
                  </a:schemeClr>
                </a:solidFill>
              </a:rPr>
              <a:t>الأول : التقدير : أي معرفة قدر أحد الأمرين بالآخر كقولنا قست الثوب بالذراع وقست الأرض ‏بالقصبة فالتقدير نسبة بين شيئين تقتضي المساواة بينهما ومنه قولنا قاس الطبيب الجراحة أي قدر الطبيب ‏مدى غور الجرح .‏ </a:t>
            </a:r>
          </a:p>
          <a:p>
            <a:r>
              <a:rPr lang="ar-SA" sz="2800" dirty="0" smtClean="0">
                <a:solidFill>
                  <a:schemeClr val="accent4">
                    <a:lumMod val="75000"/>
                  </a:schemeClr>
                </a:solidFill>
              </a:rPr>
              <a:t>الثاني : المساواة بين الشيئين : سواء كانت حسية مثل قست هذا الكتاب بهذا الكتاب ، أم معنوية مثل ‏فلان يقاس بفلان أي يساويه في الفضل والشرف والهمة .‏ </a:t>
            </a:r>
          </a:p>
          <a:p>
            <a:endParaRPr lang="ar-SA"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14282" y="1643050"/>
            <a:ext cx="8643998" cy="371477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 name="مربع نص 2"/>
          <p:cNvSpPr txBox="1"/>
          <p:nvPr/>
        </p:nvSpPr>
        <p:spPr>
          <a:xfrm>
            <a:off x="500034" y="2143116"/>
            <a:ext cx="8001056" cy="3139321"/>
          </a:xfrm>
          <a:prstGeom prst="rect">
            <a:avLst/>
          </a:prstGeom>
          <a:noFill/>
        </p:spPr>
        <p:txBody>
          <a:bodyPr wrap="square" rtlCol="1">
            <a:spAutoFit/>
          </a:bodyPr>
          <a:lstStyle/>
          <a:p>
            <a:r>
              <a:rPr lang="ar-SA" sz="3600" b="1" dirty="0" smtClean="0">
                <a:solidFill>
                  <a:schemeClr val="accent4">
                    <a:lumMod val="75000"/>
                  </a:schemeClr>
                </a:solidFill>
              </a:rPr>
              <a:t>والقياس اصطلاحاً</a:t>
            </a:r>
            <a:r>
              <a:rPr lang="en-US" sz="3600" dirty="0" smtClean="0">
                <a:solidFill>
                  <a:schemeClr val="accent4">
                    <a:lumMod val="75000"/>
                  </a:schemeClr>
                </a:solidFill>
              </a:rPr>
              <a:t>: </a:t>
            </a:r>
            <a:r>
              <a:rPr lang="ar-SA" sz="3600" dirty="0" smtClean="0">
                <a:solidFill>
                  <a:schemeClr val="accent4">
                    <a:lumMod val="75000"/>
                  </a:schemeClr>
                </a:solidFill>
              </a:rPr>
              <a:t>حمل فرع على أصل في حكم لعلة جامعة بينهما </a:t>
            </a:r>
            <a:r>
              <a:rPr lang="en-US" sz="3600" dirty="0" smtClean="0">
                <a:solidFill>
                  <a:schemeClr val="accent4">
                    <a:lumMod val="75000"/>
                  </a:schemeClr>
                </a:solidFill>
              </a:rPr>
              <a:t>.</a:t>
            </a:r>
          </a:p>
          <a:p>
            <a:r>
              <a:rPr lang="en-US" sz="3600" dirty="0" smtClean="0">
                <a:solidFill>
                  <a:schemeClr val="accent4">
                    <a:lumMod val="75000"/>
                  </a:schemeClr>
                </a:solidFill>
              </a:rPr>
              <a:t> </a:t>
            </a:r>
            <a:r>
              <a:rPr lang="ar-SA" sz="3600" dirty="0" smtClean="0">
                <a:solidFill>
                  <a:schemeClr val="accent4">
                    <a:lumMod val="75000"/>
                  </a:schemeClr>
                </a:solidFill>
              </a:rPr>
              <a:t>ومعنى ذلك أنه إذا وردت واقعة لم يرد في حكمها نص ولا إجماع ألحقت بواقعة أخرى ثبت حكمها بنص و إجماع لاشتراك الواقعتين في علة الحكم</a:t>
            </a:r>
            <a:r>
              <a:rPr lang="en-US" sz="3600" dirty="0" smtClean="0">
                <a:solidFill>
                  <a:schemeClr val="accent4">
                    <a:lumMod val="75000"/>
                  </a:schemeClr>
                </a:solidFill>
              </a:rPr>
              <a:t> </a:t>
            </a:r>
            <a:r>
              <a:rPr lang="en-US" sz="3600" dirty="0" smtClean="0"/>
              <a:t>.</a:t>
            </a:r>
          </a:p>
          <a:p>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285728"/>
            <a:ext cx="7643866" cy="646331"/>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pPr algn="ctr"/>
            <a:r>
              <a:rPr lang="ar-SA" sz="3600" dirty="0" smtClean="0">
                <a:solidFill>
                  <a:schemeClr val="bg1"/>
                </a:solidFill>
              </a:rPr>
              <a:t>ألشبهه في القياس </a:t>
            </a:r>
            <a:endParaRPr lang="ar-SA" sz="3600" dirty="0">
              <a:solidFill>
                <a:schemeClr val="bg1"/>
              </a:solidFill>
            </a:endParaRPr>
          </a:p>
        </p:txBody>
      </p:sp>
      <p:sp>
        <p:nvSpPr>
          <p:cNvPr id="3" name="مربع نص 2"/>
          <p:cNvSpPr txBox="1"/>
          <p:nvPr/>
        </p:nvSpPr>
        <p:spPr>
          <a:xfrm>
            <a:off x="857224" y="1857364"/>
            <a:ext cx="7572428" cy="304698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en-US" sz="3200" dirty="0" smtClean="0"/>
              <a:t> </a:t>
            </a:r>
            <a:r>
              <a:rPr lang="ar-SA" sz="3200" b="1" dirty="0" smtClean="0"/>
              <a:t>قال الرافضي</a:t>
            </a:r>
            <a:r>
              <a:rPr lang="en-US" sz="3200" b="1" dirty="0" smtClean="0"/>
              <a:t>)) : </a:t>
            </a:r>
            <a:r>
              <a:rPr lang="ar-SA" sz="3200" b="1" dirty="0" smtClean="0"/>
              <a:t>وذهب الجميع منهم إلى القول بالقياس ، والأخذ بالرأي ، فأدخلوا في دين الله ما ليس</a:t>
            </a:r>
            <a:r>
              <a:rPr lang="en-US" sz="3200" b="1" dirty="0" smtClean="0"/>
              <a:t>  </a:t>
            </a:r>
            <a:r>
              <a:rPr lang="ar-SA" sz="3200" b="1" dirty="0" smtClean="0"/>
              <a:t>منه ، وحرّفوا</a:t>
            </a:r>
            <a:r>
              <a:rPr lang="en-US" sz="3200" b="1" dirty="0" smtClean="0"/>
              <a:t>  </a:t>
            </a:r>
            <a:r>
              <a:rPr lang="ar-SA" sz="3200" b="1" dirty="0" smtClean="0"/>
              <a:t>أحكام الشريعة ، وأحدثوا مذاهب أربعة لم تكن في زمن النبي صلى الله تعالى عليه وسلم ولا زمن صحابته ، وأهملوا أقاويل الصحابة ، مع أنهم نصُّوا على ترك القياس ، وقالوا </a:t>
            </a:r>
            <a:r>
              <a:rPr lang="en-US" sz="3200" b="1" dirty="0" smtClean="0"/>
              <a:t>: </a:t>
            </a:r>
            <a:r>
              <a:rPr lang="ar-SA" sz="3200" b="1" dirty="0" smtClean="0"/>
              <a:t>أول من قاس إبليس)) </a:t>
            </a:r>
            <a:r>
              <a:rPr lang="en-US" sz="3200" b="1" dirty="0" smtClean="0"/>
              <a:t>. </a:t>
            </a:r>
            <a:endParaRPr lang="ar-SA" sz="3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428596" y="1000108"/>
            <a:ext cx="8215370" cy="528641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 name="مربع نص 2"/>
          <p:cNvSpPr txBox="1"/>
          <p:nvPr/>
        </p:nvSpPr>
        <p:spPr>
          <a:xfrm>
            <a:off x="571472" y="1214422"/>
            <a:ext cx="7572428" cy="5016758"/>
          </a:xfrm>
          <a:prstGeom prst="rect">
            <a:avLst/>
          </a:prstGeom>
          <a:noFill/>
        </p:spPr>
        <p:txBody>
          <a:bodyPr wrap="square" rtlCol="1">
            <a:spAutoFit/>
          </a:bodyPr>
          <a:lstStyle/>
          <a:p>
            <a:r>
              <a:rPr lang="ar-SA" sz="2000" b="1" dirty="0" smtClean="0">
                <a:solidFill>
                  <a:schemeClr val="accent4">
                    <a:lumMod val="50000"/>
                  </a:schemeClr>
                </a:solidFill>
              </a:rPr>
              <a:t>١</a:t>
            </a:r>
            <a:r>
              <a:rPr lang="en-US" sz="2000" b="1" dirty="0" smtClean="0">
                <a:solidFill>
                  <a:schemeClr val="accent4">
                    <a:lumMod val="50000"/>
                  </a:schemeClr>
                </a:solidFill>
              </a:rPr>
              <a:t>-  </a:t>
            </a:r>
            <a:r>
              <a:rPr lang="ar-SA" sz="2000" b="1" dirty="0" smtClean="0">
                <a:solidFill>
                  <a:schemeClr val="accent4">
                    <a:lumMod val="50000"/>
                  </a:schemeClr>
                </a:solidFill>
              </a:rPr>
              <a:t>أن دعواه على جميع أهل السنة المثبتين لإمامة الخلفاء الثلاثة أنهم يقولون بالقياس دعوى باطلة ، قد عُرف فيهم طوائف لا يقولون بالقياس ، كالمعتزلة البغداديين ، وكالظاهرية كداود وابن حزم وغيرهما ، وطائفة من أهل الحديث والصوفية</a:t>
            </a:r>
            <a:r>
              <a:rPr lang="en-US" sz="2000" b="1" dirty="0" smtClean="0">
                <a:solidFill>
                  <a:schemeClr val="accent4">
                    <a:lumMod val="50000"/>
                  </a:schemeClr>
                </a:solidFill>
              </a:rPr>
              <a:t> .</a:t>
            </a:r>
            <a:endParaRPr lang="en-US" sz="2000" dirty="0" smtClean="0">
              <a:solidFill>
                <a:schemeClr val="accent4">
                  <a:lumMod val="50000"/>
                </a:schemeClr>
              </a:solidFill>
            </a:endParaRPr>
          </a:p>
          <a:p>
            <a:r>
              <a:rPr lang="en-US" sz="2000" dirty="0" smtClean="0">
                <a:solidFill>
                  <a:schemeClr val="accent4">
                    <a:lumMod val="50000"/>
                  </a:schemeClr>
                </a:solidFill>
              </a:rPr>
              <a:t> </a:t>
            </a:r>
          </a:p>
          <a:p>
            <a:r>
              <a:rPr lang="ar-SA" sz="2000" b="1" dirty="0" smtClean="0">
                <a:solidFill>
                  <a:schemeClr val="accent4">
                    <a:lumMod val="50000"/>
                  </a:schemeClr>
                </a:solidFill>
              </a:rPr>
              <a:t>٢</a:t>
            </a:r>
            <a:r>
              <a:rPr lang="en-US" sz="2000" b="1" dirty="0" smtClean="0">
                <a:solidFill>
                  <a:schemeClr val="accent4">
                    <a:lumMod val="50000"/>
                  </a:schemeClr>
                </a:solidFill>
              </a:rPr>
              <a:t>- </a:t>
            </a:r>
            <a:r>
              <a:rPr lang="ar-SA" sz="2000" b="1" dirty="0" smtClean="0">
                <a:solidFill>
                  <a:schemeClr val="accent4">
                    <a:lumMod val="50000"/>
                  </a:schemeClr>
                </a:solidFill>
              </a:rPr>
              <a:t>لا ريب أن النص الثابت عن النبي صلى الله تعالى عليه وسلم مقدَّم على القياس بلا ريب ، وإن لم يكن عنده نص ولم يقل بالقياس كان جاهلا ، فالقياس الذي يفيد الظن خير من الجهل الذي لا علم معه ولا ظن</a:t>
            </a:r>
            <a:r>
              <a:rPr lang="en-US" sz="2000" b="1" dirty="0" smtClean="0">
                <a:solidFill>
                  <a:schemeClr val="accent4">
                    <a:lumMod val="50000"/>
                  </a:schemeClr>
                </a:solidFill>
              </a:rPr>
              <a:t> . </a:t>
            </a:r>
            <a:endParaRPr lang="en-US" sz="2000" dirty="0" smtClean="0">
              <a:solidFill>
                <a:schemeClr val="accent4">
                  <a:lumMod val="50000"/>
                </a:schemeClr>
              </a:solidFill>
            </a:endParaRPr>
          </a:p>
          <a:p>
            <a:r>
              <a:rPr lang="en-US" sz="2000" dirty="0" smtClean="0">
                <a:solidFill>
                  <a:schemeClr val="accent4">
                    <a:lumMod val="50000"/>
                  </a:schemeClr>
                </a:solidFill>
              </a:rPr>
              <a:t> </a:t>
            </a:r>
          </a:p>
          <a:p>
            <a:r>
              <a:rPr lang="ar-SA" sz="2000" b="1" dirty="0" smtClean="0">
                <a:solidFill>
                  <a:schemeClr val="accent4">
                    <a:lumMod val="50000"/>
                  </a:schemeClr>
                </a:solidFill>
              </a:rPr>
              <a:t>٣</a:t>
            </a:r>
            <a:r>
              <a:rPr lang="en-US" sz="2000" b="1" dirty="0" smtClean="0">
                <a:solidFill>
                  <a:schemeClr val="accent4">
                    <a:lumMod val="50000"/>
                  </a:schemeClr>
                </a:solidFill>
              </a:rPr>
              <a:t>- </a:t>
            </a:r>
            <a:r>
              <a:rPr lang="ar-SA" sz="2000" b="1" dirty="0" smtClean="0">
                <a:solidFill>
                  <a:schemeClr val="accent4">
                    <a:lumMod val="50000"/>
                  </a:schemeClr>
                </a:solidFill>
              </a:rPr>
              <a:t>أن يقال الذين أدخلوا في دين الله ما ليس منه وحرّفوا أحكام الشريعة ، ليسوا في طائفة أكثر منهم في الرافضة ، فإنهم أدخلوا في دين الله من الكذب على رسول الله صلى الله تعالى عليه وسلم ما لم يكذبه غيرهم ، وردّوا من الصدق ما لم يرده غيرهم ، وحرّفوا القرآن تحريفاً لم يحرّفه أحد غيرهم </a:t>
            </a:r>
            <a:r>
              <a:rPr lang="en-US" sz="2000" b="1" dirty="0" smtClean="0">
                <a:solidFill>
                  <a:schemeClr val="accent4">
                    <a:lumMod val="50000"/>
                  </a:schemeClr>
                </a:solidFill>
              </a:rPr>
              <a:t>.</a:t>
            </a:r>
            <a:endParaRPr lang="en-US" sz="2000" dirty="0" smtClean="0">
              <a:solidFill>
                <a:schemeClr val="accent4">
                  <a:lumMod val="50000"/>
                </a:schemeClr>
              </a:solidFill>
            </a:endParaRPr>
          </a:p>
          <a:p>
            <a:r>
              <a:rPr lang="en-US" sz="2000" dirty="0" smtClean="0">
                <a:solidFill>
                  <a:schemeClr val="accent4">
                    <a:lumMod val="50000"/>
                  </a:schemeClr>
                </a:solidFill>
              </a:rPr>
              <a:t> </a:t>
            </a:r>
          </a:p>
          <a:p>
            <a:r>
              <a:rPr lang="ar-SA" sz="2000" b="1" dirty="0" smtClean="0">
                <a:solidFill>
                  <a:schemeClr val="accent4">
                    <a:lumMod val="50000"/>
                  </a:schemeClr>
                </a:solidFill>
              </a:rPr>
              <a:t>٤</a:t>
            </a:r>
            <a:r>
              <a:rPr lang="en-US" sz="2000" b="1" dirty="0" smtClean="0">
                <a:solidFill>
                  <a:schemeClr val="accent4">
                    <a:lumMod val="50000"/>
                  </a:schemeClr>
                </a:solidFill>
              </a:rPr>
              <a:t>- </a:t>
            </a:r>
            <a:r>
              <a:rPr lang="ar-SA" sz="2000" b="1" dirty="0" smtClean="0">
                <a:solidFill>
                  <a:schemeClr val="accent4">
                    <a:lumMod val="50000"/>
                  </a:schemeClr>
                </a:solidFill>
              </a:rPr>
              <a:t>قوله </a:t>
            </a:r>
            <a:r>
              <a:rPr lang="en-US" sz="2000" b="1" dirty="0" smtClean="0">
                <a:solidFill>
                  <a:schemeClr val="accent4">
                    <a:lumMod val="50000"/>
                  </a:schemeClr>
                </a:solidFill>
              </a:rPr>
              <a:t>: (( </a:t>
            </a:r>
            <a:r>
              <a:rPr lang="ar-SA" sz="2000" b="1" dirty="0" smtClean="0">
                <a:solidFill>
                  <a:schemeClr val="accent4">
                    <a:lumMod val="50000"/>
                  </a:schemeClr>
                </a:solidFill>
              </a:rPr>
              <a:t>الصحابة نصوا على ترك القياس </a:t>
            </a:r>
            <a:r>
              <a:rPr lang="en-US" sz="2000" b="1" dirty="0" smtClean="0">
                <a:solidFill>
                  <a:schemeClr val="accent4">
                    <a:lumMod val="50000"/>
                  </a:schemeClr>
                </a:solidFill>
              </a:rPr>
              <a:t>)) . </a:t>
            </a:r>
            <a:r>
              <a:rPr lang="ar-SA" sz="2000" b="1" dirty="0" smtClean="0">
                <a:solidFill>
                  <a:schemeClr val="accent4">
                    <a:lumMod val="50000"/>
                  </a:schemeClr>
                </a:solidFill>
              </a:rPr>
              <a:t>يقال </a:t>
            </a:r>
            <a:r>
              <a:rPr lang="en-US" sz="2000" b="1" dirty="0" smtClean="0">
                <a:solidFill>
                  <a:schemeClr val="accent4">
                    <a:lumMod val="50000"/>
                  </a:schemeClr>
                </a:solidFill>
              </a:rPr>
              <a:t>[</a:t>
            </a:r>
            <a:r>
              <a:rPr lang="ar-SA" sz="2000" b="1" dirty="0" smtClean="0">
                <a:solidFill>
                  <a:schemeClr val="accent4">
                    <a:lumMod val="50000"/>
                  </a:schemeClr>
                </a:solidFill>
              </a:rPr>
              <a:t>له</a:t>
            </a:r>
            <a:r>
              <a:rPr lang="en-US" sz="2000" b="1" dirty="0" smtClean="0">
                <a:solidFill>
                  <a:schemeClr val="accent4">
                    <a:lumMod val="50000"/>
                  </a:schemeClr>
                </a:solidFill>
              </a:rPr>
              <a:t>] : </a:t>
            </a:r>
            <a:r>
              <a:rPr lang="ar-SA" sz="2000" b="1" dirty="0" smtClean="0">
                <a:solidFill>
                  <a:schemeClr val="accent4">
                    <a:lumMod val="50000"/>
                  </a:schemeClr>
                </a:solidFill>
              </a:rPr>
              <a:t>الجمهور الذين يثبتون القياس قالوا</a:t>
            </a:r>
            <a:r>
              <a:rPr lang="en-US" sz="2000" b="1" dirty="0" smtClean="0">
                <a:solidFill>
                  <a:schemeClr val="accent4">
                    <a:lumMod val="50000"/>
                  </a:schemeClr>
                </a:solidFill>
              </a:rPr>
              <a:t>: </a:t>
            </a:r>
            <a:r>
              <a:rPr lang="ar-SA" sz="2000" b="1" dirty="0" smtClean="0">
                <a:solidFill>
                  <a:schemeClr val="accent4">
                    <a:lumMod val="50000"/>
                  </a:schemeClr>
                </a:solidFill>
              </a:rPr>
              <a:t>قد ثبت عن الصحابة أنهم قالوا بالرأي</a:t>
            </a:r>
            <a:r>
              <a:rPr lang="en-US" sz="2000" b="1" dirty="0" smtClean="0">
                <a:solidFill>
                  <a:schemeClr val="accent4">
                    <a:lumMod val="50000"/>
                  </a:schemeClr>
                </a:solidFill>
              </a:rPr>
              <a:t>  </a:t>
            </a:r>
            <a:r>
              <a:rPr lang="ar-SA" sz="2000" b="1" dirty="0" smtClean="0">
                <a:solidFill>
                  <a:schemeClr val="accent4">
                    <a:lumMod val="50000"/>
                  </a:schemeClr>
                </a:solidFill>
              </a:rPr>
              <a:t>واجتهاد الرأي وقاسوا ، كما ثبت عنهم ذم ما ذموه من القياس </a:t>
            </a:r>
            <a:endParaRPr lang="ar-SA" sz="20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357422" y="214290"/>
            <a:ext cx="6286512"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4000" dirty="0" smtClean="0"/>
              <a:t>خامساً: الاستحسان </a:t>
            </a:r>
            <a:endParaRPr lang="ar-SA" sz="4000" dirty="0"/>
          </a:p>
        </p:txBody>
      </p:sp>
      <p:sp>
        <p:nvSpPr>
          <p:cNvPr id="3" name="مستطيل مستدير الزوايا 2"/>
          <p:cNvSpPr/>
          <p:nvPr/>
        </p:nvSpPr>
        <p:spPr>
          <a:xfrm>
            <a:off x="1643042" y="1357298"/>
            <a:ext cx="7215238" cy="492922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 name="مربع نص 3"/>
          <p:cNvSpPr txBox="1"/>
          <p:nvPr/>
        </p:nvSpPr>
        <p:spPr>
          <a:xfrm>
            <a:off x="1928794" y="1643050"/>
            <a:ext cx="6572296" cy="4893647"/>
          </a:xfrm>
          <a:prstGeom prst="rect">
            <a:avLst/>
          </a:prstGeom>
          <a:noFill/>
        </p:spPr>
        <p:txBody>
          <a:bodyPr wrap="square" rtlCol="1">
            <a:spAutoFit/>
          </a:bodyPr>
          <a:lstStyle/>
          <a:p>
            <a:r>
              <a:rPr lang="ar-SA" sz="2400" b="1" dirty="0" smtClean="0">
                <a:solidFill>
                  <a:schemeClr val="accent4">
                    <a:lumMod val="50000"/>
                  </a:schemeClr>
                </a:solidFill>
              </a:rPr>
              <a:t>*تعريفه: هو العدول عن حكم في مسألة بمثل حكمه في نظائرها إلى خلافه لوجه أقوى منه</a:t>
            </a:r>
            <a:endParaRPr lang="en-US" sz="2400" dirty="0" smtClean="0">
              <a:solidFill>
                <a:schemeClr val="accent4">
                  <a:lumMod val="50000"/>
                </a:schemeClr>
              </a:solidFill>
            </a:endParaRPr>
          </a:p>
          <a:p>
            <a:r>
              <a:rPr lang="ar-SA" sz="2400" b="1" dirty="0" smtClean="0">
                <a:solidFill>
                  <a:schemeClr val="accent4">
                    <a:lumMod val="50000"/>
                  </a:schemeClr>
                </a:solidFill>
              </a:rPr>
              <a:t>أدله من القرآن:</a:t>
            </a:r>
            <a:endParaRPr lang="en-US" sz="2400" dirty="0" smtClean="0">
              <a:solidFill>
                <a:schemeClr val="accent4">
                  <a:lumMod val="50000"/>
                </a:schemeClr>
              </a:solidFill>
            </a:endParaRPr>
          </a:p>
          <a:p>
            <a:r>
              <a:rPr lang="ar-SA" sz="2400" b="1" dirty="0" smtClean="0">
                <a:solidFill>
                  <a:schemeClr val="accent4">
                    <a:lumMod val="50000"/>
                  </a:schemeClr>
                </a:solidFill>
              </a:rPr>
              <a:t> </a:t>
            </a:r>
            <a:r>
              <a:rPr lang="ar-EG" sz="2400" b="1" dirty="0" smtClean="0">
                <a:solidFill>
                  <a:schemeClr val="accent4">
                    <a:lumMod val="50000"/>
                  </a:schemeClr>
                </a:solidFill>
              </a:rPr>
              <a:t>(</a:t>
            </a:r>
            <a:r>
              <a:rPr lang="ar-SA" sz="2400" b="1" dirty="0" smtClean="0">
                <a:solidFill>
                  <a:schemeClr val="accent4">
                    <a:lumMod val="50000"/>
                  </a:schemeClr>
                </a:solidFill>
              </a:rPr>
              <a:t>الَّذِينَ يَسْتَمِعُونَ الْقَوْلَ فَيَتَّبِعُونَ أَحْسَنَهُ)</a:t>
            </a:r>
            <a:endParaRPr lang="en-US" sz="2400" dirty="0" smtClean="0">
              <a:solidFill>
                <a:schemeClr val="accent4">
                  <a:lumMod val="50000"/>
                </a:schemeClr>
              </a:solidFill>
            </a:endParaRPr>
          </a:p>
          <a:p>
            <a:r>
              <a:rPr lang="ar-SA" sz="2400" b="1" dirty="0" smtClean="0">
                <a:solidFill>
                  <a:schemeClr val="accent4">
                    <a:lumMod val="50000"/>
                  </a:schemeClr>
                </a:solidFill>
              </a:rPr>
              <a:t> </a:t>
            </a:r>
            <a:r>
              <a:rPr lang="ar-EG" sz="2400" b="1" dirty="0" smtClean="0">
                <a:solidFill>
                  <a:schemeClr val="accent4">
                    <a:lumMod val="50000"/>
                  </a:schemeClr>
                </a:solidFill>
              </a:rPr>
              <a:t> (</a:t>
            </a:r>
            <a:r>
              <a:rPr lang="ar-SA" sz="2400" b="1" dirty="0" smtClean="0">
                <a:solidFill>
                  <a:schemeClr val="accent4">
                    <a:lumMod val="50000"/>
                  </a:schemeClr>
                </a:solidFill>
              </a:rPr>
              <a:t>وَاتَّبِعُوا أَحْسَنَ مَا أُنْزِلَ إِلَيْكُمْ مِنْ رَبِّكُمْ)</a:t>
            </a:r>
            <a:endParaRPr lang="en-US" sz="2400" dirty="0" smtClean="0">
              <a:solidFill>
                <a:schemeClr val="accent4">
                  <a:lumMod val="50000"/>
                </a:schemeClr>
              </a:solidFill>
            </a:endParaRPr>
          </a:p>
          <a:p>
            <a:r>
              <a:rPr lang="ar-SA" sz="2400" b="1" dirty="0" smtClean="0">
                <a:solidFill>
                  <a:schemeClr val="accent4">
                    <a:lumMod val="50000"/>
                  </a:schemeClr>
                </a:solidFill>
              </a:rPr>
              <a:t>من السنة :</a:t>
            </a:r>
            <a:endParaRPr lang="en-US" sz="2400" dirty="0" smtClean="0">
              <a:solidFill>
                <a:schemeClr val="accent4">
                  <a:lumMod val="50000"/>
                </a:schemeClr>
              </a:solidFill>
            </a:endParaRPr>
          </a:p>
          <a:p>
            <a:r>
              <a:rPr lang="ar-SA" sz="2400" b="1" dirty="0" smtClean="0">
                <a:solidFill>
                  <a:schemeClr val="accent4">
                    <a:lumMod val="50000"/>
                  </a:schemeClr>
                </a:solidFill>
              </a:rPr>
              <a:t>روي عن رسول الله صلى الله عليه وسلم أنه قال: (ما رآه المسلمون حسنا, فهو عند الله حسن)</a:t>
            </a:r>
            <a:endParaRPr lang="en-US" sz="2400" dirty="0" smtClean="0">
              <a:solidFill>
                <a:schemeClr val="accent4">
                  <a:lumMod val="50000"/>
                </a:schemeClr>
              </a:solidFill>
            </a:endParaRPr>
          </a:p>
          <a:p>
            <a:r>
              <a:rPr lang="ar-SA" sz="2400" b="1" dirty="0" smtClean="0">
                <a:solidFill>
                  <a:schemeClr val="accent4">
                    <a:lumMod val="50000"/>
                  </a:schemeClr>
                </a:solidFill>
              </a:rPr>
              <a:t>من الإجماع : </a:t>
            </a:r>
            <a:endParaRPr lang="en-US" sz="2400" dirty="0" smtClean="0">
              <a:solidFill>
                <a:schemeClr val="accent4">
                  <a:lumMod val="50000"/>
                </a:schemeClr>
              </a:solidFill>
            </a:endParaRPr>
          </a:p>
          <a:p>
            <a:r>
              <a:rPr lang="ar-SA" sz="2400" b="1" dirty="0" smtClean="0">
                <a:solidFill>
                  <a:schemeClr val="accent4">
                    <a:lumMod val="50000"/>
                  </a:schemeClr>
                </a:solidFill>
              </a:rPr>
              <a:t>استحسان دخول الحمام  من غير تقدير أجرة وعوض الماء</a:t>
            </a:r>
            <a:endParaRPr lang="en-US" sz="2400" dirty="0" smtClean="0">
              <a:solidFill>
                <a:schemeClr val="accent4">
                  <a:lumMod val="50000"/>
                </a:schemeClr>
              </a:solidFill>
            </a:endParaRPr>
          </a:p>
          <a:p>
            <a:r>
              <a:rPr lang="ar-SA" sz="2400" b="1" dirty="0" smtClean="0">
                <a:solidFill>
                  <a:schemeClr val="accent4">
                    <a:lumMod val="50000"/>
                  </a:schemeClr>
                </a:solidFill>
              </a:rPr>
              <a:t>* الفرق بينه وبين المصالح المرسلة : إن الاستحسان يخالف القواعد القياسية بينما المصالح المرسلة لا تتعارض مع القواعد</a:t>
            </a:r>
            <a:endParaRPr lang="en-US" sz="2400" dirty="0" smtClean="0">
              <a:solidFill>
                <a:schemeClr val="accent4">
                  <a:lumMod val="50000"/>
                </a:schemeClr>
              </a:solidFill>
            </a:endParaRPr>
          </a:p>
          <a:p>
            <a:endParaRPr lang="ar-SA" sz="24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43702" y="285728"/>
            <a:ext cx="2286016" cy="707886"/>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4000" dirty="0" smtClean="0"/>
              <a:t>ألشبهه والرد</a:t>
            </a:r>
            <a:endParaRPr lang="ar-SA" sz="4000" dirty="0"/>
          </a:p>
        </p:txBody>
      </p:sp>
      <p:sp>
        <p:nvSpPr>
          <p:cNvPr id="3" name="مستطيل مستدير الزوايا 2"/>
          <p:cNvSpPr/>
          <p:nvPr/>
        </p:nvSpPr>
        <p:spPr>
          <a:xfrm>
            <a:off x="285720" y="1285860"/>
            <a:ext cx="8572560" cy="500066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 name="مربع نص 3"/>
          <p:cNvSpPr txBox="1"/>
          <p:nvPr/>
        </p:nvSpPr>
        <p:spPr>
          <a:xfrm>
            <a:off x="428596" y="1428736"/>
            <a:ext cx="8072494" cy="5262979"/>
          </a:xfrm>
          <a:prstGeom prst="rect">
            <a:avLst/>
          </a:prstGeom>
          <a:noFill/>
        </p:spPr>
        <p:txBody>
          <a:bodyPr wrap="square" rtlCol="1">
            <a:spAutoFit/>
          </a:bodyPr>
          <a:lstStyle/>
          <a:p>
            <a:r>
              <a:rPr lang="ar-SA" sz="2800" b="1" dirty="0" smtClean="0">
                <a:solidFill>
                  <a:schemeClr val="accent4">
                    <a:lumMod val="50000"/>
                  </a:schemeClr>
                </a:solidFill>
              </a:rPr>
              <a:t> الاستشهاد بقول الشافعي "من استحسن فقد ابتدع" على إن الاستحسان ليس من مصادر الشريعة وتأليفه لكتاب "إبطال الاستحسان" , فنرد علي من قال ذلك إن الإمام الشافعي رحمه الله لم يصله معنى الاستحسان وهو "هو العدول عن حكم في مسألة بمثل حكمه في نظائرها إلى خلافه لوجه أقوى منه" لأنه كان رحمه الله يفتي بالاستحسان فلو أخذنا بعض الأمثلة على فتواه لوجدنا الاستحسان فيها جلياً.</a:t>
            </a:r>
            <a:endParaRPr lang="en-US" sz="2800" dirty="0" smtClean="0">
              <a:solidFill>
                <a:schemeClr val="accent4">
                  <a:lumMod val="50000"/>
                </a:schemeClr>
              </a:solidFill>
            </a:endParaRPr>
          </a:p>
          <a:p>
            <a:r>
              <a:rPr lang="ar-SA" sz="2800" b="1" dirty="0" smtClean="0">
                <a:solidFill>
                  <a:schemeClr val="accent4">
                    <a:lumMod val="50000"/>
                  </a:schemeClr>
                </a:solidFill>
              </a:rPr>
              <a:t>الاستحلاف على المصحف حيث يقول كما في الأم : ( وقد كان من حكام الآفاق من يستحلف على المصحف وذلك عندي حسن</a:t>
            </a:r>
            <a:r>
              <a:rPr lang="en-US" sz="2800" b="1" dirty="0" smtClean="0">
                <a:solidFill>
                  <a:schemeClr val="accent4">
                    <a:lumMod val="50000"/>
                  </a:schemeClr>
                </a:solidFill>
              </a:rPr>
              <a:t> (</a:t>
            </a:r>
            <a:endParaRPr lang="en-US" sz="2800" dirty="0" smtClean="0">
              <a:solidFill>
                <a:schemeClr val="accent4">
                  <a:lumMod val="50000"/>
                </a:schemeClr>
              </a:solidFill>
            </a:endParaRPr>
          </a:p>
          <a:p>
            <a:r>
              <a:rPr lang="ar-SA" sz="2800" b="1" dirty="0" smtClean="0">
                <a:solidFill>
                  <a:schemeClr val="accent4">
                    <a:lumMod val="50000"/>
                  </a:schemeClr>
                </a:solidFill>
              </a:rPr>
              <a:t>قوله : ( وإذا أسلم المشرك أحببت له أن يغتسل ويحلق شعره : فإن لم يفعل ولم يكن جنبا أجزأه أن يتوضأ ويصلي </a:t>
            </a:r>
            <a:r>
              <a:rPr lang="en-US" sz="2800" b="1" dirty="0" smtClean="0">
                <a:solidFill>
                  <a:schemeClr val="accent4">
                    <a:lumMod val="50000"/>
                  </a:schemeClr>
                </a:solidFill>
              </a:rPr>
              <a:t>(</a:t>
            </a:r>
            <a:endParaRPr lang="en-US" sz="2800" dirty="0" smtClean="0">
              <a:solidFill>
                <a:schemeClr val="accent4">
                  <a:lumMod val="50000"/>
                </a:schemeClr>
              </a:solidFill>
            </a:endParaRPr>
          </a:p>
          <a:p>
            <a:endParaRPr lang="ar-SA" sz="28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714612" y="214290"/>
            <a:ext cx="5929354"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4000" dirty="0" smtClean="0"/>
              <a:t>سادساً:المصالح المرسلة </a:t>
            </a:r>
            <a:endParaRPr lang="ar-SA" sz="4000" dirty="0"/>
          </a:p>
        </p:txBody>
      </p:sp>
      <p:sp>
        <p:nvSpPr>
          <p:cNvPr id="3" name="مستطيل مستدير الزوايا 2"/>
          <p:cNvSpPr/>
          <p:nvPr/>
        </p:nvSpPr>
        <p:spPr>
          <a:xfrm>
            <a:off x="1000100" y="1571612"/>
            <a:ext cx="7643866" cy="442915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 name="مربع نص 3"/>
          <p:cNvSpPr txBox="1"/>
          <p:nvPr/>
        </p:nvSpPr>
        <p:spPr>
          <a:xfrm>
            <a:off x="1785918" y="1785926"/>
            <a:ext cx="6357982" cy="4308872"/>
          </a:xfrm>
          <a:prstGeom prst="rect">
            <a:avLst/>
          </a:prstGeom>
          <a:noFill/>
        </p:spPr>
        <p:txBody>
          <a:bodyPr wrap="square" rtlCol="1">
            <a:spAutoFit/>
          </a:bodyPr>
          <a:lstStyle/>
          <a:p>
            <a:r>
              <a:rPr lang="ar-SA" sz="3200" dirty="0" smtClean="0">
                <a:solidFill>
                  <a:schemeClr val="accent4">
                    <a:lumMod val="50000"/>
                  </a:schemeClr>
                </a:solidFill>
              </a:rPr>
              <a:t>لغة: المصالح: جمع مصلحة، وهي المنفعة، والمصلحة كالمنفعة وزنا ومعنى، فالمراد بها لغة : جلب المنفعة، ودفع المضرة. والمرسلة : أي المطلقة.</a:t>
            </a:r>
            <a:r>
              <a:rPr lang="ar-SA" sz="3200" baseline="30000" dirty="0" smtClean="0">
                <a:solidFill>
                  <a:schemeClr val="accent4">
                    <a:lumMod val="50000"/>
                  </a:schemeClr>
                </a:solidFill>
              </a:rPr>
              <a:t>[</a:t>
            </a:r>
            <a:r>
              <a:rPr lang="ar-SA" sz="3200" dirty="0" smtClean="0">
                <a:solidFill>
                  <a:schemeClr val="accent4">
                    <a:lumMod val="50000"/>
                  </a:schemeClr>
                </a:solidFill>
              </a:rPr>
              <a:t> </a:t>
            </a:r>
          </a:p>
          <a:p>
            <a:r>
              <a:rPr lang="ar-SA" sz="3200" dirty="0" smtClean="0">
                <a:solidFill>
                  <a:schemeClr val="accent4">
                    <a:lumMod val="50000"/>
                  </a:schemeClr>
                </a:solidFill>
              </a:rPr>
              <a:t>اصطلاحا: عبارة عن المصلحة التي قصدها الشارع الحكيم لعباده من حفظ دينهم، وأنفسهم، وعقولهم، ونسلهم، وأموالهم طبق ترتيب معين فيما بينها.</a:t>
            </a:r>
          </a:p>
          <a:p>
            <a:endParaRPr lang="ar-SA"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85720" y="1571612"/>
            <a:ext cx="8501122" cy="335758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 name="مربع نص 3"/>
          <p:cNvSpPr txBox="1"/>
          <p:nvPr/>
        </p:nvSpPr>
        <p:spPr>
          <a:xfrm>
            <a:off x="571472" y="1928802"/>
            <a:ext cx="7858180" cy="2831544"/>
          </a:xfrm>
          <a:prstGeom prst="rect">
            <a:avLst/>
          </a:prstGeom>
          <a:noFill/>
        </p:spPr>
        <p:txBody>
          <a:bodyPr wrap="square" rtlCol="1">
            <a:spAutoFit/>
          </a:bodyPr>
          <a:lstStyle/>
          <a:p>
            <a:r>
              <a:rPr lang="ar-SA" sz="4000" dirty="0" smtClean="0">
                <a:solidFill>
                  <a:schemeClr val="accent4">
                    <a:lumMod val="50000"/>
                  </a:schemeClr>
                </a:solidFill>
              </a:rPr>
              <a:t>وهذه المصالح تنقسم إلى ثلاثة أقسام</a:t>
            </a:r>
          </a:p>
          <a:p>
            <a:r>
              <a:rPr lang="ar-SA" sz="4000" dirty="0" smtClean="0">
                <a:solidFill>
                  <a:schemeClr val="accent4">
                    <a:lumMod val="50000"/>
                  </a:schemeClr>
                </a:solidFill>
              </a:rPr>
              <a:t> أولًا: مصلحة معتبرة</a:t>
            </a:r>
          </a:p>
          <a:p>
            <a:r>
              <a:rPr lang="ar-SA" sz="4000" dirty="0" smtClean="0">
                <a:solidFill>
                  <a:schemeClr val="accent4">
                    <a:lumMod val="50000"/>
                  </a:schemeClr>
                </a:solidFill>
              </a:rPr>
              <a:t> الثانية: مصلحة ملغاة</a:t>
            </a:r>
          </a:p>
          <a:p>
            <a:r>
              <a:rPr lang="ar-SA" sz="4000" dirty="0" smtClean="0">
                <a:solidFill>
                  <a:schemeClr val="accent4">
                    <a:lumMod val="50000"/>
                  </a:schemeClr>
                </a:solidFill>
              </a:rPr>
              <a:t>الثالثة: مصلحة مرسلة مطلقة</a:t>
            </a:r>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928926" y="571480"/>
            <a:ext cx="6000792"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4000" dirty="0" smtClean="0"/>
              <a:t>بإشراف الأستاذة:     </a:t>
            </a:r>
            <a:endParaRPr lang="ar-SA" sz="4000" dirty="0"/>
          </a:p>
        </p:txBody>
      </p:sp>
      <p:sp>
        <p:nvSpPr>
          <p:cNvPr id="3" name="مربع نص 2"/>
          <p:cNvSpPr txBox="1"/>
          <p:nvPr/>
        </p:nvSpPr>
        <p:spPr>
          <a:xfrm>
            <a:off x="3000364" y="1643050"/>
            <a:ext cx="5857916" cy="646331"/>
          </a:xfrm>
          <a:prstGeom prst="rect">
            <a:avLst/>
          </a:prstGeom>
          <a:noFill/>
        </p:spPr>
        <p:txBody>
          <a:bodyPr wrap="square" rtlCol="1">
            <a:spAutoFit/>
          </a:bodyPr>
          <a:lstStyle/>
          <a:p>
            <a:r>
              <a:rPr lang="ar-SA" sz="3600" dirty="0" smtClean="0">
                <a:solidFill>
                  <a:schemeClr val="accent4">
                    <a:lumMod val="50000"/>
                  </a:schemeClr>
                </a:solidFill>
              </a:rPr>
              <a:t>خلود الشلهوب </a:t>
            </a:r>
            <a:endParaRPr lang="ar-SA" sz="3600" dirty="0">
              <a:solidFill>
                <a:schemeClr val="accent4">
                  <a:lumMod val="50000"/>
                </a:schemeClr>
              </a:solidFill>
            </a:endParaRPr>
          </a:p>
        </p:txBody>
      </p:sp>
      <p:sp>
        <p:nvSpPr>
          <p:cNvPr id="4" name="مربع نص 3"/>
          <p:cNvSpPr txBox="1"/>
          <p:nvPr/>
        </p:nvSpPr>
        <p:spPr>
          <a:xfrm>
            <a:off x="2857488" y="3357562"/>
            <a:ext cx="6072230"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4000" dirty="0" smtClean="0"/>
              <a:t>عمل الطالبة :</a:t>
            </a:r>
            <a:endParaRPr lang="ar-SA" sz="4000" dirty="0"/>
          </a:p>
        </p:txBody>
      </p:sp>
      <p:sp>
        <p:nvSpPr>
          <p:cNvPr id="5" name="مربع نص 4"/>
          <p:cNvSpPr txBox="1"/>
          <p:nvPr/>
        </p:nvSpPr>
        <p:spPr>
          <a:xfrm>
            <a:off x="3428992" y="4572008"/>
            <a:ext cx="5429288" cy="646331"/>
          </a:xfrm>
          <a:prstGeom prst="rect">
            <a:avLst/>
          </a:prstGeom>
          <a:noFill/>
        </p:spPr>
        <p:txBody>
          <a:bodyPr wrap="square" rtlCol="1">
            <a:spAutoFit/>
          </a:bodyPr>
          <a:lstStyle/>
          <a:p>
            <a:r>
              <a:rPr lang="ar-SA" sz="3600" dirty="0" smtClean="0">
                <a:solidFill>
                  <a:schemeClr val="accent4">
                    <a:lumMod val="50000"/>
                  </a:schemeClr>
                </a:solidFill>
              </a:rPr>
              <a:t>فاطمة العقيلي </a:t>
            </a:r>
            <a:endParaRPr lang="ar-SA" sz="36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472" y="214290"/>
            <a:ext cx="8286808" cy="707886"/>
          </a:xfrm>
          <a:prstGeom prst="rect">
            <a:avLst/>
          </a:prstGeom>
        </p:spPr>
        <p:style>
          <a:lnRef idx="3">
            <a:schemeClr val="lt1"/>
          </a:lnRef>
          <a:fillRef idx="1">
            <a:schemeClr val="accent4"/>
          </a:fillRef>
          <a:effectRef idx="1">
            <a:schemeClr val="accent4"/>
          </a:effectRef>
          <a:fontRef idx="minor">
            <a:schemeClr val="lt1"/>
          </a:fontRef>
        </p:style>
        <p:txBody>
          <a:bodyPr wrap="square" rtlCol="1">
            <a:spAutoFit/>
          </a:bodyPr>
          <a:lstStyle/>
          <a:p>
            <a:pPr algn="ctr"/>
            <a:r>
              <a:rPr lang="ar-SA" sz="4000" dirty="0" smtClean="0"/>
              <a:t>مصادر التشريع المختلف عليها </a:t>
            </a:r>
            <a:endParaRPr lang="ar-SA" sz="4000" dirty="0"/>
          </a:p>
        </p:txBody>
      </p:sp>
      <p:sp>
        <p:nvSpPr>
          <p:cNvPr id="3" name="مستطيل مستدير الزوايا 2"/>
          <p:cNvSpPr/>
          <p:nvPr/>
        </p:nvSpPr>
        <p:spPr>
          <a:xfrm>
            <a:off x="642910" y="1571612"/>
            <a:ext cx="8072494" cy="435771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 name="مربع نص 3"/>
          <p:cNvSpPr txBox="1"/>
          <p:nvPr/>
        </p:nvSpPr>
        <p:spPr>
          <a:xfrm>
            <a:off x="4143372" y="1714488"/>
            <a:ext cx="4214842" cy="4401205"/>
          </a:xfrm>
          <a:prstGeom prst="rect">
            <a:avLst/>
          </a:prstGeom>
          <a:noFill/>
        </p:spPr>
        <p:txBody>
          <a:bodyPr wrap="square" rtlCol="1">
            <a:spAutoFit/>
          </a:bodyPr>
          <a:lstStyle/>
          <a:p>
            <a:pPr>
              <a:buFont typeface="Wingdings" pitchFamily="2" charset="2"/>
              <a:buChar char="§"/>
            </a:pPr>
            <a:r>
              <a:rPr lang="ar-SA" sz="4000" dirty="0" smtClean="0">
                <a:solidFill>
                  <a:schemeClr val="accent4">
                    <a:lumMod val="75000"/>
                  </a:schemeClr>
                </a:solidFill>
              </a:rPr>
              <a:t>الإجماع</a:t>
            </a:r>
          </a:p>
          <a:p>
            <a:pPr>
              <a:buFont typeface="Wingdings" pitchFamily="2" charset="2"/>
              <a:buChar char="§"/>
            </a:pPr>
            <a:r>
              <a:rPr lang="ar-SA" sz="4000" dirty="0" smtClean="0">
                <a:solidFill>
                  <a:schemeClr val="accent4">
                    <a:lumMod val="75000"/>
                  </a:schemeClr>
                </a:solidFill>
              </a:rPr>
              <a:t>القياس في التشريع الإسلامي</a:t>
            </a:r>
          </a:p>
          <a:p>
            <a:pPr>
              <a:buFont typeface="Wingdings" pitchFamily="2" charset="2"/>
              <a:buChar char="§"/>
            </a:pPr>
            <a:r>
              <a:rPr lang="ar-SA" sz="4000" dirty="0" smtClean="0">
                <a:solidFill>
                  <a:schemeClr val="accent4">
                    <a:lumMod val="75000"/>
                  </a:schemeClr>
                </a:solidFill>
              </a:rPr>
              <a:t>الاجتهاد</a:t>
            </a:r>
          </a:p>
          <a:p>
            <a:pPr>
              <a:buFont typeface="Wingdings" pitchFamily="2" charset="2"/>
              <a:buChar char="§"/>
            </a:pPr>
            <a:r>
              <a:rPr lang="ar-SA" sz="4000" dirty="0" smtClean="0">
                <a:solidFill>
                  <a:schemeClr val="accent4">
                    <a:lumMod val="75000"/>
                  </a:schemeClr>
                </a:solidFill>
              </a:rPr>
              <a:t>الاستحسان </a:t>
            </a:r>
          </a:p>
          <a:p>
            <a:pPr>
              <a:buFont typeface="Wingdings" pitchFamily="2" charset="2"/>
              <a:buChar char="§"/>
            </a:pPr>
            <a:r>
              <a:rPr lang="ar-SA" sz="4000" dirty="0" smtClean="0">
                <a:solidFill>
                  <a:schemeClr val="accent4">
                    <a:lumMod val="75000"/>
                  </a:schemeClr>
                </a:solidFill>
              </a:rPr>
              <a:t>العرف </a:t>
            </a:r>
          </a:p>
          <a:p>
            <a:r>
              <a:rPr lang="ar-SA" sz="4000" dirty="0" smtClean="0">
                <a:solidFill>
                  <a:schemeClr val="accent4">
                    <a:lumMod val="75000"/>
                  </a:schemeClr>
                </a:solidFill>
              </a:rPr>
              <a:t> </a:t>
            </a:r>
            <a:r>
              <a:rPr lang="ar-SA" dirty="0" smtClean="0"/>
              <a:t> </a:t>
            </a:r>
            <a:endParaRPr lang="ar-SA" dirty="0"/>
          </a:p>
        </p:txBody>
      </p:sp>
      <p:sp>
        <p:nvSpPr>
          <p:cNvPr id="5" name="مربع نص 4"/>
          <p:cNvSpPr txBox="1"/>
          <p:nvPr/>
        </p:nvSpPr>
        <p:spPr>
          <a:xfrm>
            <a:off x="571472" y="1714488"/>
            <a:ext cx="3786214" cy="2554545"/>
          </a:xfrm>
          <a:prstGeom prst="rect">
            <a:avLst/>
          </a:prstGeom>
          <a:noFill/>
        </p:spPr>
        <p:txBody>
          <a:bodyPr wrap="square" rtlCol="1">
            <a:spAutoFit/>
          </a:bodyPr>
          <a:lstStyle/>
          <a:p>
            <a:pPr>
              <a:buFont typeface="Wingdings" pitchFamily="2" charset="2"/>
              <a:buChar char="§"/>
            </a:pPr>
            <a:r>
              <a:rPr lang="ar-SA" sz="4000" dirty="0" smtClean="0">
                <a:solidFill>
                  <a:schemeClr val="accent4">
                    <a:lumMod val="75000"/>
                  </a:schemeClr>
                </a:solidFill>
              </a:rPr>
              <a:t>الاستصحاب </a:t>
            </a:r>
          </a:p>
          <a:p>
            <a:pPr>
              <a:buFont typeface="Wingdings" pitchFamily="2" charset="2"/>
              <a:buChar char="§"/>
            </a:pPr>
            <a:r>
              <a:rPr lang="ar-SA" sz="4000" dirty="0" smtClean="0">
                <a:solidFill>
                  <a:schemeClr val="accent4">
                    <a:lumMod val="75000"/>
                  </a:schemeClr>
                </a:solidFill>
              </a:rPr>
              <a:t>المصالح المرسلة</a:t>
            </a:r>
          </a:p>
          <a:p>
            <a:pPr>
              <a:buFont typeface="Wingdings" pitchFamily="2" charset="2"/>
              <a:buChar char="§"/>
            </a:pPr>
            <a:r>
              <a:rPr lang="ar-SA" sz="4000" dirty="0" smtClean="0">
                <a:solidFill>
                  <a:schemeClr val="accent4">
                    <a:lumMod val="75000"/>
                  </a:schemeClr>
                </a:solidFill>
              </a:rPr>
              <a:t>سد الذرائع </a:t>
            </a:r>
          </a:p>
          <a:p>
            <a:pPr>
              <a:buFont typeface="Wingdings" pitchFamily="2" charset="2"/>
              <a:buChar char="§"/>
            </a:pPr>
            <a:r>
              <a:rPr lang="ar-SA" sz="4000" dirty="0" smtClean="0">
                <a:solidFill>
                  <a:schemeClr val="accent4">
                    <a:lumMod val="75000"/>
                  </a:schemeClr>
                </a:solidFill>
              </a:rPr>
              <a:t>أقوال ألصحابه  </a:t>
            </a:r>
            <a:endParaRPr lang="ar-SA" sz="40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514232.jpg"/>
          <p:cNvPicPr>
            <a:picLocks noChangeAspect="1"/>
          </p:cNvPicPr>
          <p:nvPr/>
        </p:nvPicPr>
        <p:blipFill>
          <a:blip r:embed="rId2" cstate="print"/>
          <a:stretch>
            <a:fillRect/>
          </a:stretch>
        </p:blipFill>
        <p:spPr>
          <a:xfrm>
            <a:off x="500034" y="214290"/>
            <a:ext cx="2857500" cy="28575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مربع نص 2"/>
          <p:cNvSpPr txBox="1"/>
          <p:nvPr/>
        </p:nvSpPr>
        <p:spPr>
          <a:xfrm>
            <a:off x="3857620" y="214290"/>
            <a:ext cx="4572032"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4000" dirty="0" smtClean="0"/>
              <a:t>أولاً : القرآن الكريم </a:t>
            </a:r>
            <a:endParaRPr lang="ar-SA" sz="4000" dirty="0"/>
          </a:p>
        </p:txBody>
      </p:sp>
      <p:sp>
        <p:nvSpPr>
          <p:cNvPr id="4" name="مستطيل مستدير الزوايا 3"/>
          <p:cNvSpPr/>
          <p:nvPr/>
        </p:nvSpPr>
        <p:spPr>
          <a:xfrm>
            <a:off x="3643306" y="1500174"/>
            <a:ext cx="5143536" cy="507209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5" name="مربع نص 4"/>
          <p:cNvSpPr txBox="1"/>
          <p:nvPr/>
        </p:nvSpPr>
        <p:spPr>
          <a:xfrm>
            <a:off x="4000496" y="1785926"/>
            <a:ext cx="4357718" cy="4524315"/>
          </a:xfrm>
          <a:prstGeom prst="rect">
            <a:avLst/>
          </a:prstGeom>
          <a:noFill/>
        </p:spPr>
        <p:txBody>
          <a:bodyPr wrap="square" rtlCol="1">
            <a:spAutoFit/>
          </a:bodyPr>
          <a:lstStyle/>
          <a:p>
            <a:r>
              <a:rPr lang="ar-SA" sz="3600" dirty="0" smtClean="0">
                <a:solidFill>
                  <a:schemeClr val="accent4">
                    <a:lumMod val="75000"/>
                  </a:schemeClr>
                </a:solidFill>
              </a:rPr>
              <a:t>القران الكريم :هو كلام الله المنزل على النبي محمد صلى الله عليه وسلم المنقول بالتواتر وهو أخر الكتب ألسماويه أكثرها بلاغه </a:t>
            </a:r>
          </a:p>
          <a:p>
            <a:r>
              <a:rPr lang="ar-SA" sz="3600" dirty="0" smtClean="0">
                <a:solidFill>
                  <a:schemeClr val="accent4">
                    <a:lumMod val="75000"/>
                  </a:schemeClr>
                </a:solidFill>
              </a:rPr>
              <a:t>كما يحتوي القران الكريم على 114 سوره منها المكية والمدنية.</a:t>
            </a:r>
            <a:endParaRPr lang="ar-SA" sz="36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214290"/>
            <a:ext cx="7572428" cy="646331"/>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pPr algn="ctr"/>
            <a:r>
              <a:rPr lang="ar-SA" sz="3600" dirty="0" smtClean="0"/>
              <a:t>ألشبهه في القرآن الكريم </a:t>
            </a:r>
            <a:endParaRPr lang="ar-SA" sz="3600" dirty="0"/>
          </a:p>
        </p:txBody>
      </p:sp>
      <p:sp>
        <p:nvSpPr>
          <p:cNvPr id="3" name="مربع نص 2"/>
          <p:cNvSpPr txBox="1"/>
          <p:nvPr/>
        </p:nvSpPr>
        <p:spPr>
          <a:xfrm>
            <a:off x="785786" y="2857496"/>
            <a:ext cx="7572428" cy="2318207"/>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2800" b="1" dirty="0" smtClean="0"/>
              <a:t>كيف يمكن اعتبار القرآن قد أوحى إلى محمد، وفي نفس الوقت نجد أن محمدا -صلى الله عليه وسلم- هو المتكلم في آيات عديدة كما في سورة 1 الآية 5،7 - وفي سورة 2،105 الآية 117،163 وكما في سورة 3 الآية 2، وفي سورة رقم 40 الآية 65، والسورة رقم 43 الآية 88،89؟</a:t>
            </a:r>
            <a:endParaRPr lang="ar-SA" sz="2800" dirty="0"/>
          </a:p>
        </p:txBody>
      </p:sp>
      <p:sp>
        <p:nvSpPr>
          <p:cNvPr id="7" name="مربع نص 6"/>
          <p:cNvSpPr txBox="1"/>
          <p:nvPr/>
        </p:nvSpPr>
        <p:spPr>
          <a:xfrm>
            <a:off x="7286644" y="1571612"/>
            <a:ext cx="1000132" cy="707886"/>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4000" dirty="0" smtClean="0">
                <a:solidFill>
                  <a:schemeClr val="accent4">
                    <a:lumMod val="75000"/>
                  </a:schemeClr>
                </a:solidFill>
              </a:rPr>
              <a:t>أولاً</a:t>
            </a:r>
            <a:endParaRPr lang="ar-SA" sz="40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357158" y="1285860"/>
            <a:ext cx="8572560" cy="314327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 name="مربع نص 2"/>
          <p:cNvSpPr txBox="1"/>
          <p:nvPr/>
        </p:nvSpPr>
        <p:spPr>
          <a:xfrm>
            <a:off x="428596" y="1500174"/>
            <a:ext cx="8358246" cy="2554545"/>
          </a:xfrm>
          <a:prstGeom prst="rect">
            <a:avLst/>
          </a:prstGeom>
          <a:noFill/>
        </p:spPr>
        <p:txBody>
          <a:bodyPr wrap="square" rtlCol="1">
            <a:spAutoFit/>
          </a:bodyPr>
          <a:lstStyle/>
          <a:p>
            <a:pPr>
              <a:buFont typeface="Wingdings" pitchFamily="2" charset="2"/>
              <a:buChar char="§"/>
            </a:pPr>
            <a:r>
              <a:rPr lang="ar-SA" sz="3200" b="1" dirty="0" smtClean="0">
                <a:solidFill>
                  <a:schemeClr val="accent4">
                    <a:lumMod val="50000"/>
                  </a:schemeClr>
                </a:solidFill>
              </a:rPr>
              <a:t>أن السائل لا يعرف أساليب اللغة العربية، ولا طرائق البلغاء في الكلام، ولا منهجهم في البيان، ومعلوم أن القرآن نزل بلغة العرب، وقد تحدى الله الأولين والآخرين أن يأتوا بسورة من مثله بلاغة وفصاحة وبيانا وحلاوة وبناءا معجزا يستحيل الإتيان بكلام مثله في الحلاوة والبيان</a:t>
            </a:r>
            <a:endParaRPr lang="ar-SA" sz="3200" dirty="0">
              <a:solidFill>
                <a:schemeClr val="accent4">
                  <a:lumMod val="50000"/>
                </a:schemeClr>
              </a:solidFill>
            </a:endParaRPr>
          </a:p>
        </p:txBody>
      </p:sp>
      <p:sp>
        <p:nvSpPr>
          <p:cNvPr id="4" name="مربع نص 3"/>
          <p:cNvSpPr txBox="1"/>
          <p:nvPr/>
        </p:nvSpPr>
        <p:spPr>
          <a:xfrm>
            <a:off x="4572000" y="285728"/>
            <a:ext cx="4214810" cy="707886"/>
          </a:xfrm>
          <a:prstGeom prst="rect">
            <a:avLst/>
          </a:prstGeom>
          <a:noFill/>
        </p:spPr>
        <p:txBody>
          <a:bodyPr wrap="square" rtlCol="1">
            <a:spAutoFit/>
          </a:bodyPr>
          <a:lstStyle/>
          <a:p>
            <a:r>
              <a:rPr lang="ar-SA" sz="4000" dirty="0" smtClean="0">
                <a:solidFill>
                  <a:schemeClr val="accent4">
                    <a:lumMod val="50000"/>
                  </a:schemeClr>
                </a:solidFill>
              </a:rPr>
              <a:t>الجواب: </a:t>
            </a:r>
            <a:endParaRPr lang="ar-SA" sz="40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14282" y="571480"/>
            <a:ext cx="8715436" cy="564360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 name="مربع نص 2"/>
          <p:cNvSpPr txBox="1"/>
          <p:nvPr/>
        </p:nvSpPr>
        <p:spPr>
          <a:xfrm>
            <a:off x="428596" y="857232"/>
            <a:ext cx="8286808" cy="5016758"/>
          </a:xfrm>
          <a:prstGeom prst="rect">
            <a:avLst/>
          </a:prstGeom>
          <a:noFill/>
        </p:spPr>
        <p:txBody>
          <a:bodyPr wrap="square" rtlCol="1">
            <a:spAutoFit/>
          </a:bodyPr>
          <a:lstStyle/>
          <a:p>
            <a:pPr>
              <a:buFont typeface="Wingdings" pitchFamily="2" charset="2"/>
              <a:buChar char="§"/>
            </a:pPr>
            <a:r>
              <a:rPr lang="ar-SA" sz="3200" b="1" dirty="0" smtClean="0">
                <a:solidFill>
                  <a:schemeClr val="accent4">
                    <a:lumMod val="50000"/>
                  </a:schemeClr>
                </a:solidFill>
              </a:rPr>
              <a:t>ومن أساليب العرب في البيان أن يتحدث المتكلم عن نفسه تارة بضمير المتكلم، وتارة بضمير الغائب، كأن يقول المتكلم: فعلت كذا وكذا، وذهبت وآمرك يا فلان أن تفعل كذا، وتارة يقول عن نفسه أيضا: إن فلانا -يعني نفسه- يأمركم بكذا وكذا، وينهاكم عن كذا، ويحب منكم أن تفعلوا كذا كأن يقول أمير أو ملك لشعبه وقومه وهو المتكلم إن الأمير يطلب منكم كذا وكذا.. وهو يشير بذلك أن أمره لهم من واقع أنه أمير أو ملك. وهذا أبلغ وأكمل من أن يقول لهم أنني الملك وآمركم بكذا وكذا.. فقوله: أن الملك يأمركم أكثر بلاغة من قوله أنني الملك وآمركم</a:t>
            </a:r>
            <a:endParaRPr lang="ar-SA" sz="32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357158" y="857232"/>
            <a:ext cx="8429684" cy="528641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 name="مربع نص 2"/>
          <p:cNvSpPr txBox="1"/>
          <p:nvPr/>
        </p:nvSpPr>
        <p:spPr>
          <a:xfrm>
            <a:off x="714348" y="1285860"/>
            <a:ext cx="7786742" cy="4524315"/>
          </a:xfrm>
          <a:prstGeom prst="rect">
            <a:avLst/>
          </a:prstGeom>
          <a:noFill/>
        </p:spPr>
        <p:txBody>
          <a:bodyPr wrap="square" rtlCol="1">
            <a:spAutoFit/>
          </a:bodyPr>
          <a:lstStyle/>
          <a:p>
            <a:pPr>
              <a:buFont typeface="Wingdings" pitchFamily="2" charset="2"/>
              <a:buChar char="§"/>
            </a:pPr>
            <a:r>
              <a:rPr lang="ar-SA" sz="3200" b="1" dirty="0" smtClean="0">
                <a:solidFill>
                  <a:schemeClr val="accent4">
                    <a:lumMod val="50000"/>
                  </a:schemeClr>
                </a:solidFill>
              </a:rPr>
              <a:t>وقد جاء القرآن بهذا النوع من البيان كما في الآيات التي اعترض بها السائل فظن أن هذا لا يمكن أن يكون من كلام الله سبحانه وتعالى: نحو قوله تعالى في سورة البقرة: {وإلهكم إله واحد لا إله إلا هو الرحمن الرحيم}، وقوله في سورة آل عمران: {ألم، الله لا إله إلا هو الحي القيوم، نزل عليك الكتاب بالحق} فظن هذا الذي لا يعرف العربية لأن الله لا يمكن أن يتكلم عن نفسه بصيغة الغائب وأنه كان لا بد وأن يقول (نزلت عليك يا محمد الكتاب بالحق مصدقا لما بين يديه</a:t>
            </a:r>
            <a:r>
              <a:rPr lang="en-US" sz="3200" b="1" dirty="0" smtClean="0">
                <a:solidFill>
                  <a:schemeClr val="accent4">
                    <a:lumMod val="50000"/>
                  </a:schemeClr>
                </a:solidFill>
              </a:rPr>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28596" y="2285992"/>
            <a:ext cx="8143932" cy="1846659"/>
          </a:xfrm>
          <a:prstGeom prst="rect">
            <a:avLst/>
          </a:prstGeom>
        </p:spPr>
        <p:style>
          <a:lnRef idx="1">
            <a:schemeClr val="accent4"/>
          </a:lnRef>
          <a:fillRef idx="3">
            <a:schemeClr val="accent4"/>
          </a:fillRef>
          <a:effectRef idx="2">
            <a:schemeClr val="accent4"/>
          </a:effectRef>
          <a:fontRef idx="minor">
            <a:schemeClr val="lt1"/>
          </a:fontRef>
        </p:style>
        <p:txBody>
          <a:bodyPr wrap="square" rtlCol="1">
            <a:spAutoFit/>
          </a:bodyPr>
          <a:lstStyle/>
          <a:p>
            <a:r>
              <a:rPr lang="ar-SA" sz="3200" b="1" dirty="0" smtClean="0"/>
              <a:t>اتهم بعض المستشرقين من أمثال بيرسي</a:t>
            </a:r>
            <a:r>
              <a:rPr lang="en-US" sz="3200" b="1" dirty="0" smtClean="0"/>
              <a:t>  </a:t>
            </a:r>
            <a:r>
              <a:rPr lang="ar-SA" sz="3200" b="1" dirty="0" smtClean="0"/>
              <a:t>هورنستاين</a:t>
            </a:r>
            <a:r>
              <a:rPr lang="en-US" sz="3200" b="1" dirty="0" smtClean="0"/>
              <a:t> -</a:t>
            </a:r>
            <a:r>
              <a:rPr lang="ar-SA" sz="3200" b="1" dirty="0" smtClean="0"/>
              <a:t>يوليوس فلهاوزن</a:t>
            </a:r>
            <a:r>
              <a:rPr lang="en-US" sz="3200" b="1" dirty="0" smtClean="0"/>
              <a:t> -</a:t>
            </a:r>
            <a:r>
              <a:rPr lang="ar-SA" sz="3200" b="1" dirty="0" smtClean="0"/>
              <a:t>د.بروس </a:t>
            </a:r>
            <a:r>
              <a:rPr lang="ar-SA" sz="3200" b="1" dirty="0" err="1" smtClean="0"/>
              <a:t>و</a:t>
            </a:r>
            <a:r>
              <a:rPr lang="ar-SA" sz="3200" b="1" dirty="0" smtClean="0"/>
              <a:t> </a:t>
            </a:r>
            <a:r>
              <a:rPr lang="en-US" sz="3200" b="1" dirty="0" smtClean="0"/>
              <a:t> </a:t>
            </a:r>
            <a:r>
              <a:rPr lang="ar-SA" sz="3200" b="1" dirty="0" smtClean="0"/>
              <a:t>د</a:t>
            </a:r>
            <a:r>
              <a:rPr lang="en-US" sz="3200" b="1" dirty="0" smtClean="0"/>
              <a:t>. </a:t>
            </a:r>
            <a:r>
              <a:rPr lang="ar-SA" sz="3200" b="1" dirty="0" smtClean="0"/>
              <a:t>لوبون محمداً صلى</a:t>
            </a:r>
            <a:r>
              <a:rPr lang="en-US" sz="3200" b="1" dirty="0" smtClean="0"/>
              <a:t> </a:t>
            </a:r>
            <a:r>
              <a:rPr lang="ar-SA" sz="3200" b="1" dirty="0" smtClean="0"/>
              <a:t>الله عليه وسلم بتأليف القرآن الكريم</a:t>
            </a:r>
            <a:r>
              <a:rPr lang="en-US" sz="3200" b="1" dirty="0" smtClean="0"/>
              <a:t>:</a:t>
            </a:r>
            <a:endParaRPr lang="en-US" sz="3200" dirty="0" smtClean="0"/>
          </a:p>
          <a:p>
            <a:endParaRPr lang="ar-SA" dirty="0"/>
          </a:p>
        </p:txBody>
      </p:sp>
      <p:sp>
        <p:nvSpPr>
          <p:cNvPr id="3" name="مربع نص 2"/>
          <p:cNvSpPr txBox="1"/>
          <p:nvPr/>
        </p:nvSpPr>
        <p:spPr>
          <a:xfrm>
            <a:off x="7643834" y="785794"/>
            <a:ext cx="857256" cy="707886"/>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4000" dirty="0" smtClean="0">
                <a:solidFill>
                  <a:schemeClr val="accent4">
                    <a:lumMod val="75000"/>
                  </a:schemeClr>
                </a:solidFill>
              </a:rPr>
              <a:t>ثانياَ</a:t>
            </a:r>
            <a:endParaRPr lang="ar-SA" sz="4000" dirty="0">
              <a:solidFill>
                <a:schemeClr val="accent4">
                  <a:lumMod val="7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TotalTime>
  <Words>1208</Words>
  <Application>Microsoft Office PowerPoint</Application>
  <PresentationFormat>On-screen Show (4:3)</PresentationFormat>
  <Paragraphs>98</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سمة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asus</dc:creator>
  <cp:lastModifiedBy>Your User Name</cp:lastModifiedBy>
  <cp:revision>22</cp:revision>
  <dcterms:created xsi:type="dcterms:W3CDTF">2011-09-25T14:22:56Z</dcterms:created>
  <dcterms:modified xsi:type="dcterms:W3CDTF">2012-12-20T10:28:54Z</dcterms:modified>
</cp:coreProperties>
</file>