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748F353-0F52-41EA-8D2F-15CBBD768B82}" type="datetimeFigureOut">
              <a:rPr lang="ar-SA" smtClean="0"/>
              <a:t>16/06/1432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DD0EFD4-B91F-4F72-A8AF-941314F678EA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dirty="0" smtClean="0">
                <a:solidFill>
                  <a:srgbClr val="FF0000"/>
                </a:solidFill>
              </a:rPr>
              <a:t>نظرية معالجة المعلومات </a:t>
            </a:r>
            <a:endParaRPr lang="ar-SA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357166"/>
            <a:ext cx="7498080" cy="5891234"/>
          </a:xfrm>
        </p:spPr>
        <p:txBody>
          <a:bodyPr>
            <a:normAutofit fontScale="55000" lnSpcReduction="20000"/>
          </a:bodyPr>
          <a:lstStyle/>
          <a:p>
            <a:r>
              <a:rPr lang="ar-SA" sz="4400" dirty="0" smtClean="0">
                <a:solidFill>
                  <a:srgbClr val="FF0000"/>
                </a:solidFill>
              </a:rPr>
              <a:t>10/</a:t>
            </a:r>
            <a:r>
              <a:rPr lang="ar-SA" sz="4400" dirty="0" err="1" smtClean="0">
                <a:solidFill>
                  <a:srgbClr val="FF0000"/>
                </a:solidFill>
              </a:rPr>
              <a:t>الاداء</a:t>
            </a:r>
            <a:r>
              <a:rPr lang="ar-SA" sz="4400" dirty="0" smtClean="0">
                <a:solidFill>
                  <a:srgbClr val="FF0000"/>
                </a:solidFill>
              </a:rPr>
              <a:t>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نورمان معجب </a:t>
            </a:r>
            <a:r>
              <a:rPr lang="ar-SA" dirty="0" err="1" smtClean="0"/>
              <a:t>بالاداء</a:t>
            </a:r>
            <a:r>
              <a:rPr lang="ar-SA" dirty="0" smtClean="0"/>
              <a:t> الحركي والذي نجده مثلا في الطابعين الخبراء ويبين </a:t>
            </a:r>
            <a:r>
              <a:rPr lang="ar-SA" dirty="0" err="1" smtClean="0"/>
              <a:t>ان</a:t>
            </a:r>
            <a:r>
              <a:rPr lang="ar-SA" dirty="0" smtClean="0"/>
              <a:t> هذا </a:t>
            </a:r>
            <a:r>
              <a:rPr lang="ar-SA" dirty="0" err="1" smtClean="0"/>
              <a:t>الاداء</a:t>
            </a:r>
            <a:r>
              <a:rPr lang="ar-SA" dirty="0" smtClean="0"/>
              <a:t> ليس مفهوما لنا </a:t>
            </a:r>
            <a:br>
              <a:rPr lang="ar-SA" dirty="0" smtClean="0"/>
            </a:br>
            <a:r>
              <a:rPr lang="ar-SA" dirty="0" smtClean="0"/>
              <a:t>بالقدر الكافي حيث يقرر </a:t>
            </a:r>
            <a:r>
              <a:rPr lang="ar-SA" dirty="0" err="1" smtClean="0"/>
              <a:t>ان</a:t>
            </a:r>
            <a:r>
              <a:rPr lang="ar-SA" dirty="0" smtClean="0"/>
              <a:t> مشكلات </a:t>
            </a:r>
            <a:r>
              <a:rPr lang="ar-SA" dirty="0" err="1" smtClean="0"/>
              <a:t>الاداء</a:t>
            </a:r>
            <a:r>
              <a:rPr lang="ar-SA" dirty="0" smtClean="0"/>
              <a:t> </a:t>
            </a:r>
            <a:r>
              <a:rPr lang="ar-SA" dirty="0" err="1" smtClean="0"/>
              <a:t>حقيقه</a:t>
            </a:r>
            <a:r>
              <a:rPr lang="ar-SA" dirty="0" smtClean="0"/>
              <a:t> وهي تتطلب فهما لقضايا حسابيه ذات حنكه عاليه وهي </a:t>
            </a:r>
            <a:br>
              <a:rPr lang="ar-SA" dirty="0" smtClean="0"/>
            </a:br>
            <a:r>
              <a:rPr lang="ar-SA" dirty="0" smtClean="0"/>
              <a:t>تتفاعل مع العمليات </a:t>
            </a:r>
            <a:r>
              <a:rPr lang="ar-SA" dirty="0" err="1" smtClean="0"/>
              <a:t>الادراكيه</a:t>
            </a:r>
            <a:r>
              <a:rPr lang="ar-SA" dirty="0" smtClean="0"/>
              <a:t> </a:t>
            </a:r>
            <a:r>
              <a:rPr lang="ar-SA" dirty="0" err="1" smtClean="0"/>
              <a:t>والتفكيريه</a:t>
            </a:r>
            <a:r>
              <a:rPr lang="ar-SA" dirty="0" smtClean="0"/>
              <a:t> بطرق </a:t>
            </a:r>
            <a:r>
              <a:rPr lang="ar-SA" dirty="0" err="1" smtClean="0"/>
              <a:t>اساسيه</a:t>
            </a:r>
            <a:r>
              <a:rPr lang="ar-SA" dirty="0" smtClean="0"/>
              <a:t> ومن الممكن </a:t>
            </a:r>
            <a:r>
              <a:rPr lang="ar-SA" dirty="0" err="1" smtClean="0"/>
              <a:t>ان</a:t>
            </a:r>
            <a:r>
              <a:rPr lang="ar-SA" dirty="0" smtClean="0"/>
              <a:t> نجادل قائلين </a:t>
            </a:r>
            <a:r>
              <a:rPr lang="ar-SA" dirty="0" err="1" smtClean="0"/>
              <a:t>ان</a:t>
            </a:r>
            <a:r>
              <a:rPr lang="ar-SA" dirty="0" smtClean="0"/>
              <a:t> كثيرا من معرفتنا </a:t>
            </a:r>
            <a:br>
              <a:rPr lang="ar-SA" dirty="0" smtClean="0"/>
            </a:br>
            <a:r>
              <a:rPr lang="ar-SA" dirty="0" smtClean="0"/>
              <a:t>بالعالم تمكن في معرفتنا </a:t>
            </a:r>
            <a:r>
              <a:rPr lang="ar-SA" dirty="0" err="1" smtClean="0"/>
              <a:t>بالاجراءات</a:t>
            </a:r>
            <a:r>
              <a:rPr lang="ar-SA" dirty="0" smtClean="0"/>
              <a:t> التي تتفاعل مع العالم وان اخطط </a:t>
            </a:r>
            <a:r>
              <a:rPr lang="ar-SA" dirty="0" err="1" smtClean="0"/>
              <a:t>التصوريه</a:t>
            </a:r>
            <a:r>
              <a:rPr lang="ar-SA" dirty="0" smtClean="0"/>
              <a:t> </a:t>
            </a:r>
            <a:r>
              <a:rPr lang="ar-SA" dirty="0" err="1" smtClean="0"/>
              <a:t>الادراكيه</a:t>
            </a:r>
            <a:r>
              <a:rPr lang="ar-SA" dirty="0" smtClean="0"/>
              <a:t> </a:t>
            </a:r>
            <a:r>
              <a:rPr lang="ar-SA" dirty="0" err="1" smtClean="0"/>
              <a:t>المعرفيه</a:t>
            </a:r>
            <a:r>
              <a:rPr lang="ar-SA" dirty="0" smtClean="0"/>
              <a:t> </a:t>
            </a:r>
            <a:r>
              <a:rPr lang="ar-SA" dirty="0" err="1" smtClean="0"/>
              <a:t>الحركيه</a:t>
            </a:r>
            <a:r>
              <a:rPr lang="ar-SA" dirty="0" smtClean="0"/>
              <a:t> تكوينات </a:t>
            </a:r>
            <a:br>
              <a:rPr lang="ar-SA" dirty="0" smtClean="0"/>
            </a:br>
            <a:r>
              <a:rPr lang="ar-SA" dirty="0" smtClean="0"/>
              <a:t>تذكر موحده .</a:t>
            </a:r>
            <a:br>
              <a:rPr lang="ar-SA" dirty="0" smtClean="0"/>
            </a:br>
            <a:r>
              <a:rPr lang="ar-SA" dirty="0" smtClean="0"/>
              <a:t> </a:t>
            </a:r>
            <a:r>
              <a:rPr lang="ar-SA" dirty="0" smtClean="0">
                <a:solidFill>
                  <a:srgbClr val="FF0000"/>
                </a:solidFill>
              </a:rPr>
              <a:t/>
            </a:r>
            <a:br>
              <a:rPr lang="ar-SA" dirty="0" smtClean="0">
                <a:solidFill>
                  <a:srgbClr val="FF0000"/>
                </a:solidFill>
              </a:rPr>
            </a:br>
            <a:r>
              <a:rPr lang="ar-SA" dirty="0" smtClean="0">
                <a:solidFill>
                  <a:srgbClr val="FF0000"/>
                </a:solidFill>
              </a:rPr>
              <a:t>11/</a:t>
            </a:r>
            <a:r>
              <a:rPr lang="ar-SA" dirty="0" err="1" smtClean="0">
                <a:solidFill>
                  <a:srgbClr val="FF0000"/>
                </a:solidFill>
              </a:rPr>
              <a:t>المهاره</a:t>
            </a:r>
            <a:r>
              <a:rPr lang="ar-SA" dirty="0" smtClean="0">
                <a:solidFill>
                  <a:srgbClr val="FF0000"/>
                </a:solidFill>
              </a:rPr>
              <a:t> 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يعتقد نورمان </a:t>
            </a:r>
            <a:r>
              <a:rPr lang="ar-SA" dirty="0" err="1" smtClean="0"/>
              <a:t>ان</a:t>
            </a:r>
            <a:r>
              <a:rPr lang="ar-SA" dirty="0" smtClean="0"/>
              <a:t> هناك فرقا </a:t>
            </a:r>
            <a:r>
              <a:rPr lang="ar-SA" dirty="0" err="1" smtClean="0"/>
              <a:t>كيما</a:t>
            </a:r>
            <a:r>
              <a:rPr lang="ar-SA" dirty="0" smtClean="0"/>
              <a:t> وكيفيا بين الشخص الذي بلغ مستوي معقولا من </a:t>
            </a:r>
            <a:r>
              <a:rPr lang="ar-SA" dirty="0" err="1" smtClean="0"/>
              <a:t>الكفاء</a:t>
            </a:r>
            <a:r>
              <a:rPr lang="ar-SA" dirty="0" smtClean="0"/>
              <a:t> في عمل معين والشخص الخبير </a:t>
            </a:r>
            <a:br>
              <a:rPr lang="ar-SA" dirty="0" smtClean="0"/>
            </a:br>
            <a:r>
              <a:rPr lang="ar-SA" dirty="0" smtClean="0"/>
              <a:t>فالخبير يودي العمل </a:t>
            </a:r>
            <a:r>
              <a:rPr lang="ar-SA" dirty="0" err="1" smtClean="0"/>
              <a:t>او</a:t>
            </a:r>
            <a:r>
              <a:rPr lang="ar-SA" dirty="0" smtClean="0"/>
              <a:t> </a:t>
            </a:r>
            <a:r>
              <a:rPr lang="ar-SA" dirty="0" err="1" smtClean="0"/>
              <a:t>المهمه</a:t>
            </a:r>
            <a:r>
              <a:rPr lang="ar-SA" dirty="0" smtClean="0"/>
              <a:t> بسهوله وعلي نحو </a:t>
            </a:r>
            <a:r>
              <a:rPr lang="ar-SA" dirty="0" err="1" smtClean="0"/>
              <a:t>اتوماتيكي</a:t>
            </a:r>
            <a:r>
              <a:rPr lang="ar-SA" dirty="0" smtClean="0"/>
              <a:t> ودون وعي بكثير من </a:t>
            </a:r>
            <a:r>
              <a:rPr lang="ar-SA" dirty="0" err="1" smtClean="0"/>
              <a:t>الانشطه</a:t>
            </a:r>
            <a:r>
              <a:rPr lang="ar-SA" dirty="0" smtClean="0"/>
              <a:t> </a:t>
            </a:r>
            <a:r>
              <a:rPr lang="ar-SA" dirty="0" err="1" smtClean="0"/>
              <a:t>المتضمنه</a:t>
            </a:r>
            <a:r>
              <a:rPr lang="ar-SA" dirty="0" smtClean="0"/>
              <a:t> في </a:t>
            </a:r>
            <a:r>
              <a:rPr lang="ar-SA" dirty="0" err="1" smtClean="0"/>
              <a:t>اداء</a:t>
            </a:r>
            <a:r>
              <a:rPr lang="ar-SA" dirty="0" smtClean="0"/>
              <a:t> </a:t>
            </a:r>
            <a:r>
              <a:rPr lang="ar-SA" dirty="0" err="1" smtClean="0"/>
              <a:t>المهمه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والفروق </a:t>
            </a:r>
            <a:r>
              <a:rPr lang="ar-SA" dirty="0" err="1" smtClean="0"/>
              <a:t>الاساسيه</a:t>
            </a:r>
            <a:r>
              <a:rPr lang="ar-SA" dirty="0" smtClean="0"/>
              <a:t> بين </a:t>
            </a:r>
            <a:r>
              <a:rPr lang="ar-SA" dirty="0" err="1" smtClean="0"/>
              <a:t>الافراد</a:t>
            </a:r>
            <a:r>
              <a:rPr lang="ar-SA" dirty="0" smtClean="0"/>
              <a:t> </a:t>
            </a:r>
            <a:r>
              <a:rPr lang="ar-SA" dirty="0" err="1" smtClean="0"/>
              <a:t>المهره</a:t>
            </a:r>
            <a:r>
              <a:rPr lang="ar-SA" dirty="0" smtClean="0"/>
              <a:t> وغير </a:t>
            </a:r>
            <a:r>
              <a:rPr lang="ar-SA" dirty="0" err="1" smtClean="0"/>
              <a:t>المهره</a:t>
            </a:r>
            <a:r>
              <a:rPr lang="ar-SA" dirty="0" smtClean="0"/>
              <a:t> قد لوحظت ووضعت موضع </a:t>
            </a:r>
            <a:r>
              <a:rPr lang="ar-SA" dirty="0" err="1" smtClean="0"/>
              <a:t>الدراسه</a:t>
            </a:r>
            <a:r>
              <a:rPr lang="ar-SA" dirty="0" smtClean="0"/>
              <a:t> حديثا نسبيا .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r>
              <a:rPr lang="ar-SA" sz="4400" dirty="0" smtClean="0">
                <a:solidFill>
                  <a:srgbClr val="FF0000"/>
                </a:solidFill>
              </a:rPr>
              <a:t>12/التفكير.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يعتقد نورمان انه قد انفق كثير وطاقه في </a:t>
            </a:r>
            <a:r>
              <a:rPr lang="ar-SA" dirty="0" err="1" smtClean="0"/>
              <a:t>دراسه</a:t>
            </a:r>
            <a:r>
              <a:rPr lang="ar-SA" dirty="0" smtClean="0"/>
              <a:t> عمليات التفكير </a:t>
            </a:r>
            <a:r>
              <a:rPr lang="ar-SA" dirty="0" err="1" smtClean="0"/>
              <a:t>المجرده</a:t>
            </a:r>
            <a:r>
              <a:rPr lang="ar-SA" dirty="0" smtClean="0"/>
              <a:t> </a:t>
            </a:r>
            <a:r>
              <a:rPr lang="ar-SA" dirty="0" err="1" smtClean="0"/>
              <a:t>الخالصه</a:t>
            </a:r>
            <a:r>
              <a:rPr lang="ar-SA" dirty="0" smtClean="0"/>
              <a:t> ومثاليه ذلك </a:t>
            </a:r>
            <a:br>
              <a:rPr lang="ar-SA" dirty="0" smtClean="0"/>
            </a:br>
            <a:r>
              <a:rPr lang="ar-SA" dirty="0" err="1" smtClean="0"/>
              <a:t>ان</a:t>
            </a:r>
            <a:r>
              <a:rPr lang="ar-SA" dirty="0" smtClean="0"/>
              <a:t> بعض  علماء نفس معالجه المعلومات ينظرون </a:t>
            </a:r>
            <a:r>
              <a:rPr lang="ar-SA" dirty="0" err="1" smtClean="0"/>
              <a:t>توكد</a:t>
            </a:r>
            <a:r>
              <a:rPr lang="ar-SA" dirty="0" smtClean="0"/>
              <a:t> علي المهارات </a:t>
            </a:r>
            <a:r>
              <a:rPr lang="ar-SA" dirty="0" err="1" smtClean="0"/>
              <a:t>العامه</a:t>
            </a:r>
            <a:r>
              <a:rPr lang="ar-SA" dirty="0" smtClean="0"/>
              <a:t> لحل </a:t>
            </a:r>
            <a:r>
              <a:rPr lang="ar-SA" dirty="0" err="1" smtClean="0"/>
              <a:t>المشكله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وتنقص </a:t>
            </a:r>
            <a:r>
              <a:rPr lang="ar-SA" dirty="0" err="1" smtClean="0"/>
              <a:t>الي</a:t>
            </a:r>
            <a:r>
              <a:rPr lang="ar-SA" dirty="0" smtClean="0"/>
              <a:t> حد </a:t>
            </a:r>
            <a:r>
              <a:rPr lang="ar-SA" dirty="0" err="1" smtClean="0"/>
              <a:t>الادنى</a:t>
            </a:r>
            <a:r>
              <a:rPr lang="ar-SA" dirty="0" smtClean="0"/>
              <a:t> استراتيجيات حل </a:t>
            </a:r>
            <a:r>
              <a:rPr lang="ar-SA" dirty="0" err="1" smtClean="0"/>
              <a:t>المشكله</a:t>
            </a:r>
            <a:r>
              <a:rPr lang="ar-SA" dirty="0" smtClean="0"/>
              <a:t> التي تنشا عن خبرات بيئيه محدده </a:t>
            </a:r>
            <a:r>
              <a:rPr lang="ar-SA" dirty="0" err="1" smtClean="0"/>
              <a:t>اونوعيه</a:t>
            </a:r>
            <a:r>
              <a:rPr lang="ar-SA" dirty="0" smtClean="0"/>
              <a:t> .</a:t>
            </a:r>
            <a:br>
              <a:rPr lang="ar-SA" dirty="0" smtClean="0"/>
            </a:br>
            <a:r>
              <a:rPr lang="ar-SA" dirty="0" smtClean="0"/>
              <a:t> 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أشكال التعلم : 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 الزيادة أو </a:t>
            </a:r>
            <a:r>
              <a:rPr lang="ar-SA" dirty="0" err="1" smtClean="0"/>
              <a:t>التر</a:t>
            </a:r>
            <a:r>
              <a:rPr lang="ar-SA" dirty="0" smtClean="0"/>
              <a:t> </a:t>
            </a:r>
            <a:r>
              <a:rPr lang="ar-SA" dirty="0" err="1" smtClean="0"/>
              <a:t>اكم</a:t>
            </a:r>
            <a:r>
              <a:rPr lang="ar-SA" dirty="0" smtClean="0"/>
              <a:t>  : يرى نورمان </a:t>
            </a:r>
            <a:r>
              <a:rPr lang="ar-SA" dirty="0" err="1" smtClean="0"/>
              <a:t>انها</a:t>
            </a:r>
            <a:r>
              <a:rPr lang="ar-SA" dirty="0" smtClean="0"/>
              <a:t> أكثر أشكال التعلم شيوعا , مفهوم الزيادة عند نورمان يتضمن قدر كبيرا من الاستيعاب وقدرا قليلا نسبيا من الملائمة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تحديد البنية </a:t>
            </a:r>
            <a:r>
              <a:rPr lang="ar-SA" dirty="0" err="1" smtClean="0"/>
              <a:t>أوتشكيلها</a:t>
            </a:r>
            <a:r>
              <a:rPr lang="ar-SA" dirty="0" smtClean="0"/>
              <a:t>: </a:t>
            </a:r>
            <a:r>
              <a:rPr lang="ar-SA" dirty="0" err="1" smtClean="0"/>
              <a:t>اطلق</a:t>
            </a:r>
            <a:r>
              <a:rPr lang="ar-SA" dirty="0" smtClean="0"/>
              <a:t> نورمان على تعلم الخطط </a:t>
            </a:r>
            <a:r>
              <a:rPr lang="ar-SA" dirty="0" err="1" smtClean="0"/>
              <a:t>الجدييدة</a:t>
            </a:r>
            <a:r>
              <a:rPr lang="ar-SA" dirty="0" smtClean="0"/>
              <a:t> تحديد البنية وهي </a:t>
            </a:r>
            <a:r>
              <a:rPr lang="ar-SA" dirty="0" err="1" smtClean="0"/>
              <a:t>اصعب</a:t>
            </a:r>
            <a:r>
              <a:rPr lang="ar-SA" dirty="0" smtClean="0"/>
              <a:t> </a:t>
            </a:r>
            <a:r>
              <a:rPr lang="ar-SA" dirty="0" err="1" smtClean="0"/>
              <a:t>انواع</a:t>
            </a:r>
            <a:r>
              <a:rPr lang="ar-SA" dirty="0" smtClean="0"/>
              <a:t> التعلم 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err="1" smtClean="0"/>
              <a:t>المؤلفةوالمناغمة</a:t>
            </a:r>
            <a:r>
              <a:rPr lang="ar-SA" dirty="0" smtClean="0"/>
              <a:t>  / </a:t>
            </a:r>
            <a:r>
              <a:rPr lang="ar-SA" dirty="0" err="1" smtClean="0"/>
              <a:t>ان</a:t>
            </a:r>
            <a:r>
              <a:rPr lang="ar-SA" dirty="0" smtClean="0"/>
              <a:t> </a:t>
            </a:r>
            <a:r>
              <a:rPr lang="ar-SA" dirty="0" err="1" smtClean="0"/>
              <a:t>المناغمة</a:t>
            </a:r>
            <a:r>
              <a:rPr lang="ar-SA" dirty="0" smtClean="0"/>
              <a:t> هي </a:t>
            </a:r>
            <a:r>
              <a:rPr lang="ar-SA" dirty="0" err="1" smtClean="0"/>
              <a:t>اللتي</a:t>
            </a:r>
            <a:r>
              <a:rPr lang="ar-SA" dirty="0" smtClean="0"/>
              <a:t> تحول </a:t>
            </a:r>
            <a:r>
              <a:rPr lang="ar-SA" dirty="0" err="1" smtClean="0"/>
              <a:t>الهواي</a:t>
            </a:r>
            <a:r>
              <a:rPr lang="ar-SA" dirty="0" smtClean="0"/>
              <a:t> </a:t>
            </a:r>
            <a:r>
              <a:rPr lang="ar-SA" dirty="0" err="1" smtClean="0"/>
              <a:t>الى</a:t>
            </a:r>
            <a:r>
              <a:rPr lang="ar-SA" dirty="0" smtClean="0"/>
              <a:t> مؤد ماهر </a:t>
            </a:r>
            <a:r>
              <a:rPr lang="ar-SA" dirty="0" err="1" smtClean="0"/>
              <a:t>والؤالفة</a:t>
            </a:r>
            <a:r>
              <a:rPr lang="ar-SA" dirty="0" smtClean="0"/>
              <a:t> هي تحقيق توافق دقيق بين </a:t>
            </a:r>
            <a:r>
              <a:rPr lang="ar-SA" dirty="0" err="1" smtClean="0"/>
              <a:t>المعفة</a:t>
            </a:r>
            <a:r>
              <a:rPr lang="ar-SA" dirty="0" smtClean="0"/>
              <a:t> والمهمة والعمل . </a:t>
            </a:r>
            <a:r>
              <a:rPr lang="ar-SA" dirty="0" err="1" smtClean="0"/>
              <a:t>والمؤالفة</a:t>
            </a:r>
            <a:r>
              <a:rPr lang="ar-SA" dirty="0" smtClean="0"/>
              <a:t> </a:t>
            </a:r>
            <a:r>
              <a:rPr lang="ar-SA" dirty="0" err="1" smtClean="0"/>
              <a:t>او</a:t>
            </a:r>
            <a:r>
              <a:rPr lang="ar-SA" dirty="0" smtClean="0"/>
              <a:t> </a:t>
            </a:r>
            <a:r>
              <a:rPr lang="ar-SA" dirty="0" err="1" smtClean="0"/>
              <a:t>المناغمة</a:t>
            </a:r>
            <a:r>
              <a:rPr lang="ar-SA" dirty="0" smtClean="0"/>
              <a:t> يحتمل </a:t>
            </a:r>
            <a:r>
              <a:rPr lang="ar-SA" dirty="0" err="1" smtClean="0"/>
              <a:t>ان</a:t>
            </a:r>
            <a:r>
              <a:rPr lang="ar-SA" dirty="0" smtClean="0"/>
              <a:t> تكون </a:t>
            </a:r>
            <a:r>
              <a:rPr lang="ar-SA" dirty="0" err="1" smtClean="0"/>
              <a:t>ابطا</a:t>
            </a:r>
            <a:r>
              <a:rPr lang="ar-SA" dirty="0" smtClean="0"/>
              <a:t> </a:t>
            </a:r>
            <a:r>
              <a:rPr lang="ar-SA" dirty="0" err="1" smtClean="0"/>
              <a:t>اشكال</a:t>
            </a:r>
            <a:r>
              <a:rPr lang="ar-SA" dirty="0" smtClean="0"/>
              <a:t> التعلم ولكنها وسيلة تغيير المعرفة المجردة للموضوع </a:t>
            </a:r>
            <a:r>
              <a:rPr lang="ar-SA" dirty="0" err="1" smtClean="0"/>
              <a:t>الى</a:t>
            </a:r>
            <a:r>
              <a:rPr lang="ar-SA" dirty="0" smtClean="0"/>
              <a:t> </a:t>
            </a:r>
            <a:r>
              <a:rPr lang="ar-SA" dirty="0" err="1" smtClean="0"/>
              <a:t>اداء</a:t>
            </a:r>
            <a:r>
              <a:rPr lang="ar-SA" dirty="0" smtClean="0"/>
              <a:t> خبير .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1500166" y="2274838"/>
            <a:ext cx="7429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</a:rPr>
              <a:t>التعلم </a:t>
            </a:r>
            <a:r>
              <a:rPr lang="ar-SA" sz="4000" dirty="0">
                <a:solidFill>
                  <a:srgbClr val="FF0000"/>
                </a:solidFill>
              </a:rPr>
              <a:t>بالمماثلة </a:t>
            </a:r>
            <a:r>
              <a:rPr lang="ar-SA" sz="4000" dirty="0" smtClean="0">
                <a:solidFill>
                  <a:srgbClr val="FF0000"/>
                </a:solidFill>
              </a:rPr>
              <a:t>:</a:t>
            </a:r>
            <a:r>
              <a:rPr lang="ar-SA" dirty="0" err="1" smtClean="0"/>
              <a:t>اذا</a:t>
            </a:r>
            <a:r>
              <a:rPr lang="ar-SA" dirty="0" smtClean="0"/>
              <a:t> </a:t>
            </a:r>
            <a:r>
              <a:rPr lang="ar-SA" dirty="0"/>
              <a:t>تضمن التعلم تراكما </a:t>
            </a:r>
            <a:r>
              <a:rPr lang="ar-SA" dirty="0" err="1"/>
              <a:t>او</a:t>
            </a:r>
            <a:r>
              <a:rPr lang="ar-SA" dirty="0"/>
              <a:t> تناغما فحسب فنه لن يتطلب خططا تصورية جديدة وبالتالي </a:t>
            </a:r>
            <a:r>
              <a:rPr lang="ar-SA" dirty="0" err="1"/>
              <a:t>لنيتطور</a:t>
            </a:r>
            <a:r>
              <a:rPr lang="ar-SA" dirty="0"/>
              <a:t> التعلم ولن ينمو ولما كانت الخطط لتصورية </a:t>
            </a:r>
            <a:r>
              <a:rPr lang="ar-SA" dirty="0" err="1"/>
              <a:t>الجديدو</a:t>
            </a:r>
            <a:r>
              <a:rPr lang="ar-SA" dirty="0"/>
              <a:t> تنمو وتطور وهي برامج لتفسير الخبرة البيئية والتصرف معها فإن السؤال المطروح ما </a:t>
            </a:r>
            <a:r>
              <a:rPr lang="ar-SA" dirty="0" err="1"/>
              <a:t>الميكنزم</a:t>
            </a:r>
            <a:r>
              <a:rPr lang="ar-SA" dirty="0"/>
              <a:t> الذي نكتسب </a:t>
            </a:r>
            <a:r>
              <a:rPr lang="ar-SA" dirty="0" err="1"/>
              <a:t>به</a:t>
            </a:r>
            <a:r>
              <a:rPr lang="ar-SA" dirty="0"/>
              <a:t> لخطط الجديدة ؟ ويجيب نورمان </a:t>
            </a:r>
            <a:r>
              <a:rPr lang="ar-SA" dirty="0" err="1"/>
              <a:t>بأ</a:t>
            </a:r>
            <a:r>
              <a:rPr lang="ar-SA" dirty="0"/>
              <a:t> </a:t>
            </a:r>
            <a:r>
              <a:rPr lang="ar-SA" dirty="0" err="1"/>
              <a:t>هذايتم</a:t>
            </a:r>
            <a:r>
              <a:rPr lang="ar-SA" dirty="0"/>
              <a:t> بالمماثلة للخطط التصويرية الموجودة ,,</a:t>
            </a:r>
            <a:br>
              <a:rPr lang="ar-SA" dirty="0"/>
            </a:br>
            <a:r>
              <a:rPr lang="ar-SA" dirty="0"/>
              <a:t>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تعريف </a:t>
            </a:r>
            <a:r>
              <a:rPr lang="ar-SA" dirty="0" smtClean="0">
                <a:solidFill>
                  <a:srgbClr val="FF0000"/>
                </a:solidFill>
              </a:rPr>
              <a:t>التعلم:</a:t>
            </a:r>
            <a:br>
              <a:rPr lang="ar-SA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ar-SA" sz="2000" dirty="0" smtClean="0"/>
              <a:t>عند</a:t>
            </a:r>
            <a:r>
              <a:rPr lang="ar-SA" sz="2000" dirty="0" smtClean="0">
                <a:solidFill>
                  <a:srgbClr val="FF0000"/>
                </a:solidFill>
              </a:rPr>
              <a:t> </a:t>
            </a:r>
            <a:r>
              <a:rPr lang="ar-SA" sz="2000" dirty="0" err="1" smtClean="0">
                <a:solidFill>
                  <a:srgbClr val="FF0000"/>
                </a:solidFill>
              </a:rPr>
              <a:t>بورمان</a:t>
            </a:r>
            <a:r>
              <a:rPr lang="ar-SA" sz="2000" dirty="0" smtClean="0">
                <a:solidFill>
                  <a:srgbClr val="FF0000"/>
                </a:solidFill>
              </a:rPr>
              <a:t> </a:t>
            </a:r>
            <a:r>
              <a:rPr lang="ar-SA" sz="2000" dirty="0" smtClean="0"/>
              <a:t>يرتبط التعلم بالتذكر ارتباط وثيقا , ولكن التعلم أشمل من التذكر , إنه يتضمن ويتطلب القدرة على أداء مهمة بمهارة.</a:t>
            </a:r>
          </a:p>
          <a:p>
            <a:pPr algn="ctr"/>
            <a:r>
              <a:rPr lang="ar-SA" sz="2000" dirty="0" smtClean="0"/>
              <a:t>وفي التعريف يختلف نورمان مع المنظرين الذين يرون التعلم عملية </a:t>
            </a:r>
            <a:r>
              <a:rPr lang="ar-SA" sz="2000" dirty="0" err="1" smtClean="0"/>
              <a:t>أوتوماتية</a:t>
            </a:r>
            <a:r>
              <a:rPr lang="ar-SA" sz="2000" dirty="0" smtClean="0"/>
              <a:t>.</a:t>
            </a:r>
          </a:p>
          <a:p>
            <a:pPr algn="ctr"/>
            <a:r>
              <a:rPr lang="ar-SA" sz="2000" dirty="0" smtClean="0"/>
              <a:t>والمشكلة التي تواجه المتعلم </a:t>
            </a:r>
            <a:r>
              <a:rPr lang="ar-SA" sz="2000" dirty="0" err="1" smtClean="0"/>
              <a:t>ان</a:t>
            </a:r>
            <a:r>
              <a:rPr lang="ar-SA" sz="2000" dirty="0" smtClean="0"/>
              <a:t> يحدد الشروط </a:t>
            </a:r>
            <a:r>
              <a:rPr lang="ar-SA" sz="2000" dirty="0" err="1" smtClean="0"/>
              <a:t>المناسبه</a:t>
            </a:r>
            <a:r>
              <a:rPr lang="ar-SA" sz="2000" dirty="0" smtClean="0"/>
              <a:t> للموقف , وأن يحدد </a:t>
            </a:r>
            <a:r>
              <a:rPr lang="ar-SA" sz="2000" dirty="0" err="1" smtClean="0"/>
              <a:t>الافعال</a:t>
            </a:r>
            <a:r>
              <a:rPr lang="ar-SA" sz="2000" dirty="0" smtClean="0"/>
              <a:t> </a:t>
            </a:r>
            <a:r>
              <a:rPr lang="ar-SA" sz="2000" dirty="0" err="1" smtClean="0"/>
              <a:t>المناسبه</a:t>
            </a:r>
            <a:r>
              <a:rPr lang="ar-SA" sz="2000" dirty="0" smtClean="0"/>
              <a:t> , </a:t>
            </a:r>
            <a:r>
              <a:rPr lang="ar-SA" sz="2000" dirty="0" err="1" smtClean="0"/>
              <a:t>و</a:t>
            </a:r>
            <a:r>
              <a:rPr lang="ar-SA" sz="2000" dirty="0" smtClean="0"/>
              <a:t> أن يسجل المعلومات تسجيلا سليما.</a:t>
            </a:r>
          </a:p>
          <a:p>
            <a:pPr algn="ctr"/>
            <a:r>
              <a:rPr lang="ar-SA" sz="2000" dirty="0" smtClean="0"/>
              <a:t/>
            </a:r>
            <a:br>
              <a:rPr lang="ar-SA" sz="2000" dirty="0" smtClean="0"/>
            </a:br>
            <a:endParaRPr lang="ar-SA" sz="2000" dirty="0"/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قوانين التعلم:</a:t>
            </a:r>
            <a:br>
              <a:rPr lang="ar-SA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يلخص </a:t>
            </a:r>
            <a:r>
              <a:rPr lang="ar-SA" dirty="0" err="1" smtClean="0"/>
              <a:t>نزرمان</a:t>
            </a:r>
            <a:r>
              <a:rPr lang="ar-SA" dirty="0" smtClean="0"/>
              <a:t> أفكاره في التعلم في ثلاث قوانين , يؤكد كل منها العلاقة </a:t>
            </a:r>
            <a:r>
              <a:rPr lang="ar-SA" dirty="0" err="1" smtClean="0"/>
              <a:t>السببيه</a:t>
            </a:r>
            <a:r>
              <a:rPr lang="ar-SA" dirty="0" smtClean="0"/>
              <a:t> بين </a:t>
            </a:r>
            <a:r>
              <a:rPr lang="ar-SA" dirty="0" err="1" smtClean="0"/>
              <a:t>الافعال</a:t>
            </a:r>
            <a:r>
              <a:rPr lang="ar-SA" dirty="0" smtClean="0"/>
              <a:t> والنواتج.</a:t>
            </a:r>
          </a:p>
          <a:p>
            <a:r>
              <a:rPr lang="ar-SA" dirty="0" smtClean="0"/>
              <a:t>1- قانون العلاقة العلية.</a:t>
            </a:r>
          </a:p>
          <a:p>
            <a:r>
              <a:rPr lang="ar-SA" dirty="0" smtClean="0"/>
              <a:t>2- قانون التعلم العلي : لهذا القانون جزءان ,</a:t>
            </a:r>
          </a:p>
          <a:p>
            <a:r>
              <a:rPr lang="ar-SA" dirty="0" err="1" smtClean="0"/>
              <a:t>الاول</a:t>
            </a:r>
            <a:r>
              <a:rPr lang="ar-SA" dirty="0" smtClean="0"/>
              <a:t>: من أجل النتائج المرغوب فيها.</a:t>
            </a:r>
          </a:p>
          <a:p>
            <a:r>
              <a:rPr lang="ar-SA" dirty="0" err="1" smtClean="0"/>
              <a:t>الثانيا</a:t>
            </a:r>
            <a:r>
              <a:rPr lang="ar-SA" dirty="0" smtClean="0"/>
              <a:t>: بالنسبة للنواتج الغير مرغوب فيها.</a:t>
            </a:r>
          </a:p>
          <a:p>
            <a:r>
              <a:rPr lang="ar-SA" dirty="0" smtClean="0"/>
              <a:t>3- قانون </a:t>
            </a:r>
            <a:r>
              <a:rPr lang="ar-SA" dirty="0" err="1" smtClean="0"/>
              <a:t>التغذيةالرجعة</a:t>
            </a:r>
            <a:r>
              <a:rPr lang="ar-SA" dirty="0" smtClean="0"/>
              <a:t> المعلوماتية : يعني هذا القانون أن ناتج أي حدث يوفر معلومات عنه.</a:t>
            </a:r>
          </a:p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err="1" smtClean="0"/>
              <a:t>ونزرمان</a:t>
            </a:r>
            <a:r>
              <a:rPr lang="ar-SA" dirty="0" smtClean="0"/>
              <a:t> مهتم </a:t>
            </a:r>
            <a:r>
              <a:rPr lang="ar-SA" dirty="0" err="1" smtClean="0">
                <a:solidFill>
                  <a:srgbClr val="FF0000"/>
                </a:solidFill>
              </a:rPr>
              <a:t>بالأداءالماهر</a:t>
            </a:r>
            <a:r>
              <a:rPr lang="ar-SA" dirty="0" smtClean="0"/>
              <a:t> ويفهم الفرق بينه وبين </a:t>
            </a:r>
            <a:r>
              <a:rPr lang="ar-SA" dirty="0" smtClean="0">
                <a:solidFill>
                  <a:srgbClr val="FF0000"/>
                </a:solidFill>
              </a:rPr>
              <a:t>الأداء غير الماهر</a:t>
            </a:r>
            <a:r>
              <a:rPr lang="ar-SA" dirty="0" smtClean="0"/>
              <a:t> وهو يحدد خمس متغيرات تميز بينهما :</a:t>
            </a:r>
          </a:p>
          <a:p>
            <a:r>
              <a:rPr lang="ar-SA" dirty="0" smtClean="0"/>
              <a:t>1- السلاسة.</a:t>
            </a:r>
          </a:p>
          <a:p>
            <a:r>
              <a:rPr lang="ar-SA" dirty="0" smtClean="0"/>
              <a:t>2- الأوتوماتيكية.</a:t>
            </a:r>
          </a:p>
          <a:p>
            <a:r>
              <a:rPr lang="ar-SA" dirty="0" smtClean="0"/>
              <a:t>3- الجهد العقلي.</a:t>
            </a:r>
          </a:p>
          <a:p>
            <a:r>
              <a:rPr lang="ar-SA" dirty="0" smtClean="0"/>
              <a:t>4- الضغط أو الوطأة.</a:t>
            </a:r>
          </a:p>
          <a:p>
            <a:r>
              <a:rPr lang="ar-SA" dirty="0" smtClean="0"/>
              <a:t>5- وجهة النظر.</a:t>
            </a:r>
          </a:p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 err="1" smtClean="0">
                <a:solidFill>
                  <a:srgbClr val="FF0000"/>
                </a:solidFill>
              </a:rPr>
              <a:t>الذاكره</a:t>
            </a:r>
            <a:r>
              <a:rPr lang="ar-SA" dirty="0" smtClean="0"/>
              <a:t> </a:t>
            </a:r>
            <a:r>
              <a:rPr lang="ar-SA" dirty="0" smtClean="0"/>
              <a:t>: يرى نورمان انك حين تتذكر تحقق </a:t>
            </a:r>
            <a:r>
              <a:rPr lang="ar-SA" dirty="0" err="1" smtClean="0"/>
              <a:t>ثلاثه</a:t>
            </a:r>
            <a:r>
              <a:rPr lang="ar-SA" dirty="0" smtClean="0"/>
              <a:t> </a:t>
            </a:r>
            <a:r>
              <a:rPr lang="ar-SA" dirty="0" err="1" smtClean="0"/>
              <a:t>اشياء</a:t>
            </a:r>
            <a:r>
              <a:rPr lang="ar-SA" dirty="0" smtClean="0"/>
              <a:t> بنجاح </a:t>
            </a:r>
            <a:br>
              <a:rPr lang="ar-SA" dirty="0" smtClean="0"/>
            </a:br>
            <a:r>
              <a:rPr lang="ar-SA" dirty="0" smtClean="0"/>
              <a:t>1/اكتساب المعلومات </a:t>
            </a:r>
            <a:br>
              <a:rPr lang="ar-SA" dirty="0" smtClean="0"/>
            </a:br>
            <a:r>
              <a:rPr lang="ar-SA" dirty="0" smtClean="0"/>
              <a:t>2/الاحتفاظ </a:t>
            </a:r>
            <a:r>
              <a:rPr lang="ar-SA" dirty="0" err="1" smtClean="0"/>
              <a:t>بها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3/استرجاعها 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>
                <a:solidFill>
                  <a:srgbClr val="FF0000"/>
                </a:solidFill>
              </a:rPr>
              <a:t>عرفي </a:t>
            </a:r>
            <a:r>
              <a:rPr lang="ar-SA" dirty="0" err="1" smtClean="0">
                <a:solidFill>
                  <a:srgbClr val="FF0000"/>
                </a:solidFill>
              </a:rPr>
              <a:t>الذاكره</a:t>
            </a:r>
            <a:r>
              <a:rPr lang="ar-SA" dirty="0" smtClean="0">
                <a:solidFill>
                  <a:srgbClr val="FF0000"/>
                </a:solidFill>
              </a:rPr>
              <a:t> الحسيه </a:t>
            </a:r>
            <a:r>
              <a:rPr lang="ar-SA" dirty="0" smtClean="0">
                <a:solidFill>
                  <a:srgbClr val="FF0000"/>
                </a:solidFill>
              </a:rPr>
              <a:t>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حين توثر المثيرات </a:t>
            </a:r>
            <a:r>
              <a:rPr lang="ar-SA" dirty="0" err="1" smtClean="0"/>
              <a:t>البيئيه</a:t>
            </a:r>
            <a:r>
              <a:rPr lang="ar-SA" dirty="0" smtClean="0"/>
              <a:t> في المستقبل حسي </a:t>
            </a:r>
            <a:r>
              <a:rPr lang="ar-SA" dirty="0" err="1" smtClean="0"/>
              <a:t>فانها</a:t>
            </a:r>
            <a:r>
              <a:rPr lang="ar-SA" dirty="0" smtClean="0"/>
              <a:t> تتحول </a:t>
            </a:r>
            <a:r>
              <a:rPr lang="ar-SA" dirty="0" err="1" smtClean="0"/>
              <a:t>الي</a:t>
            </a:r>
            <a:r>
              <a:rPr lang="ar-SA" dirty="0" smtClean="0"/>
              <a:t> </a:t>
            </a:r>
            <a:r>
              <a:rPr lang="ar-SA" dirty="0" err="1" smtClean="0"/>
              <a:t>نبضلت</a:t>
            </a:r>
            <a:r>
              <a:rPr lang="ar-SA" dirty="0" smtClean="0"/>
              <a:t> عصبيه </a:t>
            </a:r>
            <a:br>
              <a:rPr lang="ar-SA" dirty="0" smtClean="0"/>
            </a:br>
            <a:r>
              <a:rPr lang="ar-SA" dirty="0" smtClean="0"/>
              <a:t>وتبقي المعلومات التي تحتويها المثيرات </a:t>
            </a:r>
            <a:r>
              <a:rPr lang="ar-SA" dirty="0" err="1" smtClean="0"/>
              <a:t>متوافره</a:t>
            </a:r>
            <a:r>
              <a:rPr lang="ar-SA" dirty="0" smtClean="0"/>
              <a:t> حوالي ثانيه واحده بعد انتهاء المثيرات </a:t>
            </a:r>
            <a:br>
              <a:rPr lang="ar-SA" dirty="0" smtClean="0"/>
            </a:br>
            <a:r>
              <a:rPr lang="ar-SA" dirty="0" smtClean="0"/>
              <a:t>ويسمي احتفاظ </a:t>
            </a:r>
            <a:r>
              <a:rPr lang="ar-SA" dirty="0" err="1" smtClean="0"/>
              <a:t>اجهزه</a:t>
            </a:r>
            <a:r>
              <a:rPr lang="ar-SA" dirty="0" smtClean="0"/>
              <a:t> الاستقبال بالمعلومات </a:t>
            </a:r>
            <a:r>
              <a:rPr lang="ar-SA" dirty="0" err="1" smtClean="0"/>
              <a:t>البيئيه</a:t>
            </a:r>
            <a:r>
              <a:rPr lang="ar-SA" dirty="0" smtClean="0"/>
              <a:t> </a:t>
            </a:r>
            <a:r>
              <a:rPr lang="ar-SA" dirty="0" err="1" smtClean="0"/>
              <a:t>لفتره</a:t>
            </a:r>
            <a:r>
              <a:rPr lang="ar-SA" dirty="0" smtClean="0"/>
              <a:t> </a:t>
            </a:r>
            <a:r>
              <a:rPr lang="ar-SA" dirty="0" err="1" smtClean="0"/>
              <a:t>قصيره</a:t>
            </a:r>
            <a:r>
              <a:rPr lang="ar-SA" dirty="0" smtClean="0"/>
              <a:t> من الزمن </a:t>
            </a:r>
            <a:r>
              <a:rPr lang="ar-SA" dirty="0" err="1" smtClean="0"/>
              <a:t>الذاكره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الحسيه </a:t>
            </a:r>
            <a:r>
              <a:rPr lang="ar-SA" dirty="0" err="1" smtClean="0"/>
              <a:t>او</a:t>
            </a:r>
            <a:r>
              <a:rPr lang="ar-SA" dirty="0" smtClean="0"/>
              <a:t> </a:t>
            </a:r>
            <a:r>
              <a:rPr lang="ar-SA" dirty="0" err="1" smtClean="0"/>
              <a:t>الخزانه</a:t>
            </a:r>
            <a:r>
              <a:rPr lang="ar-SA" dirty="0" smtClean="0"/>
              <a:t> الحسيه </a:t>
            </a:r>
            <a:br>
              <a:rPr lang="ar-SA" dirty="0" smtClean="0"/>
            </a:br>
            <a:r>
              <a:rPr lang="ar-SA" dirty="0" err="1" smtClean="0"/>
              <a:t>والخزانه</a:t>
            </a:r>
            <a:r>
              <a:rPr lang="ar-SA" dirty="0" smtClean="0"/>
              <a:t> الحسيه هي </a:t>
            </a:r>
            <a:r>
              <a:rPr lang="ar-SA" dirty="0" err="1" smtClean="0"/>
              <a:t>المرحله</a:t>
            </a:r>
            <a:r>
              <a:rPr lang="ar-SA" dirty="0" smtClean="0"/>
              <a:t> </a:t>
            </a:r>
            <a:r>
              <a:rPr lang="ar-SA" dirty="0" err="1" smtClean="0"/>
              <a:t>الاولى</a:t>
            </a:r>
            <a:r>
              <a:rPr lang="ar-SA" dirty="0" smtClean="0"/>
              <a:t> من معالجه المعلومات وتعتمد عليها جميع مراحل </a:t>
            </a:r>
            <a:r>
              <a:rPr lang="ar-SA" dirty="0" err="1" smtClean="0"/>
              <a:t>المعالجه</a:t>
            </a:r>
            <a:r>
              <a:rPr lang="ar-SA" dirty="0" smtClean="0"/>
              <a:t> </a:t>
            </a:r>
            <a:r>
              <a:rPr lang="ar-SA" dirty="0" err="1" smtClean="0"/>
              <a:t>الاعلى</a:t>
            </a:r>
            <a:r>
              <a:rPr lang="ar-SA" dirty="0" smtClean="0"/>
              <a:t> </a:t>
            </a:r>
            <a:r>
              <a:rPr lang="ar-SA" dirty="0" err="1" smtClean="0"/>
              <a:t>والاكثر</a:t>
            </a:r>
            <a:r>
              <a:rPr lang="ar-SA" dirty="0" smtClean="0"/>
              <a:t> تعقيدا .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 smtClean="0"/>
              <a:t>عرفي </a:t>
            </a:r>
            <a:r>
              <a:rPr lang="ar-SA" dirty="0" err="1" smtClean="0"/>
              <a:t>الذاكره</a:t>
            </a:r>
            <a:r>
              <a:rPr lang="ar-SA" dirty="0" smtClean="0"/>
              <a:t> </a:t>
            </a:r>
            <a:r>
              <a:rPr lang="ar-SA" dirty="0" err="1" smtClean="0"/>
              <a:t>القصيره</a:t>
            </a:r>
            <a:r>
              <a:rPr lang="ar-SA" dirty="0" smtClean="0"/>
              <a:t> المدى </a:t>
            </a:r>
            <a:r>
              <a:rPr lang="ar-SA" dirty="0" smtClean="0"/>
              <a:t>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err="1" smtClean="0"/>
              <a:t>الذاكره</a:t>
            </a:r>
            <a:r>
              <a:rPr lang="ar-SA" dirty="0" smtClean="0"/>
              <a:t> </a:t>
            </a:r>
            <a:r>
              <a:rPr lang="ar-SA" dirty="0" err="1" smtClean="0"/>
              <a:t>القصيره</a:t>
            </a:r>
            <a:r>
              <a:rPr lang="ar-SA" dirty="0" smtClean="0"/>
              <a:t> المدى تسمي (</a:t>
            </a:r>
            <a:r>
              <a:rPr lang="ar-SA" dirty="0" err="1" smtClean="0"/>
              <a:t>ايضا</a:t>
            </a:r>
            <a:r>
              <a:rPr lang="ar-SA" dirty="0" smtClean="0"/>
              <a:t> </a:t>
            </a:r>
            <a:r>
              <a:rPr lang="ar-SA" dirty="0" err="1" smtClean="0"/>
              <a:t>الخزانه</a:t>
            </a:r>
            <a:r>
              <a:rPr lang="ar-SA" dirty="0" smtClean="0"/>
              <a:t> </a:t>
            </a:r>
            <a:r>
              <a:rPr lang="ar-SA" dirty="0" err="1" smtClean="0"/>
              <a:t>القصيره</a:t>
            </a:r>
            <a:r>
              <a:rPr lang="ar-SA" dirty="0" smtClean="0"/>
              <a:t> </a:t>
            </a:r>
            <a:r>
              <a:rPr lang="ar-SA" dirty="0" err="1" smtClean="0"/>
              <a:t>والذاكره</a:t>
            </a:r>
            <a:r>
              <a:rPr lang="ar-SA" dirty="0" smtClean="0"/>
              <a:t> </a:t>
            </a:r>
            <a:r>
              <a:rPr lang="ar-SA" dirty="0" err="1" smtClean="0"/>
              <a:t>الاوليه</a:t>
            </a:r>
            <a:r>
              <a:rPr lang="ar-SA" dirty="0" smtClean="0"/>
              <a:t> ).</a:t>
            </a:r>
            <a:br>
              <a:rPr lang="ar-SA" dirty="0" smtClean="0"/>
            </a:br>
            <a:r>
              <a:rPr lang="ar-SA" dirty="0" smtClean="0"/>
              <a:t>ويبقى حوالي 15ثانيه وهي مده تكفي لكتابته علي قطعه من الورق </a:t>
            </a:r>
            <a:r>
              <a:rPr lang="ar-SA" dirty="0" err="1" smtClean="0"/>
              <a:t>ومالم</a:t>
            </a:r>
            <a:r>
              <a:rPr lang="ar-SA" dirty="0" smtClean="0"/>
              <a:t> يتم انتقاء المعلومات من </a:t>
            </a:r>
            <a:r>
              <a:rPr lang="ar-SA" dirty="0" err="1" smtClean="0"/>
              <a:t>الذاكره</a:t>
            </a:r>
            <a:r>
              <a:rPr lang="ar-SA" dirty="0" smtClean="0"/>
              <a:t> </a:t>
            </a:r>
            <a:r>
              <a:rPr lang="ar-SA" dirty="0" err="1" smtClean="0"/>
              <a:t>القصيره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المدى لمعالجه ابعد </a:t>
            </a:r>
            <a:r>
              <a:rPr lang="ar-SA" dirty="0" err="1" smtClean="0"/>
              <a:t>فانها</a:t>
            </a:r>
            <a:r>
              <a:rPr lang="ar-SA" dirty="0" smtClean="0"/>
              <a:t> سوف تتعرض للنسيان </a:t>
            </a:r>
            <a:r>
              <a:rPr lang="ar-SA" dirty="0" err="1" smtClean="0"/>
              <a:t>ايضا</a:t>
            </a:r>
            <a:r>
              <a:rPr lang="ar-SA" dirty="0" smtClean="0"/>
              <a:t> في فتره زمنيه </a:t>
            </a:r>
            <a:r>
              <a:rPr lang="ar-SA" dirty="0" err="1" smtClean="0"/>
              <a:t>قصيره</a:t>
            </a:r>
            <a:r>
              <a:rPr lang="ar-SA" dirty="0" smtClean="0"/>
              <a:t> جدا .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err="1" smtClean="0"/>
              <a:t>الذاكره</a:t>
            </a:r>
            <a:r>
              <a:rPr lang="ar-SA" dirty="0" smtClean="0"/>
              <a:t> </a:t>
            </a:r>
            <a:r>
              <a:rPr lang="ar-SA" dirty="0" err="1" smtClean="0"/>
              <a:t>الطويله</a:t>
            </a:r>
            <a:r>
              <a:rPr lang="ar-SA" dirty="0" smtClean="0"/>
              <a:t> المدى </a:t>
            </a:r>
            <a:r>
              <a:rPr lang="ar-SA" dirty="0" smtClean="0"/>
              <a:t>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انك تريد </a:t>
            </a:r>
            <a:r>
              <a:rPr lang="ar-SA" dirty="0" err="1" smtClean="0"/>
              <a:t>ان</a:t>
            </a:r>
            <a:r>
              <a:rPr lang="ar-SA" dirty="0" smtClean="0"/>
              <a:t> تتذكر العنوان الذي </a:t>
            </a:r>
            <a:r>
              <a:rPr lang="ar-SA" dirty="0" err="1" smtClean="0"/>
              <a:t>قراته</a:t>
            </a:r>
            <a:r>
              <a:rPr lang="ar-SA" dirty="0" smtClean="0"/>
              <a:t> في الدليل التليفون </a:t>
            </a:r>
            <a:r>
              <a:rPr lang="ar-SA" dirty="0" err="1" smtClean="0"/>
              <a:t>لفتره</a:t>
            </a:r>
            <a:r>
              <a:rPr lang="ar-SA" dirty="0" smtClean="0"/>
              <a:t> </a:t>
            </a:r>
            <a:r>
              <a:rPr lang="ar-SA" dirty="0" err="1" smtClean="0"/>
              <a:t>طويله</a:t>
            </a:r>
            <a:r>
              <a:rPr lang="ar-SA" dirty="0" smtClean="0"/>
              <a:t> وفي هذه </a:t>
            </a:r>
            <a:r>
              <a:rPr lang="ar-SA" dirty="0" err="1" smtClean="0"/>
              <a:t>الحاله</a:t>
            </a:r>
            <a:r>
              <a:rPr lang="ar-SA" dirty="0" smtClean="0"/>
              <a:t> سوف تعيد سرده (تكرار)</a:t>
            </a:r>
            <a:r>
              <a:rPr lang="ar-SA" dirty="0" err="1" smtClean="0"/>
              <a:t>المره</a:t>
            </a:r>
            <a:r>
              <a:rPr lang="ar-SA" dirty="0" smtClean="0"/>
              <a:t> بعد </a:t>
            </a:r>
            <a:r>
              <a:rPr lang="ar-SA" dirty="0" err="1" smtClean="0"/>
              <a:t>المره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عددا كافيا من المرات يكفي لتسجيله في </a:t>
            </a:r>
            <a:r>
              <a:rPr lang="ar-SA" dirty="0" err="1" smtClean="0"/>
              <a:t>االذاكره</a:t>
            </a:r>
            <a:r>
              <a:rPr lang="ar-SA" dirty="0" smtClean="0"/>
              <a:t> </a:t>
            </a:r>
            <a:r>
              <a:rPr lang="ar-SA" dirty="0" err="1" smtClean="0"/>
              <a:t>الطويله</a:t>
            </a:r>
            <a:r>
              <a:rPr lang="ar-SA" dirty="0" smtClean="0"/>
              <a:t> المدى (وتسمى </a:t>
            </a:r>
            <a:r>
              <a:rPr lang="ar-SA" dirty="0" err="1" smtClean="0"/>
              <a:t>الخزينه</a:t>
            </a:r>
            <a:r>
              <a:rPr lang="ar-SA" dirty="0" smtClean="0"/>
              <a:t> </a:t>
            </a:r>
            <a:r>
              <a:rPr lang="ar-SA" dirty="0" err="1" smtClean="0"/>
              <a:t>الطويله</a:t>
            </a:r>
            <a:r>
              <a:rPr lang="ar-SA" dirty="0" smtClean="0"/>
              <a:t> المدى )</a:t>
            </a:r>
            <a:r>
              <a:rPr lang="ar-SA" dirty="0" err="1" smtClean="0"/>
              <a:t>والذاكره</a:t>
            </a:r>
            <a:r>
              <a:rPr lang="ar-SA" dirty="0" smtClean="0"/>
              <a:t> </a:t>
            </a:r>
            <a:r>
              <a:rPr lang="ar-SA" dirty="0" err="1" smtClean="0"/>
              <a:t>الثانيه</a:t>
            </a:r>
            <a:r>
              <a:rPr lang="ar-SA" dirty="0" smtClean="0"/>
              <a:t> وتنتقل </a:t>
            </a:r>
            <a:br>
              <a:rPr lang="ar-SA" dirty="0" smtClean="0"/>
            </a:br>
            <a:r>
              <a:rPr lang="ar-SA" dirty="0" smtClean="0"/>
              <a:t>معظم الوقائع ذات المغزى </a:t>
            </a:r>
            <a:r>
              <a:rPr lang="ar-SA" dirty="0" err="1" smtClean="0"/>
              <a:t>المتكرره</a:t>
            </a:r>
            <a:r>
              <a:rPr lang="ar-SA" dirty="0" smtClean="0"/>
              <a:t> في </a:t>
            </a:r>
            <a:r>
              <a:rPr lang="ar-SA" dirty="0" err="1" smtClean="0"/>
              <a:t>حيوانتا</a:t>
            </a:r>
            <a:r>
              <a:rPr lang="ar-SA" dirty="0" smtClean="0"/>
              <a:t> </a:t>
            </a:r>
            <a:r>
              <a:rPr lang="ar-SA" dirty="0" err="1" smtClean="0"/>
              <a:t>الي</a:t>
            </a:r>
            <a:r>
              <a:rPr lang="ar-SA" dirty="0" smtClean="0"/>
              <a:t> </a:t>
            </a:r>
            <a:r>
              <a:rPr lang="ar-SA" dirty="0" err="1" smtClean="0"/>
              <a:t>الذاكره</a:t>
            </a:r>
            <a:r>
              <a:rPr lang="ar-SA" dirty="0" smtClean="0"/>
              <a:t> </a:t>
            </a:r>
            <a:r>
              <a:rPr lang="ar-SA" dirty="0" err="1" smtClean="0"/>
              <a:t>البعيده</a:t>
            </a:r>
            <a:r>
              <a:rPr lang="ar-SA" dirty="0" smtClean="0"/>
              <a:t> المدى وبالتالي يمكن استخدامها لتفسير خبراتنا </a:t>
            </a:r>
            <a:r>
              <a:rPr lang="ar-SA" dirty="0" err="1" smtClean="0"/>
              <a:t>اليوميه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وتصنيفها </a:t>
            </a:r>
            <a:r>
              <a:rPr lang="ar-SA" dirty="0" err="1" smtClean="0"/>
              <a:t>والاستجابه</a:t>
            </a:r>
            <a:r>
              <a:rPr lang="ar-SA" dirty="0" smtClean="0"/>
              <a:t> لها .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مسائل خلافيه في العلم المعرفي 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>
                <a:solidFill>
                  <a:srgbClr val="FF0000"/>
                </a:solidFill>
              </a:rPr>
              <a:t>1/النظم </a:t>
            </a:r>
            <a:r>
              <a:rPr lang="ar-SA" dirty="0" err="1" smtClean="0">
                <a:solidFill>
                  <a:srgbClr val="FF0000"/>
                </a:solidFill>
              </a:rPr>
              <a:t>العقائديه</a:t>
            </a:r>
            <a:r>
              <a:rPr lang="ar-SA" dirty="0" smtClean="0">
                <a:solidFill>
                  <a:srgbClr val="FF0000"/>
                </a:solidFill>
              </a:rPr>
              <a:t> 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err="1" smtClean="0"/>
              <a:t>ان</a:t>
            </a:r>
            <a:r>
              <a:rPr lang="ar-SA" dirty="0" smtClean="0"/>
              <a:t> </a:t>
            </a:r>
            <a:r>
              <a:rPr lang="ar-SA" dirty="0" err="1" smtClean="0"/>
              <a:t>مانعتقد</a:t>
            </a:r>
            <a:r>
              <a:rPr lang="ar-SA" dirty="0" smtClean="0"/>
              <a:t> انه صحيح عن العالم وعن </a:t>
            </a:r>
            <a:r>
              <a:rPr lang="ar-SA" dirty="0" err="1" smtClean="0"/>
              <a:t>انفسنا</a:t>
            </a:r>
            <a:r>
              <a:rPr lang="ar-SA" dirty="0" smtClean="0"/>
              <a:t> سواء كانت هذه المعتقدات صوابا </a:t>
            </a:r>
            <a:r>
              <a:rPr lang="ar-SA" dirty="0" err="1" smtClean="0"/>
              <a:t>ام</a:t>
            </a:r>
            <a:r>
              <a:rPr lang="ar-SA" dirty="0" smtClean="0"/>
              <a:t> خطا </a:t>
            </a:r>
            <a:br>
              <a:rPr lang="ar-SA" dirty="0" smtClean="0"/>
            </a:br>
            <a:r>
              <a:rPr lang="ar-SA" dirty="0" smtClean="0"/>
              <a:t>توثر في </a:t>
            </a:r>
            <a:r>
              <a:rPr lang="ar-SA" dirty="0" err="1" smtClean="0"/>
              <a:t>الذاكره</a:t>
            </a:r>
            <a:r>
              <a:rPr lang="ar-SA" dirty="0" smtClean="0"/>
              <a:t> </a:t>
            </a:r>
            <a:r>
              <a:rPr lang="ar-SA" dirty="0" err="1" smtClean="0"/>
              <a:t>والادراك</a:t>
            </a:r>
            <a:r>
              <a:rPr lang="ar-SA" dirty="0" smtClean="0"/>
              <a:t> وحل المشكلات وفي تفسير  </a:t>
            </a:r>
            <a:r>
              <a:rPr lang="ar-SA" dirty="0" err="1" smtClean="0"/>
              <a:t>الخبره</a:t>
            </a:r>
            <a:r>
              <a:rPr lang="ar-SA" dirty="0" smtClean="0"/>
              <a:t> بصفه عامه ومن </a:t>
            </a:r>
            <a:r>
              <a:rPr lang="ar-SA" dirty="0" err="1" smtClean="0"/>
              <a:t>المور</a:t>
            </a:r>
            <a:r>
              <a:rPr lang="ar-SA" dirty="0" smtClean="0"/>
              <a:t> </a:t>
            </a:r>
            <a:r>
              <a:rPr lang="ar-SA" dirty="0" err="1" smtClean="0"/>
              <a:t>الاساسيه</a:t>
            </a:r>
            <a:r>
              <a:rPr lang="ar-SA" dirty="0" smtClean="0"/>
              <a:t> </a:t>
            </a:r>
            <a:r>
              <a:rPr lang="ar-SA" dirty="0" err="1" smtClean="0"/>
              <a:t>ان</a:t>
            </a:r>
            <a:r>
              <a:rPr lang="ar-SA" dirty="0" smtClean="0"/>
              <a:t> نعرف كيف </a:t>
            </a:r>
            <a:br>
              <a:rPr lang="ar-SA" dirty="0" smtClean="0"/>
            </a:br>
            <a:r>
              <a:rPr lang="ar-SA" dirty="0" smtClean="0"/>
              <a:t>تتكون انساق القيم وكيف تعمل وكيف </a:t>
            </a:r>
            <a:r>
              <a:rPr lang="ar-SA" dirty="0" err="1" smtClean="0"/>
              <a:t>تتفير</a:t>
            </a:r>
            <a:r>
              <a:rPr lang="ar-SA" dirty="0" smtClean="0"/>
              <a:t> .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2</a:t>
            </a:r>
            <a:r>
              <a:rPr lang="ar-SA" dirty="0" smtClean="0">
                <a:solidFill>
                  <a:srgbClr val="FF0000"/>
                </a:solidFill>
              </a:rPr>
              <a:t>/الشعور</a:t>
            </a:r>
            <a:r>
              <a:rPr lang="ar-SA" dirty="0" smtClean="0"/>
              <a:t> .الشعور </a:t>
            </a:r>
            <a:r>
              <a:rPr lang="ar-SA" dirty="0" err="1" smtClean="0"/>
              <a:t>وانا</a:t>
            </a:r>
            <a:r>
              <a:rPr lang="ar-SA" dirty="0" smtClean="0"/>
              <a:t> </a:t>
            </a:r>
            <a:r>
              <a:rPr lang="ar-SA" dirty="0" err="1" smtClean="0"/>
              <a:t>ادرج</a:t>
            </a:r>
            <a:r>
              <a:rPr lang="ar-SA" dirty="0" smtClean="0"/>
              <a:t> فيه المسائل التي تتصل بالتفكير الشعوري والتفكير قبل الشعوري ومشكله الوعي الذات والانتباه وبنيات ضبط </a:t>
            </a:r>
            <a:r>
              <a:rPr lang="ar-SA" dirty="0" err="1" smtClean="0"/>
              <a:t>المعرفه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err="1" smtClean="0"/>
              <a:t>ولك</a:t>
            </a:r>
            <a:r>
              <a:rPr lang="ar-SA" dirty="0" smtClean="0"/>
              <a:t> الجانب من الشعور الذي حظي بدراسات </a:t>
            </a:r>
            <a:r>
              <a:rPr lang="ar-SA" dirty="0" err="1" smtClean="0"/>
              <a:t>كثيره</a:t>
            </a:r>
            <a:r>
              <a:rPr lang="ar-SA" dirty="0" smtClean="0"/>
              <a:t> </a:t>
            </a:r>
            <a:r>
              <a:rPr lang="ar-SA" dirty="0" err="1" smtClean="0"/>
              <a:t>مايزال</a:t>
            </a:r>
            <a:r>
              <a:rPr lang="ar-SA" dirty="0" smtClean="0"/>
              <a:t> محدود الفهم </a:t>
            </a:r>
            <a:br>
              <a:rPr lang="ar-SA" dirty="0" smtClean="0"/>
            </a:br>
            <a:r>
              <a:rPr lang="ar-SA" dirty="0" smtClean="0"/>
              <a:t>ولا يكن فهمه </a:t>
            </a:r>
            <a:r>
              <a:rPr lang="ar-SA" dirty="0" err="1" smtClean="0"/>
              <a:t>حتي</a:t>
            </a:r>
            <a:r>
              <a:rPr lang="ar-SA" dirty="0" smtClean="0"/>
              <a:t> نقدر علي نحو </a:t>
            </a:r>
            <a:r>
              <a:rPr lang="ar-SA" dirty="0" err="1" smtClean="0"/>
              <a:t>افضل</a:t>
            </a:r>
            <a:r>
              <a:rPr lang="ar-SA" dirty="0" smtClean="0"/>
              <a:t> عمل العقل في التيارات </a:t>
            </a:r>
            <a:r>
              <a:rPr lang="ar-SA" dirty="0" err="1" smtClean="0"/>
              <a:t>الفكريه</a:t>
            </a:r>
            <a:r>
              <a:rPr lang="ar-SA" dirty="0" smtClean="0"/>
              <a:t> </a:t>
            </a:r>
            <a:r>
              <a:rPr lang="ar-SA" dirty="0" err="1" smtClean="0"/>
              <a:t>العديده</a:t>
            </a:r>
            <a:r>
              <a:rPr lang="ar-SA" dirty="0" smtClean="0"/>
              <a:t> </a:t>
            </a:r>
            <a:r>
              <a:rPr lang="ar-SA" dirty="0" err="1" smtClean="0"/>
              <a:t>المتآنيه</a:t>
            </a:r>
            <a:r>
              <a:rPr lang="ar-SA" dirty="0" smtClean="0"/>
              <a:t> التي يمكن </a:t>
            </a:r>
            <a:r>
              <a:rPr lang="ar-SA" dirty="0" err="1" smtClean="0"/>
              <a:t>ان</a:t>
            </a:r>
            <a:r>
              <a:rPr lang="ar-SA" dirty="0" smtClean="0"/>
              <a:t> تحدث والفروق بين </a:t>
            </a:r>
            <a:r>
              <a:rPr lang="ar-SA" dirty="0" err="1" smtClean="0"/>
              <a:t>المعالجه</a:t>
            </a:r>
            <a:r>
              <a:rPr lang="ar-SA" dirty="0" smtClean="0"/>
              <a:t> </a:t>
            </a:r>
            <a:r>
              <a:rPr lang="ar-SA" dirty="0" err="1" smtClean="0"/>
              <a:t>الشعوريه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وقبل </a:t>
            </a:r>
            <a:r>
              <a:rPr lang="ar-SA" dirty="0" err="1" smtClean="0"/>
              <a:t>الشعوريه</a:t>
            </a:r>
            <a:r>
              <a:rPr lang="ar-SA" dirty="0" smtClean="0"/>
              <a:t> ومعني التركيز علي تيار فكري واستبعاد تيارات </a:t>
            </a:r>
            <a:r>
              <a:rPr lang="ar-SA" dirty="0" err="1" smtClean="0"/>
              <a:t>اخرى</a:t>
            </a:r>
            <a:r>
              <a:rPr lang="ar-SA" dirty="0" smtClean="0"/>
              <a:t> .</a:t>
            </a:r>
            <a:br>
              <a:rPr lang="ar-SA" dirty="0" smtClean="0"/>
            </a:br>
            <a:r>
              <a:rPr lang="ar-SA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 fontScale="62500" lnSpcReduction="2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3/النمو.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ويمكن </a:t>
            </a:r>
            <a:r>
              <a:rPr lang="ar-SA" dirty="0" err="1" smtClean="0"/>
              <a:t>دراسه</a:t>
            </a:r>
            <a:r>
              <a:rPr lang="ar-SA" dirty="0" smtClean="0"/>
              <a:t> قدر كبير من السلوك المعرفي علي </a:t>
            </a:r>
            <a:r>
              <a:rPr lang="ar-SA" dirty="0" err="1" smtClean="0"/>
              <a:t>افضل</a:t>
            </a:r>
            <a:r>
              <a:rPr lang="ar-SA" dirty="0" smtClean="0"/>
              <a:t> نحو من خلال </a:t>
            </a:r>
            <a:r>
              <a:rPr lang="ar-SA" dirty="0" err="1" smtClean="0"/>
              <a:t>دروه</a:t>
            </a:r>
            <a:r>
              <a:rPr lang="ar-SA" dirty="0" smtClean="0"/>
              <a:t> النمو وتتبع تاريخ النمو يودي </a:t>
            </a:r>
            <a:r>
              <a:rPr lang="ar-SA" dirty="0" err="1" smtClean="0"/>
              <a:t>الي</a:t>
            </a:r>
            <a:r>
              <a:rPr lang="ar-SA" dirty="0" smtClean="0"/>
              <a:t> فهم </a:t>
            </a:r>
            <a:r>
              <a:rPr lang="ar-SA" dirty="0" err="1" smtClean="0"/>
              <a:t>افضل</a:t>
            </a:r>
            <a:r>
              <a:rPr lang="ar-SA" dirty="0" smtClean="0"/>
              <a:t> للراشد والكائنات </a:t>
            </a:r>
            <a:br>
              <a:rPr lang="ar-SA" dirty="0" smtClean="0"/>
            </a:br>
            <a:r>
              <a:rPr lang="ar-SA" dirty="0" err="1" smtClean="0"/>
              <a:t>العضويه</a:t>
            </a:r>
            <a:r>
              <a:rPr lang="ar-SA" dirty="0" smtClean="0"/>
              <a:t> </a:t>
            </a:r>
            <a:r>
              <a:rPr lang="ar-SA" dirty="0" err="1" smtClean="0"/>
              <a:t>الحيه</a:t>
            </a:r>
            <a:r>
              <a:rPr lang="ar-SA" dirty="0" smtClean="0"/>
              <a:t> </a:t>
            </a:r>
            <a:r>
              <a:rPr lang="ar-SA" dirty="0" err="1" smtClean="0"/>
              <a:t>النشطه</a:t>
            </a:r>
            <a:r>
              <a:rPr lang="ar-SA" dirty="0" smtClean="0"/>
              <a:t> تستغرق وقتا طويل لبلوغ الرشد:ويتعلم </a:t>
            </a:r>
            <a:r>
              <a:rPr lang="ar-SA" dirty="0" err="1" smtClean="0"/>
              <a:t>الانسان</a:t>
            </a:r>
            <a:r>
              <a:rPr lang="ar-SA" dirty="0" smtClean="0"/>
              <a:t> مفاهيم </a:t>
            </a:r>
            <a:r>
              <a:rPr lang="ar-SA" dirty="0" err="1" smtClean="0"/>
              <a:t>جديده</a:t>
            </a:r>
            <a:r>
              <a:rPr lang="ar-SA" dirty="0" smtClean="0"/>
              <a:t> خلال حياته كلها </a:t>
            </a:r>
            <a:r>
              <a:rPr lang="ar-SA" dirty="0" err="1" smtClean="0"/>
              <a:t>ولايتوقف</a:t>
            </a:r>
            <a:r>
              <a:rPr lang="ar-SA" dirty="0" smtClean="0"/>
              <a:t> عن التعلم .</a:t>
            </a:r>
            <a:br>
              <a:rPr lang="ar-SA" dirty="0" smtClean="0"/>
            </a:br>
            <a:r>
              <a:rPr lang="ar-SA" dirty="0" smtClean="0">
                <a:solidFill>
                  <a:srgbClr val="FF0000"/>
                </a:solidFill>
              </a:rPr>
              <a:t> </a:t>
            </a:r>
            <a:br>
              <a:rPr lang="ar-SA" dirty="0" smtClean="0">
                <a:solidFill>
                  <a:srgbClr val="FF0000"/>
                </a:solidFill>
              </a:rPr>
            </a:br>
            <a:r>
              <a:rPr lang="ar-SA" dirty="0" smtClean="0">
                <a:solidFill>
                  <a:srgbClr val="FF0000"/>
                </a:solidFill>
              </a:rPr>
              <a:t>4/الانفعال.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نورمان يعتقد </a:t>
            </a:r>
            <a:r>
              <a:rPr lang="ar-SA" dirty="0" err="1" smtClean="0"/>
              <a:t>ان</a:t>
            </a:r>
            <a:r>
              <a:rPr lang="ar-SA" dirty="0" smtClean="0"/>
              <a:t> الانفعالات تلعب دورا هاما في تعاملنا مع </a:t>
            </a:r>
            <a:r>
              <a:rPr lang="ar-SA" dirty="0" err="1" smtClean="0"/>
              <a:t>البيئه</a:t>
            </a:r>
            <a:r>
              <a:rPr lang="ar-SA" dirty="0" smtClean="0"/>
              <a:t> يضعها بين النسق المنظم </a:t>
            </a:r>
            <a:br>
              <a:rPr lang="ar-SA" dirty="0" smtClean="0"/>
            </a:br>
            <a:r>
              <a:rPr lang="ar-SA" dirty="0" smtClean="0"/>
              <a:t>ومن الضروري </a:t>
            </a:r>
            <a:r>
              <a:rPr lang="ar-SA" dirty="0" err="1" smtClean="0"/>
              <a:t>ان</a:t>
            </a:r>
            <a:r>
              <a:rPr lang="ar-SA" dirty="0" smtClean="0"/>
              <a:t> نتعلم كيف تتلون خبراتنا </a:t>
            </a:r>
            <a:r>
              <a:rPr lang="ar-SA" dirty="0" err="1" smtClean="0"/>
              <a:t>المعرفيه</a:t>
            </a:r>
            <a:r>
              <a:rPr lang="ar-SA" dirty="0" smtClean="0"/>
              <a:t> بالانفعالات </a:t>
            </a:r>
            <a:r>
              <a:rPr lang="ar-SA" dirty="0" err="1" smtClean="0"/>
              <a:t>ومادورها</a:t>
            </a:r>
            <a:r>
              <a:rPr lang="ar-SA" dirty="0" smtClean="0"/>
              <a:t> في </a:t>
            </a:r>
            <a:r>
              <a:rPr lang="ar-SA" dirty="0" err="1" smtClean="0"/>
              <a:t>دراسه</a:t>
            </a:r>
            <a:r>
              <a:rPr lang="ar-SA" dirty="0" smtClean="0"/>
              <a:t> </a:t>
            </a:r>
            <a:r>
              <a:rPr lang="ar-SA" dirty="0" err="1" smtClean="0"/>
              <a:t>المعرفيه</a:t>
            </a:r>
            <a:r>
              <a:rPr lang="ar-SA" dirty="0" smtClean="0"/>
              <a:t> . 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>
                <a:solidFill>
                  <a:srgbClr val="FF0000"/>
                </a:solidFill>
              </a:rPr>
              <a:t>5/التفاعل 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وقدر قليل من الجهود </a:t>
            </a:r>
            <a:r>
              <a:rPr lang="ar-SA" dirty="0" err="1" smtClean="0"/>
              <a:t>البحثيه</a:t>
            </a:r>
            <a:r>
              <a:rPr lang="ar-SA" dirty="0" smtClean="0"/>
              <a:t> هو الذي يحاول </a:t>
            </a:r>
            <a:r>
              <a:rPr lang="ar-SA" dirty="0" err="1" smtClean="0"/>
              <a:t>ان</a:t>
            </a:r>
            <a:r>
              <a:rPr lang="ar-SA" dirty="0" smtClean="0"/>
              <a:t> يفحص العمليات </a:t>
            </a:r>
            <a:r>
              <a:rPr lang="ar-SA" dirty="0" err="1" smtClean="0"/>
              <a:t>المعرفيه</a:t>
            </a:r>
            <a:r>
              <a:rPr lang="ar-SA" dirty="0" smtClean="0"/>
              <a:t> </a:t>
            </a:r>
            <a:r>
              <a:rPr lang="ar-SA" dirty="0" err="1" smtClean="0"/>
              <a:t>الفرديه</a:t>
            </a:r>
            <a:r>
              <a:rPr lang="ar-SA" dirty="0" smtClean="0"/>
              <a:t> كما تستخدم في مواقف متفاعلة .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>
                <a:solidFill>
                  <a:srgbClr val="FF0000"/>
                </a:solidFill>
              </a:rPr>
              <a:t>6،7/</a:t>
            </a:r>
            <a:r>
              <a:rPr lang="ar-SA" dirty="0" err="1" smtClean="0">
                <a:solidFill>
                  <a:srgbClr val="FF0000"/>
                </a:solidFill>
              </a:rPr>
              <a:t>اللغه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err="1" smtClean="0">
                <a:solidFill>
                  <a:srgbClr val="FF0000"/>
                </a:solidFill>
              </a:rPr>
              <a:t>والادراك</a:t>
            </a:r>
            <a:r>
              <a:rPr lang="ar-SA" dirty="0" smtClean="0">
                <a:solidFill>
                  <a:srgbClr val="FF0000"/>
                </a:solidFill>
              </a:rPr>
              <a:t> 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نورمان هي </a:t>
            </a:r>
            <a:r>
              <a:rPr lang="ar-SA" dirty="0" err="1" smtClean="0"/>
              <a:t>ان</a:t>
            </a:r>
            <a:r>
              <a:rPr lang="ar-SA" dirty="0" smtClean="0"/>
              <a:t> </a:t>
            </a:r>
            <a:r>
              <a:rPr lang="ar-SA" dirty="0" err="1" smtClean="0"/>
              <a:t>اللغه</a:t>
            </a:r>
            <a:r>
              <a:rPr lang="ar-SA" dirty="0" smtClean="0"/>
              <a:t> </a:t>
            </a:r>
            <a:r>
              <a:rPr lang="ar-SA" dirty="0" err="1" smtClean="0"/>
              <a:t>والادراك</a:t>
            </a:r>
            <a:r>
              <a:rPr lang="ar-SA" dirty="0" smtClean="0"/>
              <a:t> يلقيان اهتماما كبيرا والحق </a:t>
            </a:r>
            <a:r>
              <a:rPr lang="ar-SA" dirty="0" err="1" smtClean="0"/>
              <a:t>ان</a:t>
            </a:r>
            <a:r>
              <a:rPr lang="ar-SA" dirty="0" smtClean="0"/>
              <a:t> هناك ميلا لتسويه علم </a:t>
            </a:r>
            <a:r>
              <a:rPr lang="ar-SA" dirty="0" err="1" smtClean="0"/>
              <a:t>المعرفه</a:t>
            </a:r>
            <a:r>
              <a:rPr lang="ar-SA" dirty="0" smtClean="0"/>
              <a:t> بدراسة هذين الموضوعين </a:t>
            </a:r>
            <a:br>
              <a:rPr lang="ar-SA" dirty="0" smtClean="0"/>
            </a:br>
            <a:r>
              <a:rPr lang="ar-SA" dirty="0" smtClean="0"/>
              <a:t>وهذا خطا لان الفهم التام </a:t>
            </a:r>
            <a:r>
              <a:rPr lang="ar-SA" dirty="0" err="1" smtClean="0"/>
              <a:t>للمعرفه</a:t>
            </a:r>
            <a:r>
              <a:rPr lang="ar-SA" dirty="0" smtClean="0"/>
              <a:t> </a:t>
            </a:r>
            <a:r>
              <a:rPr lang="ar-SA" dirty="0" err="1" smtClean="0"/>
              <a:t>الانسانيه</a:t>
            </a:r>
            <a:r>
              <a:rPr lang="ar-SA" dirty="0" smtClean="0"/>
              <a:t> يتحقق حين نفهم </a:t>
            </a:r>
            <a:r>
              <a:rPr lang="ar-SA" dirty="0" err="1" smtClean="0"/>
              <a:t>طبيعه</a:t>
            </a:r>
            <a:r>
              <a:rPr lang="ar-SA" dirty="0" smtClean="0"/>
              <a:t> واثر عوامل مثل المعتقدات والشعور والتفاعلات </a:t>
            </a:r>
            <a:br>
              <a:rPr lang="ar-SA" dirty="0" smtClean="0"/>
            </a:br>
            <a:r>
              <a:rPr lang="ar-SA" dirty="0" err="1" smtClean="0"/>
              <a:t>الاجتماعيه</a:t>
            </a:r>
            <a:r>
              <a:rPr lang="ar-SA" dirty="0" smtClean="0"/>
              <a:t> </a:t>
            </a:r>
            <a:r>
              <a:rPr lang="ar-SA" dirty="0" err="1" smtClean="0"/>
              <a:t>والثقافيه</a:t>
            </a:r>
            <a:r>
              <a:rPr lang="ar-SA" dirty="0" smtClean="0"/>
              <a:t> والتعلم </a:t>
            </a:r>
            <a:r>
              <a:rPr lang="ar-SA" dirty="0" err="1" smtClean="0"/>
              <a:t>والذاكره</a:t>
            </a:r>
            <a:r>
              <a:rPr lang="ar-SA" dirty="0" smtClean="0"/>
              <a:t> 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714356"/>
            <a:ext cx="7498080" cy="5534044"/>
          </a:xfrm>
        </p:spPr>
        <p:txBody>
          <a:bodyPr>
            <a:normAutofit fontScale="70000" lnSpcReduction="2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8/التعلم </a:t>
            </a:r>
            <a:r>
              <a:rPr lang="ar-SA" dirty="0" smtClean="0"/>
              <a:t>.</a:t>
            </a:r>
            <a:br>
              <a:rPr lang="ar-SA" dirty="0" smtClean="0"/>
            </a:br>
            <a:r>
              <a:rPr lang="ar-SA" dirty="0" smtClean="0"/>
              <a:t>يهاجم نورمان نظريات التعلم </a:t>
            </a:r>
            <a:r>
              <a:rPr lang="ar-SA" dirty="0" err="1" smtClean="0"/>
              <a:t>الاخرى</a:t>
            </a:r>
            <a:r>
              <a:rPr lang="ar-SA" dirty="0" smtClean="0"/>
              <a:t> مبنيا </a:t>
            </a:r>
            <a:r>
              <a:rPr lang="ar-SA" dirty="0" err="1" smtClean="0"/>
              <a:t>ان</a:t>
            </a:r>
            <a:r>
              <a:rPr lang="ar-SA" dirty="0" smtClean="0"/>
              <a:t> علماء النفس وضعوا نظريات شامله عن السلوك </a:t>
            </a:r>
            <a:r>
              <a:rPr lang="ar-SA" dirty="0" err="1" smtClean="0"/>
              <a:t>الانساني</a:t>
            </a:r>
            <a:r>
              <a:rPr lang="ar-SA" dirty="0" smtClean="0"/>
              <a:t> والسلوك الحيواني </a:t>
            </a:r>
            <a:br>
              <a:rPr lang="ar-SA" dirty="0" smtClean="0"/>
            </a:br>
            <a:r>
              <a:rPr lang="ar-SA" dirty="0" smtClean="0"/>
              <a:t>وكثيرا </a:t>
            </a:r>
            <a:r>
              <a:rPr lang="ar-SA" dirty="0" err="1" smtClean="0"/>
              <a:t>ماكانت</a:t>
            </a:r>
            <a:r>
              <a:rPr lang="ar-SA" dirty="0" smtClean="0"/>
              <a:t> تقوم علي </a:t>
            </a:r>
            <a:r>
              <a:rPr lang="ar-SA" dirty="0" err="1" smtClean="0"/>
              <a:t>مبادى</a:t>
            </a:r>
            <a:r>
              <a:rPr lang="ar-SA" dirty="0" smtClean="0"/>
              <a:t> التعلم </a:t>
            </a:r>
            <a:r>
              <a:rPr lang="ar-SA" dirty="0" err="1" smtClean="0"/>
              <a:t>اساسيه</a:t>
            </a:r>
            <a:r>
              <a:rPr lang="ar-SA" dirty="0" smtClean="0"/>
              <a:t> مثل قانون </a:t>
            </a:r>
            <a:r>
              <a:rPr lang="ar-SA" dirty="0" err="1" smtClean="0"/>
              <a:t>الاثر</a:t>
            </a:r>
            <a:r>
              <a:rPr lang="ar-SA" dirty="0" smtClean="0"/>
              <a:t> </a:t>
            </a:r>
            <a:r>
              <a:rPr lang="ar-SA" dirty="0" err="1" smtClean="0"/>
              <a:t>او</a:t>
            </a:r>
            <a:r>
              <a:rPr lang="ar-SA" dirty="0" smtClean="0"/>
              <a:t> الخصائص </a:t>
            </a:r>
            <a:r>
              <a:rPr lang="ar-SA" dirty="0" err="1" smtClean="0"/>
              <a:t>الترابطيه</a:t>
            </a:r>
            <a:r>
              <a:rPr lang="ar-SA" dirty="0" smtClean="0"/>
              <a:t> للتعلم </a:t>
            </a:r>
            <a:r>
              <a:rPr lang="ar-SA" dirty="0" err="1" smtClean="0"/>
              <a:t>والذاكره</a:t>
            </a:r>
            <a:r>
              <a:rPr lang="ar-SA" dirty="0" smtClean="0"/>
              <a:t> ولقد انتهى كل هذا </a:t>
            </a:r>
            <a:br>
              <a:rPr lang="ar-SA" dirty="0" smtClean="0"/>
            </a:br>
            <a:r>
              <a:rPr lang="ar-SA" dirty="0" err="1" smtClean="0"/>
              <a:t>الي</a:t>
            </a:r>
            <a:r>
              <a:rPr lang="ar-SA" dirty="0" smtClean="0"/>
              <a:t> لا شي ولقد عرضنا </a:t>
            </a:r>
            <a:r>
              <a:rPr lang="ar-SA" dirty="0" err="1" smtClean="0"/>
              <a:t>افكار</a:t>
            </a:r>
            <a:r>
              <a:rPr lang="ar-SA" dirty="0" smtClean="0"/>
              <a:t> نورمان عن عمليه التعلم </a:t>
            </a:r>
            <a:r>
              <a:rPr lang="ar-SA" dirty="0" err="1" smtClean="0"/>
              <a:t>وخاصه</a:t>
            </a:r>
            <a:r>
              <a:rPr lang="ar-SA" dirty="0" smtClean="0"/>
              <a:t> </a:t>
            </a:r>
            <a:r>
              <a:rPr lang="ar-SA" dirty="0" err="1" smtClean="0"/>
              <a:t>تاكيده</a:t>
            </a:r>
            <a:r>
              <a:rPr lang="ar-SA" dirty="0" smtClean="0"/>
              <a:t> علي </a:t>
            </a:r>
            <a:r>
              <a:rPr lang="ar-SA" dirty="0" err="1" smtClean="0"/>
              <a:t>اهميه</a:t>
            </a:r>
            <a:r>
              <a:rPr lang="ar-SA" dirty="0" smtClean="0"/>
              <a:t> التعلم </a:t>
            </a:r>
            <a:r>
              <a:rPr lang="ar-SA" dirty="0" err="1" smtClean="0"/>
              <a:t>بالمثاليه</a:t>
            </a:r>
            <a:r>
              <a:rPr lang="ar-SA" dirty="0" smtClean="0"/>
              <a:t> وهو يعتقد </a:t>
            </a:r>
            <a:r>
              <a:rPr lang="ar-SA" dirty="0" err="1" smtClean="0"/>
              <a:t>ان</a:t>
            </a:r>
            <a:r>
              <a:rPr lang="ar-SA" dirty="0" smtClean="0"/>
              <a:t> جهوده </a:t>
            </a:r>
            <a:r>
              <a:rPr lang="ar-SA" dirty="0" err="1" smtClean="0"/>
              <a:t>ماهي</a:t>
            </a:r>
            <a:r>
              <a:rPr lang="ar-SA" dirty="0" smtClean="0"/>
              <a:t> </a:t>
            </a:r>
            <a:r>
              <a:rPr lang="ar-SA" dirty="0" err="1" smtClean="0"/>
              <a:t>الا</a:t>
            </a:r>
            <a:r>
              <a:rPr lang="ar-SA" dirty="0" smtClean="0"/>
              <a:t> خطوه </a:t>
            </a:r>
            <a:br>
              <a:rPr lang="ar-SA" dirty="0" smtClean="0"/>
            </a:br>
            <a:r>
              <a:rPr lang="ar-SA" dirty="0" smtClean="0"/>
              <a:t>نحو فهم </a:t>
            </a:r>
            <a:r>
              <a:rPr lang="ar-SA" dirty="0" err="1" smtClean="0"/>
              <a:t>طبيعه</a:t>
            </a:r>
            <a:r>
              <a:rPr lang="ar-SA" dirty="0" smtClean="0"/>
              <a:t> التعلم علي </a:t>
            </a:r>
            <a:r>
              <a:rPr lang="ar-SA" dirty="0" err="1" smtClean="0"/>
              <a:t>ايه</a:t>
            </a:r>
            <a:r>
              <a:rPr lang="ar-SA" dirty="0" smtClean="0"/>
              <a:t> حال وفي نفس الوقت فان القليل هو الذي تم القيام </a:t>
            </a:r>
            <a:r>
              <a:rPr lang="ar-SA" dirty="0" err="1" smtClean="0"/>
              <a:t>به</a:t>
            </a:r>
            <a:r>
              <a:rPr lang="ar-SA" dirty="0" smtClean="0"/>
              <a:t> لفهم </a:t>
            </a:r>
            <a:r>
              <a:rPr lang="ar-SA" dirty="0" err="1" smtClean="0"/>
              <a:t>طبيعه</a:t>
            </a:r>
            <a:r>
              <a:rPr lang="ar-SA" dirty="0" smtClean="0"/>
              <a:t> التعلم المعقد.</a:t>
            </a:r>
            <a:br>
              <a:rPr lang="ar-SA" dirty="0" smtClean="0"/>
            </a:b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>
                <a:solidFill>
                  <a:srgbClr val="FF0000"/>
                </a:solidFill>
              </a:rPr>
              <a:t>9/</a:t>
            </a:r>
            <a:r>
              <a:rPr lang="ar-SA" dirty="0" err="1" smtClean="0">
                <a:solidFill>
                  <a:srgbClr val="FF0000"/>
                </a:solidFill>
              </a:rPr>
              <a:t>الذاكره</a:t>
            </a:r>
            <a:r>
              <a:rPr lang="ar-SA" dirty="0" smtClean="0">
                <a:solidFill>
                  <a:srgbClr val="FF0000"/>
                </a:solidFill>
              </a:rPr>
              <a:t> 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err="1" smtClean="0"/>
              <a:t>ان</a:t>
            </a:r>
            <a:r>
              <a:rPr lang="ar-SA" dirty="0" smtClean="0"/>
              <a:t> نورمان يحذر </a:t>
            </a:r>
            <a:r>
              <a:rPr lang="ar-SA" dirty="0" err="1" smtClean="0"/>
              <a:t>بالنسبه</a:t>
            </a:r>
            <a:r>
              <a:rPr lang="ar-SA" dirty="0" smtClean="0"/>
              <a:t> </a:t>
            </a:r>
            <a:r>
              <a:rPr lang="ar-SA" dirty="0" err="1" smtClean="0"/>
              <a:t>للذاكره</a:t>
            </a:r>
            <a:r>
              <a:rPr lang="ar-SA" dirty="0" smtClean="0"/>
              <a:t> </a:t>
            </a:r>
            <a:r>
              <a:rPr lang="ar-SA" dirty="0" err="1" smtClean="0"/>
              <a:t>ويقررلا</a:t>
            </a:r>
            <a:r>
              <a:rPr lang="ar-SA" dirty="0" smtClean="0"/>
              <a:t> </a:t>
            </a:r>
            <a:r>
              <a:rPr lang="ar-SA" dirty="0" err="1" smtClean="0"/>
              <a:t>تتاثر</a:t>
            </a:r>
            <a:r>
              <a:rPr lang="ar-SA" dirty="0" smtClean="0"/>
              <a:t> كثيرا بكل </a:t>
            </a:r>
            <a:r>
              <a:rPr lang="ar-SA" dirty="0" err="1" smtClean="0"/>
              <a:t>ماتعرفه</a:t>
            </a:r>
            <a:r>
              <a:rPr lang="ar-SA" dirty="0" smtClean="0"/>
              <a:t> عن </a:t>
            </a:r>
            <a:r>
              <a:rPr lang="ar-SA" dirty="0" err="1" smtClean="0"/>
              <a:t>سكولوجيه</a:t>
            </a:r>
            <a:r>
              <a:rPr lang="ar-SA" dirty="0" smtClean="0"/>
              <a:t> </a:t>
            </a:r>
            <a:r>
              <a:rPr lang="ar-SA" dirty="0" err="1" smtClean="0"/>
              <a:t>الذاكره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فان </a:t>
            </a:r>
            <a:r>
              <a:rPr lang="ar-SA" dirty="0" err="1" smtClean="0"/>
              <a:t>ماتعرفه</a:t>
            </a:r>
            <a:r>
              <a:rPr lang="ar-SA" dirty="0" smtClean="0"/>
              <a:t> اقل مما تعتقد كيف يعثر الفرد علي المعلومات </a:t>
            </a:r>
            <a:r>
              <a:rPr lang="ar-SA" dirty="0" err="1" smtClean="0"/>
              <a:t>المطلوبه</a:t>
            </a:r>
            <a:r>
              <a:rPr lang="ar-SA" dirty="0" smtClean="0"/>
              <a:t> </a:t>
            </a:r>
            <a:r>
              <a:rPr lang="ar-SA" dirty="0" err="1" smtClean="0"/>
              <a:t>للاجابه</a:t>
            </a:r>
            <a:r>
              <a:rPr lang="ar-SA" dirty="0" smtClean="0"/>
              <a:t> عن </a:t>
            </a:r>
            <a:r>
              <a:rPr lang="ar-SA" dirty="0" err="1" smtClean="0"/>
              <a:t>السوال</a:t>
            </a:r>
            <a:r>
              <a:rPr lang="ar-SA" dirty="0" smtClean="0"/>
              <a:t> حين </a:t>
            </a:r>
            <a:br>
              <a:rPr lang="ar-SA" dirty="0" smtClean="0"/>
            </a:br>
            <a:r>
              <a:rPr lang="ar-SA" dirty="0" smtClean="0"/>
              <a:t>لا يتوقع </a:t>
            </a:r>
            <a:r>
              <a:rPr lang="ar-SA" dirty="0" err="1" smtClean="0"/>
              <a:t>سوال</a:t>
            </a:r>
            <a:r>
              <a:rPr lang="ar-SA" dirty="0" smtClean="0"/>
              <a:t> وقت اكتساب المعلومات وهذا ليس ممكنا مع </a:t>
            </a:r>
            <a:r>
              <a:rPr lang="ar-SA" dirty="0" err="1" smtClean="0"/>
              <a:t>الانظمه</a:t>
            </a:r>
            <a:r>
              <a:rPr lang="ar-SA" dirty="0" smtClean="0"/>
              <a:t> </a:t>
            </a:r>
            <a:r>
              <a:rPr lang="ar-SA" dirty="0" err="1" smtClean="0"/>
              <a:t>او</a:t>
            </a:r>
            <a:r>
              <a:rPr lang="ar-SA" dirty="0" smtClean="0"/>
              <a:t> </a:t>
            </a:r>
            <a:r>
              <a:rPr lang="ar-SA" dirty="0" err="1" smtClean="0"/>
              <a:t>الانساق</a:t>
            </a:r>
            <a:r>
              <a:rPr lang="ar-SA" dirty="0" smtClean="0"/>
              <a:t> </a:t>
            </a:r>
            <a:r>
              <a:rPr lang="ar-SA" dirty="0" err="1" smtClean="0"/>
              <a:t>الصناعيه</a:t>
            </a:r>
            <a:r>
              <a:rPr lang="ar-SA" dirty="0" smtClean="0"/>
              <a:t> اليوم </a:t>
            </a:r>
            <a:br>
              <a:rPr lang="ar-SA" dirty="0" smtClean="0"/>
            </a:br>
            <a:r>
              <a:rPr lang="ar-SA" dirty="0" smtClean="0"/>
              <a:t>وهو حدث شائع مع الناس وكيف نتعرف علي المعلومات المرغوب فيها </a:t>
            </a:r>
            <a:r>
              <a:rPr lang="ar-SA" dirty="0" err="1" smtClean="0"/>
              <a:t>متي</a:t>
            </a:r>
            <a:r>
              <a:rPr lang="ar-SA" dirty="0" smtClean="0"/>
              <a:t> </a:t>
            </a:r>
            <a:r>
              <a:rPr lang="ar-SA" dirty="0" err="1" smtClean="0"/>
              <a:t>ماوجدنا</a:t>
            </a:r>
            <a:r>
              <a:rPr lang="ar-SA" dirty="0" smtClean="0"/>
              <a:t> </a:t>
            </a:r>
            <a:r>
              <a:rPr lang="ar-SA" dirty="0" err="1" smtClean="0"/>
              <a:t>انها</a:t>
            </a:r>
            <a:r>
              <a:rPr lang="ar-SA" dirty="0" smtClean="0"/>
              <a:t> لم تكن معروفه .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</TotalTime>
  <Words>252</Words>
  <Application>Microsoft Office PowerPoint</Application>
  <PresentationFormat>عرض على الشاشة (3:4)‏</PresentationFormat>
  <Paragraphs>30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انقلاب</vt:lpstr>
      <vt:lpstr>الشريحة 1</vt:lpstr>
      <vt:lpstr>تعريف التعلم: </vt:lpstr>
      <vt:lpstr>قوانين التعلم: 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أشكال التعلم : </vt:lpstr>
      <vt:lpstr>الشريحة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Admin</dc:creator>
  <cp:lastModifiedBy>Admin</cp:lastModifiedBy>
  <cp:revision>2</cp:revision>
  <dcterms:created xsi:type="dcterms:W3CDTF">2011-05-19T18:43:46Z</dcterms:created>
  <dcterms:modified xsi:type="dcterms:W3CDTF">2011-05-19T18:58:14Z</dcterms:modified>
</cp:coreProperties>
</file>