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9" autoAdjust="0"/>
    <p:restoredTop sz="94660"/>
  </p:normalViewPr>
  <p:slideViewPr>
    <p:cSldViewPr snapToGrid="0">
      <p:cViewPr>
        <p:scale>
          <a:sx n="62" d="100"/>
          <a:sy n="62" d="100"/>
        </p:scale>
        <p:origin x="186"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smtClean="0"/>
              <a:t>انقر لتحرير نمط العنوان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11/20/2013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11/20/2013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نموذج معالجة المعلومات </a:t>
            </a:r>
            <a:endParaRPr lang="ar-SA" dirty="0"/>
          </a:p>
        </p:txBody>
      </p:sp>
      <p:sp>
        <p:nvSpPr>
          <p:cNvPr id="3" name="عنوان فرعي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682907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ثانيا / مرحلة الخزن ( الاحتفاظ ) </a:t>
            </a:r>
            <a:endParaRPr lang="ar-SA" dirty="0"/>
          </a:p>
        </p:txBody>
      </p:sp>
      <p:sp>
        <p:nvSpPr>
          <p:cNvPr id="3" name="عنصر نائب للمحتوى 2"/>
          <p:cNvSpPr>
            <a:spLocks noGrp="1"/>
          </p:cNvSpPr>
          <p:nvPr>
            <p:ph idx="1"/>
          </p:nvPr>
        </p:nvSpPr>
        <p:spPr/>
        <p:txBody>
          <a:bodyPr>
            <a:normAutofit/>
          </a:bodyPr>
          <a:lstStyle/>
          <a:p>
            <a:r>
              <a:rPr lang="ar-SA" dirty="0" smtClean="0"/>
              <a:t>1. </a:t>
            </a:r>
            <a:r>
              <a:rPr lang="ar-SA" sz="2400" u="sng" dirty="0" smtClean="0">
                <a:solidFill>
                  <a:srgbClr val="FF0000"/>
                </a:solidFill>
              </a:rPr>
              <a:t>الذاكرة قصيرة المدى </a:t>
            </a:r>
          </a:p>
          <a:p>
            <a:endParaRPr lang="ar-SA" sz="2400" u="sng" dirty="0" smtClean="0">
              <a:solidFill>
                <a:srgbClr val="FF0000"/>
              </a:solidFill>
            </a:endParaRPr>
          </a:p>
          <a:p>
            <a:pPr marL="0" indent="0">
              <a:buNone/>
            </a:pPr>
            <a:r>
              <a:rPr lang="ar-SA" dirty="0" smtClean="0"/>
              <a:t>تدخل المعلومات </a:t>
            </a:r>
            <a:r>
              <a:rPr lang="ar-SA" dirty="0" err="1" smtClean="0"/>
              <a:t>المرمزة</a:t>
            </a:r>
            <a:r>
              <a:rPr lang="ar-SA" dirty="0" smtClean="0"/>
              <a:t> </a:t>
            </a:r>
            <a:r>
              <a:rPr lang="ar-SA" u="sng" dirty="0">
                <a:solidFill>
                  <a:srgbClr val="FF0000"/>
                </a:solidFill>
              </a:rPr>
              <a:t>( المدخلات ) </a:t>
            </a:r>
            <a:r>
              <a:rPr lang="ar-SA" dirty="0" smtClean="0"/>
              <a:t>للذاكرة عن طريق الحواس وتبقى فترة قصيرة جدا لا تتجاوز ربع ثانية , حيث تبقى في مخزن المعلومات الحسي ثم تنتقل </a:t>
            </a:r>
            <a:r>
              <a:rPr lang="ar-SA" u="sng" dirty="0" smtClean="0">
                <a:solidFill>
                  <a:srgbClr val="FF0000"/>
                </a:solidFill>
              </a:rPr>
              <a:t>كمية</a:t>
            </a:r>
            <a:r>
              <a:rPr lang="ar-SA" dirty="0" smtClean="0"/>
              <a:t> منها إلى مخزن الذاكرة قصيرة المدى وتعالج بطريقة تمكن من الاحتفاظ بها لفترة زمنية طويلة اما المعلومات التي لا تنتقل لهذا المخزن ( </a:t>
            </a:r>
            <a:r>
              <a:rPr lang="ar-SA" u="sng" dirty="0" smtClean="0">
                <a:solidFill>
                  <a:srgbClr val="FF0000"/>
                </a:solidFill>
              </a:rPr>
              <a:t>مخزن الذاكرة الطويلة ) </a:t>
            </a:r>
            <a:r>
              <a:rPr lang="ar-SA" dirty="0" smtClean="0"/>
              <a:t>تتلاشى ولا تعد متوفرة في الذاكرة .</a:t>
            </a:r>
          </a:p>
        </p:txBody>
      </p:sp>
    </p:spTree>
    <p:extLst>
      <p:ext uri="{BB962C8B-B14F-4D97-AF65-F5344CB8AC3E}">
        <p14:creationId xmlns:p14="http://schemas.microsoft.com/office/powerpoint/2010/main" val="1021418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ثانيا / مرحلة الخزن ( الاحتفاظ ) </a:t>
            </a:r>
            <a:endParaRPr lang="ar-SA" dirty="0"/>
          </a:p>
        </p:txBody>
      </p:sp>
      <p:sp>
        <p:nvSpPr>
          <p:cNvPr id="3" name="عنصر نائب للمحتوى 2"/>
          <p:cNvSpPr>
            <a:spLocks noGrp="1"/>
          </p:cNvSpPr>
          <p:nvPr>
            <p:ph idx="1"/>
          </p:nvPr>
        </p:nvSpPr>
        <p:spPr/>
        <p:txBody>
          <a:bodyPr>
            <a:normAutofit/>
          </a:bodyPr>
          <a:lstStyle/>
          <a:p>
            <a:r>
              <a:rPr lang="ar-SA" dirty="0" smtClean="0"/>
              <a:t>1. </a:t>
            </a:r>
            <a:r>
              <a:rPr lang="ar-SA" sz="2400" u="sng" dirty="0" smtClean="0">
                <a:solidFill>
                  <a:srgbClr val="FF0000"/>
                </a:solidFill>
              </a:rPr>
              <a:t>الذاكرة قصيرة المدى </a:t>
            </a:r>
          </a:p>
          <a:p>
            <a:endParaRPr lang="ar-SA" sz="2400" u="sng" dirty="0" smtClean="0">
              <a:solidFill>
                <a:srgbClr val="FF0000"/>
              </a:solidFill>
            </a:endParaRPr>
          </a:p>
          <a:p>
            <a:pPr marL="0" indent="0">
              <a:buNone/>
            </a:pPr>
            <a:r>
              <a:rPr lang="ar-SA" dirty="0" smtClean="0"/>
              <a:t>كيف يمكن تحويل المعلومات </a:t>
            </a:r>
            <a:r>
              <a:rPr lang="ar-SA" dirty="0" err="1" smtClean="0"/>
              <a:t>المرمزة</a:t>
            </a:r>
            <a:r>
              <a:rPr lang="ar-SA" dirty="0" smtClean="0"/>
              <a:t> لمخزن الذاكرة قصيرة المدى ؟ </a:t>
            </a:r>
          </a:p>
          <a:p>
            <a:pPr marL="0" indent="0">
              <a:buNone/>
            </a:pPr>
            <a:endParaRPr lang="ar-SA" dirty="0"/>
          </a:p>
          <a:p>
            <a:pPr marL="0" indent="0">
              <a:buNone/>
            </a:pPr>
            <a:r>
              <a:rPr lang="ar-SA" dirty="0" smtClean="0"/>
              <a:t>مثال الارقام </a:t>
            </a:r>
          </a:p>
          <a:p>
            <a:pPr marL="0" indent="0">
              <a:buNone/>
            </a:pPr>
            <a:r>
              <a:rPr lang="ar-SA" dirty="0" smtClean="0"/>
              <a:t>التسميع والذاكرة قصيرة المدى </a:t>
            </a:r>
          </a:p>
          <a:p>
            <a:pPr marL="0" indent="0">
              <a:buNone/>
            </a:pPr>
            <a:r>
              <a:rPr lang="ar-SA" dirty="0" smtClean="0"/>
              <a:t>ع ف غ ح ج ث </a:t>
            </a:r>
          </a:p>
          <a:p>
            <a:pPr marL="0" indent="0">
              <a:buNone/>
            </a:pPr>
            <a:endParaRPr lang="ar-SA" dirty="0" smtClean="0"/>
          </a:p>
        </p:txBody>
      </p:sp>
    </p:spTree>
    <p:extLst>
      <p:ext uri="{BB962C8B-B14F-4D97-AF65-F5344CB8AC3E}">
        <p14:creationId xmlns:p14="http://schemas.microsoft.com/office/powerpoint/2010/main" val="40315956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432 </a:t>
            </a:r>
          </a:p>
          <a:p>
            <a:r>
              <a:rPr lang="ar-SA" dirty="0" smtClean="0"/>
              <a:t>276</a:t>
            </a:r>
          </a:p>
          <a:p>
            <a:r>
              <a:rPr lang="ar-SA" dirty="0" smtClean="0"/>
              <a:t>398 </a:t>
            </a:r>
          </a:p>
          <a:p>
            <a:r>
              <a:rPr lang="ar-SA" dirty="0" smtClean="0"/>
              <a:t>397</a:t>
            </a:r>
          </a:p>
          <a:p>
            <a:r>
              <a:rPr lang="ar-SA" dirty="0" smtClean="0"/>
              <a:t>754 </a:t>
            </a:r>
            <a:endParaRPr lang="ar-SA" dirty="0"/>
          </a:p>
        </p:txBody>
      </p:sp>
    </p:spTree>
    <p:extLst>
      <p:ext uri="{BB962C8B-B14F-4D97-AF65-F5344CB8AC3E}">
        <p14:creationId xmlns:p14="http://schemas.microsoft.com/office/powerpoint/2010/main" val="33577751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توحي هذه النتائج بان طافة الذاكرة القصيرة تضعف اذا حذفنا عامل التسميع حيث تضيع المعلومات خلال فترة زمنية قصيرة ويبدو ان العامل الحاسم في تحديد مدى الاحتفاظ بالمعلومات في الذاكرة القصيرة يقوم على الانتباه النشط لها وعلى امكانية فرصة تسميعها وترديدها فإذا اعيق التسميع بإدخال معلومات جديدة فسيتلاشى مضمون هذه الذاكرة على نحو سريع جدا </a:t>
            </a:r>
            <a:endParaRPr lang="ar-SA" dirty="0"/>
          </a:p>
        </p:txBody>
      </p:sp>
    </p:spTree>
    <p:extLst>
      <p:ext uri="{BB962C8B-B14F-4D97-AF65-F5344CB8AC3E}">
        <p14:creationId xmlns:p14="http://schemas.microsoft.com/office/powerpoint/2010/main" val="41041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a:p>
            <a:r>
              <a:rPr lang="ar-SA" dirty="0" smtClean="0"/>
              <a:t>6549372</a:t>
            </a:r>
          </a:p>
          <a:p>
            <a:r>
              <a:rPr lang="ar-SA" dirty="0" smtClean="0"/>
              <a:t>2274556708090</a:t>
            </a:r>
          </a:p>
          <a:p>
            <a:r>
              <a:rPr lang="ar-SA" dirty="0" smtClean="0">
                <a:solidFill>
                  <a:srgbClr val="FF0000"/>
                </a:solidFill>
              </a:rPr>
              <a:t>227-</a:t>
            </a:r>
            <a:r>
              <a:rPr lang="ar-SA" dirty="0" smtClean="0"/>
              <a:t>4-</a:t>
            </a:r>
            <a:r>
              <a:rPr lang="ar-SA" dirty="0" smtClean="0">
                <a:solidFill>
                  <a:srgbClr val="FF0000"/>
                </a:solidFill>
              </a:rPr>
              <a:t>55</a:t>
            </a:r>
            <a:r>
              <a:rPr lang="ar-SA" dirty="0" smtClean="0"/>
              <a:t>-67-</a:t>
            </a:r>
            <a:r>
              <a:rPr lang="ar-SA" dirty="0" smtClean="0">
                <a:solidFill>
                  <a:srgbClr val="FF0000"/>
                </a:solidFill>
              </a:rPr>
              <a:t>80-</a:t>
            </a:r>
            <a:r>
              <a:rPr lang="ar-SA" dirty="0" smtClean="0"/>
              <a:t>90</a:t>
            </a:r>
          </a:p>
          <a:p>
            <a:endParaRPr lang="ar-SA" dirty="0"/>
          </a:p>
          <a:p>
            <a:pPr marL="0" indent="0">
              <a:buNone/>
            </a:pPr>
            <a:r>
              <a:rPr lang="ar-SA" dirty="0"/>
              <a:t> </a:t>
            </a:r>
            <a:r>
              <a:rPr lang="ar-SA" dirty="0" smtClean="0"/>
              <a:t>ي  م و ر ل ن ( يرملون ) </a:t>
            </a:r>
          </a:p>
          <a:p>
            <a:pPr marL="0" indent="0">
              <a:buNone/>
            </a:pPr>
            <a:endParaRPr lang="ar-SA" dirty="0"/>
          </a:p>
          <a:p>
            <a:pPr marL="0" indent="0">
              <a:buNone/>
            </a:pPr>
            <a:r>
              <a:rPr lang="ar-SA" dirty="0" smtClean="0"/>
              <a:t> </a:t>
            </a:r>
            <a:endParaRPr lang="ar-SA" dirty="0"/>
          </a:p>
          <a:p>
            <a:endParaRPr lang="ar-SA" dirty="0"/>
          </a:p>
        </p:txBody>
      </p:sp>
    </p:spTree>
    <p:extLst>
      <p:ext uri="{BB962C8B-B14F-4D97-AF65-F5344CB8AC3E}">
        <p14:creationId xmlns:p14="http://schemas.microsoft.com/office/powerpoint/2010/main" val="3702119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t>2. التجميع والتحزيم والذاكرة قصيرة المدى </a:t>
            </a:r>
          </a:p>
          <a:p>
            <a:pPr marL="0" indent="0">
              <a:buNone/>
            </a:pPr>
            <a:r>
              <a:rPr lang="ar-SA" dirty="0" smtClean="0"/>
              <a:t>افادت بعض الدراسات قدرة الذاكرة القصيرة على الاحتفاظ بعدد من وحدات المعلومات </a:t>
            </a:r>
            <a:r>
              <a:rPr lang="ar-SA" dirty="0" err="1" smtClean="0"/>
              <a:t>المرمزة</a:t>
            </a:r>
            <a:r>
              <a:rPr lang="ar-SA" dirty="0" smtClean="0"/>
              <a:t> يتراوح بين 5-9 وحدات </a:t>
            </a:r>
          </a:p>
          <a:p>
            <a:pPr marL="0" indent="0">
              <a:buNone/>
            </a:pPr>
            <a:r>
              <a:rPr lang="ar-SA" dirty="0" smtClean="0"/>
              <a:t>ويرى ميلر ان هذا امر مهم للتعليم المدرسي بحيث يساعدنا على زيادة طاقة الذاكرة القصيرة على الاحتفاظ طالما ان  الاحتفاظ يعتمد على عدد </a:t>
            </a:r>
            <a:r>
              <a:rPr lang="ar-SA" dirty="0" err="1" smtClean="0"/>
              <a:t>الوحدت</a:t>
            </a:r>
            <a:r>
              <a:rPr lang="ar-SA" dirty="0" smtClean="0"/>
              <a:t> الداخلة من خلال عملية تنظيم المدخلات في وحدات متكاملة كتنظيم الحروف في كلمة والكلمات في مقاطع او جمل </a:t>
            </a:r>
            <a:endParaRPr lang="ar-SA" dirty="0"/>
          </a:p>
        </p:txBody>
      </p:sp>
    </p:spTree>
    <p:extLst>
      <p:ext uri="{BB962C8B-B14F-4D97-AF65-F5344CB8AC3E}">
        <p14:creationId xmlns:p14="http://schemas.microsoft.com/office/powerpoint/2010/main" val="23129531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الذاكرة طويلة المدى </a:t>
            </a:r>
            <a:endParaRPr lang="ar-SA" dirty="0"/>
          </a:p>
        </p:txBody>
      </p:sp>
      <p:sp>
        <p:nvSpPr>
          <p:cNvPr id="3" name="عنصر نائب للمحتوى 2"/>
          <p:cNvSpPr>
            <a:spLocks noGrp="1"/>
          </p:cNvSpPr>
          <p:nvPr>
            <p:ph idx="1"/>
          </p:nvPr>
        </p:nvSpPr>
        <p:spPr/>
        <p:txBody>
          <a:bodyPr/>
          <a:lstStyle/>
          <a:p>
            <a:pPr marL="0" indent="0">
              <a:buNone/>
            </a:pPr>
            <a:r>
              <a:rPr lang="ar-SA" dirty="0" smtClean="0"/>
              <a:t>هي الذاكرة التي تستطيع الاحتفاظ بكمية كبيره من المعلومات ولفترات زمنية طويلة قد تصل لعدة اعوام وهذا سبب تسميتها بالذاكرة الطويلة او الذاكرة الدائمة </a:t>
            </a:r>
          </a:p>
          <a:p>
            <a:pPr marL="0" indent="0">
              <a:buNone/>
            </a:pPr>
            <a:endParaRPr lang="ar-SA" dirty="0"/>
          </a:p>
          <a:p>
            <a:pPr marL="0" indent="0">
              <a:buNone/>
            </a:pPr>
            <a:r>
              <a:rPr lang="ar-SA" dirty="0" smtClean="0"/>
              <a:t>الذاكرة طويلة المدى غير معرضة للتداخل والاضمحلال بسبب قدوم معلومات او مدخلات جديدة فهي قادرة على معالجة الجديد واختزانه دون ان تطرأ تغييرات على المعلومات السابقة </a:t>
            </a:r>
          </a:p>
          <a:p>
            <a:pPr marL="0" indent="0">
              <a:buNone/>
            </a:pPr>
            <a:endParaRPr lang="ar-SA" dirty="0"/>
          </a:p>
          <a:p>
            <a:pPr marL="0" indent="0">
              <a:buNone/>
            </a:pPr>
            <a:r>
              <a:rPr lang="ar-SA" dirty="0" smtClean="0"/>
              <a:t>تقوم الذاكرة الطويلة بالعديد من التعديلات </a:t>
            </a:r>
            <a:r>
              <a:rPr lang="ar-SA" dirty="0" err="1" smtClean="0"/>
              <a:t>والمعالجلات</a:t>
            </a:r>
            <a:r>
              <a:rPr lang="ar-SA" dirty="0" smtClean="0"/>
              <a:t> على </a:t>
            </a:r>
            <a:r>
              <a:rPr lang="ar-SA" dirty="0" err="1" smtClean="0"/>
              <a:t>المعومات</a:t>
            </a:r>
            <a:r>
              <a:rPr lang="ar-SA" dirty="0" smtClean="0"/>
              <a:t> بحيث تحولها </a:t>
            </a:r>
            <a:r>
              <a:rPr lang="ar-SA" dirty="0" err="1" smtClean="0"/>
              <a:t>لاشكال</a:t>
            </a:r>
            <a:r>
              <a:rPr lang="ar-SA" dirty="0" smtClean="0"/>
              <a:t> يمكن الاحتفاظ بها لفترة طويلة </a:t>
            </a:r>
          </a:p>
          <a:p>
            <a:pPr marL="0" indent="0">
              <a:buNone/>
            </a:pPr>
            <a:endParaRPr lang="ar-SA" dirty="0"/>
          </a:p>
          <a:p>
            <a:pPr marL="0" indent="0">
              <a:buNone/>
            </a:pPr>
            <a:r>
              <a:rPr lang="ar-SA" dirty="0" smtClean="0"/>
              <a:t>وهي قادرة على الاحتفاظ </a:t>
            </a:r>
            <a:r>
              <a:rPr lang="ar-SA" dirty="0" err="1" smtClean="0"/>
              <a:t>بكميلة</a:t>
            </a:r>
            <a:r>
              <a:rPr lang="ar-SA" dirty="0" smtClean="0"/>
              <a:t> غير محدودة من المعلومات ولفترة زمنية غير </a:t>
            </a:r>
            <a:r>
              <a:rPr lang="ar-SA" dirty="0" err="1" smtClean="0"/>
              <a:t>محدوده</a:t>
            </a:r>
            <a:r>
              <a:rPr lang="ar-SA" dirty="0" smtClean="0"/>
              <a:t> </a:t>
            </a:r>
            <a:endParaRPr lang="ar-SA" dirty="0"/>
          </a:p>
        </p:txBody>
      </p:sp>
    </p:spTree>
    <p:extLst>
      <p:ext uri="{BB962C8B-B14F-4D97-AF65-F5344CB8AC3E}">
        <p14:creationId xmlns:p14="http://schemas.microsoft.com/office/powerpoint/2010/main" val="21564268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الذاكرة طويلة المدى </a:t>
            </a:r>
            <a:endParaRPr lang="ar-SA" dirty="0"/>
          </a:p>
        </p:txBody>
      </p:sp>
      <p:sp>
        <p:nvSpPr>
          <p:cNvPr id="3" name="عنصر نائب للمحتوى 2"/>
          <p:cNvSpPr>
            <a:spLocks noGrp="1"/>
          </p:cNvSpPr>
          <p:nvPr>
            <p:ph idx="1"/>
          </p:nvPr>
        </p:nvSpPr>
        <p:spPr/>
        <p:txBody>
          <a:bodyPr/>
          <a:lstStyle/>
          <a:p>
            <a:pPr marL="0" indent="0">
              <a:buNone/>
            </a:pPr>
            <a:r>
              <a:rPr lang="ar-SA" dirty="0" smtClean="0"/>
              <a:t>رغم قدرة الذاكرة </a:t>
            </a:r>
            <a:r>
              <a:rPr lang="ar-SA" dirty="0" smtClean="0"/>
              <a:t>الطويلة على </a:t>
            </a:r>
            <a:r>
              <a:rPr lang="ar-SA" dirty="0" smtClean="0"/>
              <a:t>الاحتفاظ بالمعلومات لفترات طويلة إلا أنها عرضة لتتغير بحيث لا تتطابق مع المدخلات الاصلية </a:t>
            </a:r>
          </a:p>
          <a:p>
            <a:pPr marL="0" indent="0">
              <a:buNone/>
            </a:pPr>
            <a:endParaRPr lang="ar-SA" dirty="0"/>
          </a:p>
          <a:p>
            <a:pPr marL="0" indent="0">
              <a:buNone/>
            </a:pPr>
            <a:r>
              <a:rPr lang="ar-SA" dirty="0" smtClean="0"/>
              <a:t>وللوقوف على عمليات </a:t>
            </a:r>
            <a:r>
              <a:rPr lang="ar-SA" dirty="0" smtClean="0"/>
              <a:t>معالجة </a:t>
            </a:r>
            <a:r>
              <a:rPr lang="ar-SA" dirty="0" smtClean="0"/>
              <a:t>الذاكرة الطويلة لا بد من مناقشة مفهوم النسيان </a:t>
            </a:r>
          </a:p>
          <a:p>
            <a:pPr marL="0" indent="0">
              <a:buNone/>
            </a:pPr>
            <a:endParaRPr lang="ar-SA" dirty="0"/>
          </a:p>
          <a:p>
            <a:pPr marL="0" indent="0">
              <a:buNone/>
            </a:pPr>
            <a:endParaRPr lang="ar-SA" dirty="0"/>
          </a:p>
        </p:txBody>
      </p:sp>
    </p:spTree>
    <p:extLst>
      <p:ext uri="{BB962C8B-B14F-4D97-AF65-F5344CB8AC3E}">
        <p14:creationId xmlns:p14="http://schemas.microsoft.com/office/powerpoint/2010/main" val="6108021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buNone/>
            </a:pPr>
            <a:endParaRPr lang="ar-SA" dirty="0"/>
          </a:p>
          <a:p>
            <a:pPr marL="0" indent="0">
              <a:buNone/>
            </a:pPr>
            <a:r>
              <a:rPr lang="ar-SA" dirty="0" smtClean="0"/>
              <a:t>قد نفشل احيانا في تجميع واستعادة المعلومات التي تم ترميزها ومعالجتها وتخزينها في الذاكرة طويلة المدى رغم طاقتها ودوامها فقد ننسى بعد قليل </a:t>
            </a:r>
            <a:r>
              <a:rPr lang="ar-SA" dirty="0" err="1" smtClean="0"/>
              <a:t>ماقرأناه</a:t>
            </a:r>
            <a:r>
              <a:rPr lang="ar-SA" dirty="0" smtClean="0"/>
              <a:t> او سمعناه </a:t>
            </a:r>
          </a:p>
          <a:p>
            <a:pPr marL="0" indent="0">
              <a:buNone/>
            </a:pPr>
            <a:endParaRPr lang="ar-SA" dirty="0"/>
          </a:p>
          <a:p>
            <a:pPr marL="0" indent="0">
              <a:buNone/>
            </a:pPr>
            <a:r>
              <a:rPr lang="ar-SA" dirty="0" smtClean="0"/>
              <a:t>فكيف يحدث النسيان ؟؟</a:t>
            </a:r>
            <a:endParaRPr lang="ar-SA" dirty="0"/>
          </a:p>
        </p:txBody>
      </p:sp>
      <p:sp>
        <p:nvSpPr>
          <p:cNvPr id="4" name="عنوان 3"/>
          <p:cNvSpPr>
            <a:spLocks noGrp="1"/>
          </p:cNvSpPr>
          <p:nvPr>
            <p:ph type="title"/>
          </p:nvPr>
        </p:nvSpPr>
        <p:spPr/>
        <p:txBody>
          <a:bodyPr/>
          <a:lstStyle/>
          <a:p>
            <a:endParaRPr lang="ar-SA" dirty="0"/>
          </a:p>
        </p:txBody>
      </p:sp>
    </p:spTree>
    <p:extLst>
      <p:ext uri="{BB962C8B-B14F-4D97-AF65-F5344CB8AC3E}">
        <p14:creationId xmlns:p14="http://schemas.microsoft.com/office/powerpoint/2010/main" val="12569635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89212" y="1395663"/>
            <a:ext cx="8915400" cy="4515559"/>
          </a:xfrm>
        </p:spPr>
        <p:txBody>
          <a:bodyPr/>
          <a:lstStyle/>
          <a:p>
            <a:pPr marL="0" indent="0">
              <a:buNone/>
            </a:pPr>
            <a:r>
              <a:rPr lang="ar-SA" dirty="0" smtClean="0"/>
              <a:t>تناولت الدراسات المبكرة النسيان وفسرته بطرق مختلفة تبلورت في 3 نظريات هي :</a:t>
            </a:r>
          </a:p>
          <a:p>
            <a:pPr>
              <a:buAutoNum type="arabicPeriod"/>
            </a:pPr>
            <a:r>
              <a:rPr lang="ar-SA" u="sng" dirty="0" smtClean="0">
                <a:solidFill>
                  <a:srgbClr val="FF0000"/>
                </a:solidFill>
                <a:effectLst>
                  <a:outerShdw blurRad="38100" dist="38100" dir="2700000" algn="tl">
                    <a:srgbClr val="000000">
                      <a:alpha val="43137"/>
                    </a:srgbClr>
                  </a:outerShdw>
                </a:effectLst>
              </a:rPr>
              <a:t>نظرية التلف </a:t>
            </a:r>
            <a:r>
              <a:rPr lang="ar-SA" dirty="0" smtClean="0"/>
              <a:t>( تركز على الزمن </a:t>
            </a:r>
            <a:r>
              <a:rPr lang="ar-SA" dirty="0" err="1" smtClean="0"/>
              <a:t>باعتبارة</a:t>
            </a:r>
            <a:r>
              <a:rPr lang="ar-SA" dirty="0" smtClean="0"/>
              <a:t> العامل الوحيد في النسيان ) </a:t>
            </a:r>
          </a:p>
          <a:p>
            <a:pPr marL="0" indent="0">
              <a:buNone/>
            </a:pPr>
            <a:r>
              <a:rPr lang="ar-SA" dirty="0" smtClean="0"/>
              <a:t>تقوم نظرية التلف على اساس ان التعلم يؤدي إلى اقامة اثار في الذاكرة وهذه الاثار تزول وتضمحل تدريجيا بمرور الزمن على نحو الي  نتيجة لبعض العوامل الذاتية ,فإذا اردنا الاحتفاظ </a:t>
            </a:r>
            <a:r>
              <a:rPr lang="ar-SA" dirty="0" err="1" smtClean="0"/>
              <a:t>بالاثار</a:t>
            </a:r>
            <a:r>
              <a:rPr lang="ar-SA" dirty="0" smtClean="0"/>
              <a:t> التي يحدثها التعلم علينا تكرار وتسميع المعلومات او استخدامها </a:t>
            </a:r>
            <a:r>
              <a:rPr lang="ar-SA" dirty="0" err="1" smtClean="0"/>
              <a:t>لتنمكن</a:t>
            </a:r>
            <a:r>
              <a:rPr lang="ar-SA" dirty="0" smtClean="0"/>
              <a:t> من الاحتفا</a:t>
            </a:r>
            <a:r>
              <a:rPr lang="ar-SA" dirty="0" smtClean="0"/>
              <a:t>ظ بها </a:t>
            </a:r>
          </a:p>
          <a:p>
            <a:pPr marL="0" indent="0">
              <a:buNone/>
            </a:pPr>
            <a:endParaRPr lang="ar-SA" dirty="0"/>
          </a:p>
          <a:p>
            <a:pPr marL="0" indent="0">
              <a:buNone/>
            </a:pPr>
            <a:r>
              <a:rPr lang="ar-SA" dirty="0" smtClean="0"/>
              <a:t>اذن فهي ترى الن النقص في الذاكرة يرجع لما يحدث في المخزن نفسة وليس بسبب عمليات الترميز او الاستراتيجيات المستخدمة في التذكر </a:t>
            </a:r>
          </a:p>
          <a:p>
            <a:pPr marL="0" indent="0">
              <a:buNone/>
            </a:pPr>
            <a:r>
              <a:rPr lang="ar-SA" dirty="0" smtClean="0"/>
              <a:t> </a:t>
            </a:r>
            <a:endParaRPr lang="ar-SA" dirty="0"/>
          </a:p>
        </p:txBody>
      </p:sp>
    </p:spTree>
    <p:extLst>
      <p:ext uri="{BB962C8B-B14F-4D97-AF65-F5344CB8AC3E}">
        <p14:creationId xmlns:p14="http://schemas.microsoft.com/office/powerpoint/2010/main" val="19305707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89212" y="578498"/>
            <a:ext cx="8915400" cy="5332724"/>
          </a:xfrm>
        </p:spPr>
        <p:txBody>
          <a:bodyPr/>
          <a:lstStyle/>
          <a:p>
            <a:pPr marL="0" indent="0">
              <a:buNone/>
            </a:pPr>
            <a:r>
              <a:rPr lang="ar-SA" dirty="0" smtClean="0"/>
              <a:t>درج العلماء على دراسة الذاكرة البشرية من خلال محاولات تفسير نسيان الارتباطات المتعلمة بين المثيرات والاستجابات </a:t>
            </a:r>
          </a:p>
          <a:p>
            <a:pPr marL="0" indent="0">
              <a:buNone/>
            </a:pPr>
            <a:endParaRPr lang="ar-SA" dirty="0"/>
          </a:p>
          <a:p>
            <a:pPr marL="0" indent="0">
              <a:buNone/>
            </a:pPr>
            <a:r>
              <a:rPr lang="ar-SA" dirty="0" smtClean="0"/>
              <a:t>اتخذ العلماء المعاصرون منحى مختلف في دراسة الذاكرة يتفق مع النظريات المعرفية للسلوك ويدعى بمنحى معالجة المعلومات </a:t>
            </a:r>
          </a:p>
          <a:p>
            <a:pPr marL="0" indent="0">
              <a:buNone/>
            </a:pPr>
            <a:endParaRPr lang="ar-SA" dirty="0"/>
          </a:p>
          <a:p>
            <a:pPr marL="0" indent="0">
              <a:buNone/>
            </a:pPr>
            <a:r>
              <a:rPr lang="ar-SA" dirty="0" smtClean="0"/>
              <a:t>رغم كثرة العوامل التي لعبت دورا كبيرا في تطوير منحى معالجة المعلومات إلا أن اكثرها تأثيرا هو التطور السريع على تقنية الحاسوب الالكتروني </a:t>
            </a:r>
          </a:p>
          <a:p>
            <a:pPr marL="0" indent="0">
              <a:buNone/>
            </a:pPr>
            <a:endParaRPr lang="ar-SA" dirty="0"/>
          </a:p>
          <a:p>
            <a:pPr marL="0" indent="0">
              <a:buNone/>
            </a:pPr>
            <a:endParaRPr lang="ar-SA" dirty="0"/>
          </a:p>
        </p:txBody>
      </p:sp>
    </p:spTree>
    <p:extLst>
      <p:ext uri="{BB962C8B-B14F-4D97-AF65-F5344CB8AC3E}">
        <p14:creationId xmlns:p14="http://schemas.microsoft.com/office/powerpoint/2010/main" val="34890894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89212" y="1395663"/>
            <a:ext cx="8915400" cy="4515559"/>
          </a:xfrm>
        </p:spPr>
        <p:txBody>
          <a:bodyPr/>
          <a:lstStyle/>
          <a:p>
            <a:pPr marL="0" indent="0">
              <a:buNone/>
            </a:pPr>
            <a:r>
              <a:rPr lang="ar-SA" dirty="0" smtClean="0"/>
              <a:t>تناولت الدراسات المبكرة النسيان وفسرته بطرق مختلفة تبلورت في 3 نظريات هي :</a:t>
            </a:r>
          </a:p>
          <a:p>
            <a:pPr marL="0" indent="0">
              <a:buNone/>
            </a:pPr>
            <a:r>
              <a:rPr lang="ar-SA" u="sng" dirty="0" smtClean="0">
                <a:solidFill>
                  <a:srgbClr val="FF0000"/>
                </a:solidFill>
                <a:effectLst>
                  <a:outerShdw blurRad="38100" dist="38100" dir="2700000" algn="tl">
                    <a:srgbClr val="000000">
                      <a:alpha val="43137"/>
                    </a:srgbClr>
                  </a:outerShdw>
                </a:effectLst>
              </a:rPr>
              <a:t>2. نظرية التداخل </a:t>
            </a:r>
            <a:r>
              <a:rPr lang="ar-SA" dirty="0" smtClean="0"/>
              <a:t>( تؤكد على التنافس </a:t>
            </a:r>
            <a:r>
              <a:rPr lang="ar-SA" dirty="0" err="1" smtClean="0"/>
              <a:t>الاستجابي</a:t>
            </a:r>
            <a:r>
              <a:rPr lang="ar-SA" dirty="0" smtClean="0"/>
              <a:t> ) </a:t>
            </a:r>
          </a:p>
          <a:p>
            <a:pPr marL="0" indent="0">
              <a:buNone/>
            </a:pPr>
            <a:r>
              <a:rPr lang="ar-SA" dirty="0" smtClean="0"/>
              <a:t>ترى ان النسيان يحدث بسبب تداخل المعلومات الجديدة مع المعلومات </a:t>
            </a:r>
            <a:r>
              <a:rPr lang="ar-SA" dirty="0" err="1" smtClean="0"/>
              <a:t>المخرنه</a:t>
            </a:r>
            <a:r>
              <a:rPr lang="ar-SA" dirty="0" smtClean="0"/>
              <a:t> سابقا فإما أن </a:t>
            </a:r>
          </a:p>
          <a:p>
            <a:pPr>
              <a:buFont typeface="Arial" panose="020B0604020202020204" pitchFamily="34" charset="0"/>
              <a:buChar char="•"/>
            </a:pPr>
            <a:r>
              <a:rPr lang="ar-SA" dirty="0" smtClean="0"/>
              <a:t>تعوق المعلومات الجديدة ظهور الاستجابات القديمة ( كف الاثر الرجعي ) </a:t>
            </a:r>
            <a:r>
              <a:rPr lang="ar-SA" u="sng" dirty="0" smtClean="0">
                <a:solidFill>
                  <a:srgbClr val="FF0000"/>
                </a:solidFill>
              </a:rPr>
              <a:t>؟؟</a:t>
            </a:r>
          </a:p>
          <a:p>
            <a:pPr>
              <a:buFont typeface="Arial" panose="020B0604020202020204" pitchFamily="34" charset="0"/>
              <a:buChar char="•"/>
            </a:pPr>
            <a:r>
              <a:rPr lang="ar-SA" dirty="0" smtClean="0"/>
              <a:t>تعوق المعلومات القديمة عملية التخزين الجديد ( كف الاثر القبلي ) </a:t>
            </a:r>
          </a:p>
          <a:p>
            <a:pPr marL="0" indent="0">
              <a:buNone/>
            </a:pPr>
            <a:r>
              <a:rPr lang="ar-SA" dirty="0" smtClean="0"/>
              <a:t>  تهمل هذه النظرية دور الاستراتيجيات المتبعة في معالجة المعلومات </a:t>
            </a:r>
            <a:r>
              <a:rPr lang="ar-SA" dirty="0" err="1" smtClean="0"/>
              <a:t>المرمزة</a:t>
            </a:r>
            <a:r>
              <a:rPr lang="ar-SA" dirty="0" smtClean="0"/>
              <a:t> وتخزينها واستدعائها سواء كانت قديمة او حديثه </a:t>
            </a:r>
            <a:endParaRPr lang="ar-SA" dirty="0"/>
          </a:p>
        </p:txBody>
      </p:sp>
    </p:spTree>
    <p:extLst>
      <p:ext uri="{BB962C8B-B14F-4D97-AF65-F5344CB8AC3E}">
        <p14:creationId xmlns:p14="http://schemas.microsoft.com/office/powerpoint/2010/main" val="22703001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54042" y="551601"/>
            <a:ext cx="8915400" cy="5339245"/>
          </a:xfrm>
        </p:spPr>
        <p:txBody>
          <a:bodyPr/>
          <a:lstStyle/>
          <a:p>
            <a:pPr marL="0" indent="0">
              <a:buNone/>
            </a:pPr>
            <a:r>
              <a:rPr lang="ar-SA" dirty="0" smtClean="0"/>
              <a:t>تناولت الدراسات المبكرة النسيان وفسرته بطرق مختلفة تبلورت في 3 نظريات هي :</a:t>
            </a:r>
          </a:p>
          <a:p>
            <a:pPr marL="0" indent="0">
              <a:buNone/>
            </a:pPr>
            <a:r>
              <a:rPr lang="ar-SA" u="sng" dirty="0" smtClean="0">
                <a:solidFill>
                  <a:srgbClr val="FF0000"/>
                </a:solidFill>
                <a:effectLst>
                  <a:outerShdw blurRad="38100" dist="38100" dir="2700000" algn="tl">
                    <a:srgbClr val="000000">
                      <a:alpha val="43137"/>
                    </a:srgbClr>
                  </a:outerShdw>
                </a:effectLst>
              </a:rPr>
              <a:t>3. نظرية </a:t>
            </a:r>
            <a:r>
              <a:rPr lang="ar-SA" u="sng" dirty="0" err="1" smtClean="0">
                <a:solidFill>
                  <a:srgbClr val="FF0000"/>
                </a:solidFill>
                <a:effectLst>
                  <a:outerShdw blurRad="38100" dist="38100" dir="2700000" algn="tl">
                    <a:srgbClr val="000000">
                      <a:alpha val="43137"/>
                    </a:srgbClr>
                  </a:outerShdw>
                </a:effectLst>
              </a:rPr>
              <a:t>الجشطلت</a:t>
            </a:r>
            <a:r>
              <a:rPr lang="ar-SA" u="sng" dirty="0" smtClean="0">
                <a:solidFill>
                  <a:srgbClr val="FF0000"/>
                </a:solidFill>
                <a:effectLst>
                  <a:outerShdw blurRad="38100" dist="38100" dir="2700000" algn="tl">
                    <a:srgbClr val="000000">
                      <a:alpha val="43137"/>
                    </a:srgbClr>
                  </a:outerShdw>
                </a:effectLst>
              </a:rPr>
              <a:t> </a:t>
            </a:r>
            <a:r>
              <a:rPr lang="ar-SA" dirty="0" smtClean="0"/>
              <a:t>( تؤكد على ظاهرة التنظيم ) </a:t>
            </a:r>
          </a:p>
          <a:p>
            <a:pPr marL="0" indent="0">
              <a:buNone/>
            </a:pPr>
            <a:r>
              <a:rPr lang="ar-SA" dirty="0" smtClean="0"/>
              <a:t>تهتم بالجوانب الكيفية للذاكرة اكثر الكمية , أي انها تهتم بالتغيرات التي تطرأ على المعلومات </a:t>
            </a:r>
            <a:r>
              <a:rPr lang="ar-SA" dirty="0" err="1" smtClean="0"/>
              <a:t>المخزنه</a:t>
            </a:r>
            <a:r>
              <a:rPr lang="ar-SA" dirty="0" smtClean="0"/>
              <a:t>  </a:t>
            </a:r>
            <a:r>
              <a:rPr lang="ar-SA" dirty="0" err="1" smtClean="0"/>
              <a:t>وبالاشاكال</a:t>
            </a:r>
            <a:r>
              <a:rPr lang="ar-SA" dirty="0" smtClean="0"/>
              <a:t> اليت قد تأخذها هذه المعلومات اكثر من عنايتها بكمية المعلومات التي فقدت او ضاعت من الذاكرة </a:t>
            </a:r>
          </a:p>
          <a:p>
            <a:pPr marL="0" indent="0">
              <a:buNone/>
            </a:pPr>
            <a:endParaRPr lang="ar-SA" dirty="0"/>
          </a:p>
          <a:p>
            <a:pPr marL="0" indent="0">
              <a:buNone/>
            </a:pPr>
            <a:r>
              <a:rPr lang="ar-SA" dirty="0" smtClean="0"/>
              <a:t>النسيان هنا ليس ضعف او زوال اثار بل عملية تشوية او تعديل المعلومات </a:t>
            </a:r>
            <a:r>
              <a:rPr lang="ar-SA" dirty="0" err="1" smtClean="0"/>
              <a:t>المخزنه</a:t>
            </a:r>
            <a:r>
              <a:rPr lang="ar-SA" dirty="0" smtClean="0"/>
              <a:t> يحدث مع مرور الوقت وذلك يرجع لعدة عوامل منها / </a:t>
            </a:r>
          </a:p>
          <a:p>
            <a:pPr marL="0" indent="0">
              <a:buNone/>
            </a:pPr>
            <a:r>
              <a:rPr lang="ar-SA" dirty="0" smtClean="0"/>
              <a:t>نزعه الفرد لتجاهل التفاصيل الماضية والتركيز على تفاصيل اخرى </a:t>
            </a:r>
          </a:p>
          <a:p>
            <a:pPr marL="0" indent="0">
              <a:buNone/>
            </a:pPr>
            <a:r>
              <a:rPr lang="ar-SA" dirty="0" smtClean="0"/>
              <a:t>نتشيط البنية </a:t>
            </a:r>
            <a:r>
              <a:rPr lang="ar-SA" dirty="0" err="1" smtClean="0"/>
              <a:t>الذاكرية</a:t>
            </a:r>
            <a:r>
              <a:rPr lang="ar-SA" dirty="0" smtClean="0"/>
              <a:t> للتمكن من تذكر الحوادث بطريقة اكثر ملائمة وتنظيما فتلجأ الذاكرة مع تقدم الزمن لتعديل المعلومات </a:t>
            </a:r>
            <a:r>
              <a:rPr lang="ar-SA" dirty="0" err="1" smtClean="0"/>
              <a:t>المخزنه</a:t>
            </a:r>
            <a:r>
              <a:rPr lang="ar-SA" dirty="0" smtClean="0"/>
              <a:t> لتأخذ الشكل الافضل </a:t>
            </a:r>
          </a:p>
          <a:p>
            <a:pPr marL="0" indent="0">
              <a:buNone/>
            </a:pPr>
            <a:endParaRPr lang="ar-SA" dirty="0"/>
          </a:p>
        </p:txBody>
      </p:sp>
      <p:sp>
        <p:nvSpPr>
          <p:cNvPr id="5" name="قوس 4"/>
          <p:cNvSpPr/>
          <p:nvPr/>
        </p:nvSpPr>
        <p:spPr>
          <a:xfrm>
            <a:off x="8528538" y="4800600"/>
            <a:ext cx="984739" cy="422031"/>
          </a:xfrm>
          <a:prstGeom prst="arc">
            <a:avLst>
              <a:gd name="adj1" fmla="val 16200000"/>
              <a:gd name="adj2" fmla="val 12543267"/>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7" name="رابط كسهم مستقيم 6"/>
          <p:cNvCxnSpPr/>
          <p:nvPr/>
        </p:nvCxnSpPr>
        <p:spPr>
          <a:xfrm flipH="1" flipV="1">
            <a:off x="6189785" y="5067160"/>
            <a:ext cx="182880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قوس 9"/>
          <p:cNvSpPr/>
          <p:nvPr/>
        </p:nvSpPr>
        <p:spPr>
          <a:xfrm>
            <a:off x="5189598" y="4800600"/>
            <a:ext cx="703384" cy="422031"/>
          </a:xfrm>
          <a:prstGeom prst="arc">
            <a:avLst>
              <a:gd name="adj1" fmla="val 21599996"/>
              <a:gd name="adj2" fmla="val 0"/>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1" name="شكل بيضاوي 10"/>
          <p:cNvSpPr/>
          <p:nvPr/>
        </p:nvSpPr>
        <p:spPr>
          <a:xfrm>
            <a:off x="4233620" y="4800600"/>
            <a:ext cx="1164857" cy="422032"/>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Tree>
    <p:extLst>
      <p:ext uri="{BB962C8B-B14F-4D97-AF65-F5344CB8AC3E}">
        <p14:creationId xmlns:p14="http://schemas.microsoft.com/office/powerpoint/2010/main" val="23473270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54042" y="551601"/>
            <a:ext cx="8915400" cy="5339245"/>
          </a:xfrm>
        </p:spPr>
        <p:txBody>
          <a:bodyPr/>
          <a:lstStyle/>
          <a:p>
            <a:pPr marL="0" indent="0">
              <a:buNone/>
            </a:pPr>
            <a:r>
              <a:rPr lang="ar-SA" dirty="0" smtClean="0"/>
              <a:t>تناولت الدراسات المبكرة النسيان وفسرته بطرق مختلفة تبلورت في 3 نظريات هي :</a:t>
            </a:r>
          </a:p>
          <a:p>
            <a:pPr marL="0" indent="0">
              <a:buNone/>
            </a:pPr>
            <a:r>
              <a:rPr lang="ar-SA" u="sng" dirty="0" smtClean="0">
                <a:solidFill>
                  <a:srgbClr val="FF0000"/>
                </a:solidFill>
                <a:effectLst>
                  <a:outerShdw blurRad="38100" dist="38100" dir="2700000" algn="tl">
                    <a:srgbClr val="000000">
                      <a:alpha val="43137"/>
                    </a:srgbClr>
                  </a:outerShdw>
                </a:effectLst>
              </a:rPr>
              <a:t>3. نظرية </a:t>
            </a:r>
            <a:r>
              <a:rPr lang="ar-SA" u="sng" dirty="0" err="1" smtClean="0">
                <a:solidFill>
                  <a:srgbClr val="FF0000"/>
                </a:solidFill>
                <a:effectLst>
                  <a:outerShdw blurRad="38100" dist="38100" dir="2700000" algn="tl">
                    <a:srgbClr val="000000">
                      <a:alpha val="43137"/>
                    </a:srgbClr>
                  </a:outerShdw>
                </a:effectLst>
              </a:rPr>
              <a:t>الجشطلت</a:t>
            </a:r>
            <a:r>
              <a:rPr lang="ar-SA" u="sng" dirty="0" smtClean="0">
                <a:solidFill>
                  <a:srgbClr val="FF0000"/>
                </a:solidFill>
                <a:effectLst>
                  <a:outerShdw blurRad="38100" dist="38100" dir="2700000" algn="tl">
                    <a:srgbClr val="000000">
                      <a:alpha val="43137"/>
                    </a:srgbClr>
                  </a:outerShdw>
                </a:effectLst>
              </a:rPr>
              <a:t> </a:t>
            </a:r>
            <a:r>
              <a:rPr lang="ar-SA" dirty="0" smtClean="0"/>
              <a:t>( تؤكد على ظاهرة التنظيم ) </a:t>
            </a:r>
          </a:p>
          <a:p>
            <a:pPr marL="0" indent="0">
              <a:buNone/>
            </a:pPr>
            <a:r>
              <a:rPr lang="ar-SA" dirty="0" smtClean="0"/>
              <a:t>تؤكد نظرية </a:t>
            </a:r>
            <a:r>
              <a:rPr lang="ar-SA" dirty="0" err="1" smtClean="0"/>
              <a:t>الجشطلت</a:t>
            </a:r>
            <a:r>
              <a:rPr lang="ar-SA" dirty="0" smtClean="0"/>
              <a:t> على ظاهرة التنظيم , وتشير هذه الظاهرة إلى فاعلية الذاكرة واثرها في تنظيم المعلومات المتوفرة لديها ومعالجتها بحيث تنتظم في اشاكل وبنى معرفية معينه </a:t>
            </a:r>
            <a:r>
              <a:rPr lang="ar-SA" dirty="0" err="1" smtClean="0"/>
              <a:t>ممايسهل</a:t>
            </a:r>
            <a:r>
              <a:rPr lang="ar-SA" dirty="0" smtClean="0"/>
              <a:t> تذكرها واستدعاؤها . </a:t>
            </a:r>
          </a:p>
          <a:p>
            <a:pPr marL="0" indent="0">
              <a:buNone/>
            </a:pPr>
            <a:endParaRPr lang="ar-SA" dirty="0"/>
          </a:p>
          <a:p>
            <a:pPr marL="0" indent="0">
              <a:buNone/>
            </a:pPr>
            <a:r>
              <a:rPr lang="ar-SA" dirty="0" smtClean="0"/>
              <a:t>وقد اكد عدد من الباحثين المعاصرين على هذه الظاهرة واعتبروها جانبا هاما من مفهوم الذاكرة </a:t>
            </a:r>
          </a:p>
          <a:p>
            <a:pPr marL="0" indent="0">
              <a:buNone/>
            </a:pPr>
            <a:endParaRPr lang="ar-SA" dirty="0"/>
          </a:p>
        </p:txBody>
      </p:sp>
      <p:sp>
        <p:nvSpPr>
          <p:cNvPr id="10" name="قوس 9"/>
          <p:cNvSpPr/>
          <p:nvPr/>
        </p:nvSpPr>
        <p:spPr>
          <a:xfrm>
            <a:off x="5189598" y="4800600"/>
            <a:ext cx="703384" cy="422031"/>
          </a:xfrm>
          <a:prstGeom prst="arc">
            <a:avLst>
              <a:gd name="adj1" fmla="val 21599996"/>
              <a:gd name="adj2" fmla="val 0"/>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extLst>
      <p:ext uri="{BB962C8B-B14F-4D97-AF65-F5344CB8AC3E}">
        <p14:creationId xmlns:p14="http://schemas.microsoft.com/office/powerpoint/2010/main" val="21290245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المفهوم المعاصر للنسيان</a:t>
            </a:r>
            <a:endParaRPr lang="ar-SA" dirty="0"/>
          </a:p>
        </p:txBody>
      </p:sp>
      <p:sp>
        <p:nvSpPr>
          <p:cNvPr id="3" name="عنصر نائب للمحتوى 2"/>
          <p:cNvSpPr>
            <a:spLocks noGrp="1"/>
          </p:cNvSpPr>
          <p:nvPr>
            <p:ph idx="1"/>
          </p:nvPr>
        </p:nvSpPr>
        <p:spPr/>
        <p:txBody>
          <a:bodyPr/>
          <a:lstStyle/>
          <a:p>
            <a:r>
              <a:rPr lang="ar-SA" dirty="0" smtClean="0"/>
              <a:t>يشير المفهوم المعاصر إلى أن علاقة النسيان بالمخزن طويل المدى قد تكون علاقة ضعيفة ( أي ان جزء قليلا فقد من المعلومات يزول اثاراها من الذاكرة ) </a:t>
            </a:r>
          </a:p>
          <a:p>
            <a:r>
              <a:rPr lang="ar-SA" dirty="0" smtClean="0"/>
              <a:t>وان عدم القدرة على تذكر الحوادث الماضية يعود في معظمة إلى الفشل في ترميز هذه الحوادث على نحو مناسب او الفشل في استدعائها </a:t>
            </a:r>
          </a:p>
          <a:p>
            <a:r>
              <a:rPr lang="ar-SA" dirty="0" smtClean="0"/>
              <a:t>وتبين الدلائل ان اكثر اسباب النسيان شيوعا تعود لعدم </a:t>
            </a:r>
            <a:r>
              <a:rPr lang="ar-SA" dirty="0" err="1" smtClean="0"/>
              <a:t>القدرةعلى</a:t>
            </a:r>
            <a:r>
              <a:rPr lang="ar-SA" dirty="0" smtClean="0"/>
              <a:t> استعاده المعلومات من مخزن الذاكرة طويلة المدى خاصة في اوضاع الضغط والتوتر </a:t>
            </a:r>
            <a:r>
              <a:rPr lang="ar-SA" dirty="0" err="1" smtClean="0"/>
              <a:t>والانعصاب</a:t>
            </a:r>
            <a:r>
              <a:rPr lang="ar-SA" dirty="0" smtClean="0"/>
              <a:t> ( اوضاع الامتحانات مثلا ) </a:t>
            </a:r>
          </a:p>
          <a:p>
            <a:r>
              <a:rPr lang="ar-SA" dirty="0" smtClean="0"/>
              <a:t>تزيد القدرة على الاستدعاء لدى زوال الشروط المؤدية للتوتر ( تذكر الاجابة </a:t>
            </a:r>
            <a:r>
              <a:rPr lang="ar-SA" dirty="0" err="1" smtClean="0"/>
              <a:t>فجأه</a:t>
            </a:r>
            <a:r>
              <a:rPr lang="ar-SA" dirty="0" smtClean="0"/>
              <a:t> عند الخروج من الامتحان ) </a:t>
            </a:r>
            <a:endParaRPr lang="ar-SA" dirty="0"/>
          </a:p>
        </p:txBody>
      </p:sp>
    </p:spTree>
    <p:extLst>
      <p:ext uri="{BB962C8B-B14F-4D97-AF65-F5344CB8AC3E}">
        <p14:creationId xmlns:p14="http://schemas.microsoft.com/office/powerpoint/2010/main" val="1732832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المفهوم المعاصر للنسيان</a:t>
            </a:r>
            <a:endParaRPr lang="ar-SA" dirty="0"/>
          </a:p>
        </p:txBody>
      </p:sp>
      <p:sp>
        <p:nvSpPr>
          <p:cNvPr id="3" name="عنصر نائب للمحتوى 2"/>
          <p:cNvSpPr>
            <a:spLocks noGrp="1"/>
          </p:cNvSpPr>
          <p:nvPr>
            <p:ph idx="1"/>
          </p:nvPr>
        </p:nvSpPr>
        <p:spPr/>
        <p:txBody>
          <a:bodyPr/>
          <a:lstStyle/>
          <a:p>
            <a:pPr>
              <a:buFont typeface="Courier New" panose="02070309020205020404" pitchFamily="49" charset="0"/>
              <a:buChar char="o"/>
            </a:pPr>
            <a:r>
              <a:rPr lang="ar-SA" dirty="0" smtClean="0"/>
              <a:t> أي انه اذا استبعدنا النسيان المنسوب للفشل في الترميز والاستدعاء </a:t>
            </a:r>
            <a:r>
              <a:rPr lang="ar-SA" dirty="0"/>
              <a:t>قليلا </a:t>
            </a:r>
            <a:r>
              <a:rPr lang="ar-SA" dirty="0" smtClean="0"/>
              <a:t>من </a:t>
            </a:r>
            <a:r>
              <a:rPr lang="ar-SA" dirty="0"/>
              <a:t>المعلومات </a:t>
            </a:r>
            <a:r>
              <a:rPr lang="ar-SA" dirty="0" smtClean="0"/>
              <a:t>فقط تتعرض </a:t>
            </a:r>
            <a:r>
              <a:rPr lang="ar-SA" dirty="0"/>
              <a:t>للزوال والاضمحلال </a:t>
            </a:r>
            <a:r>
              <a:rPr lang="ar-SA" dirty="0" smtClean="0"/>
              <a:t>. حيث ان كثير من الحوادث تم </a:t>
            </a:r>
            <a:r>
              <a:rPr lang="ar-SA" dirty="0" err="1" smtClean="0"/>
              <a:t>ترمزيها</a:t>
            </a:r>
            <a:r>
              <a:rPr lang="ar-SA" dirty="0" smtClean="0"/>
              <a:t> من عشرات السنين يمكن استعادتها بتفصيلاتها الواقعية والصادقة .وقد بينت الدراسات  أن تنظيم السياق </a:t>
            </a:r>
            <a:r>
              <a:rPr lang="ar-SA" dirty="0" err="1" smtClean="0"/>
              <a:t>المثيري</a:t>
            </a:r>
            <a:r>
              <a:rPr lang="ar-SA" dirty="0" smtClean="0"/>
              <a:t> في شكل معين او تزويد الفرد ببعض القرائن يمكنه من استعادة معلومات تبدو لفترات منسية . </a:t>
            </a:r>
          </a:p>
          <a:p>
            <a:pPr>
              <a:buFont typeface="Courier New" panose="02070309020205020404" pitchFamily="49" charset="0"/>
              <a:buChar char="o"/>
            </a:pPr>
            <a:r>
              <a:rPr lang="ar-SA" dirty="0"/>
              <a:t> </a:t>
            </a:r>
            <a:r>
              <a:rPr lang="ar-SA" dirty="0" smtClean="0"/>
              <a:t>للوقوف على طبيعة مخزن الذاكرة طويلة المدى ومعرفة </a:t>
            </a:r>
            <a:r>
              <a:rPr lang="ar-SA" dirty="0" err="1" smtClean="0"/>
              <a:t>مايطرأ</a:t>
            </a:r>
            <a:r>
              <a:rPr lang="ar-SA" dirty="0" smtClean="0"/>
              <a:t> على المعلومات </a:t>
            </a:r>
            <a:r>
              <a:rPr lang="ar-SA" dirty="0" err="1" smtClean="0"/>
              <a:t>المخزنه</a:t>
            </a:r>
            <a:r>
              <a:rPr lang="ar-SA" dirty="0" smtClean="0"/>
              <a:t> فيه وما اذا كان يحتفظ بها بشكل دائم لا بد من اجراء دراسات تجريبية يتم فيها عزل اثار الترميز والاسترجاع , ولا شك ان دراسات كهذه يصعب اجراؤها على نحو كامل لاستحالة عزل اثار الترميز والاستدعاء بشك كلي </a:t>
            </a:r>
          </a:p>
          <a:p>
            <a:pPr marL="0" indent="0">
              <a:buNone/>
            </a:pPr>
            <a:endParaRPr lang="ar-SA" dirty="0" smtClean="0"/>
          </a:p>
        </p:txBody>
      </p:sp>
    </p:spTree>
    <p:extLst>
      <p:ext uri="{BB962C8B-B14F-4D97-AF65-F5344CB8AC3E}">
        <p14:creationId xmlns:p14="http://schemas.microsoft.com/office/powerpoint/2010/main" val="870954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يجب على أي نظام معالجة </a:t>
            </a:r>
            <a:r>
              <a:rPr lang="ar-SA" dirty="0" err="1" smtClean="0"/>
              <a:t>معولمات</a:t>
            </a:r>
            <a:r>
              <a:rPr lang="ar-SA" dirty="0" smtClean="0"/>
              <a:t> أن يؤدي ثلاث مهام </a:t>
            </a:r>
            <a:r>
              <a:rPr lang="ar-SA" dirty="0" err="1" smtClean="0"/>
              <a:t>أساية</a:t>
            </a:r>
            <a:r>
              <a:rPr lang="ar-SA" dirty="0" smtClean="0"/>
              <a:t> ( استقبال , احتفاظ , تعرف واستدعاء ) </a:t>
            </a:r>
          </a:p>
          <a:p>
            <a:endParaRPr lang="ar-SA" dirty="0"/>
          </a:p>
          <a:p>
            <a:r>
              <a:rPr lang="ar-SA" dirty="0" smtClean="0"/>
              <a:t>اذا نظرنا للذاكرة البشرية كنظام معالجة معلومات فيجب أن تتضمن ثلاث مراحل اساسية </a:t>
            </a:r>
          </a:p>
          <a:p>
            <a:endParaRPr lang="ar-SA" dirty="0"/>
          </a:p>
          <a:p>
            <a:endParaRPr lang="ar-SA" dirty="0"/>
          </a:p>
        </p:txBody>
      </p:sp>
    </p:spTree>
    <p:extLst>
      <p:ext uri="{BB962C8B-B14F-4D97-AF65-F5344CB8AC3E}">
        <p14:creationId xmlns:p14="http://schemas.microsoft.com/office/powerpoint/2010/main" val="2201416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أولا /مرحلة الترميز </a:t>
            </a:r>
            <a:endParaRPr lang="ar-SA" dirty="0"/>
          </a:p>
        </p:txBody>
      </p:sp>
      <p:sp>
        <p:nvSpPr>
          <p:cNvPr id="3" name="عنصر نائب للمحتوى 2"/>
          <p:cNvSpPr>
            <a:spLocks noGrp="1"/>
          </p:cNvSpPr>
          <p:nvPr>
            <p:ph idx="1"/>
          </p:nvPr>
        </p:nvSpPr>
        <p:spPr/>
        <p:txBody>
          <a:bodyPr/>
          <a:lstStyle/>
          <a:p>
            <a:r>
              <a:rPr lang="ar-SA" dirty="0" smtClean="0"/>
              <a:t>ان معرفة الانسان بالعالم الخارجي او بالبيئة المحيطة ليست معرفة مباشرة لأن خبرة الفرد بالبيئة تقوم على نوعية المعلومات او المثيرات المتوفرة في البيئة والتي ينتبه إليها الفرد </a:t>
            </a:r>
            <a:r>
              <a:rPr lang="ar-SA" dirty="0" err="1" smtClean="0"/>
              <a:t>ويرمزها</a:t>
            </a:r>
            <a:r>
              <a:rPr lang="ar-SA" dirty="0" smtClean="0"/>
              <a:t> </a:t>
            </a:r>
          </a:p>
          <a:p>
            <a:endParaRPr lang="ar-SA" dirty="0"/>
          </a:p>
          <a:p>
            <a:r>
              <a:rPr lang="ar-SA" dirty="0" smtClean="0"/>
              <a:t>تنطوي البيئة على العديد من المثيرات التي لا نستطيع ترميزها جميعا اما بسب قصور الاجهزة الحسية أو الانتباه الانتقائي . </a:t>
            </a:r>
            <a:endParaRPr lang="ar-SA" dirty="0"/>
          </a:p>
        </p:txBody>
      </p:sp>
    </p:spTree>
    <p:extLst>
      <p:ext uri="{BB962C8B-B14F-4D97-AF65-F5344CB8AC3E}">
        <p14:creationId xmlns:p14="http://schemas.microsoft.com/office/powerpoint/2010/main" val="1639344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أولا /مرحلة الترميز </a:t>
            </a:r>
            <a:endParaRPr lang="ar-SA" dirty="0"/>
          </a:p>
        </p:txBody>
      </p:sp>
      <p:sp>
        <p:nvSpPr>
          <p:cNvPr id="3" name="عنصر نائب للمحتوى 2"/>
          <p:cNvSpPr>
            <a:spLocks noGrp="1"/>
          </p:cNvSpPr>
          <p:nvPr>
            <p:ph idx="1"/>
          </p:nvPr>
        </p:nvSpPr>
        <p:spPr/>
        <p:txBody>
          <a:bodyPr/>
          <a:lstStyle/>
          <a:p>
            <a:r>
              <a:rPr lang="ar-SA" dirty="0" smtClean="0"/>
              <a:t>ان قدرة الفرد على تركيز انتباهه نحو بعض المثيرات البيئية دون غيرها تشكل امرا هاما في عملية الترميز </a:t>
            </a:r>
          </a:p>
          <a:p>
            <a:endParaRPr lang="ar-SA" dirty="0"/>
          </a:p>
          <a:p>
            <a:r>
              <a:rPr lang="ar-SA" dirty="0" smtClean="0"/>
              <a:t>لا يستطيع الانسان الانتباه لجميع المثيرات الخارجية لماذا ؟ </a:t>
            </a:r>
          </a:p>
          <a:p>
            <a:endParaRPr lang="ar-SA" dirty="0"/>
          </a:p>
          <a:p>
            <a:r>
              <a:rPr lang="ar-SA" dirty="0" smtClean="0"/>
              <a:t>لا تتوفر حتى الان تفسيرات تفصيلية حاسمة حول اليات الانتباه الانتقائي غم الاجماع على اهميته في مجال التذكر والنسيان ولكن غالب العلماء يرون ان نظام معالجة المعلومات البشري يمكن أن يستخدم استراتيجيتين مختلفتين في معالجة المعلومات </a:t>
            </a:r>
            <a:r>
              <a:rPr lang="ar-SA" dirty="0" err="1" smtClean="0"/>
              <a:t>اثناءمرحلة</a:t>
            </a:r>
            <a:r>
              <a:rPr lang="ar-SA" dirty="0" smtClean="0"/>
              <a:t> الترميز هما :</a:t>
            </a:r>
          </a:p>
          <a:p>
            <a:endParaRPr lang="ar-SA" dirty="0" smtClean="0"/>
          </a:p>
        </p:txBody>
      </p:sp>
    </p:spTree>
    <p:extLst>
      <p:ext uri="{BB962C8B-B14F-4D97-AF65-F5344CB8AC3E}">
        <p14:creationId xmlns:p14="http://schemas.microsoft.com/office/powerpoint/2010/main" val="2640260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أولا /مرحلة الترميز </a:t>
            </a:r>
            <a:endParaRPr lang="ar-SA" dirty="0"/>
          </a:p>
        </p:txBody>
      </p:sp>
      <p:sp>
        <p:nvSpPr>
          <p:cNvPr id="3" name="عنصر نائب للمحتوى 2"/>
          <p:cNvSpPr>
            <a:spLocks noGrp="1"/>
          </p:cNvSpPr>
          <p:nvPr>
            <p:ph idx="1"/>
          </p:nvPr>
        </p:nvSpPr>
        <p:spPr/>
        <p:txBody>
          <a:bodyPr/>
          <a:lstStyle/>
          <a:p>
            <a:endParaRPr lang="ar-SA" dirty="0"/>
          </a:p>
          <a:p>
            <a:r>
              <a:rPr lang="ar-SA" dirty="0" smtClean="0"/>
              <a:t>لا تتوفر حتى الان تفسيرات تفصيلية حاسمة حول اليات الانتباه الانتقائي غم الاجماع على اهميته في مجال التذكر والنسيان ولكن غالب العلماء يرون ان نظام معالجة المعلومات البشري يمكن أن يستخدم استراتيجيتين مختلفتين في معالجة المعلومات </a:t>
            </a:r>
            <a:r>
              <a:rPr lang="ar-SA" dirty="0" err="1" smtClean="0"/>
              <a:t>اثناءمرحلة</a:t>
            </a:r>
            <a:r>
              <a:rPr lang="ar-SA" dirty="0" smtClean="0"/>
              <a:t> الترميز هما :</a:t>
            </a:r>
          </a:p>
          <a:p>
            <a:r>
              <a:rPr lang="ar-SA" dirty="0" smtClean="0"/>
              <a:t>1. المعالجة المتسلسلة : حيث يعالج مثير اثر اخر في كل لحظة من لحظات المعالجة </a:t>
            </a:r>
            <a:r>
              <a:rPr lang="ar-SA" dirty="0" err="1" smtClean="0"/>
              <a:t>فيزمز</a:t>
            </a:r>
            <a:r>
              <a:rPr lang="ar-SA" dirty="0" smtClean="0"/>
              <a:t> المرغوب ويتجاهل غير المرغوب </a:t>
            </a:r>
          </a:p>
          <a:p>
            <a:r>
              <a:rPr lang="ar-SA" dirty="0" smtClean="0"/>
              <a:t>2. المعالجة المتوازية : وتشير إلى ترميز المثيرات </a:t>
            </a:r>
            <a:r>
              <a:rPr lang="ar-SA" dirty="0" err="1" smtClean="0"/>
              <a:t>المتزامنه</a:t>
            </a:r>
            <a:r>
              <a:rPr lang="ar-SA" dirty="0" smtClean="0"/>
              <a:t> جميعها في وقت واحد ثم </a:t>
            </a:r>
            <a:r>
              <a:rPr lang="ar-SA" dirty="0" err="1" smtClean="0"/>
              <a:t>الاختفاظ</a:t>
            </a:r>
            <a:r>
              <a:rPr lang="ar-SA" dirty="0" smtClean="0"/>
              <a:t> </a:t>
            </a:r>
            <a:r>
              <a:rPr lang="ar-SA" dirty="0" err="1" smtClean="0"/>
              <a:t>بالهدفي</a:t>
            </a:r>
            <a:r>
              <a:rPr lang="ar-SA" dirty="0" smtClean="0"/>
              <a:t> واهمال الاخرى </a:t>
            </a:r>
          </a:p>
          <a:p>
            <a:endParaRPr lang="ar-SA" dirty="0"/>
          </a:p>
          <a:p>
            <a:r>
              <a:rPr lang="ar-SA" dirty="0" smtClean="0"/>
              <a:t>( مثال التدقيق الاملائي , سماع الاصوات) </a:t>
            </a:r>
          </a:p>
          <a:p>
            <a:endParaRPr lang="ar-SA" dirty="0" smtClean="0"/>
          </a:p>
        </p:txBody>
      </p:sp>
    </p:spTree>
    <p:extLst>
      <p:ext uri="{BB962C8B-B14F-4D97-AF65-F5344CB8AC3E}">
        <p14:creationId xmlns:p14="http://schemas.microsoft.com/office/powerpoint/2010/main" val="3918090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أولا /مرحلة الترميز </a:t>
            </a:r>
            <a:endParaRPr lang="ar-SA" dirty="0"/>
          </a:p>
        </p:txBody>
      </p:sp>
      <p:sp>
        <p:nvSpPr>
          <p:cNvPr id="3" name="عنصر نائب للمحتوى 2"/>
          <p:cNvSpPr>
            <a:spLocks noGrp="1"/>
          </p:cNvSpPr>
          <p:nvPr>
            <p:ph idx="1"/>
          </p:nvPr>
        </p:nvSpPr>
        <p:spPr/>
        <p:txBody>
          <a:bodyPr>
            <a:normAutofit lnSpcReduction="10000"/>
          </a:bodyPr>
          <a:lstStyle/>
          <a:p>
            <a:endParaRPr lang="ar-SA" dirty="0"/>
          </a:p>
          <a:p>
            <a:r>
              <a:rPr lang="ar-SA" dirty="0" smtClean="0"/>
              <a:t>العوامل التي تسهل عملية انتقاء المثيرات الهدفية وترميزها : </a:t>
            </a:r>
          </a:p>
          <a:p>
            <a:endParaRPr lang="ar-SA" dirty="0"/>
          </a:p>
          <a:p>
            <a:r>
              <a:rPr lang="ar-SA" dirty="0" smtClean="0"/>
              <a:t>1. الخصائص الفيزيائية للمثيرات  كاللون الحجم والشكل والشدة والحركة فقد تبين ان ترميز المثيرات المختلفة اسهل من ترميز المثيرات </a:t>
            </a:r>
            <a:r>
              <a:rPr lang="ar-SA" dirty="0" err="1" smtClean="0"/>
              <a:t>المتشابهه</a:t>
            </a:r>
            <a:r>
              <a:rPr lang="ar-SA" dirty="0" smtClean="0"/>
              <a:t> </a:t>
            </a:r>
          </a:p>
          <a:p>
            <a:endParaRPr lang="ar-SA" dirty="0"/>
          </a:p>
          <a:p>
            <a:r>
              <a:rPr lang="ar-SA" dirty="0" smtClean="0"/>
              <a:t>خ ح ج   /  ع غ /   د ذ /  خ د ع </a:t>
            </a:r>
          </a:p>
          <a:p>
            <a:endParaRPr lang="ar-SA" dirty="0"/>
          </a:p>
          <a:p>
            <a:r>
              <a:rPr lang="ar-SA" dirty="0" smtClean="0"/>
              <a:t>الذبذبات صوت ناعم </a:t>
            </a:r>
            <a:r>
              <a:rPr lang="ar-SA" dirty="0" err="1" smtClean="0"/>
              <a:t>ناعم</a:t>
            </a:r>
            <a:r>
              <a:rPr lang="ar-SA" dirty="0" smtClean="0"/>
              <a:t> / خشن ناعم / الوتيرة </a:t>
            </a:r>
          </a:p>
          <a:p>
            <a:r>
              <a:rPr lang="ar-SA" dirty="0" smtClean="0"/>
              <a:t>2. الخصائص الانفعالية للمثير </a:t>
            </a:r>
          </a:p>
          <a:p>
            <a:endParaRPr lang="ar-SA" dirty="0" smtClean="0"/>
          </a:p>
        </p:txBody>
      </p:sp>
    </p:spTree>
    <p:extLst>
      <p:ext uri="{BB962C8B-B14F-4D97-AF65-F5344CB8AC3E}">
        <p14:creationId xmlns:p14="http://schemas.microsoft.com/office/powerpoint/2010/main" val="1430955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أولا /مرحلة الترميز </a:t>
            </a:r>
            <a:endParaRPr lang="ar-SA" dirty="0"/>
          </a:p>
        </p:txBody>
      </p:sp>
      <p:sp>
        <p:nvSpPr>
          <p:cNvPr id="3" name="عنصر نائب للمحتوى 2"/>
          <p:cNvSpPr>
            <a:spLocks noGrp="1"/>
          </p:cNvSpPr>
          <p:nvPr>
            <p:ph idx="1"/>
          </p:nvPr>
        </p:nvSpPr>
        <p:spPr/>
        <p:txBody>
          <a:bodyPr>
            <a:normAutofit/>
          </a:bodyPr>
          <a:lstStyle/>
          <a:p>
            <a:r>
              <a:rPr lang="ar-SA" dirty="0" smtClean="0"/>
              <a:t>تعتمد استراتيجية الترميز على الشروط المتوفرة اثناء المعالجة وتتعلق هذه الشروط بخصائص المتعلم والمادة وطرق تقديمها , لذا يمكن القول بوجود اكثر من استراتيجية للترميز بحيث يمكن ان تختلف الاستراتيجية باختلاف الوضع التعليمي </a:t>
            </a:r>
          </a:p>
          <a:p>
            <a:endParaRPr lang="ar-SA" dirty="0" smtClean="0"/>
          </a:p>
        </p:txBody>
      </p:sp>
    </p:spTree>
    <p:extLst>
      <p:ext uri="{BB962C8B-B14F-4D97-AF65-F5344CB8AC3E}">
        <p14:creationId xmlns:p14="http://schemas.microsoft.com/office/powerpoint/2010/main" val="1510816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ثانيا / مرحلة الخزن ( الاحتفاظ ) </a:t>
            </a:r>
            <a:endParaRPr lang="ar-SA" dirty="0"/>
          </a:p>
        </p:txBody>
      </p:sp>
      <p:sp>
        <p:nvSpPr>
          <p:cNvPr id="3" name="عنصر نائب للمحتوى 2"/>
          <p:cNvSpPr>
            <a:spLocks noGrp="1"/>
          </p:cNvSpPr>
          <p:nvPr>
            <p:ph idx="1"/>
          </p:nvPr>
        </p:nvSpPr>
        <p:spPr/>
        <p:txBody>
          <a:bodyPr>
            <a:normAutofit/>
          </a:bodyPr>
          <a:lstStyle/>
          <a:p>
            <a:r>
              <a:rPr lang="ar-SA" dirty="0" smtClean="0"/>
              <a:t>افترض الباحثون المبكرون ان الذاكرة عملية واحدة تكون في اقوى وافضل اشكالها بعد </a:t>
            </a:r>
            <a:r>
              <a:rPr lang="ar-SA" dirty="0" err="1" smtClean="0"/>
              <a:t>التلعم</a:t>
            </a:r>
            <a:r>
              <a:rPr lang="ar-SA" dirty="0" smtClean="0"/>
              <a:t> او الاكتساب مباشرة ثم تأخذ بالضعف والاضمحلال مع مرور الزمن </a:t>
            </a:r>
          </a:p>
          <a:p>
            <a:endParaRPr lang="ar-SA" dirty="0"/>
          </a:p>
          <a:p>
            <a:r>
              <a:rPr lang="ar-SA" dirty="0" smtClean="0"/>
              <a:t>إلا ان البحوث الاخيرة تشير لوجود اكثر من نوع للذاكرة </a:t>
            </a:r>
          </a:p>
          <a:p>
            <a:endParaRPr lang="ar-SA" dirty="0"/>
          </a:p>
          <a:p>
            <a:r>
              <a:rPr lang="ar-SA" dirty="0" smtClean="0"/>
              <a:t>يبدو ان هذا التمييز مفيد في مجال التعرف على الظواهر الهامة للذاكرة البشرية + الاستراتيجيات المختلفة التي تتبعها هذه الذاكرة في معالجة المعلومات </a:t>
            </a:r>
            <a:r>
              <a:rPr lang="ar-SA" dirty="0" err="1" smtClean="0"/>
              <a:t>المرمزة</a:t>
            </a:r>
            <a:r>
              <a:rPr lang="ar-SA" dirty="0" smtClean="0"/>
              <a:t> أثناء مرحلة الخزن </a:t>
            </a:r>
          </a:p>
        </p:txBody>
      </p:sp>
    </p:spTree>
    <p:extLst>
      <p:ext uri="{BB962C8B-B14F-4D97-AF65-F5344CB8AC3E}">
        <p14:creationId xmlns:p14="http://schemas.microsoft.com/office/powerpoint/2010/main" val="1108398355"/>
      </p:ext>
    </p:extLst>
  </p:cSld>
  <p:clrMapOvr>
    <a:masterClrMapping/>
  </p:clrMapOvr>
</p:sld>
</file>

<file path=ppt/theme/theme1.xml><?xml version="1.0" encoding="utf-8"?>
<a:theme xmlns:a="http://schemas.openxmlformats.org/drawingml/2006/main" name="ربطة">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172</TotalTime>
  <Words>1430</Words>
  <Application>Microsoft Office PowerPoint</Application>
  <PresentationFormat>ملء الشاشة</PresentationFormat>
  <Paragraphs>121</Paragraphs>
  <Slides>24</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24</vt:i4>
      </vt:variant>
    </vt:vector>
  </HeadingPairs>
  <TitlesOfParts>
    <vt:vector size="30" baseType="lpstr">
      <vt:lpstr>Arial</vt:lpstr>
      <vt:lpstr>Century Gothic</vt:lpstr>
      <vt:lpstr>Courier New</vt:lpstr>
      <vt:lpstr>Tahoma</vt:lpstr>
      <vt:lpstr>Wingdings 3</vt:lpstr>
      <vt:lpstr>ربطة</vt:lpstr>
      <vt:lpstr>نموذج معالجة المعلومات </vt:lpstr>
      <vt:lpstr>عرض تقديمي في PowerPoint</vt:lpstr>
      <vt:lpstr>عرض تقديمي في PowerPoint</vt:lpstr>
      <vt:lpstr>أولا /مرحلة الترميز </vt:lpstr>
      <vt:lpstr>أولا /مرحلة الترميز </vt:lpstr>
      <vt:lpstr>أولا /مرحلة الترميز </vt:lpstr>
      <vt:lpstr>أولا /مرحلة الترميز </vt:lpstr>
      <vt:lpstr>أولا /مرحلة الترميز </vt:lpstr>
      <vt:lpstr>ثانيا / مرحلة الخزن ( الاحتفاظ ) </vt:lpstr>
      <vt:lpstr>ثانيا / مرحلة الخزن ( الاحتفاظ ) </vt:lpstr>
      <vt:lpstr>ثانيا / مرحلة الخزن ( الاحتفاظ ) </vt:lpstr>
      <vt:lpstr>عرض تقديمي في PowerPoint</vt:lpstr>
      <vt:lpstr>عرض تقديمي في PowerPoint</vt:lpstr>
      <vt:lpstr>عرض تقديمي في PowerPoint</vt:lpstr>
      <vt:lpstr>عرض تقديمي في PowerPoint</vt:lpstr>
      <vt:lpstr>الذاكرة طويلة المدى </vt:lpstr>
      <vt:lpstr>الذاكرة طويلة المدى </vt:lpstr>
      <vt:lpstr>عرض تقديمي في PowerPoint</vt:lpstr>
      <vt:lpstr>عرض تقديمي في PowerPoint</vt:lpstr>
      <vt:lpstr>عرض تقديمي في PowerPoint</vt:lpstr>
      <vt:lpstr>عرض تقديمي في PowerPoint</vt:lpstr>
      <vt:lpstr>عرض تقديمي في PowerPoint</vt:lpstr>
      <vt:lpstr>المفهوم المعاصر للنسيان</vt:lpstr>
      <vt:lpstr>المفهوم المعاصر للنسيان</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نموذج معالجة المعلومات</dc:title>
  <dc:creator>HP</dc:creator>
  <cp:lastModifiedBy>HP</cp:lastModifiedBy>
  <cp:revision>16</cp:revision>
  <dcterms:created xsi:type="dcterms:W3CDTF">2013-11-19T22:50:16Z</dcterms:created>
  <dcterms:modified xsi:type="dcterms:W3CDTF">2013-11-20T06:56:03Z</dcterms:modified>
</cp:coreProperties>
</file>