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removePersonalInfoOnSave="1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39" d="100"/>
          <a:sy n="39" d="100"/>
        </p:scale>
        <p:origin x="-12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39389BBC-A0E2-4B0D-9CE8-B63182D6DA5D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FFF5B339-3F6E-4CCC-B42D-0111DDECD976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E23D4-328A-4662-B7C2-D99CDD33F7F3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4F6BD-5D6D-42B3-8A70-ED7F95E474E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9D6FE-0B52-4ADF-8273-3D1083EF49DB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DEB63-CCF3-45CF-92D8-9CA04DA6291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93FBA-E086-476F-B109-8EA1C141D2E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05399-1739-4A9E-94A3-DFF64EB048F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B656F-A2E3-4588-921B-DA58C5EA68F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18FA37-521B-4D69-AD81-52D2AC9966D9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E5372E-316A-4AA5-A61D-4F9986875D2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606CD8-6C9C-469A-986F-F9BD47184D71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A036F-90AD-4C54-881C-D20B8B2FF3F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400"/>
            </a:lvl1pPr>
          </a:lstStyle>
          <a:p>
            <a:fld id="{0D349574-3597-4445-8B89-422A003A2D1E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620713"/>
            <a:ext cx="7772400" cy="1470025"/>
          </a:xfrm>
        </p:spPr>
        <p:txBody>
          <a:bodyPr/>
          <a:lstStyle/>
          <a:p>
            <a:r>
              <a:rPr lang="ar-SA"/>
              <a:t>التنسيق</a:t>
            </a:r>
            <a:endParaRPr lang="en-US"/>
          </a:p>
        </p:txBody>
      </p:sp>
      <p:pic>
        <p:nvPicPr>
          <p:cNvPr id="9220" name="Picture 4" descr="work%20lo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2276475"/>
            <a:ext cx="4943475" cy="43767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549275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ar-SA" sz="4000">
                <a:solidFill>
                  <a:schemeClr val="accent2"/>
                </a:solidFill>
              </a:rPr>
              <a:t>ثانياً: العلاقة بين التنسيق والتنظيم:</a:t>
            </a:r>
          </a:p>
          <a:p>
            <a:r>
              <a:rPr lang="ar-SA" sz="2800">
                <a:solidFill>
                  <a:srgbClr val="FF0000"/>
                </a:solidFill>
              </a:rPr>
              <a:t>أن الهدف الأساسي من التنظيم هو تسهيل مهمة التنسيق بين الوظائف</a:t>
            </a:r>
          </a:p>
          <a:p>
            <a:r>
              <a:rPr lang="ar-SA" sz="2800">
                <a:solidFill>
                  <a:srgbClr val="FF0000"/>
                </a:solidFill>
              </a:rPr>
              <a:t>إن توزيع الانشطة المختلفة على الأقسام المعنية وما يرافقها من سلطات ومسؤوليات تعتبر في حد ذاتها نشاط تنسيقي.</a:t>
            </a:r>
          </a:p>
          <a:p>
            <a:r>
              <a:rPr lang="ar-SA" sz="2800">
                <a:solidFill>
                  <a:srgbClr val="FF0000"/>
                </a:solidFill>
              </a:rPr>
              <a:t>التنظيم يؤثر على حجم ونوعية التنسيق المطلوب فالمدير الذي يشرف على عشرة تزداد مهمته التنسيقية عما إذا كان يشرف على خمسة أشخاص.</a:t>
            </a:r>
            <a:endParaRPr lang="en-US" sz="2800">
              <a:solidFill>
                <a:srgbClr val="FF0000"/>
              </a:solidFill>
            </a:endParaRPr>
          </a:p>
          <a:p>
            <a:endParaRPr 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333375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ar-SA">
                <a:solidFill>
                  <a:schemeClr val="accent2"/>
                </a:solidFill>
              </a:rPr>
              <a:t>ثالثاً: العلاقة بين التنسيق والتوجيه:</a:t>
            </a:r>
          </a:p>
          <a:p>
            <a:r>
              <a:rPr lang="ar-SA">
                <a:solidFill>
                  <a:srgbClr val="FF0000"/>
                </a:solidFill>
              </a:rPr>
              <a:t>القيادة الديموقراطية واشراك الأفراد في تحديد الأهداف تضمن توحيد وتوجيه جهودهم نحو تحقيق هذه الأهداف.</a:t>
            </a:r>
          </a:p>
          <a:p>
            <a:r>
              <a:rPr lang="ar-SA">
                <a:solidFill>
                  <a:srgbClr val="FF0000"/>
                </a:solidFill>
              </a:rPr>
              <a:t>التنسيق يعمق الحاجة إلى دور العلاقات الإنسانية في العمل الإداري .</a:t>
            </a:r>
            <a:endParaRPr lang="en-US">
              <a:solidFill>
                <a:srgbClr val="FF0000"/>
              </a:solidFill>
            </a:endParaRPr>
          </a:p>
        </p:txBody>
      </p:sp>
      <p:pic>
        <p:nvPicPr>
          <p:cNvPr id="19460" name="Picture 4" descr="a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3284538"/>
            <a:ext cx="4824413" cy="3275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549275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ar-SA">
                <a:solidFill>
                  <a:schemeClr val="accent2"/>
                </a:solidFill>
              </a:rPr>
              <a:t>رابعاً : العلاقة بين الرقابة والتنسيق:</a:t>
            </a:r>
          </a:p>
          <a:p>
            <a:r>
              <a:rPr lang="ar-SA">
                <a:solidFill>
                  <a:srgbClr val="FF0000"/>
                </a:solidFill>
              </a:rPr>
              <a:t>الهدف من الرقابة : ضمان تحقيق الأهداف المطلوبة وتصحيح الإنحرافات عند حدوثها .</a:t>
            </a:r>
          </a:p>
          <a:p>
            <a:r>
              <a:rPr lang="ar-SA">
                <a:solidFill>
                  <a:srgbClr val="FF0000"/>
                </a:solidFill>
              </a:rPr>
              <a:t>هدف التنسيق: ضمان تحقيق الأهداف من خلال توحيد جهود الأفراد.</a:t>
            </a:r>
          </a:p>
          <a:p>
            <a:pPr>
              <a:buFontTx/>
              <a:buNone/>
            </a:pPr>
            <a:r>
              <a:rPr lang="ar-SA">
                <a:solidFill>
                  <a:srgbClr val="FF0000"/>
                </a:solidFill>
              </a:rPr>
              <a:t>وقد تحدث الإنحرافات عن النتائج بسبب الخلل في تنسق أعمال الأفراد ..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عوائق التنسيق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تطبيق التخصص وتقسيم العمل (الاتصالات ، الحصول على الخدمات).</a:t>
            </a:r>
          </a:p>
          <a:p>
            <a:r>
              <a:rPr lang="ar-SA"/>
              <a:t>زيادة حجم التنظيم وتعقده ( صعوبة الإتصالات).</a:t>
            </a:r>
          </a:p>
          <a:p>
            <a:r>
              <a:rPr lang="ar-SA"/>
              <a:t>عدم تفهم الإدارة العليا لأهمية التنسيق وطبيعته.(حجب المعلومات)</a:t>
            </a:r>
          </a:p>
          <a:p>
            <a:r>
              <a:rPr lang="ar-SA"/>
              <a:t>الصراع بين الإدارات.</a:t>
            </a:r>
          </a:p>
          <a:p>
            <a:endParaRPr lang="ar-SA"/>
          </a:p>
          <a:p>
            <a:endParaRPr lang="en-US"/>
          </a:p>
        </p:txBody>
      </p:sp>
      <p:pic>
        <p:nvPicPr>
          <p:cNvPr id="21508" name="Picture 4" descr="تنسيق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52963"/>
            <a:ext cx="4514850" cy="2205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أهم الوسائل المستخدمة في التنسيق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ar-SA" sz="2800"/>
              <a:t>تسلسل الأوامر.</a:t>
            </a:r>
          </a:p>
          <a:p>
            <a:pPr>
              <a:lnSpc>
                <a:spcPct val="90000"/>
              </a:lnSpc>
            </a:pPr>
            <a:r>
              <a:rPr lang="ar-SA" sz="2800"/>
              <a:t>التنسيق بالقواعد والاجراءات للأنشطة الروتينية.</a:t>
            </a:r>
          </a:p>
          <a:p>
            <a:pPr>
              <a:lnSpc>
                <a:spcPct val="90000"/>
              </a:lnSpc>
            </a:pPr>
            <a:r>
              <a:rPr lang="ar-SA" sz="2800"/>
              <a:t>تنسيق الجهود في ضوء الأهداف المحددة.</a:t>
            </a:r>
          </a:p>
          <a:p>
            <a:pPr>
              <a:lnSpc>
                <a:spcPct val="90000"/>
              </a:lnSpc>
            </a:pPr>
            <a:r>
              <a:rPr lang="ar-SA" sz="2800"/>
              <a:t>تعيين المساعدين للتنسيق.“مثال حل المشكلة“</a:t>
            </a:r>
          </a:p>
          <a:p>
            <a:pPr>
              <a:lnSpc>
                <a:spcPct val="90000"/>
              </a:lnSpc>
            </a:pPr>
            <a:r>
              <a:rPr lang="ar-SA" sz="2800"/>
              <a:t>استخدام الاتصال للتنسيق“مثال رجل البيع“</a:t>
            </a:r>
          </a:p>
          <a:p>
            <a:pPr>
              <a:lnSpc>
                <a:spcPct val="90000"/>
              </a:lnSpc>
            </a:pPr>
            <a:r>
              <a:rPr lang="ar-SA" sz="2800"/>
              <a:t>اللجان وتعمل على توفير المعلومات وتقريب وجهات النظر ، وفاعلية اللجان تتوقف على : الحاجة الحقيقية إليها،أهدافها ، عدد أعضائها ، نوعيتهم،مدة الإنعقاد ، جدولة الأعمال، والمراجعة المستمرة لتحديد مدى الحاجة إلى استمرارها.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260350"/>
            <a:ext cx="7772400" cy="6121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ar-SA"/>
              <a:t>المشروعات : وهو يقوم على انجاز بعض الأعمال ذات السمة الخاصة من خلال وضع مشروع معين ، يعين له مدير ومجموعة من المختصين من أقسام المنشأة نفسها ،ويخول له كآفة السلطات اللازمة لأداء العمل ، ويحدد له وقت وميزانية معينة ، ويطالب بتحقيق أهداف معينة 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ar-SA"/>
              <a:t>مزاياه /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ar-SA"/>
              <a:t>ساعد في تقريب وجهات النظر .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ar-SA"/>
              <a:t>تحقيق التفاعل بين الأفراد ذو المعارف المختلفة ،وتنمية العلاقات الإجتماعية بينهم .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ar-SA"/>
              <a:t>سهولة تدفق العمل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ar-SA"/>
              <a:t>انجاز الأهداف المحددة بأقل قدر من التعارض لوضوح الهدف النهائي ودور كل عضو في المشروع.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685800" y="333375"/>
            <a:ext cx="7772400" cy="5762625"/>
          </a:xfrm>
        </p:spPr>
        <p:txBody>
          <a:bodyPr/>
          <a:lstStyle/>
          <a:p>
            <a:r>
              <a:rPr lang="ar-SA"/>
              <a:t>المناقشات غير الرسمية:</a:t>
            </a:r>
          </a:p>
          <a:p>
            <a:pPr>
              <a:buFontTx/>
              <a:buNone/>
            </a:pPr>
            <a:r>
              <a:rPr lang="ar-SA"/>
              <a:t>توفر سرعة الإتصال ، وتقلل التحفظ في المناقشات الغير رسمية.</a:t>
            </a:r>
          </a:p>
          <a:p>
            <a:pPr>
              <a:buFontTx/>
              <a:buNone/>
            </a:pPr>
            <a:r>
              <a:rPr lang="ar-SA"/>
              <a:t>المنسق الخاص:</a:t>
            </a:r>
          </a:p>
          <a:p>
            <a:pPr>
              <a:buFontTx/>
              <a:buNone/>
            </a:pPr>
            <a:r>
              <a:rPr lang="ar-SA"/>
              <a:t>تقوم المنظمة بإنشاء وظيفة المنسق الخاص الذي يقدم النصائح التي تعاون المديرين في أداء مهمة التنسيق .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خصائص التنسيق الفعال</a:t>
            </a: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ar-SA"/>
              <a:t>1. تبسيط التنظيم 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ar-SA"/>
              <a:t> يساعد التنظيم المبسط على إيجاد التنسيق و تكامل الجهود يؤدي وذلك بالعناية بــ: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ar-SA" sz="3200"/>
              <a:t>- تقسيم العمل بين الإدارات 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ar-SA" b="1"/>
              <a:t>    </a:t>
            </a:r>
            <a:r>
              <a:rPr lang="ar-SA"/>
              <a:t>-</a:t>
            </a:r>
            <a:r>
              <a:rPr lang="ar-SA" b="1"/>
              <a:t> </a:t>
            </a:r>
            <a:r>
              <a:rPr lang="ar-SA"/>
              <a:t>وضوح التنظيم والخطط لتحديد السلطات والاختصاصات.</a:t>
            </a:r>
            <a:r>
              <a:rPr lang="ar-SA" sz="280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ar-SA" sz="2800"/>
              <a:t>(لا أحد يؤدي المهمة أو ازدواجية في اداء المهمة) ”مثال شراء قطع الغيار“</a:t>
            </a:r>
            <a:endParaRPr lang="ar-SA" b="1"/>
          </a:p>
          <a:p>
            <a:pPr>
              <a:lnSpc>
                <a:spcPct val="90000"/>
              </a:lnSpc>
              <a:buFontTx/>
              <a:buNone/>
            </a:pP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>
              <a:buFontTx/>
              <a:buNone/>
            </a:pPr>
            <a:r>
              <a:rPr lang="ar-SA"/>
              <a:t>. انسجام التخطيط والبرامج وتكاملها.</a:t>
            </a:r>
          </a:p>
          <a:p>
            <a:pPr>
              <a:buFontTx/>
              <a:buNone/>
            </a:pPr>
            <a:r>
              <a:rPr lang="ar-SA"/>
              <a:t>    هناك ناحتين من نواحي التخطيط لها أهمية خاصة لتحقيق التنسيق:</a:t>
            </a:r>
          </a:p>
          <a:p>
            <a:pPr>
              <a:buFontTx/>
              <a:buNone/>
            </a:pPr>
            <a:r>
              <a:rPr lang="ar-SA"/>
              <a:t>  - تكامل البرامج والخطط.</a:t>
            </a:r>
          </a:p>
          <a:p>
            <a:pPr>
              <a:buFontTx/>
              <a:buNone/>
            </a:pPr>
            <a:r>
              <a:rPr lang="ar-SA"/>
              <a:t>  - التوقيت السليم.(الحملة الإعلانية لعصير في الجامعة)</a:t>
            </a:r>
          </a:p>
          <a:p>
            <a:pPr>
              <a:buFontTx/>
              <a:buNone/>
            </a:pPr>
            <a:r>
              <a:rPr lang="ar-SA"/>
              <a:t>3 . تحسين وسائل الاتصال.(المستندات والسجلات والتقارير،الوسائل الالكترونية)</a:t>
            </a:r>
          </a:p>
          <a:p>
            <a:pPr>
              <a:buFontTx/>
              <a:buNone/>
            </a:pPr>
            <a:r>
              <a:rPr lang="ar-SA"/>
              <a:t>4.  تشجيع التنسيق والتعاون الاختياري . </a:t>
            </a:r>
            <a:endParaRPr lang="en-US"/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يمثل التنسيق الهدف الداخلي للتنظيم </a:t>
            </a: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أي عمل يتطلب تنسيق  كل العناصر الداخله والمؤثره فيه ” كموعد بداية ونهاية العمل ، ونوعية المواد المستخدمة و ... . ” مثال واقعي للتنسيق“.</a:t>
            </a:r>
          </a:p>
          <a:p>
            <a:pPr>
              <a:buFontTx/>
              <a:buNone/>
            </a:pPr>
            <a:endParaRPr lang="ar-SA"/>
          </a:p>
          <a:p>
            <a:r>
              <a:rPr lang="ar-SA"/>
              <a:t>يدخل التنسيق في كل وظائف الإدارة .</a:t>
            </a:r>
          </a:p>
          <a:p>
            <a:endParaRPr lang="ar-SA"/>
          </a:p>
          <a:p>
            <a:endParaRPr lang="ar-SA"/>
          </a:p>
          <a:p>
            <a:endParaRPr lang="en-US"/>
          </a:p>
        </p:txBody>
      </p:sp>
      <p:pic>
        <p:nvPicPr>
          <p:cNvPr id="10244" name="Picture 4" descr="imagesCA9JL4J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68638"/>
            <a:ext cx="3059113" cy="37893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مفهوم التنسيق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التنسيق هو : الترتيب المُنظم لجهود الجماعة ، لكي توحد هذه الجهود في التصرف والتنفيذ لتحقيق الهدف المحدد.</a:t>
            </a:r>
          </a:p>
          <a:p>
            <a:r>
              <a:rPr lang="ar-SA"/>
              <a:t>إذن التنسيق هو توحيد وتكامل جهود الأفراد.</a:t>
            </a:r>
          </a:p>
          <a:p>
            <a:pPr>
              <a:buFontTx/>
              <a:buNone/>
            </a:pPr>
            <a:r>
              <a:rPr lang="ar-SA"/>
              <a:t>ويتعلق بــ :</a:t>
            </a:r>
          </a:p>
          <a:p>
            <a:pPr>
              <a:buFont typeface="Wingdings" pitchFamily="2" charset="2"/>
              <a:buChar char="ü"/>
            </a:pPr>
            <a:r>
              <a:rPr lang="ar-SA"/>
              <a:t>مقدار الجهود التي تبذل ( الكم والكيف)</a:t>
            </a:r>
          </a:p>
          <a:p>
            <a:pPr>
              <a:buFont typeface="Wingdings" pitchFamily="2" charset="2"/>
              <a:buChar char="ü"/>
            </a:pPr>
            <a:r>
              <a:rPr lang="ar-SA"/>
              <a:t>توقيت هذه الجهود.</a:t>
            </a:r>
          </a:p>
          <a:p>
            <a:pPr>
              <a:buFont typeface="Wingdings" pitchFamily="2" charset="2"/>
              <a:buChar char="ü"/>
            </a:pPr>
            <a:r>
              <a:rPr lang="ar-SA"/>
              <a:t>تحديد اتجاه الجهود.</a:t>
            </a:r>
          </a:p>
          <a:p>
            <a:endParaRPr lang="en-US"/>
          </a:p>
        </p:txBody>
      </p:sp>
      <p:pic>
        <p:nvPicPr>
          <p:cNvPr id="11268" name="Picture 4" descr="Regulatory_function_in_the_organiz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24400"/>
            <a:ext cx="5148263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pPr>
              <a:buFontTx/>
              <a:buNone/>
            </a:pPr>
            <a:r>
              <a:rPr lang="ar-SA"/>
              <a:t>لماذا نحتاج إلى التنسيق؟</a:t>
            </a:r>
          </a:p>
          <a:p>
            <a:r>
              <a:rPr lang="ar-SA"/>
              <a:t>نتيجة لاختلاف فهم الأفراد للقرارات الإدارية أو السياسات ، أو عدم وضوح الأهداف لهم .</a:t>
            </a:r>
          </a:p>
          <a:p>
            <a:r>
              <a:rPr lang="ar-SA"/>
              <a:t>إذن نجاح العملية التنسيقية يتحقق عندما تتوحد الاتجاهات لدى العاملين ، وادراك الدور الذي تلعبه وظيفة كل منهم وطريقة أدائها وتوقيتها في تحقيق الأهداف المرسومة للتنظيم . ( النظرة الشاملة )</a:t>
            </a:r>
          </a:p>
          <a:p>
            <a:endParaRPr lang="en-US"/>
          </a:p>
        </p:txBody>
      </p:sp>
      <p:pic>
        <p:nvPicPr>
          <p:cNvPr id="12292" name="Picture 4" descr="team-wo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4292600"/>
            <a:ext cx="5256212" cy="256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مما سبق نستنتج: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2800"/>
              <a:t>التنسيق هو مسؤولية كل مدير ، وجزء من الوظائف الإدارية.</a:t>
            </a:r>
          </a:p>
          <a:p>
            <a:r>
              <a:rPr lang="ar-SA" sz="2800"/>
              <a:t>هدف التنسيق هو تحقيق الأهداف بكفاية وتكامل من خلال منع الإزدواجية.</a:t>
            </a:r>
          </a:p>
          <a:p>
            <a:r>
              <a:rPr lang="ar-SA" sz="2800"/>
              <a:t> يعتبر التنسيق وسيلة (يساهم في نحقيق أهداف المنظمة ) ، وغاية (في بناء التنظيم الإداري)</a:t>
            </a:r>
          </a:p>
          <a:p>
            <a:r>
              <a:rPr lang="ar-SA" sz="2800"/>
              <a:t>يطبق التنسيق على : الأفراد ، والجماعات ، والوحدات الإدارية ، والفروع.</a:t>
            </a:r>
          </a:p>
          <a:p>
            <a:r>
              <a:rPr lang="ar-SA" sz="2800"/>
              <a:t>التأكيد على وحدة الجهود.</a:t>
            </a:r>
            <a:endParaRPr lang="en-US" sz="2800"/>
          </a:p>
        </p:txBody>
      </p:sp>
      <p:pic>
        <p:nvPicPr>
          <p:cNvPr id="13316" name="Picture 4" descr="3ae89b889d5564108ffe346fc5c3f01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372225" y="908050"/>
            <a:ext cx="385763" cy="503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r>
              <a:rPr lang="ar-SA" sz="2800"/>
              <a:t>يختلف معنى التنسيق عن التعاون ، حيث أن التنسيق أشمل وأعم ، فمتى كانوا الأفراد داخل التنظيم متعاونين ، ساعد ذلك على تحقيق التنسيق ولكنه لن يتحقق تلقائيا .</a:t>
            </a:r>
          </a:p>
          <a:p>
            <a:r>
              <a:rPr lang="ar-SA" sz="2800">
                <a:solidFill>
                  <a:schemeClr val="accent2"/>
                </a:solidFill>
              </a:rPr>
              <a:t>التنسيق عملية مستمره ، تستوجب التقويم المستمر لها .</a:t>
            </a:r>
          </a:p>
          <a:p>
            <a:r>
              <a:rPr lang="ar-SA" sz="2800"/>
              <a:t>هناك ارتباط أساسي بين التنسيق كوظيفة ، وبين بناء التنظيم نفسه.</a:t>
            </a:r>
          </a:p>
          <a:p>
            <a:r>
              <a:rPr lang="ar-SA" sz="2800">
                <a:solidFill>
                  <a:schemeClr val="accent2"/>
                </a:solidFill>
              </a:rPr>
              <a:t>يعتمد التنسيق على : أ- السلطة التي تصاحب المستوى الإداري.</a:t>
            </a:r>
          </a:p>
          <a:p>
            <a:pPr>
              <a:buFontTx/>
              <a:buNone/>
            </a:pPr>
            <a:r>
              <a:rPr lang="ar-SA" sz="2800">
                <a:solidFill>
                  <a:schemeClr val="accent2"/>
                </a:solidFill>
              </a:rPr>
              <a:t>ب- كفاءة الأفراد .</a:t>
            </a:r>
          </a:p>
          <a:p>
            <a:pPr>
              <a:buFontTx/>
              <a:buNone/>
            </a:pPr>
            <a:r>
              <a:rPr lang="ar-SA" sz="2800">
                <a:solidFill>
                  <a:schemeClr val="accent2"/>
                </a:solidFill>
              </a:rPr>
              <a:t>ج- درجة الفهم والتعاون بين الأفراد.</a:t>
            </a:r>
          </a:p>
          <a:p>
            <a:r>
              <a:rPr lang="ar-SA" sz="2800"/>
              <a:t>يجب إحداث التنسيق في المجالات الجديدة التي تظهر في أنشطة التنظيم الإداري .</a:t>
            </a:r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شمولية وظيفة التنسيق</a:t>
            </a: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ar-SA" sz="2800"/>
              <a:t> كل مدير مسئول عن قسمه وعن مجموعته (التنسيق مسؤولية الفرد والجماعة 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ar-SA" sz="2800"/>
              <a:t>والتفاعل بين الوحدات الإدارية يتم في إطار تنسيقي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ar-SA" sz="2800">
                <a:solidFill>
                  <a:srgbClr val="FF0000"/>
                </a:solidFill>
              </a:rPr>
              <a:t>مثلاً :.</a:t>
            </a:r>
          </a:p>
          <a:p>
            <a:pPr>
              <a:lnSpc>
                <a:spcPct val="90000"/>
              </a:lnSpc>
            </a:pPr>
            <a:r>
              <a:rPr lang="ar-SA" sz="2800">
                <a:solidFill>
                  <a:srgbClr val="FF0000"/>
                </a:solidFill>
              </a:rPr>
              <a:t> إدارة الإنتاج: إنتاج الكمية المطلوبة.</a:t>
            </a:r>
          </a:p>
          <a:p>
            <a:pPr>
              <a:lnSpc>
                <a:spcPct val="90000"/>
              </a:lnSpc>
            </a:pPr>
            <a:r>
              <a:rPr lang="ar-SA" sz="2800">
                <a:solidFill>
                  <a:srgbClr val="FF0000"/>
                </a:solidFill>
              </a:rPr>
              <a:t>إدارة المبيعات: تعمل على بيع الكمية المنتجة.</a:t>
            </a:r>
          </a:p>
          <a:p>
            <a:pPr>
              <a:lnSpc>
                <a:spcPct val="90000"/>
              </a:lnSpc>
            </a:pPr>
            <a:r>
              <a:rPr lang="ar-SA" sz="2800">
                <a:solidFill>
                  <a:srgbClr val="FF0000"/>
                </a:solidFill>
              </a:rPr>
              <a:t>إدارة المشتريات: تعمل على توفير الموارد اللازمة لعملية الإنتاج.</a:t>
            </a:r>
          </a:p>
          <a:p>
            <a:pPr>
              <a:lnSpc>
                <a:spcPct val="90000"/>
              </a:lnSpc>
            </a:pPr>
            <a:r>
              <a:rPr lang="ar-SA" sz="2800">
                <a:solidFill>
                  <a:srgbClr val="FF0000"/>
                </a:solidFill>
              </a:rPr>
              <a:t>إدارة الأفراد: تعمل على توظيف الأفراد وتدريبهم.</a:t>
            </a:r>
            <a:endParaRPr lang="en-US" sz="280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4213" y="836613"/>
            <a:ext cx="7772400" cy="4321175"/>
          </a:xfrm>
          <a:noFill/>
          <a:ln/>
        </p:spPr>
        <p:txBody>
          <a:bodyPr/>
          <a:lstStyle/>
          <a:p>
            <a:r>
              <a:rPr lang="ar-SA"/>
              <a:t>جهود المنظمة في تحقيق أهدافها لا تتم في معزل عن العالم الخارجي فهناك الحكومة، الموردون، المنافسون... الخ فلابد من التنسيق .</a:t>
            </a:r>
          </a:p>
          <a:p>
            <a:endParaRPr lang="ar-SA"/>
          </a:p>
          <a:p>
            <a:r>
              <a:rPr lang="ar-SA"/>
              <a:t>التنسيق يكون على مستوى الأفراد والجماعة وعلى مستوى المنظمة ككل وعلى مستوى العالم الخارجي.</a:t>
            </a:r>
            <a:endParaRPr lang="en-US"/>
          </a:p>
          <a:p>
            <a:endParaRPr lang="en-US"/>
          </a:p>
        </p:txBody>
      </p:sp>
      <p:pic>
        <p:nvPicPr>
          <p:cNvPr id="16389" name="Picture 5" descr="convention-entreprise-liens-employ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4152900"/>
            <a:ext cx="4176712" cy="2705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b="1"/>
              <a:t>العلاقة بين التنسيق وبين العمليات الإدراية</a:t>
            </a:r>
            <a:endParaRPr lang="en-US" b="1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ar-SA" sz="3600"/>
              <a:t> </a:t>
            </a:r>
            <a:r>
              <a:rPr lang="ar-SA" sz="3600">
                <a:solidFill>
                  <a:schemeClr val="accent2"/>
                </a:solidFill>
              </a:rPr>
              <a:t>أولاً: العلاقة بين التنسيق وبين التخطيط: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ar-SA" sz="2800">
                <a:solidFill>
                  <a:schemeClr val="accent2"/>
                </a:solidFill>
              </a:rPr>
              <a:t>      لابد من فاعلية الخطط وتكاملها ولذلك يجب التنسيق بين الوحدات الإدارية، وتتضح العلاقة من خلال : </a:t>
            </a:r>
          </a:p>
          <a:p>
            <a:pPr>
              <a:lnSpc>
                <a:spcPct val="90000"/>
              </a:lnSpc>
            </a:pPr>
            <a:r>
              <a:rPr lang="ar-SA" sz="2800">
                <a:solidFill>
                  <a:srgbClr val="FF0000"/>
                </a:solidFill>
              </a:rPr>
              <a:t>عند وجود خطة لإضافة منتج جديد فلا بد من التخطيط في إدارة الانتاج من حيث: تصميم المنتج، وكذلك تصميم العمليات، تحديد العمليات المطلوبة وهذا كله يتم في إطار تنسيقي حتى لا يكون هناك أي انحراف بين التنفيذ والنتائج المطلوبة.</a:t>
            </a:r>
          </a:p>
          <a:p>
            <a:pPr>
              <a:lnSpc>
                <a:spcPct val="90000"/>
              </a:lnSpc>
            </a:pPr>
            <a:r>
              <a:rPr lang="ar-SA" sz="2800">
                <a:solidFill>
                  <a:srgbClr val="FF0000"/>
                </a:solidFill>
              </a:rPr>
              <a:t>لابد من اشتراك الأفراد لتحقيق الهدف المخطط وهذا يتم في إطار تنسيقي لتوحيد الجهود.</a:t>
            </a:r>
            <a:endParaRPr lang="ar-SA" sz="360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360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endParaRPr 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تصميم افتراضي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955</Words>
  <Application>Microsoft Office PowerPoint</Application>
  <PresentationFormat>عرض على الشاشة (3:4)‏</PresentationFormat>
  <Paragraphs>90</Paragraphs>
  <Slides>18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سمة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22" baseType="lpstr">
      <vt:lpstr>Times New Roman</vt:lpstr>
      <vt:lpstr>Arial</vt:lpstr>
      <vt:lpstr>Wingdings</vt:lpstr>
      <vt:lpstr>تصميم افتراضي</vt:lpstr>
      <vt:lpstr>التنسيق</vt:lpstr>
      <vt:lpstr>يمثل التنسيق الهدف الداخلي للتنظيم </vt:lpstr>
      <vt:lpstr>مفهوم التنسيق</vt:lpstr>
      <vt:lpstr>الشريحة 4</vt:lpstr>
      <vt:lpstr>مما سبق نستنتج:</vt:lpstr>
      <vt:lpstr>الشريحة 6</vt:lpstr>
      <vt:lpstr>شمولية وظيفة التنسيق</vt:lpstr>
      <vt:lpstr>الشريحة 8</vt:lpstr>
      <vt:lpstr>العلاقة بين التنسيق وبين العمليات الإدراية</vt:lpstr>
      <vt:lpstr>الشريحة 10</vt:lpstr>
      <vt:lpstr>الشريحة 11</vt:lpstr>
      <vt:lpstr>الشريحة 12</vt:lpstr>
      <vt:lpstr>عوائق التنسيق</vt:lpstr>
      <vt:lpstr>أهم الوسائل المستخدمة في التنسيق</vt:lpstr>
      <vt:lpstr>الشريحة 15</vt:lpstr>
      <vt:lpstr>الشريحة 16</vt:lpstr>
      <vt:lpstr>خصائص التنسيق الفعال</vt:lpstr>
      <vt:lpstr>الشريحة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من PowerPoint</dc:title>
  <dc:creator/>
  <cp:lastModifiedBy/>
  <cp:revision>7</cp:revision>
  <cp:lastPrinted>1601-01-01T00:00:00Z</cp:lastPrinted>
  <dcterms:created xsi:type="dcterms:W3CDTF">2011-10-15T16:46:03Z</dcterms:created>
  <dcterms:modified xsi:type="dcterms:W3CDTF">2012-05-24T15:44:49Z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LCID">
    <vt:i4>1025</vt:i4>
  </property>
</Properties>
</file>