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removePersonalInfoOnSave="1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39" d="100"/>
          <a:sy n="39" d="100"/>
        </p:scale>
        <p:origin x="-12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fld id="{AB08BA19-337E-4991-A1EA-4DF023E0BB14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fld id="{FFC37660-951F-4FA1-86D1-18BC86AD493E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9F0E12-37A4-4EDB-9CD4-4BFC00D4B3DF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D29144-A00C-4D28-9E99-788F25CEFF35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33E01D-27A3-4244-B3D9-DAD3779FB098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عنوان وجدو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جدول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D5B3CBE-A24A-4393-B32A-C2CD28A1DA67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F3CE8-B6B6-43A9-98BC-EF0D9FA03BBF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447981-ED70-4E1F-9BA6-BD204654C776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1838C5-D8BB-434C-B23E-37F411C71786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79C6A1-A8E8-45D6-A6F8-A1CC8EC56E1B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EC438C-3D94-4032-AA69-051C865B0D95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F686CB-DB24-495C-8B8B-B67949FD4996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08B49B-F5D4-4D5A-B268-A83CC6CD2229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702222-E79F-4F2C-B32C-17AC0D49846E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0">
              <a:defRPr sz="1400"/>
            </a:lvl1pPr>
          </a:lstStyle>
          <a:p>
            <a:fld id="{5BAD2A61-EA78-4B9C-8D77-F77D51332B03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2pPr>
      <a:lvl3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3pPr>
      <a:lvl4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4pPr>
      <a:lvl5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549275"/>
            <a:ext cx="7772400" cy="1470025"/>
          </a:xfrm>
        </p:spPr>
        <p:txBody>
          <a:bodyPr/>
          <a:lstStyle/>
          <a:p>
            <a:r>
              <a:rPr lang="ar-SA" sz="4800" b="1"/>
              <a:t>الدوافع والحوافز</a:t>
            </a:r>
            <a:endParaRPr lang="en-US" sz="4800" b="1"/>
          </a:p>
        </p:txBody>
      </p:sp>
      <p:pic>
        <p:nvPicPr>
          <p:cNvPr id="9220" name="Picture 4" descr="incentiv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2349500"/>
            <a:ext cx="7273925" cy="3702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620713"/>
            <a:ext cx="7772400" cy="1143000"/>
          </a:xfrm>
        </p:spPr>
        <p:txBody>
          <a:bodyPr/>
          <a:lstStyle/>
          <a:p>
            <a:r>
              <a:rPr lang="ar-SA"/>
              <a:t>صنفي الحوافز التالية حسب أنواعها</a:t>
            </a: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ar-SA"/>
              <a:t>الخصم من الراتب</a:t>
            </a:r>
          </a:p>
          <a:p>
            <a:r>
              <a:rPr lang="ar-SA"/>
              <a:t>زيادة الأجور</a:t>
            </a:r>
          </a:p>
          <a:p>
            <a:r>
              <a:rPr lang="ar-SA"/>
              <a:t>مكافأة لأفضل موظف</a:t>
            </a:r>
          </a:p>
          <a:p>
            <a:r>
              <a:rPr lang="ar-SA"/>
              <a:t>مكافأة لأفضل قسم و إدارة</a:t>
            </a:r>
          </a:p>
          <a:p>
            <a:r>
              <a:rPr lang="ar-SA"/>
              <a:t>خطاب شكر</a:t>
            </a:r>
            <a:endParaRPr lang="en-US"/>
          </a:p>
        </p:txBody>
      </p:sp>
      <p:pic>
        <p:nvPicPr>
          <p:cNvPr id="19460" name="Picture 4" descr="تنسيق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6113"/>
            <a:ext cx="4514850" cy="49418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تعريف الدافعية</a:t>
            </a: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ar-SA"/>
              <a:t>هي سلسلة من الاستجابات ، تبدأ بالحاجات التي يشعر بها الفرد ، وينتج عنها رغبات ، مما يؤدي إلى احدث السلوك لتحقيق الرضا.</a:t>
            </a:r>
            <a:endParaRPr lang="en-US"/>
          </a:p>
        </p:txBody>
      </p:sp>
      <p:pic>
        <p:nvPicPr>
          <p:cNvPr id="10245" name="Picture 5" descr="A_lea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05263"/>
            <a:ext cx="9144000" cy="28527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الفرق بين الدوافع والحوافز</a:t>
            </a:r>
            <a:endParaRPr lang="en-US"/>
          </a:p>
        </p:txBody>
      </p:sp>
      <p:pic>
        <p:nvPicPr>
          <p:cNvPr id="11268" name="Picture 4" descr="007-work_so-tir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1773238"/>
            <a:ext cx="6119812" cy="476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أنواع الدوافع</a:t>
            </a: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ar-SA"/>
              <a:t>الدوافع الأولية والدوافع الثانوية.</a:t>
            </a:r>
          </a:p>
          <a:p>
            <a:r>
              <a:rPr lang="ar-SA"/>
              <a:t>الدوافع الفردية والدوافع الإجتماعية.</a:t>
            </a:r>
          </a:p>
          <a:p>
            <a:r>
              <a:rPr lang="ar-SA"/>
              <a:t>الدوافع الشعورية والدوافع اللاشعورية.</a:t>
            </a:r>
            <a:endParaRPr lang="en-US"/>
          </a:p>
        </p:txBody>
      </p:sp>
      <p:pic>
        <p:nvPicPr>
          <p:cNvPr id="12292" name="Picture 4" descr="20110922-wor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33825"/>
            <a:ext cx="9144000" cy="2924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نظريات الدوافع</a:t>
            </a: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ar-SA"/>
              <a:t>أولا : نظرية تدرج الحالات (ابراهام ماسلو)</a:t>
            </a:r>
          </a:p>
          <a:p>
            <a:pPr>
              <a:buFontTx/>
              <a:buNone/>
            </a:pPr>
            <a:endParaRPr lang="en-US"/>
          </a:p>
        </p:txBody>
      </p:sp>
      <p:pic>
        <p:nvPicPr>
          <p:cNvPr id="13316" name="Picture 4" descr="c5ohx765kr3qeak7c1c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2565400"/>
            <a:ext cx="7200900" cy="4103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sz="4000"/>
              <a:t>نظرية عوامل الوقاية وعوامل الدفع (هيرزبرج)</a:t>
            </a:r>
            <a:endParaRPr lang="en-US" sz="400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1Minus"/>
            </a:pPr>
            <a:r>
              <a:rPr lang="ar-SA"/>
              <a:t>العوامل الوقائية : وتتمثل في / الأمن الوظيفي ، ظروف العمل،سياسات الشركة ، الأجور ، نوعية الإشراف طبيعة العلاقات ، مكانة العمل.</a:t>
            </a:r>
          </a:p>
          <a:p>
            <a:pPr marL="609600" indent="-609600">
              <a:buFontTx/>
              <a:buAutoNum type="arabic1Minus"/>
            </a:pPr>
            <a:r>
              <a:rPr lang="ar-SA"/>
              <a:t>العوامل الدافعة : وتتمثل في/ الإنجاز ، الإعتراف، طابع التحدي في العمل، المسؤولية ، النمو ، التقدم والتعلم ، عمل ذو معنى تام.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sz="4000"/>
              <a:t>نظرية </a:t>
            </a:r>
            <a:r>
              <a:rPr lang="en-US" sz="4000"/>
              <a:t>X,Y,Z</a:t>
            </a:r>
            <a:br>
              <a:rPr lang="en-US" sz="4000"/>
            </a:br>
            <a:r>
              <a:rPr lang="ar-SA" sz="4000"/>
              <a:t>(ماكيجروجر) </a:t>
            </a:r>
            <a:r>
              <a:rPr lang="ar-SA" sz="2400"/>
              <a:t>*4 الأولى</a:t>
            </a:r>
            <a:endParaRPr lang="en-US" sz="2400"/>
          </a:p>
        </p:txBody>
      </p:sp>
      <p:graphicFrame>
        <p:nvGraphicFramePr>
          <p:cNvPr id="15401" name="Group 41"/>
          <p:cNvGraphicFramePr>
            <a:graphicFrameLocks noGrp="1"/>
          </p:cNvGraphicFramePr>
          <p:nvPr>
            <p:ph idx="1"/>
          </p:nvPr>
        </p:nvGraphicFramePr>
        <p:xfrm>
          <a:off x="468313" y="1989138"/>
          <a:ext cx="8458200" cy="4572000"/>
        </p:xfrm>
        <a:graphic>
          <a:graphicData uri="http://schemas.openxmlformats.org/drawingml/2006/table">
            <a:tbl>
              <a:tblPr rtl="1"/>
              <a:tblGrid>
                <a:gridCol w="4229100"/>
                <a:gridCol w="4229100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نظرية 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نظرية 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138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يكره الفرد العمل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يحب الفرد العمل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550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هناك ضرورة للرقابة المباشرة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ممارسة الرقابة الذاتية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138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الفرد يتجنب المسؤولية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يسعى الفرد إلى تحمل المسؤولية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يفضل التوجيه عن طريق الآخرين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يفضل التوجيه الذاتي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138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لديه طموح قليل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طموحات عالية ودوافع للإبتكار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يكون مدفوعا للعمل نتيجة للحوافز المادية أو الإقتصادية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يكون مدفوعا للعمل نتيجة للحوافز المعنوية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يفضل التخصص الدقيق في الوظيفة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يرغب في الإثراء الوظيفي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620713"/>
            <a:ext cx="7772400" cy="1143000"/>
          </a:xfrm>
        </p:spPr>
        <p:txBody>
          <a:bodyPr/>
          <a:lstStyle/>
          <a:p>
            <a:r>
              <a:rPr lang="ar-SA"/>
              <a:t>نظرية دافع الإنجاز </a:t>
            </a:r>
            <a:r>
              <a:rPr lang="ar-SA" sz="2400"/>
              <a:t>* تعداد</a:t>
            </a:r>
            <a:endParaRPr lang="en-US" sz="240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ar-SA"/>
              <a:t>الحاجة إلى الإنجاز.</a:t>
            </a:r>
          </a:p>
          <a:p>
            <a:r>
              <a:rPr lang="ar-SA"/>
              <a:t>الحاجة إلى القوة .</a:t>
            </a:r>
          </a:p>
          <a:p>
            <a:r>
              <a:rPr lang="ar-SA"/>
              <a:t>الحاجة إلى الإنتماء.</a:t>
            </a:r>
            <a:endParaRPr lang="en-US"/>
          </a:p>
        </p:txBody>
      </p:sp>
      <p:pic>
        <p:nvPicPr>
          <p:cNvPr id="17412" name="Picture 4" descr="motivation_resear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7338"/>
            <a:ext cx="3132138" cy="53006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620713"/>
            <a:ext cx="7772400" cy="1143000"/>
          </a:xfrm>
        </p:spPr>
        <p:txBody>
          <a:bodyPr/>
          <a:lstStyle/>
          <a:p>
            <a:r>
              <a:rPr lang="ar-SA"/>
              <a:t>أنواع الحوافز</a:t>
            </a: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ar-SA"/>
              <a:t>الحوافز المادية</a:t>
            </a:r>
          </a:p>
          <a:p>
            <a:r>
              <a:rPr lang="ar-SA"/>
              <a:t>الحوافز المعنوية</a:t>
            </a:r>
          </a:p>
          <a:p>
            <a:r>
              <a:rPr lang="ar-SA"/>
              <a:t>الحوافز الفردية</a:t>
            </a:r>
          </a:p>
          <a:p>
            <a:r>
              <a:rPr lang="ar-SA"/>
              <a:t>الحوافز الجماعية</a:t>
            </a:r>
          </a:p>
          <a:p>
            <a:r>
              <a:rPr lang="ar-SA"/>
              <a:t>الحوافز الإيجابية</a:t>
            </a:r>
          </a:p>
          <a:p>
            <a:r>
              <a:rPr lang="ar-SA"/>
              <a:t>الحوافز السلبية</a:t>
            </a:r>
            <a:endParaRPr lang="en-US"/>
          </a:p>
        </p:txBody>
      </p:sp>
      <p:pic>
        <p:nvPicPr>
          <p:cNvPr id="18436" name="Picture 4" descr="team_wor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34803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تصميم افتراضي">
  <a:themeElements>
    <a:clrScheme name="تصميم افتراضي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تصميم افتراضي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تصميم افتراضي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234</Words>
  <Application>Microsoft Office PowerPoint</Application>
  <PresentationFormat>عرض على الشاشة (3:4)‏</PresentationFormat>
  <Paragraphs>47</Paragraphs>
  <Slides>10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2</vt:i4>
      </vt:variant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3" baseType="lpstr">
      <vt:lpstr>Times New Roman</vt:lpstr>
      <vt:lpstr>Arial</vt:lpstr>
      <vt:lpstr>تصميم افتراضي</vt:lpstr>
      <vt:lpstr>الدوافع والحوافز</vt:lpstr>
      <vt:lpstr>تعريف الدافعية</vt:lpstr>
      <vt:lpstr>الفرق بين الدوافع والحوافز</vt:lpstr>
      <vt:lpstr>أنواع الدوافع</vt:lpstr>
      <vt:lpstr>نظريات الدوافع</vt:lpstr>
      <vt:lpstr>نظرية عوامل الوقاية وعوامل الدفع (هيرزبرج)</vt:lpstr>
      <vt:lpstr>نظرية X,Y,Z (ماكيجروجر) *4 الأولى</vt:lpstr>
      <vt:lpstr>نظرية دافع الإنجاز * تعداد</vt:lpstr>
      <vt:lpstr>أنواع الحوافز</vt:lpstr>
      <vt:lpstr>صنفي الحوافز التالية حسب أنواعها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من PowerPoint</dc:title>
  <dc:creator/>
  <cp:lastModifiedBy/>
  <cp:revision>4</cp:revision>
  <cp:lastPrinted>1601-01-01T00:00:00Z</cp:lastPrinted>
  <dcterms:created xsi:type="dcterms:W3CDTF">2011-10-29T21:58:10Z</dcterms:created>
  <dcterms:modified xsi:type="dcterms:W3CDTF">2012-05-24T15:45:25Z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LCID">
    <vt:i4>1025</vt:i4>
  </property>
</Properties>
</file>