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6" r:id="rId2"/>
    <p:sldId id="268" r:id="rId3"/>
    <p:sldId id="269" r:id="rId4"/>
    <p:sldId id="261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57" r:id="rId15"/>
    <p:sldId id="259" r:id="rId16"/>
    <p:sldId id="260" r:id="rId17"/>
    <p:sldId id="263" r:id="rId18"/>
    <p:sldId id="264" r:id="rId19"/>
    <p:sldId id="262" r:id="rId20"/>
    <p:sldId id="266" r:id="rId21"/>
    <p:sldId id="265" r:id="rId2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98" d="100"/>
          <a:sy n="98" d="100"/>
        </p:scale>
        <p:origin x="-2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28/11/34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28/11/34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28/11/34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28/11/34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28/11/34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28/11/34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28/11/34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28/11/34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28/11/34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28/11/34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28/11/34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28/11/34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dirty="0" smtClean="0"/>
              <a:t>مقدمة في علم التدريس 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32560" y="3356992"/>
            <a:ext cx="7406640" cy="1080120"/>
          </a:xfrm>
        </p:spPr>
        <p:txBody>
          <a:bodyPr/>
          <a:lstStyle/>
          <a:p>
            <a:pPr algn="ctr"/>
            <a:r>
              <a:rPr lang="ar-SA" dirty="0" smtClean="0"/>
              <a:t>مقرر : </a:t>
            </a:r>
            <a:r>
              <a:rPr lang="ar-SA" dirty="0" smtClean="0"/>
              <a:t>دراسات متقدمة في تدريس التربية البدنية والرياضة </a:t>
            </a:r>
            <a:endParaRPr lang="ar-SA" dirty="0" smtClean="0"/>
          </a:p>
          <a:p>
            <a:pPr algn="ctr"/>
            <a:r>
              <a:rPr lang="ar-SA" dirty="0" smtClean="0"/>
              <a:t>د. راشد </a:t>
            </a:r>
            <a:r>
              <a:rPr lang="ar-SA" smtClean="0"/>
              <a:t>محمد </a:t>
            </a:r>
            <a:r>
              <a:rPr lang="ar-SA" smtClean="0"/>
              <a:t>الجساس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6835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تركيب اساليب التدريس</a:t>
            </a:r>
            <a:endParaRPr lang="ar-SA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628800"/>
            <a:ext cx="3672407" cy="4402336"/>
          </a:xfrm>
        </p:spPr>
      </p:pic>
      <p:sp>
        <p:nvSpPr>
          <p:cNvPr id="5" name="مربع نص 4"/>
          <p:cNvSpPr txBox="1"/>
          <p:nvPr/>
        </p:nvSpPr>
        <p:spPr>
          <a:xfrm>
            <a:off x="5220072" y="1916832"/>
            <a:ext cx="3456384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التدريس عبارة عن سلسلة من القرارات .</a:t>
            </a:r>
          </a:p>
          <a:p>
            <a:endParaRPr lang="ar-SA" dirty="0"/>
          </a:p>
          <a:p>
            <a:r>
              <a:rPr lang="ar-SA" b="1" dirty="0" smtClean="0"/>
              <a:t>توزع على ثلاث مراحل هي :</a:t>
            </a:r>
          </a:p>
          <a:p>
            <a:endParaRPr lang="ar-S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dirty="0" smtClean="0"/>
              <a:t>قرارات قبل التأثير </a:t>
            </a:r>
          </a:p>
          <a:p>
            <a:r>
              <a:rPr lang="en-US" dirty="0" smtClean="0"/>
              <a:t>Pre-impact decisions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dirty="0" smtClean="0"/>
              <a:t>قرارات التأثير </a:t>
            </a:r>
          </a:p>
          <a:p>
            <a:r>
              <a:rPr lang="en-US" dirty="0" smtClean="0"/>
              <a:t>Impact decisions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dirty="0" smtClean="0"/>
              <a:t>قرارات بعد التأثير </a:t>
            </a:r>
          </a:p>
          <a:p>
            <a:r>
              <a:rPr lang="en-US" dirty="0" smtClean="0"/>
              <a:t>Post </a:t>
            </a:r>
            <a:r>
              <a:rPr lang="en-US" dirty="0" err="1" smtClean="0"/>
              <a:t>Impract</a:t>
            </a:r>
            <a:r>
              <a:rPr lang="en-US" dirty="0" smtClean="0"/>
              <a:t> decision </a:t>
            </a:r>
            <a:endParaRPr lang="ar-SA" dirty="0" smtClean="0"/>
          </a:p>
          <a:p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21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قرارات ما قبل ا لتأثير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امثلة: 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/>
              <a:t> </a:t>
            </a:r>
            <a:endParaRPr lang="ar-SA" dirty="0" smtClean="0"/>
          </a:p>
          <a:p>
            <a:pPr marL="596646" indent="-514350">
              <a:buFont typeface="+mj-lt"/>
              <a:buAutoNum type="arabicPeriod"/>
            </a:pPr>
            <a:r>
              <a:rPr lang="ar-SA" dirty="0"/>
              <a:t> </a:t>
            </a:r>
            <a:endParaRPr lang="ar-SA" dirty="0" smtClean="0"/>
          </a:p>
          <a:p>
            <a:pPr marL="596646" indent="-514350">
              <a:buFont typeface="+mj-lt"/>
              <a:buAutoNum type="arabicPeriod"/>
            </a:pPr>
            <a:r>
              <a:rPr lang="ar-SA" dirty="0"/>
              <a:t> </a:t>
            </a:r>
            <a:endParaRPr lang="ar-SA" dirty="0" smtClean="0"/>
          </a:p>
          <a:p>
            <a:pPr marL="596646" indent="-514350">
              <a:buFont typeface="+mj-lt"/>
              <a:buAutoNum type="arabicPeriod"/>
            </a:pPr>
            <a:r>
              <a:rPr lang="ar-SA" dirty="0"/>
              <a:t> </a:t>
            </a:r>
            <a:endParaRPr lang="ar-SA" dirty="0" smtClean="0"/>
          </a:p>
          <a:p>
            <a:pPr marL="596646" indent="-514350">
              <a:buFont typeface="+mj-lt"/>
              <a:buAutoNum type="arabicPeriod"/>
            </a:pPr>
            <a:r>
              <a:rPr lang="ar-SA" dirty="0"/>
              <a:t> </a:t>
            </a:r>
            <a:endParaRPr lang="ar-SA" dirty="0" smtClean="0"/>
          </a:p>
          <a:p>
            <a:pPr marL="596646" indent="-514350">
              <a:buFont typeface="+mj-lt"/>
              <a:buAutoNum type="arabicPeriod"/>
            </a:pPr>
            <a:r>
              <a:rPr lang="ar-SA" dirty="0"/>
              <a:t> </a:t>
            </a:r>
            <a:endParaRPr lang="ar-SA" dirty="0" smtClean="0"/>
          </a:p>
          <a:p>
            <a:pPr marL="596646" indent="-514350">
              <a:buFont typeface="+mj-lt"/>
              <a:buAutoNum type="arabicPeriod"/>
            </a:pPr>
            <a:r>
              <a:rPr lang="ar-S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870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قرارات التأثير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أمثلة :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/>
              <a:t> </a:t>
            </a:r>
            <a:endParaRPr lang="ar-SA" dirty="0" smtClean="0"/>
          </a:p>
          <a:p>
            <a:pPr marL="596646" indent="-514350">
              <a:buFont typeface="+mj-lt"/>
              <a:buAutoNum type="arabicPeriod"/>
            </a:pPr>
            <a:r>
              <a:rPr lang="ar-SA" dirty="0"/>
              <a:t> </a:t>
            </a:r>
            <a:endParaRPr lang="ar-SA" dirty="0" smtClean="0"/>
          </a:p>
          <a:p>
            <a:pPr marL="596646" indent="-514350">
              <a:buFont typeface="+mj-lt"/>
              <a:buAutoNum type="arabicPeriod"/>
            </a:pPr>
            <a:r>
              <a:rPr lang="ar-SA" dirty="0"/>
              <a:t> </a:t>
            </a:r>
            <a:endParaRPr lang="ar-SA" dirty="0" smtClean="0"/>
          </a:p>
          <a:p>
            <a:pPr marL="596646" indent="-514350">
              <a:buFont typeface="+mj-lt"/>
              <a:buAutoNum type="arabicPeriod"/>
            </a:pPr>
            <a:r>
              <a:rPr lang="ar-SA" dirty="0"/>
              <a:t> </a:t>
            </a:r>
            <a:endParaRPr lang="ar-SA" dirty="0" smtClean="0"/>
          </a:p>
          <a:p>
            <a:pPr marL="596646" indent="-514350">
              <a:buFont typeface="+mj-lt"/>
              <a:buAutoNum type="arabicPeriod"/>
            </a:pPr>
            <a:r>
              <a:rPr lang="ar-SA" dirty="0"/>
              <a:t> </a:t>
            </a:r>
            <a:endParaRPr lang="ar-SA" dirty="0" smtClean="0"/>
          </a:p>
          <a:p>
            <a:pPr marL="596646" indent="-514350">
              <a:buFont typeface="+mj-lt"/>
              <a:buAutoNum type="arabicPeriod"/>
            </a:pPr>
            <a:r>
              <a:rPr lang="ar-SA" dirty="0"/>
              <a:t> </a:t>
            </a:r>
            <a:endParaRPr lang="ar-SA" dirty="0" smtClean="0"/>
          </a:p>
          <a:p>
            <a:pPr marL="596646" indent="-514350">
              <a:buFont typeface="+mj-lt"/>
              <a:buAutoNum type="arabicPeriod"/>
            </a:pPr>
            <a:r>
              <a:rPr lang="ar-S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864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قرارات ما بعد التأثير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أمثلة :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/>
              <a:t> </a:t>
            </a:r>
            <a:endParaRPr lang="ar-SA" dirty="0" smtClean="0"/>
          </a:p>
          <a:p>
            <a:pPr marL="596646" indent="-514350">
              <a:buFont typeface="+mj-lt"/>
              <a:buAutoNum type="arabicPeriod"/>
            </a:pPr>
            <a:r>
              <a:rPr lang="ar-SA" dirty="0"/>
              <a:t> </a:t>
            </a:r>
            <a:endParaRPr lang="ar-SA" dirty="0" smtClean="0"/>
          </a:p>
          <a:p>
            <a:pPr marL="596646" indent="-514350">
              <a:buFont typeface="+mj-lt"/>
              <a:buAutoNum type="arabicPeriod"/>
            </a:pPr>
            <a:r>
              <a:rPr lang="ar-SA" dirty="0"/>
              <a:t> </a:t>
            </a:r>
            <a:endParaRPr lang="ar-SA" dirty="0" smtClean="0"/>
          </a:p>
          <a:p>
            <a:pPr marL="596646" indent="-514350">
              <a:buFont typeface="+mj-lt"/>
              <a:buAutoNum type="arabicPeriod"/>
            </a:pPr>
            <a:r>
              <a:rPr lang="ar-SA" dirty="0"/>
              <a:t> </a:t>
            </a:r>
            <a:endParaRPr lang="ar-SA" dirty="0" smtClean="0"/>
          </a:p>
          <a:p>
            <a:pPr marL="596646" indent="-514350">
              <a:buFont typeface="+mj-lt"/>
              <a:buAutoNum type="arabicPeriod"/>
            </a:pPr>
            <a:r>
              <a:rPr lang="ar-SA" dirty="0"/>
              <a:t> </a:t>
            </a:r>
            <a:endParaRPr lang="ar-SA" dirty="0" smtClean="0"/>
          </a:p>
          <a:p>
            <a:pPr marL="596646" indent="-514350">
              <a:buFont typeface="+mj-lt"/>
              <a:buAutoNum type="arabicPeriod"/>
            </a:pPr>
            <a:r>
              <a:rPr lang="ar-SA" dirty="0"/>
              <a:t> </a:t>
            </a:r>
            <a:endParaRPr lang="ar-SA" dirty="0" smtClean="0"/>
          </a:p>
          <a:p>
            <a:pPr marL="596646" indent="-514350">
              <a:buFont typeface="+mj-lt"/>
              <a:buAutoNum type="arabicPeriod"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1418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 مفهوم علم التدريس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b="1" dirty="0" smtClean="0"/>
              <a:t>تعريف</a:t>
            </a:r>
            <a:r>
              <a:rPr lang="ar-SA" dirty="0" smtClean="0"/>
              <a:t>: </a:t>
            </a:r>
          </a:p>
          <a:p>
            <a:pPr marL="596646" indent="-514350">
              <a:buFont typeface="+mj-lt"/>
              <a:buAutoNum type="arabicPeriod"/>
            </a:pPr>
            <a:r>
              <a:rPr lang="ar-SA" sz="2400" dirty="0" smtClean="0"/>
              <a:t>نشاط متواصل يهدف إلى إثارة التعلم و تسهيل مهمة تحقيقه . </a:t>
            </a:r>
          </a:p>
          <a:p>
            <a:pPr marL="596646" indent="-514350">
              <a:buFont typeface="+mj-lt"/>
              <a:buAutoNum type="arabicPeriod"/>
            </a:pPr>
            <a:r>
              <a:rPr lang="ar-SA" sz="2400" dirty="0" smtClean="0"/>
              <a:t>مجموعة من الافعال التواصلية و القرارات التي يتم استغلالها وتوظيفها بكيفية مقصودة من المدرس الذي يعمل كوسيط في إطار موقف تربوي – تعليمي . </a:t>
            </a:r>
          </a:p>
          <a:p>
            <a:pPr marL="596646" indent="-514350">
              <a:buFont typeface="+mj-lt"/>
              <a:buAutoNum type="arabicPeriod"/>
            </a:pPr>
            <a:r>
              <a:rPr lang="ar-SA" sz="2400" dirty="0" smtClean="0"/>
              <a:t>عملية تفاعلية من العلاقات والبيئة و استجابة المتعلم ، والتي له دور فيها ، ويجب ان يتم الحكم عليها في التحليل النهائي من خلال نتائجها </a:t>
            </a:r>
            <a:r>
              <a:rPr lang="ar-SA" sz="2400" dirty="0"/>
              <a:t>وهي تعلم المتعلم</a:t>
            </a:r>
            <a:r>
              <a:rPr lang="ar-SA" sz="2400" dirty="0" smtClean="0"/>
              <a:t>. </a:t>
            </a:r>
          </a:p>
          <a:p>
            <a:pPr marL="596646" indent="-514350">
              <a:buFont typeface="+mj-lt"/>
              <a:buAutoNum type="arabicPeriod"/>
            </a:pPr>
            <a:r>
              <a:rPr lang="ar-SA" sz="2400" dirty="0" smtClean="0"/>
              <a:t>مجموعة المتطلبات التي ينبغي توافرها في الموقف لكي يحدث التعلم المنشود. </a:t>
            </a:r>
          </a:p>
          <a:p>
            <a:pPr marL="596646" indent="-514350">
              <a:buFont typeface="+mj-lt"/>
              <a:buAutoNum type="arabicPeriod"/>
            </a:pPr>
            <a:r>
              <a:rPr lang="ar-SA" sz="2400" dirty="0" smtClean="0"/>
              <a:t>دراسة لمحتويات التدريس و طرائقه وتقنياته ولأشكال تنظيم مواقف التعليم التي يخضع لها الطالب ، دراسة تستهدف صياغة نماذج ونظريات تطبيقية معيارية تقصد بلوغ الأهداف </a:t>
            </a:r>
            <a:r>
              <a:rPr lang="ar-SA" sz="2400" dirty="0" err="1" smtClean="0"/>
              <a:t>المرجوه</a:t>
            </a:r>
            <a:r>
              <a:rPr lang="ar-SA" sz="2400" dirty="0" smtClean="0"/>
              <a:t> سواء على المستوى الذهني او الانفعالي او الحس حركي.  (جابر، 2003 ، ص. 81-82) 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9741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استراتيجية التدريس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تعرف بـ:</a:t>
            </a:r>
          </a:p>
          <a:p>
            <a:pPr marL="596646" indent="-514350">
              <a:buFont typeface="+mj-lt"/>
              <a:buAutoNum type="arabicPeriod"/>
            </a:pPr>
            <a:r>
              <a:rPr lang="ar-SA" b="1" dirty="0" smtClean="0"/>
              <a:t> </a:t>
            </a:r>
            <a:r>
              <a:rPr lang="ar-SA" dirty="0" smtClean="0"/>
              <a:t>خطة شاملة محددة الأهداف ملائمة للإمكانات والبرامج المتاحة ، تعمل على  التغلب على الصعوبات والمعوقات المحيطة لتأمين الوصول للأهداف المستقبلية. </a:t>
            </a:r>
            <a:r>
              <a:rPr lang="ar-SA" sz="1800" dirty="0" smtClean="0"/>
              <a:t>(زينب و عبد الكريم ، 2008، ص. 168)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خطة </a:t>
            </a:r>
            <a:r>
              <a:rPr lang="ar-SA" dirty="0"/>
              <a:t>عامة للتدريس ، تشمل على كل مكونات الموقف التدريسي من أهداف – طرق تدريس – وسائل تعلم – وسائل تقويم. </a:t>
            </a:r>
            <a:r>
              <a:rPr lang="ar-SA" sz="1800" dirty="0" smtClean="0"/>
              <a:t>(</a:t>
            </a:r>
            <a:r>
              <a:rPr lang="ar-SA" sz="1800" dirty="0"/>
              <a:t>عمر و عبد الكريم ، 2008، ص.115)</a:t>
            </a:r>
          </a:p>
          <a:p>
            <a:endParaRPr lang="ar-SA" dirty="0" smtClean="0"/>
          </a:p>
          <a:p>
            <a:endParaRPr lang="ar-SA" b="1" dirty="0"/>
          </a:p>
          <a:p>
            <a:pPr marL="82296" indent="0">
              <a:buNone/>
            </a:pPr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0480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طرق تدريس التربية البدنية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تعريف: </a:t>
            </a:r>
          </a:p>
          <a:p>
            <a:pPr marL="82296" indent="0">
              <a:buNone/>
            </a:pPr>
            <a:r>
              <a:rPr lang="ar-SA" dirty="0" smtClean="0"/>
              <a:t>بجميع الاقوال والافعال التي يمارسها المعلم مع تلاميذه في الدرس لمساعدتهم على نمو شخصياتهم معرفيا و وجدانيا و </a:t>
            </a:r>
            <a:r>
              <a:rPr lang="ar-SA" dirty="0" err="1" smtClean="0"/>
              <a:t>مهارياً</a:t>
            </a:r>
            <a:r>
              <a:rPr lang="ar-SA" dirty="0" smtClean="0"/>
              <a:t> . ( ابو جلاله و مقبل ، 2001)</a:t>
            </a:r>
          </a:p>
          <a:p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8283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معايير اختيار طريقة التدريس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ar-SA" b="1" dirty="0" smtClean="0"/>
              <a:t>يراعي المعلم عند اختيار طريقة  و اسلوب لتدريس التالي: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الهدف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/>
              <a:t>ا</a:t>
            </a:r>
            <a:r>
              <a:rPr lang="ar-SA" dirty="0" smtClean="0"/>
              <a:t>لمحتوى 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نضج التلاميذ</a:t>
            </a:r>
          </a:p>
          <a:p>
            <a:pPr marL="596646" indent="-514350">
              <a:buFont typeface="+mj-lt"/>
              <a:buAutoNum type="arabicPeriod"/>
            </a:pP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211997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تابع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ar-SA" dirty="0" smtClean="0"/>
              <a:t>إمكانات المعلم </a:t>
            </a:r>
            <a:endParaRPr lang="ar-SA" dirty="0"/>
          </a:p>
          <a:p>
            <a:pPr marL="596646" indent="-514350">
              <a:buFont typeface="+mj-lt"/>
              <a:buAutoNum type="arabicPeriod"/>
            </a:pPr>
            <a:r>
              <a:rPr lang="ar-SA" dirty="0"/>
              <a:t>الزمن 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/>
              <a:t>الإمكانات 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/>
              <a:t>التنوع 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/>
              <a:t>مشاركة التلاميذ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7979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dirty="0" smtClean="0"/>
              <a:t>خلاصة : الاستراتيجية الجيدة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ar-SA" b="1" dirty="0" smtClean="0"/>
              <a:t>تجيب </a:t>
            </a:r>
            <a:r>
              <a:rPr lang="ar-SA" b="1" dirty="0"/>
              <a:t>على </a:t>
            </a:r>
            <a:r>
              <a:rPr lang="ar-SA" b="1" dirty="0" smtClean="0"/>
              <a:t>الاسئلة </a:t>
            </a:r>
            <a:r>
              <a:rPr lang="ar-SA" b="1" dirty="0" smtClean="0"/>
              <a:t>التالية :  </a:t>
            </a:r>
            <a:endParaRPr lang="ar-SA" b="1" dirty="0" smtClean="0"/>
          </a:p>
          <a:p>
            <a:r>
              <a:rPr lang="ar-SA" dirty="0" smtClean="0"/>
              <a:t>ما </a:t>
            </a:r>
            <a:r>
              <a:rPr lang="ar-SA" dirty="0"/>
              <a:t>أهداف و أغراض الدرس. </a:t>
            </a:r>
          </a:p>
          <a:p>
            <a:r>
              <a:rPr lang="ar-SA" dirty="0"/>
              <a:t>ما أنسب طرق تدريس التربية البدنية لتحقيق أهدافه؟</a:t>
            </a:r>
          </a:p>
          <a:p>
            <a:r>
              <a:rPr lang="ar-SA" dirty="0"/>
              <a:t>ما المادة الاساسية التي يقدمها الدرس للتلاميذ ؟</a:t>
            </a:r>
          </a:p>
          <a:p>
            <a:r>
              <a:rPr lang="ar-SA" dirty="0"/>
              <a:t>ما السلوك المتوقع من التلاميذ تحقيقه خلال الدرس و كيفية تطويره و تحسينه – تقويم ؟ </a:t>
            </a:r>
          </a:p>
          <a:p>
            <a:r>
              <a:rPr lang="ar-SA" dirty="0"/>
              <a:t>ما الانشطة و المهارات الحركية الاساسية التي يمكن تطبيقها من قبل جميع الطلاب – تقويم ختامي؟</a:t>
            </a:r>
          </a:p>
          <a:p>
            <a:pPr marL="82296" indent="0">
              <a:buNone/>
            </a:pPr>
            <a:r>
              <a:rPr lang="ar-SA" dirty="0"/>
              <a:t>(</a:t>
            </a:r>
            <a:r>
              <a:rPr lang="ar-SA" dirty="0" err="1"/>
              <a:t>البساطي</a:t>
            </a:r>
            <a:r>
              <a:rPr lang="ar-SA" dirty="0"/>
              <a:t> ، 2009، ص. 20)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038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مقدمة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في منتصف القرن الماضي ازدهر علم جديد حول (الذات) و </a:t>
            </a:r>
            <a:r>
              <a:rPr lang="ar-SA" dirty="0" smtClean="0"/>
              <a:t>انبرى علماء النفس والتعلم لتحليل الانسان وحاجاته من اجل وضع تصور لطرق يمكن من خلالها تطوير الانسان و الارتقاء بمهاراته و ادائه على المستوى الفردي والمجتمع . </a:t>
            </a:r>
          </a:p>
          <a:p>
            <a:endParaRPr lang="ar-SA" dirty="0" smtClean="0"/>
          </a:p>
          <a:p>
            <a:r>
              <a:rPr lang="ar-SA" dirty="0" smtClean="0"/>
              <a:t>هذه الابحاث وضحت كيف يتعلم الانسان؟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2017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القواعد الاساسية لبناء طريقة التدريس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ar-SA" dirty="0" smtClean="0"/>
              <a:t>تبنى طريق التدريس على قاعدة التدرج من:  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المعلوم للمجهول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السهل للصعب 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البسيط للمركب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المحسوس إلى المعقول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العملي إلى النظري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4901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مراجع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عمر . زينب ، عبد الحكيم. غادة (2008) طرق تدريس التربية الرياضية : الاسس النظرية و التطبيقات العملية ، دار الفكر العربي : القاهرة ، ص: 110-116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87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نقطة تأمل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في  جملة واحدة ، اجب على السؤال التالي:</a:t>
            </a:r>
          </a:p>
          <a:p>
            <a:endParaRPr lang="ar-SA" dirty="0"/>
          </a:p>
          <a:p>
            <a:pPr marL="82296" indent="0" algn="ctr">
              <a:buNone/>
            </a:pPr>
            <a:r>
              <a:rPr lang="ar-SA" sz="8000" dirty="0" smtClean="0"/>
              <a:t>ما هو التدريس ؟ </a:t>
            </a:r>
            <a:endParaRPr lang="ar-SA" sz="8000" dirty="0"/>
          </a:p>
        </p:txBody>
      </p:sp>
    </p:spTree>
    <p:extLst>
      <p:ext uri="{BB962C8B-B14F-4D97-AF65-F5344CB8AC3E}">
        <p14:creationId xmlns:p14="http://schemas.microsoft.com/office/powerpoint/2010/main" val="65964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نقطة لتأمل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ar-SA" b="1" dirty="0" smtClean="0"/>
              <a:t>يقولون : </a:t>
            </a:r>
            <a:r>
              <a:rPr lang="ar-SA" dirty="0" smtClean="0"/>
              <a:t>التدريس فن ، عفوي ، بديهي  الخ ... </a:t>
            </a:r>
          </a:p>
          <a:p>
            <a:pPr marL="82296" indent="0">
              <a:buNone/>
            </a:pPr>
            <a:r>
              <a:rPr lang="ar-SA" dirty="0" smtClean="0"/>
              <a:t>معتمدين على ان المعلم : يدرس الخبرات التربوية بطريقته الخاصة التي تتوافق مع اسلوبه ، ابداعه ... الخ </a:t>
            </a:r>
          </a:p>
          <a:p>
            <a:pPr marL="82296" indent="0">
              <a:buNone/>
            </a:pPr>
            <a:endParaRPr lang="ar-SA" b="1" dirty="0"/>
          </a:p>
          <a:p>
            <a:pPr marL="82296" indent="0">
              <a:buNone/>
            </a:pPr>
            <a:r>
              <a:rPr lang="ar-SA" b="1" dirty="0" smtClean="0"/>
              <a:t>لا نعارض ما ذكر اعلاه ، </a:t>
            </a:r>
            <a:r>
              <a:rPr lang="ar-SA" dirty="0" smtClean="0"/>
              <a:t>ولاكن نود ان نلفت انتباهكم إلى ان التدريس كتخصص علمي مهني يحتاج إلى تأسيس ابعد من المحاولات الشخصية العفوية ...</a:t>
            </a:r>
          </a:p>
          <a:p>
            <a:pPr marL="82296" indent="0">
              <a:buNone/>
            </a:pPr>
            <a:endParaRPr lang="ar-SA" b="1" dirty="0"/>
          </a:p>
          <a:p>
            <a:pPr marL="82296" indent="0">
              <a:buNone/>
            </a:pPr>
            <a:r>
              <a:rPr lang="ar-SA" b="1" dirty="0" smtClean="0"/>
              <a:t>حتى نستطيع </a:t>
            </a:r>
            <a:r>
              <a:rPr lang="ar-SA" b="1" dirty="0" smtClean="0"/>
              <a:t>تقويم محاور اساسية بعملية التدريس مثل : الاداء التدريسي، الفاعلية. </a:t>
            </a:r>
            <a:endParaRPr lang="ar-SA" b="1" dirty="0" smtClean="0"/>
          </a:p>
          <a:p>
            <a:pPr marL="82296" indent="0">
              <a:buNone/>
            </a:pPr>
            <a:endParaRPr lang="ar-SA" dirty="0"/>
          </a:p>
          <a:p>
            <a:pPr marL="82296" indent="0">
              <a:buNone/>
            </a:pP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197899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قصة حياة عالم </a:t>
            </a:r>
            <a:endParaRPr lang="ar-SA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988840"/>
            <a:ext cx="3333981" cy="2500486"/>
          </a:xfrm>
        </p:spPr>
      </p:pic>
      <p:sp>
        <p:nvSpPr>
          <p:cNvPr id="5" name="مربع نص 4"/>
          <p:cNvSpPr txBox="1"/>
          <p:nvPr/>
        </p:nvSpPr>
        <p:spPr>
          <a:xfrm>
            <a:off x="1979712" y="5013176"/>
            <a:ext cx="66247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موسكا </a:t>
            </a:r>
            <a:r>
              <a:rPr lang="ar-SA" b="1" dirty="0" err="1" smtClean="0"/>
              <a:t>موستن</a:t>
            </a:r>
            <a:r>
              <a:rPr lang="ar-SA" b="1" dirty="0" smtClean="0"/>
              <a:t>   </a:t>
            </a:r>
            <a:r>
              <a:rPr lang="ar-SA" dirty="0" smtClean="0"/>
              <a:t>1925 -1994 م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1657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مفهوم الطيف في التدريس لمستون</a:t>
            </a:r>
            <a:endParaRPr lang="ar-SA" dirty="0"/>
          </a:p>
        </p:txBody>
      </p:sp>
      <p:grpSp>
        <p:nvGrpSpPr>
          <p:cNvPr id="39" name="مجموعة 38"/>
          <p:cNvGrpSpPr/>
          <p:nvPr/>
        </p:nvGrpSpPr>
        <p:grpSpPr>
          <a:xfrm>
            <a:off x="2411760" y="2132856"/>
            <a:ext cx="5760640" cy="3744416"/>
            <a:chOff x="2699792" y="1916832"/>
            <a:chExt cx="5760640" cy="3744416"/>
          </a:xfrm>
        </p:grpSpPr>
        <p:grpSp>
          <p:nvGrpSpPr>
            <p:cNvPr id="26" name="مجموعة 25"/>
            <p:cNvGrpSpPr/>
            <p:nvPr/>
          </p:nvGrpSpPr>
          <p:grpSpPr>
            <a:xfrm>
              <a:off x="2992016" y="4032262"/>
              <a:ext cx="5324400" cy="1628986"/>
              <a:chOff x="2775992" y="3068960"/>
              <a:chExt cx="5324400" cy="1628986"/>
            </a:xfrm>
          </p:grpSpPr>
          <p:grpSp>
            <p:nvGrpSpPr>
              <p:cNvPr id="8" name="مجموعة 7"/>
              <p:cNvGrpSpPr/>
              <p:nvPr/>
            </p:nvGrpSpPr>
            <p:grpSpPr>
              <a:xfrm>
                <a:off x="6660232" y="3068960"/>
                <a:ext cx="1440160" cy="1512168"/>
                <a:chOff x="5796136" y="3068960"/>
                <a:chExt cx="1440160" cy="1512168"/>
              </a:xfrm>
            </p:grpSpPr>
            <p:sp>
              <p:nvSpPr>
                <p:cNvPr id="7" name="مخطط انسيابي: رابط 6"/>
                <p:cNvSpPr/>
                <p:nvPr/>
              </p:nvSpPr>
              <p:spPr>
                <a:xfrm>
                  <a:off x="5796136" y="3068960"/>
                  <a:ext cx="1440160" cy="1512168"/>
                </a:xfrm>
                <a:prstGeom prst="flowChartConnector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/>
                </a:p>
              </p:txBody>
            </p:sp>
            <p:sp>
              <p:nvSpPr>
                <p:cNvPr id="6" name="مخطط انسيابي: رابط 5"/>
                <p:cNvSpPr/>
                <p:nvPr/>
              </p:nvSpPr>
              <p:spPr>
                <a:xfrm>
                  <a:off x="6012160" y="3356992"/>
                  <a:ext cx="1027348" cy="919336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/>
                </a:p>
              </p:txBody>
            </p:sp>
            <p:sp>
              <p:nvSpPr>
                <p:cNvPr id="4" name="مخطط انسيابي: رابط 3"/>
                <p:cNvSpPr/>
                <p:nvPr/>
              </p:nvSpPr>
              <p:spPr>
                <a:xfrm>
                  <a:off x="6372200" y="3581400"/>
                  <a:ext cx="360040" cy="504056"/>
                </a:xfrm>
                <a:prstGeom prst="flowChartConnector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1" anchor="ctr"/>
                <a:lstStyle/>
                <a:p>
                  <a:pPr algn="ctr"/>
                  <a:endParaRPr lang="ar-SA"/>
                </a:p>
              </p:txBody>
            </p:sp>
          </p:grpSp>
          <p:cxnSp>
            <p:nvCxnSpPr>
              <p:cNvPr id="10" name="رابط مستقيم 9"/>
              <p:cNvCxnSpPr>
                <a:endCxn id="7" idx="0"/>
              </p:cNvCxnSpPr>
              <p:nvPr/>
            </p:nvCxnSpPr>
            <p:spPr>
              <a:xfrm flipV="1">
                <a:off x="2775992" y="3068960"/>
                <a:ext cx="4604320" cy="890482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رابط مستقيم 11"/>
              <p:cNvCxnSpPr>
                <a:endCxn id="7" idx="4"/>
              </p:cNvCxnSpPr>
              <p:nvPr/>
            </p:nvCxnSpPr>
            <p:spPr>
              <a:xfrm>
                <a:off x="2775992" y="3977444"/>
                <a:ext cx="4604320" cy="60368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رابط مستقيم 16"/>
              <p:cNvCxnSpPr/>
              <p:nvPr/>
            </p:nvCxnSpPr>
            <p:spPr>
              <a:xfrm>
                <a:off x="2775992" y="3228589"/>
                <a:ext cx="0" cy="144016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رابط مستقيم 20"/>
              <p:cNvCxnSpPr/>
              <p:nvPr/>
            </p:nvCxnSpPr>
            <p:spPr>
              <a:xfrm>
                <a:off x="3491880" y="3257786"/>
                <a:ext cx="0" cy="144016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رابط مستقيم 21"/>
              <p:cNvCxnSpPr/>
              <p:nvPr/>
            </p:nvCxnSpPr>
            <p:spPr>
              <a:xfrm>
                <a:off x="4211960" y="3228589"/>
                <a:ext cx="0" cy="144016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رابط مستقيم 22"/>
              <p:cNvCxnSpPr/>
              <p:nvPr/>
            </p:nvCxnSpPr>
            <p:spPr>
              <a:xfrm>
                <a:off x="4932040" y="3228589"/>
                <a:ext cx="0" cy="144016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رابط مستقيم 23"/>
              <p:cNvCxnSpPr/>
              <p:nvPr/>
            </p:nvCxnSpPr>
            <p:spPr>
              <a:xfrm>
                <a:off x="5580112" y="3239362"/>
                <a:ext cx="0" cy="144016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رابط مستقيم 24"/>
              <p:cNvCxnSpPr/>
              <p:nvPr/>
            </p:nvCxnSpPr>
            <p:spPr>
              <a:xfrm>
                <a:off x="6228184" y="3212976"/>
                <a:ext cx="0" cy="144016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قوس متوسط أيسر 27"/>
            <p:cNvSpPr/>
            <p:nvPr/>
          </p:nvSpPr>
          <p:spPr>
            <a:xfrm rot="16200000" flipH="1">
              <a:off x="5168392" y="172963"/>
              <a:ext cx="287578" cy="4640323"/>
            </a:xfrm>
            <a:prstGeom prst="leftBracket">
              <a:avLst>
                <a:gd name="adj" fmla="val 0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>
                <a:ln w="381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9" name="مربع نص 28"/>
            <p:cNvSpPr txBox="1"/>
            <p:nvPr/>
          </p:nvSpPr>
          <p:spPr>
            <a:xfrm>
              <a:off x="7308304" y="2708920"/>
              <a:ext cx="684073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dirty="0" smtClean="0"/>
                <a:t>الاعلى</a:t>
              </a:r>
              <a:endParaRPr lang="ar-SA" dirty="0"/>
            </a:p>
          </p:txBody>
        </p:sp>
        <p:sp>
          <p:nvSpPr>
            <p:cNvPr id="30" name="مربع نص 29"/>
            <p:cNvSpPr txBox="1"/>
            <p:nvPr/>
          </p:nvSpPr>
          <p:spPr>
            <a:xfrm>
              <a:off x="2699792" y="2708920"/>
              <a:ext cx="64807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dirty="0" smtClean="0"/>
                <a:t>الادنى</a:t>
              </a:r>
              <a:endParaRPr lang="ar-SA" dirty="0"/>
            </a:p>
          </p:txBody>
        </p:sp>
        <p:sp>
          <p:nvSpPr>
            <p:cNvPr id="31" name="مربع نص 30"/>
            <p:cNvSpPr txBox="1"/>
            <p:nvPr/>
          </p:nvSpPr>
          <p:spPr>
            <a:xfrm>
              <a:off x="4572000" y="1916832"/>
              <a:ext cx="129614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b="1" dirty="0" smtClean="0"/>
                <a:t>الحدود النظرية</a:t>
              </a:r>
              <a:endParaRPr lang="ar-SA" b="1" dirty="0"/>
            </a:p>
          </p:txBody>
        </p:sp>
        <p:sp>
          <p:nvSpPr>
            <p:cNvPr id="32" name="مربع نص 31"/>
            <p:cNvSpPr txBox="1"/>
            <p:nvPr/>
          </p:nvSpPr>
          <p:spPr>
            <a:xfrm>
              <a:off x="6588224" y="3140968"/>
              <a:ext cx="187220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b="1" dirty="0" smtClean="0"/>
                <a:t>الهدف</a:t>
              </a:r>
              <a:r>
                <a:rPr lang="ar-SA" dirty="0" smtClean="0"/>
                <a:t> : متعلم مستقل</a:t>
              </a:r>
              <a:endParaRPr lang="ar-SA" dirty="0"/>
            </a:p>
          </p:txBody>
        </p:sp>
        <p:sp>
          <p:nvSpPr>
            <p:cNvPr id="33" name="مربع نص 32"/>
            <p:cNvSpPr txBox="1"/>
            <p:nvPr/>
          </p:nvSpPr>
          <p:spPr>
            <a:xfrm>
              <a:off x="3059832" y="3833850"/>
              <a:ext cx="492443" cy="747278"/>
            </a:xfrm>
            <a:prstGeom prst="rect">
              <a:avLst/>
            </a:prstGeom>
            <a:noFill/>
          </p:spPr>
          <p:txBody>
            <a:bodyPr vert="vert270" wrap="square" rtlCol="1">
              <a:spAutoFit/>
            </a:bodyPr>
            <a:lstStyle/>
            <a:p>
              <a:r>
                <a:rPr lang="ar-SA" dirty="0" smtClean="0"/>
                <a:t>أسلوب </a:t>
              </a:r>
              <a:r>
                <a:rPr lang="ar-SA" sz="2000" b="1" dirty="0" smtClean="0"/>
                <a:t>أ</a:t>
              </a:r>
              <a:endParaRPr lang="ar-SA" sz="2000" b="1" dirty="0"/>
            </a:p>
          </p:txBody>
        </p:sp>
        <p:sp>
          <p:nvSpPr>
            <p:cNvPr id="35" name="مربع نص 34"/>
            <p:cNvSpPr txBox="1"/>
            <p:nvPr/>
          </p:nvSpPr>
          <p:spPr>
            <a:xfrm>
              <a:off x="3851920" y="4077071"/>
              <a:ext cx="461665" cy="328830"/>
            </a:xfrm>
            <a:prstGeom prst="rect">
              <a:avLst/>
            </a:prstGeom>
            <a:noFill/>
          </p:spPr>
          <p:txBody>
            <a:bodyPr vert="vert270" wrap="square" rtlCol="1">
              <a:spAutoFit/>
            </a:bodyPr>
            <a:lstStyle/>
            <a:p>
              <a:r>
                <a:rPr lang="ar-SA" b="1" dirty="0" smtClean="0"/>
                <a:t>ب</a:t>
              </a:r>
              <a:endParaRPr lang="ar-SA" b="1" dirty="0"/>
            </a:p>
          </p:txBody>
        </p:sp>
        <p:sp>
          <p:nvSpPr>
            <p:cNvPr id="36" name="مربع نص 35"/>
            <p:cNvSpPr txBox="1"/>
            <p:nvPr/>
          </p:nvSpPr>
          <p:spPr>
            <a:xfrm>
              <a:off x="4572000" y="4077071"/>
              <a:ext cx="461665" cy="328830"/>
            </a:xfrm>
            <a:prstGeom prst="rect">
              <a:avLst/>
            </a:prstGeom>
            <a:noFill/>
          </p:spPr>
          <p:txBody>
            <a:bodyPr vert="vert270" wrap="square" rtlCol="1">
              <a:spAutoFit/>
            </a:bodyPr>
            <a:lstStyle/>
            <a:p>
              <a:r>
                <a:rPr lang="ar-SA" b="1" dirty="0" smtClean="0"/>
                <a:t>ج</a:t>
              </a:r>
              <a:endParaRPr lang="ar-SA" b="1" dirty="0"/>
            </a:p>
          </p:txBody>
        </p:sp>
        <p:sp>
          <p:nvSpPr>
            <p:cNvPr id="37" name="مربع نص 36"/>
            <p:cNvSpPr txBox="1"/>
            <p:nvPr/>
          </p:nvSpPr>
          <p:spPr>
            <a:xfrm>
              <a:off x="5233481" y="4077071"/>
              <a:ext cx="461665" cy="283969"/>
            </a:xfrm>
            <a:prstGeom prst="rect">
              <a:avLst/>
            </a:prstGeom>
            <a:noFill/>
          </p:spPr>
          <p:txBody>
            <a:bodyPr vert="vert270" wrap="square" rtlCol="1">
              <a:spAutoFit/>
            </a:bodyPr>
            <a:lstStyle/>
            <a:p>
              <a:r>
                <a:rPr lang="ar-SA" b="1" dirty="0" smtClean="0"/>
                <a:t>...</a:t>
              </a:r>
              <a:endParaRPr lang="ar-SA" b="1" dirty="0"/>
            </a:p>
          </p:txBody>
        </p:sp>
        <p:sp>
          <p:nvSpPr>
            <p:cNvPr id="38" name="مربع نص 37"/>
            <p:cNvSpPr txBox="1"/>
            <p:nvPr/>
          </p:nvSpPr>
          <p:spPr>
            <a:xfrm>
              <a:off x="5796136" y="4027674"/>
              <a:ext cx="461665" cy="283969"/>
            </a:xfrm>
            <a:prstGeom prst="rect">
              <a:avLst/>
            </a:prstGeom>
            <a:noFill/>
          </p:spPr>
          <p:txBody>
            <a:bodyPr vert="vert270" wrap="square" rtlCol="1">
              <a:spAutoFit/>
            </a:bodyPr>
            <a:lstStyle/>
            <a:p>
              <a:r>
                <a:rPr lang="ar-SA" b="1" dirty="0" smtClean="0"/>
                <a:t>...</a:t>
              </a:r>
              <a:endParaRPr lang="ar-SA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79175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الاطار النظري لطيف التدريس </a:t>
            </a:r>
            <a:r>
              <a:rPr lang="ar-SA" dirty="0" err="1" smtClean="0"/>
              <a:t>لموستون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يعطي قيمة دنيا للأسلوب </a:t>
            </a:r>
            <a:r>
              <a:rPr lang="ar-SA" sz="3900" b="1" dirty="0" smtClean="0"/>
              <a:t>أ</a:t>
            </a:r>
            <a:r>
              <a:rPr lang="ar-SA" dirty="0" smtClean="0"/>
              <a:t> . </a:t>
            </a:r>
          </a:p>
          <a:p>
            <a:r>
              <a:rPr lang="ar-SA" dirty="0" smtClean="0"/>
              <a:t>كل اسلوب له قيمة تتصاعد كلما اتجهنا نحو تعزيز الاستقلالية و  الابداع في التعلم . </a:t>
            </a:r>
          </a:p>
          <a:p>
            <a:r>
              <a:rPr lang="ar-SA" dirty="0" smtClean="0"/>
              <a:t>يعتبر تعزيز الابداع عند المتعلم المستقل الهدف الاساس. </a:t>
            </a:r>
          </a:p>
          <a:p>
            <a:r>
              <a:rPr lang="ar-SA" dirty="0" smtClean="0"/>
              <a:t>كل اسلوب تدريس يقابل الاخر </a:t>
            </a:r>
            <a:r>
              <a:rPr lang="en-US" dirty="0" smtClean="0"/>
              <a:t>VERSUS-ONE</a:t>
            </a:r>
            <a:r>
              <a:rPr lang="ar-SA" dirty="0" smtClean="0"/>
              <a:t> .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618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يتبع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ar-SA" b="1" dirty="0"/>
              <a:t>ولاكن </a:t>
            </a:r>
            <a:r>
              <a:rPr lang="ar-SA" dirty="0" smtClean="0"/>
              <a:t>اقترحت الدراسات </a:t>
            </a:r>
            <a:r>
              <a:rPr lang="ar-SA" dirty="0"/>
              <a:t>التجريبية </a:t>
            </a:r>
            <a:r>
              <a:rPr lang="ar-SA" dirty="0" smtClean="0"/>
              <a:t>مفهوم الـ </a:t>
            </a:r>
          </a:p>
          <a:p>
            <a:pPr marL="82296" indent="0">
              <a:buNone/>
            </a:pPr>
            <a:r>
              <a:rPr lang="en-US" dirty="0" smtClean="0"/>
              <a:t>NON-VERSUS </a:t>
            </a:r>
            <a:r>
              <a:rPr lang="ar-SA" dirty="0" smtClean="0"/>
              <a:t> :</a:t>
            </a:r>
            <a:endParaRPr lang="ar-SA" dirty="0"/>
          </a:p>
          <a:p>
            <a:r>
              <a:rPr lang="ar-SA" dirty="0"/>
              <a:t>لا يوجد اسلوب افضل من </a:t>
            </a:r>
            <a:r>
              <a:rPr lang="ar-SA" dirty="0" smtClean="0"/>
              <a:t>الاخر.  </a:t>
            </a:r>
            <a:endParaRPr lang="ar-SA" dirty="0"/>
          </a:p>
          <a:p>
            <a:r>
              <a:rPr lang="ar-SA" dirty="0" smtClean="0"/>
              <a:t>كل </a:t>
            </a:r>
            <a:r>
              <a:rPr lang="ar-SA" dirty="0"/>
              <a:t>اسلوب تدريس يؤثر على المتعلم و بالتالي كل اسلوب يتميز بذاته وخصائصه </a:t>
            </a:r>
            <a:r>
              <a:rPr lang="ar-SA" dirty="0" smtClean="0"/>
              <a:t>و يحقق الاهداف.</a:t>
            </a:r>
          </a:p>
          <a:p>
            <a:pPr marL="82296" indent="0">
              <a:buNone/>
            </a:pPr>
            <a:r>
              <a:rPr lang="en-US" dirty="0" smtClean="0"/>
              <a:t> </a:t>
            </a:r>
            <a:endParaRPr lang="ar-SA" dirty="0"/>
          </a:p>
          <a:p>
            <a:pPr marL="82296" indent="0">
              <a:buNone/>
            </a:pPr>
            <a:endParaRPr lang="ar-SA" dirty="0"/>
          </a:p>
        </p:txBody>
      </p:sp>
      <p:grpSp>
        <p:nvGrpSpPr>
          <p:cNvPr id="22" name="مجموعة 21"/>
          <p:cNvGrpSpPr/>
          <p:nvPr/>
        </p:nvGrpSpPr>
        <p:grpSpPr>
          <a:xfrm>
            <a:off x="2051720" y="4941168"/>
            <a:ext cx="6264696" cy="1022526"/>
            <a:chOff x="2051720" y="4638722"/>
            <a:chExt cx="6264696" cy="1022526"/>
          </a:xfrm>
        </p:grpSpPr>
        <p:grpSp>
          <p:nvGrpSpPr>
            <p:cNvPr id="21" name="مجموعة 20"/>
            <p:cNvGrpSpPr/>
            <p:nvPr/>
          </p:nvGrpSpPr>
          <p:grpSpPr>
            <a:xfrm>
              <a:off x="2051720" y="4638722"/>
              <a:ext cx="6264696" cy="1022526"/>
              <a:chOff x="2051720" y="4581128"/>
              <a:chExt cx="6264696" cy="1022526"/>
            </a:xfrm>
          </p:grpSpPr>
          <p:sp>
            <p:nvSpPr>
              <p:cNvPr id="5" name="مستطيل 4"/>
              <p:cNvSpPr/>
              <p:nvPr/>
            </p:nvSpPr>
            <p:spPr>
              <a:xfrm>
                <a:off x="2051720" y="4581128"/>
                <a:ext cx="6264696" cy="1008112"/>
              </a:xfrm>
              <a:prstGeom prst="rect">
                <a:avLst/>
              </a:prstGeom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cxnSp>
            <p:nvCxnSpPr>
              <p:cNvPr id="7" name="رابط مستقيم 6"/>
              <p:cNvCxnSpPr/>
              <p:nvPr/>
            </p:nvCxnSpPr>
            <p:spPr>
              <a:xfrm>
                <a:off x="2987824" y="4581128"/>
                <a:ext cx="0" cy="100811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رابط مستقيم 7"/>
              <p:cNvCxnSpPr/>
              <p:nvPr/>
            </p:nvCxnSpPr>
            <p:spPr>
              <a:xfrm>
                <a:off x="3707904" y="4581128"/>
                <a:ext cx="0" cy="100811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رابط مستقيم 8"/>
              <p:cNvCxnSpPr/>
              <p:nvPr/>
            </p:nvCxnSpPr>
            <p:spPr>
              <a:xfrm>
                <a:off x="5868144" y="4590256"/>
                <a:ext cx="0" cy="100811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رابط مستقيم 9"/>
              <p:cNvCxnSpPr/>
              <p:nvPr/>
            </p:nvCxnSpPr>
            <p:spPr>
              <a:xfrm>
                <a:off x="5166045" y="4581128"/>
                <a:ext cx="0" cy="100811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رابط مستقيم 10"/>
              <p:cNvCxnSpPr/>
              <p:nvPr/>
            </p:nvCxnSpPr>
            <p:spPr>
              <a:xfrm>
                <a:off x="4427984" y="4590256"/>
                <a:ext cx="0" cy="100811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رابط مستقيم 11"/>
              <p:cNvCxnSpPr/>
              <p:nvPr/>
            </p:nvCxnSpPr>
            <p:spPr>
              <a:xfrm>
                <a:off x="6588224" y="4595542"/>
                <a:ext cx="0" cy="100811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رابط مستقيم 13"/>
              <p:cNvCxnSpPr/>
              <p:nvPr/>
            </p:nvCxnSpPr>
            <p:spPr>
              <a:xfrm>
                <a:off x="7308304" y="4595542"/>
                <a:ext cx="0" cy="100811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مربع نص 14"/>
            <p:cNvSpPr txBox="1"/>
            <p:nvPr/>
          </p:nvSpPr>
          <p:spPr>
            <a:xfrm>
              <a:off x="2339752" y="4797152"/>
              <a:ext cx="36004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b="1" dirty="0" smtClean="0"/>
                <a:t>أ</a:t>
              </a:r>
              <a:endParaRPr lang="ar-SA" sz="3200" b="1" dirty="0"/>
            </a:p>
          </p:txBody>
        </p:sp>
        <p:sp>
          <p:nvSpPr>
            <p:cNvPr id="16" name="مربع نص 15"/>
            <p:cNvSpPr txBox="1"/>
            <p:nvPr/>
          </p:nvSpPr>
          <p:spPr>
            <a:xfrm>
              <a:off x="4572000" y="4801924"/>
              <a:ext cx="36004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b="1" dirty="0" smtClean="0"/>
                <a:t>د</a:t>
              </a:r>
              <a:endParaRPr lang="ar-SA" sz="3200" b="1" dirty="0"/>
            </a:p>
          </p:txBody>
        </p:sp>
        <p:sp>
          <p:nvSpPr>
            <p:cNvPr id="17" name="مربع نص 16"/>
            <p:cNvSpPr txBox="1"/>
            <p:nvPr/>
          </p:nvSpPr>
          <p:spPr>
            <a:xfrm>
              <a:off x="3851920" y="4801809"/>
              <a:ext cx="36004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b="1" dirty="0" smtClean="0"/>
                <a:t>ج</a:t>
              </a:r>
              <a:endParaRPr lang="ar-SA" sz="3200" b="1" dirty="0"/>
            </a:p>
          </p:txBody>
        </p:sp>
        <p:sp>
          <p:nvSpPr>
            <p:cNvPr id="18" name="مربع نص 17"/>
            <p:cNvSpPr txBox="1"/>
            <p:nvPr/>
          </p:nvSpPr>
          <p:spPr>
            <a:xfrm>
              <a:off x="3131840" y="4792796"/>
              <a:ext cx="36004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b="1" dirty="0" smtClean="0"/>
                <a:t>ب</a:t>
              </a:r>
              <a:endParaRPr lang="ar-SA" sz="3200" b="1" dirty="0"/>
            </a:p>
          </p:txBody>
        </p:sp>
        <p:sp>
          <p:nvSpPr>
            <p:cNvPr id="19" name="مربع نص 18"/>
            <p:cNvSpPr txBox="1"/>
            <p:nvPr/>
          </p:nvSpPr>
          <p:spPr>
            <a:xfrm>
              <a:off x="5330333" y="4792793"/>
              <a:ext cx="36004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b="1" dirty="0" smtClean="0"/>
                <a:t>ه</a:t>
              </a:r>
              <a:endParaRPr lang="ar-SA" sz="3200" b="1" dirty="0"/>
            </a:p>
          </p:txBody>
        </p:sp>
        <p:sp>
          <p:nvSpPr>
            <p:cNvPr id="20" name="مربع نص 19"/>
            <p:cNvSpPr txBox="1"/>
            <p:nvPr/>
          </p:nvSpPr>
          <p:spPr>
            <a:xfrm>
              <a:off x="6012160" y="4792794"/>
              <a:ext cx="36004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b="1" dirty="0" smtClean="0"/>
                <a:t>و</a:t>
              </a:r>
              <a:endParaRPr lang="ar-SA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26430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اولويات علم التدريس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b="1" dirty="0" smtClean="0"/>
              <a:t>أي رؤية للتدريس تجيب على تنتظم في ثلاث خطوات:</a:t>
            </a:r>
          </a:p>
          <a:p>
            <a:pPr marL="82296" indent="0">
              <a:buNone/>
            </a:pPr>
            <a:r>
              <a:rPr lang="ar-SA" dirty="0" smtClean="0"/>
              <a:t>1- ما الذي يقوله و يفعله الاستاذ ؟</a:t>
            </a:r>
          </a:p>
          <a:p>
            <a:pPr marL="82296" indent="0">
              <a:buNone/>
            </a:pPr>
            <a:r>
              <a:rPr lang="ar-SA" dirty="0" smtClean="0"/>
              <a:t>2- تحديد العلاقات بين كل تركيبه في الاداء التدريسي و التعلم الناتج؟</a:t>
            </a:r>
          </a:p>
          <a:p>
            <a:pPr marL="82296" indent="0">
              <a:buNone/>
            </a:pPr>
            <a:r>
              <a:rPr lang="ar-SA" dirty="0" smtClean="0"/>
              <a:t>3- العناصر والحالات التي تساعد او تعيق الاداء التدريسي في البيئة التعليمية ؟ </a:t>
            </a:r>
          </a:p>
          <a:p>
            <a:pPr marL="82296" indent="0">
              <a:buNone/>
            </a:pPr>
            <a:endParaRPr lang="ar-SA" dirty="0"/>
          </a:p>
          <a:p>
            <a:pPr marL="82296" indent="0">
              <a:buNone/>
            </a:pPr>
            <a:r>
              <a:rPr lang="ar-SA" b="1" dirty="0" smtClean="0"/>
              <a:t>على المعلم ان يقرر ؟ 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5254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578</TotalTime>
  <Words>769</Words>
  <Application>Microsoft Office PowerPoint</Application>
  <PresentationFormat>عرض على الشاشة (3:4)‏</PresentationFormat>
  <Paragraphs>139</Paragraphs>
  <Slides>21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2" baseType="lpstr">
      <vt:lpstr>انقلاب</vt:lpstr>
      <vt:lpstr>مقدمة في علم التدريس </vt:lpstr>
      <vt:lpstr>مقدمة</vt:lpstr>
      <vt:lpstr>نقطة تأمل </vt:lpstr>
      <vt:lpstr>نقطة لتأمل </vt:lpstr>
      <vt:lpstr>قصة حياة عالم </vt:lpstr>
      <vt:lpstr>مفهوم الطيف في التدريس لمستون</vt:lpstr>
      <vt:lpstr>الاطار النظري لطيف التدريس لموستون </vt:lpstr>
      <vt:lpstr>يتبع </vt:lpstr>
      <vt:lpstr>اولويات علم التدريس </vt:lpstr>
      <vt:lpstr>تركيب اساليب التدريس</vt:lpstr>
      <vt:lpstr>قرارات ما قبل ا لتأثير </vt:lpstr>
      <vt:lpstr>قرارات التأثير </vt:lpstr>
      <vt:lpstr>قرارات ما بعد التأثير </vt:lpstr>
      <vt:lpstr> مفهوم علم التدريس</vt:lpstr>
      <vt:lpstr>استراتيجية التدريس</vt:lpstr>
      <vt:lpstr>طرق تدريس التربية البدنية</vt:lpstr>
      <vt:lpstr>معايير اختيار طريقة التدريس</vt:lpstr>
      <vt:lpstr>تابع</vt:lpstr>
      <vt:lpstr>خلاصة : الاستراتيجية الجيدة</vt:lpstr>
      <vt:lpstr>القواعد الاساسية لبناء طريقة التدريس</vt:lpstr>
      <vt:lpstr>مراجع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استراتيجيات التدريس</dc:title>
  <dc:creator>user</dc:creator>
  <cp:lastModifiedBy>user</cp:lastModifiedBy>
  <cp:revision>53</cp:revision>
  <dcterms:created xsi:type="dcterms:W3CDTF">2013-02-19T06:02:42Z</dcterms:created>
  <dcterms:modified xsi:type="dcterms:W3CDTF">2013-10-02T13:08:21Z</dcterms:modified>
</cp:coreProperties>
</file>