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58" r:id="rId3"/>
    <p:sldId id="259" r:id="rId4"/>
    <p:sldId id="261" r:id="rId5"/>
    <p:sldId id="260" r:id="rId6"/>
    <p:sldId id="262" r:id="rId7"/>
    <p:sldId id="263" r:id="rId8"/>
    <p:sldId id="291" r:id="rId9"/>
    <p:sldId id="264" r:id="rId10"/>
    <p:sldId id="293" r:id="rId11"/>
    <p:sldId id="265" r:id="rId12"/>
    <p:sldId id="267" r:id="rId13"/>
    <p:sldId id="287" r:id="rId14"/>
    <p:sldId id="268" r:id="rId15"/>
    <p:sldId id="292" r:id="rId16"/>
    <p:sldId id="269" r:id="rId17"/>
    <p:sldId id="270" r:id="rId18"/>
    <p:sldId id="272" r:id="rId19"/>
    <p:sldId id="289" r:id="rId20"/>
    <p:sldId id="274" r:id="rId21"/>
    <p:sldId id="290" r:id="rId22"/>
    <p:sldId id="275" r:id="rId23"/>
    <p:sldId id="276" r:id="rId24"/>
    <p:sldId id="286"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808080"/>
    <a:srgbClr val="FCFCFC"/>
    <a:srgbClr val="E8E8E8"/>
    <a:srgbClr val="FFD84B"/>
    <a:srgbClr val="FFFFFF"/>
    <a:srgbClr val="CC3300"/>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3500" autoAdjust="0"/>
  </p:normalViewPr>
  <p:slideViewPr>
    <p:cSldViewPr>
      <p:cViewPr varScale="1">
        <p:scale>
          <a:sx n="101" d="100"/>
          <a:sy n="101" d="100"/>
        </p:scale>
        <p:origin x="-240" y="-96"/>
      </p:cViewPr>
      <p:guideLst>
        <p:guide orient="horz" pos="2160"/>
        <p:guide pos="2880"/>
      </p:guideLst>
    </p:cSldViewPr>
  </p:slideViewPr>
  <p:notesTextViewPr>
    <p:cViewPr>
      <p:scale>
        <a:sx n="100" d="100"/>
        <a:sy n="100" d="100"/>
      </p:scale>
      <p:origin x="0" y="0"/>
    </p:cViewPr>
  </p:notesTextViewPr>
  <p:notesViewPr>
    <p:cSldViewPr>
      <p:cViewPr varScale="1">
        <p:scale>
          <a:sx n="82" d="100"/>
          <a:sy n="82" d="100"/>
        </p:scale>
        <p:origin x="-206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60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60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DA9E1F9-BCBB-46A3-846B-4040E52792B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F31D2FA-0EE3-4A29-AA93-D82A322AEFCE}"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312F40-FB5F-43B7-8F60-64A366A5C2D0}" type="slidenum">
              <a:rPr lang="en-US"/>
              <a:pPr/>
              <a:t>5</a:t>
            </a:fld>
            <a:endParaRPr lang="en-US"/>
          </a:p>
        </p:txBody>
      </p:sp>
      <p:sp>
        <p:nvSpPr>
          <p:cNvPr id="9218" name="Rectangle 2"/>
          <p:cNvSpPr>
            <a:spLocks noGrp="1" noRot="1" noChangeAspect="1" noChangeArrowheads="1" noTextEdit="1"/>
          </p:cNvSpPr>
          <p:nvPr>
            <p:ph type="sldImg"/>
          </p:nvPr>
        </p:nvSpPr>
        <p:spPr>
          <a:xfrm>
            <a:off x="1144588" y="685800"/>
            <a:ext cx="4572000" cy="3429000"/>
          </a:xfrm>
          <a:ln/>
        </p:spPr>
      </p:sp>
      <p:sp>
        <p:nvSpPr>
          <p:cNvPr id="9219" name="Rectangle 3"/>
          <p:cNvSpPr>
            <a:spLocks noGrp="1" noChangeArrowheads="1"/>
          </p:cNvSpPr>
          <p:nvPr>
            <p:ph type="body" idx="1"/>
          </p:nvPr>
        </p:nvSpPr>
        <p:spPr/>
        <p:txBody>
          <a:bodyPr/>
          <a:lstStyle/>
          <a:p>
            <a:r>
              <a:rPr lang="en-US"/>
              <a:t>Content Layouts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3079" name="Freeform 7"/>
          <p:cNvSpPr>
            <a:spLocks/>
          </p:cNvSpPr>
          <p:nvPr/>
        </p:nvSpPr>
        <p:spPr bwMode="gray">
          <a:xfrm>
            <a:off x="-1588" y="5881688"/>
            <a:ext cx="2917826" cy="977900"/>
          </a:xfrm>
          <a:custGeom>
            <a:avLst/>
            <a:gdLst/>
            <a:ahLst/>
            <a:cxnLst>
              <a:cxn ang="0">
                <a:pos x="0" y="74"/>
              </a:cxn>
              <a:cxn ang="0">
                <a:pos x="1589" y="0"/>
              </a:cxn>
              <a:cxn ang="0">
                <a:pos x="1838" y="618"/>
              </a:cxn>
              <a:cxn ang="0">
                <a:pos x="0" y="618"/>
              </a:cxn>
              <a:cxn ang="0">
                <a:pos x="0" y="74"/>
              </a:cxn>
            </a:cxnLst>
            <a:rect l="0" t="0" r="r" b="b"/>
            <a:pathLst>
              <a:path w="1838" h="618">
                <a:moveTo>
                  <a:pt x="0" y="74"/>
                </a:moveTo>
                <a:cubicBezTo>
                  <a:pt x="879" y="269"/>
                  <a:pt x="1589" y="0"/>
                  <a:pt x="1589" y="0"/>
                </a:cubicBezTo>
                <a:cubicBezTo>
                  <a:pt x="1652" y="335"/>
                  <a:pt x="1838" y="618"/>
                  <a:pt x="1838" y="618"/>
                </a:cubicBezTo>
                <a:lnTo>
                  <a:pt x="0" y="618"/>
                </a:lnTo>
                <a:cubicBezTo>
                  <a:pt x="0" y="618"/>
                  <a:pt x="0" y="346"/>
                  <a:pt x="0" y="74"/>
                </a:cubicBezTo>
                <a:close/>
              </a:path>
            </a:pathLst>
          </a:custGeom>
          <a:solidFill>
            <a:schemeClr val="folHlink"/>
          </a:solidFill>
          <a:ln w="9525">
            <a:noFill/>
            <a:round/>
            <a:headEnd/>
            <a:tailEnd/>
          </a:ln>
          <a:effectLst/>
        </p:spPr>
        <p:txBody>
          <a:bodyPr/>
          <a:lstStyle/>
          <a:p>
            <a:endParaRPr lang="en-US"/>
          </a:p>
        </p:txBody>
      </p:sp>
      <p:sp>
        <p:nvSpPr>
          <p:cNvPr id="3080" name="Freeform 8"/>
          <p:cNvSpPr>
            <a:spLocks/>
          </p:cNvSpPr>
          <p:nvPr/>
        </p:nvSpPr>
        <p:spPr bwMode="gray">
          <a:xfrm>
            <a:off x="2559050" y="4684713"/>
            <a:ext cx="6596063" cy="2239962"/>
          </a:xfrm>
          <a:custGeom>
            <a:avLst/>
            <a:gdLst/>
            <a:ahLst/>
            <a:cxnLst>
              <a:cxn ang="0">
                <a:pos x="1114" y="0"/>
              </a:cxn>
              <a:cxn ang="0">
                <a:pos x="0" y="754"/>
              </a:cxn>
              <a:cxn ang="0">
                <a:pos x="406" y="1375"/>
              </a:cxn>
              <a:cxn ang="0">
                <a:pos x="4171" y="1375"/>
              </a:cxn>
              <a:cxn ang="0">
                <a:pos x="4171" y="468"/>
              </a:cxn>
              <a:cxn ang="0">
                <a:pos x="1114" y="0"/>
              </a:cxn>
            </a:cxnLst>
            <a:rect l="0" t="0" r="r" b="b"/>
            <a:pathLst>
              <a:path w="4171" h="1416">
                <a:moveTo>
                  <a:pt x="1114" y="0"/>
                </a:moveTo>
                <a:cubicBezTo>
                  <a:pt x="1114" y="0"/>
                  <a:pt x="557" y="377"/>
                  <a:pt x="0" y="754"/>
                </a:cubicBezTo>
                <a:cubicBezTo>
                  <a:pt x="180" y="1190"/>
                  <a:pt x="406" y="1375"/>
                  <a:pt x="406" y="1375"/>
                </a:cubicBezTo>
                <a:cubicBezTo>
                  <a:pt x="2288" y="1375"/>
                  <a:pt x="4171" y="1375"/>
                  <a:pt x="4171" y="1375"/>
                </a:cubicBezTo>
                <a:lnTo>
                  <a:pt x="4171" y="468"/>
                </a:lnTo>
                <a:cubicBezTo>
                  <a:pt x="4171" y="468"/>
                  <a:pt x="2546" y="1416"/>
                  <a:pt x="1114" y="0"/>
                </a:cubicBezTo>
                <a:close/>
              </a:path>
            </a:pathLst>
          </a:custGeom>
          <a:solidFill>
            <a:schemeClr val="hlink"/>
          </a:solidFill>
          <a:ln w="9525">
            <a:noFill/>
            <a:round/>
            <a:headEnd/>
            <a:tailEnd/>
          </a:ln>
          <a:effectLst/>
        </p:spPr>
        <p:txBody>
          <a:bodyPr/>
          <a:lstStyle/>
          <a:p>
            <a:endParaRPr lang="en-US"/>
          </a:p>
        </p:txBody>
      </p:sp>
      <p:sp>
        <p:nvSpPr>
          <p:cNvPr id="3081" name="Freeform 9"/>
          <p:cNvSpPr>
            <a:spLocks/>
          </p:cNvSpPr>
          <p:nvPr/>
        </p:nvSpPr>
        <p:spPr bwMode="gray">
          <a:xfrm>
            <a:off x="4356100" y="641350"/>
            <a:ext cx="4787900" cy="5997575"/>
          </a:xfrm>
          <a:custGeom>
            <a:avLst/>
            <a:gdLst/>
            <a:ahLst/>
            <a:cxnLst>
              <a:cxn ang="0">
                <a:pos x="548" y="1300"/>
              </a:cxn>
              <a:cxn ang="0">
                <a:pos x="0" y="2525"/>
              </a:cxn>
              <a:cxn ang="0">
                <a:pos x="3016" y="2752"/>
              </a:cxn>
              <a:cxn ang="0">
                <a:pos x="3016" y="665"/>
              </a:cxn>
              <a:cxn ang="0">
                <a:pos x="1944" y="0"/>
              </a:cxn>
              <a:cxn ang="0">
                <a:pos x="548" y="1300"/>
              </a:cxn>
            </a:cxnLst>
            <a:rect l="0" t="0" r="r" b="b"/>
            <a:pathLst>
              <a:path w="3016" h="3791">
                <a:moveTo>
                  <a:pt x="548" y="1300"/>
                </a:moveTo>
                <a:cubicBezTo>
                  <a:pt x="274" y="1912"/>
                  <a:pt x="0" y="2525"/>
                  <a:pt x="0" y="2525"/>
                </a:cubicBezTo>
                <a:cubicBezTo>
                  <a:pt x="1458" y="3791"/>
                  <a:pt x="3016" y="2752"/>
                  <a:pt x="3016" y="2752"/>
                </a:cubicBezTo>
                <a:cubicBezTo>
                  <a:pt x="3016" y="2752"/>
                  <a:pt x="3016" y="1708"/>
                  <a:pt x="3016" y="665"/>
                </a:cubicBezTo>
                <a:cubicBezTo>
                  <a:pt x="2528" y="170"/>
                  <a:pt x="1944" y="0"/>
                  <a:pt x="1944" y="0"/>
                </a:cubicBezTo>
                <a:cubicBezTo>
                  <a:pt x="1944" y="0"/>
                  <a:pt x="1639" y="839"/>
                  <a:pt x="548" y="1300"/>
                </a:cubicBezTo>
                <a:close/>
              </a:path>
            </a:pathLst>
          </a:custGeom>
          <a:solidFill>
            <a:schemeClr val="accent2"/>
          </a:solidFill>
          <a:ln w="9525">
            <a:noFill/>
            <a:round/>
            <a:headEnd/>
            <a:tailEnd/>
          </a:ln>
          <a:effectLst/>
        </p:spPr>
        <p:txBody>
          <a:bodyPr/>
          <a:lstStyle/>
          <a:p>
            <a:endParaRPr lang="en-US"/>
          </a:p>
        </p:txBody>
      </p:sp>
      <p:sp>
        <p:nvSpPr>
          <p:cNvPr id="3082" name="Freeform 10"/>
          <p:cNvSpPr>
            <a:spLocks/>
          </p:cNvSpPr>
          <p:nvPr/>
        </p:nvSpPr>
        <p:spPr bwMode="gray">
          <a:xfrm>
            <a:off x="4719638" y="1588"/>
            <a:ext cx="2508250" cy="2601912"/>
          </a:xfrm>
          <a:custGeom>
            <a:avLst/>
            <a:gdLst/>
            <a:ahLst/>
            <a:cxnLst>
              <a:cxn ang="0">
                <a:pos x="0" y="0"/>
              </a:cxn>
              <a:cxn ang="0">
                <a:pos x="335" y="1645"/>
              </a:cxn>
              <a:cxn ang="0">
                <a:pos x="1569" y="0"/>
              </a:cxn>
              <a:cxn ang="0">
                <a:pos x="0" y="0"/>
              </a:cxn>
            </a:cxnLst>
            <a:rect l="0" t="0" r="r" b="b"/>
            <a:pathLst>
              <a:path w="1569" h="1645">
                <a:moveTo>
                  <a:pt x="0" y="0"/>
                </a:moveTo>
                <a:lnTo>
                  <a:pt x="335" y="1645"/>
                </a:lnTo>
                <a:cubicBezTo>
                  <a:pt x="335" y="1645"/>
                  <a:pt x="1394" y="1086"/>
                  <a:pt x="1569" y="0"/>
                </a:cubicBezTo>
                <a:cubicBezTo>
                  <a:pt x="784" y="0"/>
                  <a:pt x="0" y="0"/>
                  <a:pt x="0" y="0"/>
                </a:cubicBezTo>
                <a:close/>
              </a:path>
            </a:pathLst>
          </a:custGeom>
          <a:solidFill>
            <a:schemeClr val="accent1"/>
          </a:solidFill>
          <a:ln w="9525">
            <a:noFill/>
            <a:round/>
            <a:headEnd/>
            <a:tailEnd/>
          </a:ln>
          <a:effectLst/>
        </p:spPr>
        <p:txBody>
          <a:bodyPr/>
          <a:lstStyle/>
          <a:p>
            <a:endParaRPr lang="en-US"/>
          </a:p>
        </p:txBody>
      </p:sp>
      <p:sp>
        <p:nvSpPr>
          <p:cNvPr id="3083" name="Freeform 11"/>
          <p:cNvSpPr>
            <a:spLocks/>
          </p:cNvSpPr>
          <p:nvPr/>
        </p:nvSpPr>
        <p:spPr bwMode="gray">
          <a:xfrm>
            <a:off x="0" y="5889625"/>
            <a:ext cx="2935288" cy="977900"/>
          </a:xfrm>
          <a:custGeom>
            <a:avLst/>
            <a:gdLst/>
            <a:ahLst/>
            <a:cxnLst>
              <a:cxn ang="0">
                <a:pos x="0" y="74"/>
              </a:cxn>
              <a:cxn ang="0">
                <a:pos x="1589" y="0"/>
              </a:cxn>
              <a:cxn ang="0">
                <a:pos x="1838" y="618"/>
              </a:cxn>
              <a:cxn ang="0">
                <a:pos x="0" y="618"/>
              </a:cxn>
              <a:cxn ang="0">
                <a:pos x="0" y="74"/>
              </a:cxn>
            </a:cxnLst>
            <a:rect l="0" t="0" r="r" b="b"/>
            <a:pathLst>
              <a:path w="1838" h="618">
                <a:moveTo>
                  <a:pt x="0" y="74"/>
                </a:moveTo>
                <a:cubicBezTo>
                  <a:pt x="879" y="269"/>
                  <a:pt x="1589" y="0"/>
                  <a:pt x="1589" y="0"/>
                </a:cubicBezTo>
                <a:cubicBezTo>
                  <a:pt x="1652" y="335"/>
                  <a:pt x="1838" y="618"/>
                  <a:pt x="1838" y="618"/>
                </a:cubicBezTo>
                <a:lnTo>
                  <a:pt x="0" y="618"/>
                </a:lnTo>
                <a:cubicBezTo>
                  <a:pt x="0" y="618"/>
                  <a:pt x="0" y="346"/>
                  <a:pt x="0" y="74"/>
                </a:cubicBezTo>
                <a:close/>
              </a:path>
            </a:pathLst>
          </a:custGeom>
          <a:blipFill dpi="0" rotWithShape="1">
            <a:blip r:embed="rId2" cstate="print"/>
            <a:srcRect/>
            <a:stretch>
              <a:fillRect/>
            </a:stretch>
          </a:blipFill>
          <a:ln w="9525">
            <a:noFill/>
            <a:round/>
            <a:headEnd/>
            <a:tailEnd/>
          </a:ln>
          <a:effectLst/>
        </p:spPr>
        <p:txBody>
          <a:bodyPr/>
          <a:lstStyle/>
          <a:p>
            <a:endParaRPr lang="en-US"/>
          </a:p>
        </p:txBody>
      </p:sp>
      <p:sp>
        <p:nvSpPr>
          <p:cNvPr id="3084" name="Freeform 12"/>
          <p:cNvSpPr>
            <a:spLocks/>
          </p:cNvSpPr>
          <p:nvPr/>
        </p:nvSpPr>
        <p:spPr bwMode="gray">
          <a:xfrm>
            <a:off x="2541588" y="4673600"/>
            <a:ext cx="6596062" cy="2239963"/>
          </a:xfrm>
          <a:custGeom>
            <a:avLst/>
            <a:gdLst/>
            <a:ahLst/>
            <a:cxnLst>
              <a:cxn ang="0">
                <a:pos x="1114" y="0"/>
              </a:cxn>
              <a:cxn ang="0">
                <a:pos x="0" y="754"/>
              </a:cxn>
              <a:cxn ang="0">
                <a:pos x="406" y="1375"/>
              </a:cxn>
              <a:cxn ang="0">
                <a:pos x="4171" y="1375"/>
              </a:cxn>
              <a:cxn ang="0">
                <a:pos x="4171" y="468"/>
              </a:cxn>
              <a:cxn ang="0">
                <a:pos x="1114" y="0"/>
              </a:cxn>
            </a:cxnLst>
            <a:rect l="0" t="0" r="r" b="b"/>
            <a:pathLst>
              <a:path w="4171" h="1416">
                <a:moveTo>
                  <a:pt x="1114" y="0"/>
                </a:moveTo>
                <a:cubicBezTo>
                  <a:pt x="1114" y="0"/>
                  <a:pt x="557" y="377"/>
                  <a:pt x="0" y="754"/>
                </a:cubicBezTo>
                <a:cubicBezTo>
                  <a:pt x="180" y="1190"/>
                  <a:pt x="406" y="1375"/>
                  <a:pt x="406" y="1375"/>
                </a:cubicBezTo>
                <a:cubicBezTo>
                  <a:pt x="2288" y="1375"/>
                  <a:pt x="4171" y="1375"/>
                  <a:pt x="4171" y="1375"/>
                </a:cubicBezTo>
                <a:lnTo>
                  <a:pt x="4171" y="468"/>
                </a:lnTo>
                <a:cubicBezTo>
                  <a:pt x="4171" y="468"/>
                  <a:pt x="2546" y="1416"/>
                  <a:pt x="1114" y="0"/>
                </a:cubicBezTo>
                <a:close/>
              </a:path>
            </a:pathLst>
          </a:custGeom>
          <a:blipFill dpi="0" rotWithShape="1">
            <a:blip r:embed="rId3" cstate="print"/>
            <a:srcRect/>
            <a:stretch>
              <a:fillRect/>
            </a:stretch>
          </a:blipFill>
          <a:ln w="9525">
            <a:noFill/>
            <a:round/>
            <a:headEnd/>
            <a:tailEnd/>
          </a:ln>
          <a:effectLst/>
        </p:spPr>
        <p:txBody>
          <a:bodyPr/>
          <a:lstStyle/>
          <a:p>
            <a:endParaRPr lang="en-US"/>
          </a:p>
        </p:txBody>
      </p:sp>
      <p:sp>
        <p:nvSpPr>
          <p:cNvPr id="3085" name="Freeform 13"/>
          <p:cNvSpPr>
            <a:spLocks/>
          </p:cNvSpPr>
          <p:nvPr/>
        </p:nvSpPr>
        <p:spPr bwMode="gray">
          <a:xfrm>
            <a:off x="4348163" y="628650"/>
            <a:ext cx="4787900" cy="6008688"/>
          </a:xfrm>
          <a:custGeom>
            <a:avLst/>
            <a:gdLst/>
            <a:ahLst/>
            <a:cxnLst>
              <a:cxn ang="0">
                <a:pos x="548" y="1300"/>
              </a:cxn>
              <a:cxn ang="0">
                <a:pos x="0" y="2525"/>
              </a:cxn>
              <a:cxn ang="0">
                <a:pos x="3016" y="2752"/>
              </a:cxn>
              <a:cxn ang="0">
                <a:pos x="3016" y="665"/>
              </a:cxn>
              <a:cxn ang="0">
                <a:pos x="1944" y="0"/>
              </a:cxn>
              <a:cxn ang="0">
                <a:pos x="548" y="1300"/>
              </a:cxn>
            </a:cxnLst>
            <a:rect l="0" t="0" r="r" b="b"/>
            <a:pathLst>
              <a:path w="3016" h="3791">
                <a:moveTo>
                  <a:pt x="548" y="1300"/>
                </a:moveTo>
                <a:cubicBezTo>
                  <a:pt x="274" y="1912"/>
                  <a:pt x="0" y="2525"/>
                  <a:pt x="0" y="2525"/>
                </a:cubicBezTo>
                <a:cubicBezTo>
                  <a:pt x="1458" y="3791"/>
                  <a:pt x="3016" y="2752"/>
                  <a:pt x="3016" y="2752"/>
                </a:cubicBezTo>
                <a:cubicBezTo>
                  <a:pt x="3016" y="2752"/>
                  <a:pt x="3016" y="1708"/>
                  <a:pt x="3016" y="665"/>
                </a:cubicBezTo>
                <a:cubicBezTo>
                  <a:pt x="2528" y="170"/>
                  <a:pt x="1944" y="0"/>
                  <a:pt x="1944" y="0"/>
                </a:cubicBezTo>
                <a:cubicBezTo>
                  <a:pt x="1944" y="0"/>
                  <a:pt x="1639" y="839"/>
                  <a:pt x="548" y="1300"/>
                </a:cubicBezTo>
                <a:close/>
              </a:path>
            </a:pathLst>
          </a:custGeom>
          <a:blipFill dpi="0" rotWithShape="1">
            <a:blip r:embed="rId4" cstate="print"/>
            <a:srcRect/>
            <a:stretch>
              <a:fillRect/>
            </a:stretch>
          </a:blipFill>
          <a:ln w="9525">
            <a:noFill/>
            <a:round/>
            <a:headEnd/>
            <a:tailEnd/>
          </a:ln>
          <a:effectLst/>
        </p:spPr>
        <p:txBody>
          <a:bodyPr/>
          <a:lstStyle/>
          <a:p>
            <a:endParaRPr lang="en-US"/>
          </a:p>
        </p:txBody>
      </p:sp>
      <p:sp>
        <p:nvSpPr>
          <p:cNvPr id="3086" name="Freeform 14" descr="1"/>
          <p:cNvSpPr>
            <a:spLocks/>
          </p:cNvSpPr>
          <p:nvPr/>
        </p:nvSpPr>
        <p:spPr bwMode="gray">
          <a:xfrm>
            <a:off x="4694238" y="-1588"/>
            <a:ext cx="2543175" cy="2632076"/>
          </a:xfrm>
          <a:custGeom>
            <a:avLst/>
            <a:gdLst/>
            <a:ahLst/>
            <a:cxnLst>
              <a:cxn ang="0">
                <a:pos x="0" y="0"/>
              </a:cxn>
              <a:cxn ang="0">
                <a:pos x="335" y="1645"/>
              </a:cxn>
              <a:cxn ang="0">
                <a:pos x="1569" y="0"/>
              </a:cxn>
              <a:cxn ang="0">
                <a:pos x="0" y="0"/>
              </a:cxn>
            </a:cxnLst>
            <a:rect l="0" t="0" r="r" b="b"/>
            <a:pathLst>
              <a:path w="1569" h="1645">
                <a:moveTo>
                  <a:pt x="0" y="0"/>
                </a:moveTo>
                <a:lnTo>
                  <a:pt x="335" y="1645"/>
                </a:lnTo>
                <a:cubicBezTo>
                  <a:pt x="335" y="1645"/>
                  <a:pt x="1394" y="1086"/>
                  <a:pt x="1569" y="0"/>
                </a:cubicBezTo>
                <a:cubicBezTo>
                  <a:pt x="784" y="0"/>
                  <a:pt x="0" y="0"/>
                  <a:pt x="0" y="0"/>
                </a:cubicBezTo>
                <a:close/>
              </a:path>
            </a:pathLst>
          </a:custGeom>
          <a:blipFill dpi="0" rotWithShape="1">
            <a:blip r:embed="rId5" cstate="print"/>
            <a:srcRect/>
            <a:stretch>
              <a:fillRect/>
            </a:stretch>
          </a:blipFill>
          <a:ln w="9525">
            <a:noFill/>
            <a:round/>
            <a:headEnd/>
            <a:tailEnd/>
          </a:ln>
          <a:effectLst/>
        </p:spPr>
        <p:txBody>
          <a:bodyPr/>
          <a:lstStyle/>
          <a:p>
            <a:endParaRPr lang="en-US"/>
          </a:p>
        </p:txBody>
      </p:sp>
      <p:sp>
        <p:nvSpPr>
          <p:cNvPr id="3087" name="Freeform 15"/>
          <p:cNvSpPr>
            <a:spLocks/>
          </p:cNvSpPr>
          <p:nvPr/>
        </p:nvSpPr>
        <p:spPr bwMode="gray">
          <a:xfrm>
            <a:off x="-3175" y="1588"/>
            <a:ext cx="5857875" cy="6794500"/>
          </a:xfrm>
          <a:custGeom>
            <a:avLst/>
            <a:gdLst/>
            <a:ahLst/>
            <a:cxnLst>
              <a:cxn ang="0">
                <a:pos x="0" y="3810"/>
              </a:cxn>
              <a:cxn ang="0">
                <a:pos x="0" y="1"/>
              </a:cxn>
              <a:cxn ang="0">
                <a:pos x="2974" y="0"/>
              </a:cxn>
              <a:cxn ang="0">
                <a:pos x="2768" y="2926"/>
              </a:cxn>
              <a:cxn ang="0">
                <a:pos x="0" y="3810"/>
              </a:cxn>
            </a:cxnLst>
            <a:rect l="0" t="0" r="r" b="b"/>
            <a:pathLst>
              <a:path w="3690" h="4280">
                <a:moveTo>
                  <a:pt x="0" y="3810"/>
                </a:moveTo>
                <a:lnTo>
                  <a:pt x="0" y="1"/>
                </a:lnTo>
                <a:lnTo>
                  <a:pt x="2974" y="0"/>
                </a:lnTo>
                <a:cubicBezTo>
                  <a:pt x="3284" y="452"/>
                  <a:pt x="3690" y="1776"/>
                  <a:pt x="2768" y="2926"/>
                </a:cubicBezTo>
                <a:cubicBezTo>
                  <a:pt x="1610" y="4280"/>
                  <a:pt x="0" y="3810"/>
                  <a:pt x="0" y="3810"/>
                </a:cubicBezTo>
                <a:close/>
              </a:path>
            </a:pathLst>
          </a:custGeom>
          <a:solidFill>
            <a:srgbClr val="FFFFFF"/>
          </a:solidFill>
          <a:ln w="9525">
            <a:noFill/>
            <a:round/>
            <a:headEnd/>
            <a:tailEnd/>
          </a:ln>
          <a:effectLst/>
        </p:spPr>
        <p:txBody>
          <a:bodyPr/>
          <a:lstStyle/>
          <a:p>
            <a:endParaRPr lang="en-US"/>
          </a:p>
        </p:txBody>
      </p:sp>
      <p:sp>
        <p:nvSpPr>
          <p:cNvPr id="3088" name="Freeform 16"/>
          <p:cNvSpPr>
            <a:spLocks/>
          </p:cNvSpPr>
          <p:nvPr/>
        </p:nvSpPr>
        <p:spPr bwMode="gray">
          <a:xfrm>
            <a:off x="-3175" y="1588"/>
            <a:ext cx="5943600" cy="6437312"/>
          </a:xfrm>
          <a:custGeom>
            <a:avLst/>
            <a:gdLst/>
            <a:ahLst/>
            <a:cxnLst>
              <a:cxn ang="0">
                <a:pos x="0" y="3765"/>
              </a:cxn>
              <a:cxn ang="0">
                <a:pos x="0" y="0"/>
              </a:cxn>
              <a:cxn ang="0">
                <a:pos x="2767" y="0"/>
              </a:cxn>
              <a:cxn ang="0">
                <a:pos x="2567" y="2858"/>
              </a:cxn>
              <a:cxn ang="0">
                <a:pos x="0" y="3765"/>
              </a:cxn>
            </a:cxnLst>
            <a:rect l="0" t="0" r="r" b="b"/>
            <a:pathLst>
              <a:path w="3635" h="4115">
                <a:moveTo>
                  <a:pt x="0" y="3765"/>
                </a:moveTo>
                <a:lnTo>
                  <a:pt x="0" y="0"/>
                </a:lnTo>
                <a:lnTo>
                  <a:pt x="2767" y="0"/>
                </a:lnTo>
                <a:cubicBezTo>
                  <a:pt x="2767" y="0"/>
                  <a:pt x="3635" y="1445"/>
                  <a:pt x="2567" y="2858"/>
                </a:cubicBezTo>
                <a:cubicBezTo>
                  <a:pt x="1523" y="4115"/>
                  <a:pt x="0" y="3765"/>
                  <a:pt x="0" y="3765"/>
                </a:cubicBezTo>
                <a:close/>
              </a:path>
            </a:pathLst>
          </a:custGeom>
          <a:gradFill rotWithShape="1">
            <a:gsLst>
              <a:gs pos="0">
                <a:srgbClr val="FDF58D">
                  <a:gamma/>
                  <a:tint val="19216"/>
                  <a:invGamma/>
                </a:srgbClr>
              </a:gs>
              <a:gs pos="100000">
                <a:srgbClr val="FDF58D"/>
              </a:gs>
            </a:gsLst>
            <a:lin ang="2700000" scaled="1"/>
          </a:gradFill>
          <a:ln w="9525">
            <a:noFill/>
            <a:round/>
            <a:headEnd/>
            <a:tailEnd/>
          </a:ln>
          <a:effectLst/>
        </p:spPr>
        <p:txBody>
          <a:bodyPr/>
          <a:lstStyle/>
          <a:p>
            <a:endParaRPr lang="en-US"/>
          </a:p>
        </p:txBody>
      </p:sp>
      <p:grpSp>
        <p:nvGrpSpPr>
          <p:cNvPr id="3089" name="Group 17"/>
          <p:cNvGrpSpPr>
            <a:grpSpLocks/>
          </p:cNvGrpSpPr>
          <p:nvPr/>
        </p:nvGrpSpPr>
        <p:grpSpPr bwMode="auto">
          <a:xfrm>
            <a:off x="250825" y="9525"/>
            <a:ext cx="4176713" cy="5908675"/>
            <a:chOff x="158" y="6"/>
            <a:chExt cx="2631" cy="3722"/>
          </a:xfrm>
        </p:grpSpPr>
        <p:sp>
          <p:nvSpPr>
            <p:cNvPr id="3090" name="Line 18"/>
            <p:cNvSpPr>
              <a:spLocks noChangeShapeType="1"/>
            </p:cNvSpPr>
            <p:nvPr/>
          </p:nvSpPr>
          <p:spPr bwMode="gray">
            <a:xfrm>
              <a:off x="158" y="6"/>
              <a:ext cx="0" cy="3720"/>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1" name="Line 19"/>
            <p:cNvSpPr>
              <a:spLocks noChangeShapeType="1"/>
            </p:cNvSpPr>
            <p:nvPr/>
          </p:nvSpPr>
          <p:spPr bwMode="gray">
            <a:xfrm>
              <a:off x="815" y="6"/>
              <a:ext cx="0" cy="3722"/>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2" name="Line 20"/>
            <p:cNvSpPr>
              <a:spLocks noChangeShapeType="1"/>
            </p:cNvSpPr>
            <p:nvPr/>
          </p:nvSpPr>
          <p:spPr bwMode="gray">
            <a:xfrm>
              <a:off x="1473" y="6"/>
              <a:ext cx="0" cy="3586"/>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3" name="Line 21"/>
            <p:cNvSpPr>
              <a:spLocks noChangeShapeType="1"/>
            </p:cNvSpPr>
            <p:nvPr/>
          </p:nvSpPr>
          <p:spPr bwMode="gray">
            <a:xfrm>
              <a:off x="2131" y="6"/>
              <a:ext cx="0" cy="3254"/>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4" name="Line 22"/>
            <p:cNvSpPr>
              <a:spLocks noChangeShapeType="1"/>
            </p:cNvSpPr>
            <p:nvPr/>
          </p:nvSpPr>
          <p:spPr bwMode="gray">
            <a:xfrm>
              <a:off x="2789" y="6"/>
              <a:ext cx="0" cy="2589"/>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grpSp>
      <p:grpSp>
        <p:nvGrpSpPr>
          <p:cNvPr id="3095" name="Group 23"/>
          <p:cNvGrpSpPr>
            <a:grpSpLocks/>
          </p:cNvGrpSpPr>
          <p:nvPr/>
        </p:nvGrpSpPr>
        <p:grpSpPr bwMode="auto">
          <a:xfrm>
            <a:off x="6350" y="260350"/>
            <a:ext cx="5041900" cy="5329238"/>
            <a:chOff x="4" y="164"/>
            <a:chExt cx="3176" cy="3357"/>
          </a:xfrm>
        </p:grpSpPr>
        <p:sp>
          <p:nvSpPr>
            <p:cNvPr id="3096" name="Line 24"/>
            <p:cNvSpPr>
              <a:spLocks noChangeShapeType="1"/>
            </p:cNvSpPr>
            <p:nvPr/>
          </p:nvSpPr>
          <p:spPr bwMode="gray">
            <a:xfrm rot="5400000">
              <a:off x="1466" y="-1298"/>
              <a:ext cx="0" cy="2924"/>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7" name="Line 25"/>
            <p:cNvSpPr>
              <a:spLocks noChangeShapeType="1"/>
            </p:cNvSpPr>
            <p:nvPr/>
          </p:nvSpPr>
          <p:spPr bwMode="gray">
            <a:xfrm rot="5400000">
              <a:off x="1575" y="-736"/>
              <a:ext cx="0" cy="3142"/>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8" name="Line 26"/>
            <p:cNvSpPr>
              <a:spLocks noChangeShapeType="1"/>
            </p:cNvSpPr>
            <p:nvPr/>
          </p:nvSpPr>
          <p:spPr bwMode="gray">
            <a:xfrm rot="5400000">
              <a:off x="1592" y="-82"/>
              <a:ext cx="0" cy="3176"/>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9" name="Line 27"/>
            <p:cNvSpPr>
              <a:spLocks noChangeShapeType="1"/>
            </p:cNvSpPr>
            <p:nvPr/>
          </p:nvSpPr>
          <p:spPr bwMode="gray">
            <a:xfrm rot="5400000">
              <a:off x="1508" y="674"/>
              <a:ext cx="0" cy="3008"/>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100" name="Line 28"/>
            <p:cNvSpPr>
              <a:spLocks noChangeShapeType="1"/>
            </p:cNvSpPr>
            <p:nvPr/>
          </p:nvSpPr>
          <p:spPr bwMode="gray">
            <a:xfrm rot="5400000">
              <a:off x="1306" y="1547"/>
              <a:ext cx="0" cy="2603"/>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101" name="Line 29"/>
            <p:cNvSpPr>
              <a:spLocks noChangeShapeType="1"/>
            </p:cNvSpPr>
            <p:nvPr/>
          </p:nvSpPr>
          <p:spPr bwMode="gray">
            <a:xfrm rot="5400000">
              <a:off x="838" y="2687"/>
              <a:ext cx="0" cy="1667"/>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grpSp>
      <p:sp>
        <p:nvSpPr>
          <p:cNvPr id="3102" name="Rectangle 30"/>
          <p:cNvSpPr>
            <a:spLocks noChangeArrowheads="1"/>
          </p:cNvSpPr>
          <p:nvPr/>
        </p:nvSpPr>
        <p:spPr bwMode="gray">
          <a:xfrm>
            <a:off x="2368550" y="288925"/>
            <a:ext cx="1012825" cy="1025525"/>
          </a:xfrm>
          <a:prstGeom prst="rect">
            <a:avLst/>
          </a:prstGeom>
          <a:solidFill>
            <a:srgbClr val="FFFFFF">
              <a:alpha val="64999"/>
            </a:srgbClr>
          </a:solidFill>
          <a:ln w="9525">
            <a:noFill/>
            <a:miter lim="800000"/>
            <a:headEnd/>
            <a:tailEnd/>
          </a:ln>
          <a:effectLst/>
        </p:spPr>
        <p:txBody>
          <a:bodyPr wrap="none" anchor="ctr"/>
          <a:lstStyle/>
          <a:p>
            <a:endParaRPr lang="en-US"/>
          </a:p>
        </p:txBody>
      </p:sp>
      <p:sp>
        <p:nvSpPr>
          <p:cNvPr id="3103" name="Rectangle 31"/>
          <p:cNvSpPr>
            <a:spLocks noChangeArrowheads="1"/>
          </p:cNvSpPr>
          <p:nvPr/>
        </p:nvSpPr>
        <p:spPr bwMode="gray">
          <a:xfrm>
            <a:off x="285750" y="2435225"/>
            <a:ext cx="1012825" cy="1025525"/>
          </a:xfrm>
          <a:prstGeom prst="rect">
            <a:avLst/>
          </a:prstGeom>
          <a:solidFill>
            <a:srgbClr val="FFFFFF">
              <a:alpha val="39999"/>
            </a:srgbClr>
          </a:solidFill>
          <a:ln w="9525">
            <a:noFill/>
            <a:miter lim="800000"/>
            <a:headEnd/>
            <a:tailEnd/>
          </a:ln>
          <a:effectLst/>
        </p:spPr>
        <p:txBody>
          <a:bodyPr wrap="none" anchor="ctr"/>
          <a:lstStyle/>
          <a:p>
            <a:endParaRPr lang="en-US"/>
          </a:p>
        </p:txBody>
      </p:sp>
      <p:sp>
        <p:nvSpPr>
          <p:cNvPr id="3104" name="Rectangle 32"/>
          <p:cNvSpPr>
            <a:spLocks noChangeArrowheads="1"/>
          </p:cNvSpPr>
          <p:nvPr/>
        </p:nvSpPr>
        <p:spPr bwMode="gray">
          <a:xfrm>
            <a:off x="0" y="279400"/>
            <a:ext cx="250825" cy="1025525"/>
          </a:xfrm>
          <a:prstGeom prst="rect">
            <a:avLst/>
          </a:prstGeom>
          <a:solidFill>
            <a:srgbClr val="FFFFFF">
              <a:alpha val="50000"/>
            </a:srgbClr>
          </a:solidFill>
          <a:ln w="9525">
            <a:noFill/>
            <a:miter lim="800000"/>
            <a:headEnd/>
            <a:tailEnd/>
          </a:ln>
          <a:effectLst/>
        </p:spPr>
        <p:txBody>
          <a:bodyPr wrap="none" anchor="ctr"/>
          <a:lstStyle/>
          <a:p>
            <a:endParaRPr lang="en-US"/>
          </a:p>
        </p:txBody>
      </p:sp>
      <p:sp>
        <p:nvSpPr>
          <p:cNvPr id="3105" name="Rectangle 33"/>
          <p:cNvSpPr>
            <a:spLocks noChangeArrowheads="1"/>
          </p:cNvSpPr>
          <p:nvPr/>
        </p:nvSpPr>
        <p:spPr bwMode="gray">
          <a:xfrm>
            <a:off x="1331913" y="9525"/>
            <a:ext cx="1012825" cy="234950"/>
          </a:xfrm>
          <a:prstGeom prst="rect">
            <a:avLst/>
          </a:prstGeom>
          <a:solidFill>
            <a:srgbClr val="FFFFFF">
              <a:alpha val="50000"/>
            </a:srgbClr>
          </a:solidFill>
          <a:ln w="9525">
            <a:noFill/>
            <a:miter lim="800000"/>
            <a:headEnd/>
            <a:tailEnd/>
          </a:ln>
          <a:effectLst/>
        </p:spPr>
        <p:txBody>
          <a:bodyPr wrap="none" anchor="ctr"/>
          <a:lstStyle/>
          <a:p>
            <a:endParaRPr lang="en-US"/>
          </a:p>
        </p:txBody>
      </p:sp>
      <p:sp>
        <p:nvSpPr>
          <p:cNvPr id="3106" name="Freeform 34"/>
          <p:cNvSpPr>
            <a:spLocks/>
          </p:cNvSpPr>
          <p:nvPr/>
        </p:nvSpPr>
        <p:spPr bwMode="gray">
          <a:xfrm>
            <a:off x="4452938" y="1347788"/>
            <a:ext cx="720725" cy="1047750"/>
          </a:xfrm>
          <a:custGeom>
            <a:avLst/>
            <a:gdLst/>
            <a:ahLst/>
            <a:cxnLst>
              <a:cxn ang="0">
                <a:pos x="363" y="0"/>
              </a:cxn>
              <a:cxn ang="0">
                <a:pos x="0" y="0"/>
              </a:cxn>
              <a:cxn ang="0">
                <a:pos x="0" y="680"/>
              </a:cxn>
              <a:cxn ang="0">
                <a:pos x="409" y="680"/>
              </a:cxn>
              <a:cxn ang="0">
                <a:pos x="454" y="317"/>
              </a:cxn>
              <a:cxn ang="0">
                <a:pos x="363" y="0"/>
              </a:cxn>
            </a:cxnLst>
            <a:rect l="0" t="0" r="r" b="b"/>
            <a:pathLst>
              <a:path w="454" h="680">
                <a:moveTo>
                  <a:pt x="363" y="0"/>
                </a:moveTo>
                <a:lnTo>
                  <a:pt x="0" y="0"/>
                </a:lnTo>
                <a:lnTo>
                  <a:pt x="0" y="680"/>
                </a:lnTo>
                <a:lnTo>
                  <a:pt x="409" y="680"/>
                </a:lnTo>
                <a:lnTo>
                  <a:pt x="454" y="317"/>
                </a:lnTo>
                <a:lnTo>
                  <a:pt x="363" y="0"/>
                </a:lnTo>
                <a:close/>
              </a:path>
            </a:pathLst>
          </a:custGeom>
          <a:solidFill>
            <a:srgbClr val="FFFFFF">
              <a:alpha val="70000"/>
            </a:srgbClr>
          </a:solidFill>
          <a:ln w="9525">
            <a:noFill/>
            <a:round/>
            <a:headEnd/>
            <a:tailEnd/>
          </a:ln>
          <a:effectLst/>
        </p:spPr>
        <p:txBody>
          <a:bodyPr/>
          <a:lstStyle/>
          <a:p>
            <a:endParaRPr lang="en-US"/>
          </a:p>
        </p:txBody>
      </p:sp>
      <p:sp>
        <p:nvSpPr>
          <p:cNvPr id="3107" name="Freeform 35"/>
          <p:cNvSpPr>
            <a:spLocks/>
          </p:cNvSpPr>
          <p:nvPr/>
        </p:nvSpPr>
        <p:spPr bwMode="gray">
          <a:xfrm>
            <a:off x="2365375" y="4549775"/>
            <a:ext cx="1003300" cy="1023938"/>
          </a:xfrm>
          <a:custGeom>
            <a:avLst/>
            <a:gdLst/>
            <a:ahLst/>
            <a:cxnLst>
              <a:cxn ang="0">
                <a:pos x="635" y="0"/>
              </a:cxn>
              <a:cxn ang="0">
                <a:pos x="0" y="0"/>
              </a:cxn>
              <a:cxn ang="0">
                <a:pos x="0" y="681"/>
              </a:cxn>
              <a:cxn ang="0">
                <a:pos x="272" y="681"/>
              </a:cxn>
              <a:cxn ang="0">
                <a:pos x="680" y="454"/>
              </a:cxn>
              <a:cxn ang="0">
                <a:pos x="680" y="0"/>
              </a:cxn>
              <a:cxn ang="0">
                <a:pos x="635" y="0"/>
              </a:cxn>
            </a:cxnLst>
            <a:rect l="0" t="0" r="r" b="b"/>
            <a:pathLst>
              <a:path w="680" h="681">
                <a:moveTo>
                  <a:pt x="635" y="0"/>
                </a:moveTo>
                <a:lnTo>
                  <a:pt x="0" y="0"/>
                </a:lnTo>
                <a:lnTo>
                  <a:pt x="0" y="681"/>
                </a:lnTo>
                <a:lnTo>
                  <a:pt x="272" y="681"/>
                </a:lnTo>
                <a:lnTo>
                  <a:pt x="680" y="454"/>
                </a:lnTo>
                <a:lnTo>
                  <a:pt x="680" y="0"/>
                </a:lnTo>
                <a:lnTo>
                  <a:pt x="635" y="0"/>
                </a:lnTo>
                <a:close/>
              </a:path>
            </a:pathLst>
          </a:custGeom>
          <a:solidFill>
            <a:srgbClr val="FFFFFF">
              <a:alpha val="50000"/>
            </a:srgbClr>
          </a:solidFill>
          <a:ln w="9525">
            <a:noFill/>
            <a:round/>
            <a:headEnd/>
            <a:tailEnd/>
          </a:ln>
          <a:effectLst/>
        </p:spPr>
        <p:txBody>
          <a:bodyPr/>
          <a:lstStyle/>
          <a:p>
            <a:endParaRPr lang="en-US"/>
          </a:p>
        </p:txBody>
      </p:sp>
      <p:sp>
        <p:nvSpPr>
          <p:cNvPr id="3108" name="Freeform 36"/>
          <p:cNvSpPr>
            <a:spLocks/>
          </p:cNvSpPr>
          <p:nvPr/>
        </p:nvSpPr>
        <p:spPr bwMode="gray">
          <a:xfrm>
            <a:off x="7524750" y="0"/>
            <a:ext cx="1620838" cy="1230313"/>
          </a:xfrm>
          <a:custGeom>
            <a:avLst/>
            <a:gdLst/>
            <a:ahLst/>
            <a:cxnLst>
              <a:cxn ang="0">
                <a:pos x="34" y="0"/>
              </a:cxn>
              <a:cxn ang="0">
                <a:pos x="0" y="255"/>
              </a:cxn>
              <a:cxn ang="0">
                <a:pos x="1007" y="775"/>
              </a:cxn>
              <a:cxn ang="0">
                <a:pos x="1009" y="0"/>
              </a:cxn>
              <a:cxn ang="0">
                <a:pos x="34" y="0"/>
              </a:cxn>
            </a:cxnLst>
            <a:rect l="0" t="0" r="r" b="b"/>
            <a:pathLst>
              <a:path w="1009" h="775">
                <a:moveTo>
                  <a:pt x="34" y="0"/>
                </a:moveTo>
                <a:cubicBezTo>
                  <a:pt x="34" y="115"/>
                  <a:pt x="0" y="255"/>
                  <a:pt x="0" y="255"/>
                </a:cubicBezTo>
                <a:cubicBezTo>
                  <a:pt x="489" y="376"/>
                  <a:pt x="1007" y="775"/>
                  <a:pt x="1007" y="775"/>
                </a:cubicBezTo>
                <a:lnTo>
                  <a:pt x="1009" y="0"/>
                </a:lnTo>
                <a:cubicBezTo>
                  <a:pt x="1009" y="0"/>
                  <a:pt x="521" y="0"/>
                  <a:pt x="34" y="0"/>
                </a:cubicBezTo>
                <a:close/>
              </a:path>
            </a:pathLst>
          </a:custGeom>
          <a:solidFill>
            <a:srgbClr val="E8E8E8"/>
          </a:solidFill>
          <a:ln w="9525">
            <a:noFill/>
            <a:round/>
            <a:headEnd/>
            <a:tailEnd/>
          </a:ln>
          <a:effectLst/>
        </p:spPr>
        <p:txBody>
          <a:bodyPr/>
          <a:lstStyle/>
          <a:p>
            <a:endParaRPr lang="en-US"/>
          </a:p>
        </p:txBody>
      </p:sp>
      <p:pic>
        <p:nvPicPr>
          <p:cNvPr id="3109" name="Picture 37" descr="water"/>
          <p:cNvPicPr>
            <a:picLocks noChangeAspect="1" noChangeArrowheads="1"/>
          </p:cNvPicPr>
          <p:nvPr/>
        </p:nvPicPr>
        <p:blipFill>
          <a:blip r:embed="rId6" cstate="print"/>
          <a:srcRect l="22409" t="16374" b="27486"/>
          <a:stretch>
            <a:fillRect/>
          </a:stretch>
        </p:blipFill>
        <p:spPr bwMode="gray">
          <a:xfrm rot="393398">
            <a:off x="2268538" y="584200"/>
            <a:ext cx="2663825" cy="2197100"/>
          </a:xfrm>
          <a:prstGeom prst="rect">
            <a:avLst/>
          </a:prstGeom>
          <a:noFill/>
        </p:spPr>
      </p:pic>
      <p:sp>
        <p:nvSpPr>
          <p:cNvPr id="3074" name="Rectangle 2"/>
          <p:cNvSpPr>
            <a:spLocks noGrp="1" noChangeArrowheads="1"/>
          </p:cNvSpPr>
          <p:nvPr>
            <p:ph type="ctrTitle"/>
          </p:nvPr>
        </p:nvSpPr>
        <p:spPr>
          <a:xfrm>
            <a:off x="228600" y="1884363"/>
            <a:ext cx="8229600" cy="1470025"/>
          </a:xfrm>
          <a:effectLst/>
        </p:spPr>
        <p:txBody>
          <a:bodyPr/>
          <a:lstStyle>
            <a:lvl1pPr>
              <a:defRPr sz="48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28600" y="5084763"/>
            <a:ext cx="6400800" cy="457200"/>
          </a:xfrm>
        </p:spPr>
        <p:txBody>
          <a:bodyPr/>
          <a:lstStyle>
            <a:lvl1pPr marL="0" indent="0">
              <a:buFontTx/>
              <a:buNone/>
              <a:defRPr sz="1600">
                <a:latin typeface="Times New Roman" pitchFamily="18" charset="0"/>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72882504-11CA-4898-9640-AB0E06F156A4}" type="slidenum">
              <a:rPr lang="en-US"/>
              <a:pPr/>
              <a:t>‹#›</a:t>
            </a:fld>
            <a:endParaRPr lang="en-US"/>
          </a:p>
        </p:txBody>
      </p:sp>
      <p:sp>
        <p:nvSpPr>
          <p:cNvPr id="3110" name="Text Box 38"/>
          <p:cNvSpPr txBox="1">
            <a:spLocks noChangeArrowheads="1"/>
          </p:cNvSpPr>
          <p:nvPr/>
        </p:nvSpPr>
        <p:spPr bwMode="gray">
          <a:xfrm>
            <a:off x="228600" y="4714875"/>
            <a:ext cx="1303338" cy="427038"/>
          </a:xfrm>
          <a:prstGeom prst="rect">
            <a:avLst/>
          </a:prstGeom>
          <a:noFill/>
          <a:ln w="9525">
            <a:noFill/>
            <a:miter lim="800000"/>
            <a:headEnd/>
            <a:tailEnd/>
          </a:ln>
          <a:effectLst/>
        </p:spPr>
        <p:txBody>
          <a:bodyPr wrap="none">
            <a:spAutoFit/>
          </a:bodyPr>
          <a:lstStyle/>
          <a:p>
            <a:r>
              <a:rPr lang="en-US" sz="2200">
                <a:latin typeface="Arial Black" pitchFamily="34" charset="0"/>
              </a:rPr>
              <a:t>L/O/G/O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82"/>
                                        </p:tgtEl>
                                        <p:attrNameLst>
                                          <p:attrName>style.visibility</p:attrName>
                                        </p:attrNameLst>
                                      </p:cBhvr>
                                      <p:to>
                                        <p:strVal val="visible"/>
                                      </p:to>
                                    </p:set>
                                    <p:animEffect transition="in" filter="fade">
                                      <p:cBhvr>
                                        <p:cTn id="7" dur="1000"/>
                                        <p:tgtEl>
                                          <p:spTgt spid="3082"/>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3081"/>
                                        </p:tgtEl>
                                        <p:attrNameLst>
                                          <p:attrName>style.visibility</p:attrName>
                                        </p:attrNameLst>
                                      </p:cBhvr>
                                      <p:to>
                                        <p:strVal val="visible"/>
                                      </p:to>
                                    </p:set>
                                    <p:animEffect transition="in" filter="fade">
                                      <p:cBhvr>
                                        <p:cTn id="10" dur="1000"/>
                                        <p:tgtEl>
                                          <p:spTgt spid="3081"/>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3080"/>
                                        </p:tgtEl>
                                        <p:attrNameLst>
                                          <p:attrName>style.visibility</p:attrName>
                                        </p:attrNameLst>
                                      </p:cBhvr>
                                      <p:to>
                                        <p:strVal val="visible"/>
                                      </p:to>
                                    </p:set>
                                    <p:animEffect transition="in" filter="fade">
                                      <p:cBhvr>
                                        <p:cTn id="13" dur="1000"/>
                                        <p:tgtEl>
                                          <p:spTgt spid="3080"/>
                                        </p:tgtEl>
                                      </p:cBhvr>
                                    </p:animEffect>
                                  </p:childTnLst>
                                </p:cTn>
                              </p:par>
                              <p:par>
                                <p:cTn id="14" presetID="10" presetClass="entr" presetSubtype="0" fill="hold" grpId="0" nodeType="withEffect">
                                  <p:stCondLst>
                                    <p:cond delay="2300"/>
                                  </p:stCondLst>
                                  <p:childTnLst>
                                    <p:set>
                                      <p:cBhvr>
                                        <p:cTn id="15" dur="1" fill="hold">
                                          <p:stCondLst>
                                            <p:cond delay="0"/>
                                          </p:stCondLst>
                                        </p:cTn>
                                        <p:tgtEl>
                                          <p:spTgt spid="3079"/>
                                        </p:tgtEl>
                                        <p:attrNameLst>
                                          <p:attrName>style.visibility</p:attrName>
                                        </p:attrNameLst>
                                      </p:cBhvr>
                                      <p:to>
                                        <p:strVal val="visible"/>
                                      </p:to>
                                    </p:set>
                                    <p:animEffect transition="in" filter="fade">
                                      <p:cBhvr>
                                        <p:cTn id="16" dur="1000"/>
                                        <p:tgtEl>
                                          <p:spTgt spid="3079"/>
                                        </p:tgtEl>
                                      </p:cBhvr>
                                    </p:animEffect>
                                  </p:childTnLst>
                                </p:cTn>
                              </p:par>
                            </p:childTnLst>
                          </p:cTn>
                        </p:par>
                        <p:par>
                          <p:cTn id="17" fill="hold">
                            <p:stCondLst>
                              <p:cond delay="3300"/>
                            </p:stCondLst>
                            <p:childTnLst>
                              <p:par>
                                <p:cTn id="18" presetID="10" presetClass="entr" presetSubtype="0" fill="hold" grpId="0" nodeType="afterEffect">
                                  <p:stCondLst>
                                    <p:cond delay="0"/>
                                  </p:stCondLst>
                                  <p:childTnLst>
                                    <p:set>
                                      <p:cBhvr>
                                        <p:cTn id="19" dur="1" fill="hold">
                                          <p:stCondLst>
                                            <p:cond delay="0"/>
                                          </p:stCondLst>
                                        </p:cTn>
                                        <p:tgtEl>
                                          <p:spTgt spid="3086"/>
                                        </p:tgtEl>
                                        <p:attrNameLst>
                                          <p:attrName>style.visibility</p:attrName>
                                        </p:attrNameLst>
                                      </p:cBhvr>
                                      <p:to>
                                        <p:strVal val="visible"/>
                                      </p:to>
                                    </p:set>
                                    <p:animEffect transition="in" filter="fade">
                                      <p:cBhvr>
                                        <p:cTn id="20" dur="1000"/>
                                        <p:tgtEl>
                                          <p:spTgt spid="3086"/>
                                        </p:tgtEl>
                                      </p:cBhvr>
                                    </p:animEffect>
                                  </p:childTnLst>
                                </p:cTn>
                              </p:par>
                              <p:par>
                                <p:cTn id="21" presetID="10" presetClass="entr" presetSubtype="0" fill="hold" grpId="0" nodeType="withEffect">
                                  <p:stCondLst>
                                    <p:cond delay="700"/>
                                  </p:stCondLst>
                                  <p:childTnLst>
                                    <p:set>
                                      <p:cBhvr>
                                        <p:cTn id="22" dur="1" fill="hold">
                                          <p:stCondLst>
                                            <p:cond delay="0"/>
                                          </p:stCondLst>
                                        </p:cTn>
                                        <p:tgtEl>
                                          <p:spTgt spid="3085"/>
                                        </p:tgtEl>
                                        <p:attrNameLst>
                                          <p:attrName>style.visibility</p:attrName>
                                        </p:attrNameLst>
                                      </p:cBhvr>
                                      <p:to>
                                        <p:strVal val="visible"/>
                                      </p:to>
                                    </p:set>
                                    <p:animEffect transition="in" filter="fade">
                                      <p:cBhvr>
                                        <p:cTn id="23" dur="1000"/>
                                        <p:tgtEl>
                                          <p:spTgt spid="3085"/>
                                        </p:tgtEl>
                                      </p:cBhvr>
                                    </p:animEffect>
                                  </p:childTnLst>
                                </p:cTn>
                              </p:par>
                              <p:par>
                                <p:cTn id="24" presetID="10" presetClass="entr" presetSubtype="0" fill="hold" grpId="0" nodeType="withEffect">
                                  <p:stCondLst>
                                    <p:cond delay="1500"/>
                                  </p:stCondLst>
                                  <p:childTnLst>
                                    <p:set>
                                      <p:cBhvr>
                                        <p:cTn id="25" dur="1" fill="hold">
                                          <p:stCondLst>
                                            <p:cond delay="0"/>
                                          </p:stCondLst>
                                        </p:cTn>
                                        <p:tgtEl>
                                          <p:spTgt spid="3084"/>
                                        </p:tgtEl>
                                        <p:attrNameLst>
                                          <p:attrName>style.visibility</p:attrName>
                                        </p:attrNameLst>
                                      </p:cBhvr>
                                      <p:to>
                                        <p:strVal val="visible"/>
                                      </p:to>
                                    </p:set>
                                    <p:animEffect transition="in" filter="fade">
                                      <p:cBhvr>
                                        <p:cTn id="26" dur="1000"/>
                                        <p:tgtEl>
                                          <p:spTgt spid="3084"/>
                                        </p:tgtEl>
                                      </p:cBhvr>
                                    </p:animEffect>
                                  </p:childTnLst>
                                </p:cTn>
                              </p:par>
                              <p:par>
                                <p:cTn id="27" presetID="10" presetClass="entr" presetSubtype="0" fill="hold" grpId="0" nodeType="withEffect">
                                  <p:stCondLst>
                                    <p:cond delay="2300"/>
                                  </p:stCondLst>
                                  <p:childTnLst>
                                    <p:set>
                                      <p:cBhvr>
                                        <p:cTn id="28" dur="1" fill="hold">
                                          <p:stCondLst>
                                            <p:cond delay="0"/>
                                          </p:stCondLst>
                                        </p:cTn>
                                        <p:tgtEl>
                                          <p:spTgt spid="3083"/>
                                        </p:tgtEl>
                                        <p:attrNameLst>
                                          <p:attrName>style.visibility</p:attrName>
                                        </p:attrNameLst>
                                      </p:cBhvr>
                                      <p:to>
                                        <p:strVal val="visible"/>
                                      </p:to>
                                    </p:set>
                                    <p:animEffect transition="in" filter="fade">
                                      <p:cBhvr>
                                        <p:cTn id="29" dur="1000"/>
                                        <p:tgtEl>
                                          <p:spTgt spid="3083"/>
                                        </p:tgtEl>
                                      </p:cBhvr>
                                    </p:animEffect>
                                  </p:childTnLst>
                                </p:cTn>
                              </p:par>
                            </p:childTnLst>
                          </p:cTn>
                        </p:par>
                        <p:par>
                          <p:cTn id="30" fill="hold">
                            <p:stCondLst>
                              <p:cond delay="6600"/>
                            </p:stCondLst>
                            <p:childTnLst>
                              <p:par>
                                <p:cTn id="31" presetID="10" presetClass="exit" presetSubtype="0" fill="hold" grpId="1" nodeType="afterEffect">
                                  <p:stCondLst>
                                    <p:cond delay="0"/>
                                  </p:stCondLst>
                                  <p:childTnLst>
                                    <p:animEffect transition="out" filter="fade">
                                      <p:cBhvr>
                                        <p:cTn id="32" dur="1000"/>
                                        <p:tgtEl>
                                          <p:spTgt spid="3086"/>
                                        </p:tgtEl>
                                      </p:cBhvr>
                                    </p:animEffect>
                                    <p:set>
                                      <p:cBhvr>
                                        <p:cTn id="33" dur="1" fill="hold">
                                          <p:stCondLst>
                                            <p:cond delay="999"/>
                                          </p:stCondLst>
                                        </p:cTn>
                                        <p:tgtEl>
                                          <p:spTgt spid="3086"/>
                                        </p:tgtEl>
                                        <p:attrNameLst>
                                          <p:attrName>style.visibility</p:attrName>
                                        </p:attrNameLst>
                                      </p:cBhvr>
                                      <p:to>
                                        <p:strVal val="hidden"/>
                                      </p:to>
                                    </p:set>
                                  </p:childTnLst>
                                </p:cTn>
                              </p:par>
                              <p:par>
                                <p:cTn id="34" presetID="10" presetClass="exit" presetSubtype="0" fill="hold" grpId="1" nodeType="withEffect">
                                  <p:stCondLst>
                                    <p:cond delay="800"/>
                                  </p:stCondLst>
                                  <p:childTnLst>
                                    <p:animEffect transition="out" filter="fade">
                                      <p:cBhvr>
                                        <p:cTn id="35" dur="1000"/>
                                        <p:tgtEl>
                                          <p:spTgt spid="3084"/>
                                        </p:tgtEl>
                                      </p:cBhvr>
                                    </p:animEffect>
                                    <p:set>
                                      <p:cBhvr>
                                        <p:cTn id="36" dur="1" fill="hold">
                                          <p:stCondLst>
                                            <p:cond delay="999"/>
                                          </p:stCondLst>
                                        </p:cTn>
                                        <p:tgtEl>
                                          <p:spTgt spid="3084"/>
                                        </p:tgtEl>
                                        <p:attrNameLst>
                                          <p:attrName>style.visibility</p:attrName>
                                        </p:attrNameLst>
                                      </p:cBhvr>
                                      <p:to>
                                        <p:strVal val="hidden"/>
                                      </p:to>
                                    </p:set>
                                  </p:childTnLst>
                                </p:cTn>
                              </p:par>
                            </p:childTnLst>
                          </p:cTn>
                        </p:par>
                        <p:par>
                          <p:cTn id="37" fill="hold">
                            <p:stCondLst>
                              <p:cond delay="8400"/>
                            </p:stCondLst>
                            <p:childTnLst>
                              <p:par>
                                <p:cTn id="38" presetID="10" presetClass="entr" presetSubtype="0" fill="hold" grpId="2" nodeType="afterEffect">
                                  <p:stCondLst>
                                    <p:cond delay="0"/>
                                  </p:stCondLst>
                                  <p:childTnLst>
                                    <p:set>
                                      <p:cBhvr>
                                        <p:cTn id="39" dur="1" fill="hold">
                                          <p:stCondLst>
                                            <p:cond delay="0"/>
                                          </p:stCondLst>
                                        </p:cTn>
                                        <p:tgtEl>
                                          <p:spTgt spid="3086"/>
                                        </p:tgtEl>
                                        <p:attrNameLst>
                                          <p:attrName>style.visibility</p:attrName>
                                        </p:attrNameLst>
                                      </p:cBhvr>
                                      <p:to>
                                        <p:strVal val="visible"/>
                                      </p:to>
                                    </p:set>
                                    <p:animEffect transition="in" filter="fade">
                                      <p:cBhvr>
                                        <p:cTn id="40" dur="1000"/>
                                        <p:tgtEl>
                                          <p:spTgt spid="3086"/>
                                        </p:tgtEl>
                                      </p:cBhvr>
                                    </p:animEffect>
                                  </p:childTnLst>
                                </p:cTn>
                              </p:par>
                              <p:par>
                                <p:cTn id="41" presetID="10" presetClass="entr" presetSubtype="0" fill="hold" grpId="2" nodeType="withEffect">
                                  <p:stCondLst>
                                    <p:cond delay="800"/>
                                  </p:stCondLst>
                                  <p:childTnLst>
                                    <p:set>
                                      <p:cBhvr>
                                        <p:cTn id="42" dur="1" fill="hold">
                                          <p:stCondLst>
                                            <p:cond delay="0"/>
                                          </p:stCondLst>
                                        </p:cTn>
                                        <p:tgtEl>
                                          <p:spTgt spid="3084"/>
                                        </p:tgtEl>
                                        <p:attrNameLst>
                                          <p:attrName>style.visibility</p:attrName>
                                        </p:attrNameLst>
                                      </p:cBhvr>
                                      <p:to>
                                        <p:strVal val="visible"/>
                                      </p:to>
                                    </p:set>
                                    <p:animEffect transition="in" filter="fade">
                                      <p:cBhvr>
                                        <p:cTn id="43" dur="1000"/>
                                        <p:tgtEl>
                                          <p:spTgt spid="3084"/>
                                        </p:tgtEl>
                                      </p:cBhvr>
                                    </p:animEffect>
                                  </p:childTnLst>
                                </p:cTn>
                              </p:par>
                              <p:par>
                                <p:cTn id="44" presetID="10" presetClass="exit" presetSubtype="0" fill="hold" grpId="1" nodeType="withEffect">
                                  <p:stCondLst>
                                    <p:cond delay="0"/>
                                  </p:stCondLst>
                                  <p:childTnLst>
                                    <p:animEffect transition="out" filter="fade">
                                      <p:cBhvr>
                                        <p:cTn id="45" dur="1000"/>
                                        <p:tgtEl>
                                          <p:spTgt spid="3085"/>
                                        </p:tgtEl>
                                      </p:cBhvr>
                                    </p:animEffect>
                                    <p:set>
                                      <p:cBhvr>
                                        <p:cTn id="46" dur="1" fill="hold">
                                          <p:stCondLst>
                                            <p:cond delay="999"/>
                                          </p:stCondLst>
                                        </p:cTn>
                                        <p:tgtEl>
                                          <p:spTgt spid="3085"/>
                                        </p:tgtEl>
                                        <p:attrNameLst>
                                          <p:attrName>style.visibility</p:attrName>
                                        </p:attrNameLst>
                                      </p:cBhvr>
                                      <p:to>
                                        <p:strVal val="hidden"/>
                                      </p:to>
                                    </p:set>
                                  </p:childTnLst>
                                </p:cTn>
                              </p:par>
                              <p:par>
                                <p:cTn id="47" presetID="10" presetClass="exit" presetSubtype="0" fill="hold" grpId="1" nodeType="withEffect">
                                  <p:stCondLst>
                                    <p:cond delay="800"/>
                                  </p:stCondLst>
                                  <p:childTnLst>
                                    <p:animEffect transition="out" filter="fade">
                                      <p:cBhvr>
                                        <p:cTn id="48" dur="1000"/>
                                        <p:tgtEl>
                                          <p:spTgt spid="3083"/>
                                        </p:tgtEl>
                                      </p:cBhvr>
                                    </p:animEffect>
                                    <p:set>
                                      <p:cBhvr>
                                        <p:cTn id="49" dur="1" fill="hold">
                                          <p:stCondLst>
                                            <p:cond delay="999"/>
                                          </p:stCondLst>
                                        </p:cTn>
                                        <p:tgtEl>
                                          <p:spTgt spid="3083"/>
                                        </p:tgtEl>
                                        <p:attrNameLst>
                                          <p:attrName>style.visibility</p:attrName>
                                        </p:attrNameLst>
                                      </p:cBhvr>
                                      <p:to>
                                        <p:strVal val="hidden"/>
                                      </p:to>
                                    </p:set>
                                  </p:childTnLst>
                                </p:cTn>
                              </p:par>
                              <p:par>
                                <p:cTn id="50" presetID="10" presetClass="entr" presetSubtype="0" fill="hold" grpId="0" nodeType="withEffect">
                                  <p:stCondLst>
                                    <p:cond delay="1400"/>
                                  </p:stCondLst>
                                  <p:childTnLst>
                                    <p:set>
                                      <p:cBhvr>
                                        <p:cTn id="51" dur="1" fill="hold">
                                          <p:stCondLst>
                                            <p:cond delay="0"/>
                                          </p:stCondLst>
                                        </p:cTn>
                                        <p:tgtEl>
                                          <p:spTgt spid="3108"/>
                                        </p:tgtEl>
                                        <p:attrNameLst>
                                          <p:attrName>style.visibility</p:attrName>
                                        </p:attrNameLst>
                                      </p:cBhvr>
                                      <p:to>
                                        <p:strVal val="visible"/>
                                      </p:to>
                                    </p:set>
                                    <p:animEffect transition="in" filter="fade">
                                      <p:cBhvr>
                                        <p:cTn id="52" dur="1000"/>
                                        <p:tgtEl>
                                          <p:spTgt spid="3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animBg="1"/>
      <p:bldP spid="3080" grpId="0" animBg="1"/>
      <p:bldP spid="3081" grpId="0" animBg="1"/>
      <p:bldP spid="3082" grpId="0" animBg="1"/>
      <p:bldP spid="3083" grpId="0" animBg="1"/>
      <p:bldP spid="3083" grpId="1" animBg="1"/>
      <p:bldP spid="3084" grpId="0" animBg="1"/>
      <p:bldP spid="3084" grpId="1" animBg="1"/>
      <p:bldP spid="3084" grpId="2" animBg="1"/>
      <p:bldP spid="3085" grpId="0" animBg="1"/>
      <p:bldP spid="3085" grpId="1" animBg="1"/>
      <p:bldP spid="3086" grpId="0" animBg="1"/>
      <p:bldP spid="3086" grpId="1" animBg="1"/>
      <p:bldP spid="3086" grpId="2" animBg="1"/>
      <p:bldP spid="310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14D7AF-B671-4F49-B075-9C349C080EC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25438"/>
            <a:ext cx="2057400" cy="5800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25438"/>
            <a:ext cx="6019800" cy="5800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2E8E2D6-CEF1-4A5B-84F5-5B15980A3AC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325438"/>
            <a:ext cx="8229600" cy="9271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r>
              <a:rPr lang="en-US" smtClean="0"/>
              <a:t>Click icon to add chart</a:t>
            </a:r>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4A5C46A2-F678-4C6D-8ECA-FEC2F4DEB34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6B880B-98AC-4ED3-A5FD-D5568FB609B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2FE689-F350-402C-AEA7-8E9CB29A1B5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A40D51B-9820-4FE4-AF5B-32365345255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CF99168-F0DF-48B2-8B95-010F8E38BBE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6F1F902-D0B1-4538-9C40-19F92EF42F5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21E292A-B50F-4ED1-98D7-BC1FD1B26D7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BF83AAA-94AE-43B9-BA57-E031DE03836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AC23087-854E-43A0-8CAB-10CC65E1973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1" name="Freeform 7"/>
          <p:cNvSpPr>
            <a:spLocks/>
          </p:cNvSpPr>
          <p:nvPr/>
        </p:nvSpPr>
        <p:spPr bwMode="gray">
          <a:xfrm>
            <a:off x="-9525" y="-9525"/>
            <a:ext cx="9156700" cy="6865938"/>
          </a:xfrm>
          <a:custGeom>
            <a:avLst/>
            <a:gdLst/>
            <a:ahLst/>
            <a:cxnLst>
              <a:cxn ang="0">
                <a:pos x="5766" y="605"/>
              </a:cxn>
              <a:cxn ang="0">
                <a:pos x="5768" y="4325"/>
              </a:cxn>
              <a:cxn ang="0">
                <a:pos x="1331" y="4325"/>
              </a:cxn>
              <a:cxn ang="0">
                <a:pos x="4" y="3111"/>
              </a:cxn>
              <a:cxn ang="0">
                <a:pos x="0" y="0"/>
              </a:cxn>
              <a:cxn ang="0">
                <a:pos x="2428" y="7"/>
              </a:cxn>
              <a:cxn ang="0">
                <a:pos x="5766" y="605"/>
              </a:cxn>
            </a:cxnLst>
            <a:rect l="0" t="0" r="r" b="b"/>
            <a:pathLst>
              <a:path w="5768" h="4325">
                <a:moveTo>
                  <a:pt x="5766" y="605"/>
                </a:moveTo>
                <a:cubicBezTo>
                  <a:pt x="5767" y="2464"/>
                  <a:pt x="5768" y="4325"/>
                  <a:pt x="5768" y="4325"/>
                </a:cubicBezTo>
                <a:cubicBezTo>
                  <a:pt x="5768" y="4325"/>
                  <a:pt x="3549" y="4325"/>
                  <a:pt x="1331" y="4325"/>
                </a:cubicBezTo>
                <a:cubicBezTo>
                  <a:pt x="499" y="3811"/>
                  <a:pt x="0" y="3109"/>
                  <a:pt x="4" y="3111"/>
                </a:cubicBezTo>
                <a:lnTo>
                  <a:pt x="0" y="0"/>
                </a:lnTo>
                <a:lnTo>
                  <a:pt x="2428" y="7"/>
                </a:lnTo>
                <a:cubicBezTo>
                  <a:pt x="2428" y="12"/>
                  <a:pt x="3096" y="401"/>
                  <a:pt x="5766" y="605"/>
                </a:cubicBezTo>
                <a:close/>
              </a:path>
            </a:pathLst>
          </a:custGeom>
          <a:gradFill rotWithShape="1">
            <a:gsLst>
              <a:gs pos="0">
                <a:srgbClr val="FDF58D">
                  <a:gamma/>
                  <a:tint val="3137"/>
                  <a:invGamma/>
                </a:srgbClr>
              </a:gs>
              <a:gs pos="100000">
                <a:srgbClr val="FDF58D">
                  <a:alpha val="70000"/>
                </a:srgbClr>
              </a:gs>
            </a:gsLst>
            <a:lin ang="2700000" scaled="1"/>
          </a:gradFill>
          <a:ln w="9525">
            <a:noFill/>
            <a:round/>
            <a:headEnd/>
            <a:tailEnd/>
          </a:ln>
          <a:effectLst/>
        </p:spPr>
        <p:txBody>
          <a:bodyPr/>
          <a:lstStyle/>
          <a:p>
            <a:endParaRPr lang="en-US"/>
          </a:p>
        </p:txBody>
      </p:sp>
      <p:pic>
        <p:nvPicPr>
          <p:cNvPr id="1032" name="Picture 8" descr="5"/>
          <p:cNvPicPr>
            <a:picLocks noChangeAspect="1" noChangeArrowheads="1"/>
          </p:cNvPicPr>
          <p:nvPr/>
        </p:nvPicPr>
        <p:blipFill>
          <a:blip r:embed="rId14" cstate="print"/>
          <a:srcRect/>
          <a:stretch>
            <a:fillRect/>
          </a:stretch>
        </p:blipFill>
        <p:spPr bwMode="gray">
          <a:xfrm>
            <a:off x="0" y="0"/>
            <a:ext cx="9144000" cy="6858000"/>
          </a:xfrm>
          <a:prstGeom prst="rect">
            <a:avLst/>
          </a:prstGeom>
          <a:noFill/>
        </p:spPr>
      </p:pic>
      <p:sp>
        <p:nvSpPr>
          <p:cNvPr id="1033" name="Freeform 9"/>
          <p:cNvSpPr>
            <a:spLocks/>
          </p:cNvSpPr>
          <p:nvPr/>
        </p:nvSpPr>
        <p:spPr bwMode="gray">
          <a:xfrm>
            <a:off x="6350" y="5113338"/>
            <a:ext cx="1852613" cy="1746250"/>
          </a:xfrm>
          <a:custGeom>
            <a:avLst/>
            <a:gdLst/>
            <a:ahLst/>
            <a:cxnLst>
              <a:cxn ang="0">
                <a:pos x="0" y="0"/>
              </a:cxn>
              <a:cxn ang="0">
                <a:pos x="0" y="1100"/>
              </a:cxn>
              <a:cxn ang="0">
                <a:pos x="1089" y="1100"/>
              </a:cxn>
              <a:cxn ang="0">
                <a:pos x="0" y="0"/>
              </a:cxn>
            </a:cxnLst>
            <a:rect l="0" t="0" r="r" b="b"/>
            <a:pathLst>
              <a:path w="1089" h="1100">
                <a:moveTo>
                  <a:pt x="0" y="0"/>
                </a:moveTo>
                <a:cubicBezTo>
                  <a:pt x="0" y="550"/>
                  <a:pt x="0" y="1100"/>
                  <a:pt x="0" y="1100"/>
                </a:cubicBezTo>
                <a:lnTo>
                  <a:pt x="1089" y="1100"/>
                </a:lnTo>
                <a:cubicBezTo>
                  <a:pt x="1089" y="1100"/>
                  <a:pt x="596" y="865"/>
                  <a:pt x="0" y="0"/>
                </a:cubicBezTo>
                <a:close/>
              </a:path>
            </a:pathLst>
          </a:custGeom>
          <a:solidFill>
            <a:schemeClr val="folHlink"/>
          </a:solidFill>
          <a:ln w="9525">
            <a:noFill/>
            <a:round/>
            <a:headEnd/>
            <a:tailEnd/>
          </a:ln>
          <a:effectLst/>
        </p:spPr>
        <p:txBody>
          <a:bodyPr/>
          <a:lstStyle/>
          <a:p>
            <a:endParaRPr lang="en-US"/>
          </a:p>
        </p:txBody>
      </p:sp>
      <p:grpSp>
        <p:nvGrpSpPr>
          <p:cNvPr id="1035" name="Group 11"/>
          <p:cNvGrpSpPr>
            <a:grpSpLocks/>
          </p:cNvGrpSpPr>
          <p:nvPr/>
        </p:nvGrpSpPr>
        <p:grpSpPr bwMode="auto">
          <a:xfrm>
            <a:off x="0" y="0"/>
            <a:ext cx="9156700" cy="6875463"/>
            <a:chOff x="0" y="0"/>
            <a:chExt cx="5768" cy="4331"/>
          </a:xfrm>
        </p:grpSpPr>
        <p:grpSp>
          <p:nvGrpSpPr>
            <p:cNvPr id="1036" name="Group 12"/>
            <p:cNvGrpSpPr>
              <a:grpSpLocks/>
            </p:cNvGrpSpPr>
            <p:nvPr/>
          </p:nvGrpSpPr>
          <p:grpSpPr bwMode="auto">
            <a:xfrm>
              <a:off x="332" y="0"/>
              <a:ext cx="5080" cy="4331"/>
              <a:chOff x="332" y="0"/>
              <a:chExt cx="5080" cy="4331"/>
            </a:xfrm>
          </p:grpSpPr>
          <p:sp>
            <p:nvSpPr>
              <p:cNvPr id="1037" name="Line 13"/>
              <p:cNvSpPr>
                <a:spLocks noChangeShapeType="1"/>
              </p:cNvSpPr>
              <p:nvPr/>
            </p:nvSpPr>
            <p:spPr bwMode="gray">
              <a:xfrm>
                <a:off x="332" y="0"/>
                <a:ext cx="0" cy="3510"/>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38" name="Line 14"/>
              <p:cNvSpPr>
                <a:spLocks noChangeShapeType="1"/>
              </p:cNvSpPr>
              <p:nvPr/>
            </p:nvSpPr>
            <p:spPr bwMode="gray">
              <a:xfrm>
                <a:off x="1057" y="0"/>
                <a:ext cx="0" cy="4142"/>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39" name="Line 15"/>
              <p:cNvSpPr>
                <a:spLocks noChangeShapeType="1"/>
              </p:cNvSpPr>
              <p:nvPr/>
            </p:nvSpPr>
            <p:spPr bwMode="gray">
              <a:xfrm>
                <a:off x="1783" y="0"/>
                <a:ext cx="0" cy="4322"/>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0" name="Line 16"/>
              <p:cNvSpPr>
                <a:spLocks noChangeShapeType="1"/>
              </p:cNvSpPr>
              <p:nvPr/>
            </p:nvSpPr>
            <p:spPr bwMode="gray">
              <a:xfrm>
                <a:off x="2509" y="0"/>
                <a:ext cx="0" cy="4331"/>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1" name="Line 17"/>
              <p:cNvSpPr>
                <a:spLocks noChangeShapeType="1"/>
              </p:cNvSpPr>
              <p:nvPr/>
            </p:nvSpPr>
            <p:spPr bwMode="gray">
              <a:xfrm>
                <a:off x="3234" y="245"/>
                <a:ext cx="0" cy="4086"/>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2" name="Line 18"/>
              <p:cNvSpPr>
                <a:spLocks noChangeShapeType="1"/>
              </p:cNvSpPr>
              <p:nvPr/>
            </p:nvSpPr>
            <p:spPr bwMode="gray">
              <a:xfrm>
                <a:off x="3960" y="390"/>
                <a:ext cx="0" cy="3941"/>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3" name="Line 19"/>
              <p:cNvSpPr>
                <a:spLocks noChangeShapeType="1"/>
              </p:cNvSpPr>
              <p:nvPr/>
            </p:nvSpPr>
            <p:spPr bwMode="gray">
              <a:xfrm>
                <a:off x="4686" y="487"/>
                <a:ext cx="0" cy="3844"/>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4" name="Line 20"/>
              <p:cNvSpPr>
                <a:spLocks noChangeShapeType="1"/>
              </p:cNvSpPr>
              <p:nvPr/>
            </p:nvSpPr>
            <p:spPr bwMode="gray">
              <a:xfrm>
                <a:off x="5412" y="567"/>
                <a:ext cx="0" cy="3764"/>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grpSp>
        <p:grpSp>
          <p:nvGrpSpPr>
            <p:cNvPr id="1045" name="Group 21"/>
            <p:cNvGrpSpPr>
              <a:grpSpLocks/>
            </p:cNvGrpSpPr>
            <p:nvPr/>
          </p:nvGrpSpPr>
          <p:grpSpPr bwMode="auto">
            <a:xfrm>
              <a:off x="0" y="264"/>
              <a:ext cx="5768" cy="3538"/>
              <a:chOff x="0" y="264"/>
              <a:chExt cx="5768" cy="3538"/>
            </a:xfrm>
          </p:grpSpPr>
          <p:sp>
            <p:nvSpPr>
              <p:cNvPr id="1046" name="Line 22"/>
              <p:cNvSpPr>
                <a:spLocks noChangeShapeType="1"/>
              </p:cNvSpPr>
              <p:nvPr/>
            </p:nvSpPr>
            <p:spPr bwMode="gray">
              <a:xfrm rot="5400000">
                <a:off x="1635" y="-1371"/>
                <a:ext cx="0" cy="3270"/>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7" name="Line 23"/>
              <p:cNvSpPr>
                <a:spLocks noChangeShapeType="1"/>
              </p:cNvSpPr>
              <p:nvPr/>
            </p:nvSpPr>
            <p:spPr bwMode="gray">
              <a:xfrm rot="5400000">
                <a:off x="2884" y="-1913"/>
                <a:ext cx="0" cy="5768"/>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8" name="Line 24"/>
              <p:cNvSpPr>
                <a:spLocks noChangeShapeType="1"/>
              </p:cNvSpPr>
              <p:nvPr/>
            </p:nvSpPr>
            <p:spPr bwMode="gray">
              <a:xfrm rot="5400000">
                <a:off x="2884" y="-1205"/>
                <a:ext cx="0" cy="5768"/>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9" name="Line 25"/>
              <p:cNvSpPr>
                <a:spLocks noChangeShapeType="1"/>
              </p:cNvSpPr>
              <p:nvPr/>
            </p:nvSpPr>
            <p:spPr bwMode="gray">
              <a:xfrm rot="5400000">
                <a:off x="2885" y="-497"/>
                <a:ext cx="0" cy="5766"/>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50" name="Line 26"/>
              <p:cNvSpPr>
                <a:spLocks noChangeShapeType="1"/>
              </p:cNvSpPr>
              <p:nvPr/>
            </p:nvSpPr>
            <p:spPr bwMode="gray">
              <a:xfrm rot="5400000">
                <a:off x="2885" y="211"/>
                <a:ext cx="0" cy="5766"/>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51" name="Line 27"/>
              <p:cNvSpPr>
                <a:spLocks noChangeShapeType="1"/>
              </p:cNvSpPr>
              <p:nvPr/>
            </p:nvSpPr>
            <p:spPr bwMode="gray">
              <a:xfrm rot="5400000">
                <a:off x="3192" y="1251"/>
                <a:ext cx="0" cy="5102"/>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grpSp>
      </p:grpSp>
      <p:sp>
        <p:nvSpPr>
          <p:cNvPr id="1052" name="Rectangle 28"/>
          <p:cNvSpPr>
            <a:spLocks noChangeArrowheads="1"/>
          </p:cNvSpPr>
          <p:nvPr/>
        </p:nvSpPr>
        <p:spPr bwMode="gray">
          <a:xfrm>
            <a:off x="4005263" y="2692400"/>
            <a:ext cx="1128712" cy="1079500"/>
          </a:xfrm>
          <a:prstGeom prst="rect">
            <a:avLst/>
          </a:prstGeom>
          <a:solidFill>
            <a:srgbClr val="FFFFFF">
              <a:alpha val="25000"/>
            </a:srgbClr>
          </a:solidFill>
          <a:ln w="9525">
            <a:noFill/>
            <a:miter lim="800000"/>
            <a:headEnd/>
            <a:tailEnd/>
          </a:ln>
          <a:effectLst/>
        </p:spPr>
        <p:txBody>
          <a:bodyPr wrap="none" anchor="ctr"/>
          <a:lstStyle/>
          <a:p>
            <a:endParaRPr lang="en-US"/>
          </a:p>
        </p:txBody>
      </p:sp>
      <p:sp>
        <p:nvSpPr>
          <p:cNvPr id="1053" name="Rectangle 29"/>
          <p:cNvSpPr>
            <a:spLocks noChangeArrowheads="1"/>
          </p:cNvSpPr>
          <p:nvPr/>
        </p:nvSpPr>
        <p:spPr bwMode="gray">
          <a:xfrm>
            <a:off x="7459663" y="4937125"/>
            <a:ext cx="1120775" cy="1079500"/>
          </a:xfrm>
          <a:prstGeom prst="rect">
            <a:avLst/>
          </a:prstGeom>
          <a:solidFill>
            <a:srgbClr val="FFFFFF">
              <a:alpha val="30000"/>
            </a:srgbClr>
          </a:solidFill>
          <a:ln w="9525">
            <a:noFill/>
            <a:miter lim="800000"/>
            <a:headEnd/>
            <a:tailEnd/>
          </a:ln>
          <a:effectLst/>
        </p:spPr>
        <p:txBody>
          <a:bodyPr wrap="none" anchor="ctr"/>
          <a:lstStyle/>
          <a:p>
            <a:endParaRPr lang="en-US"/>
          </a:p>
        </p:txBody>
      </p:sp>
      <p:sp>
        <p:nvSpPr>
          <p:cNvPr id="1054" name="Rectangle 30"/>
          <p:cNvSpPr>
            <a:spLocks noChangeArrowheads="1"/>
          </p:cNvSpPr>
          <p:nvPr/>
        </p:nvSpPr>
        <p:spPr bwMode="gray">
          <a:xfrm>
            <a:off x="549275" y="3808413"/>
            <a:ext cx="1128713" cy="1079500"/>
          </a:xfrm>
          <a:prstGeom prst="rect">
            <a:avLst/>
          </a:prstGeom>
          <a:solidFill>
            <a:srgbClr val="FFFFFF">
              <a:alpha val="20000"/>
            </a:srgbClr>
          </a:solidFill>
          <a:ln w="9525">
            <a:noFill/>
            <a:miter lim="800000"/>
            <a:headEnd/>
            <a:tailEnd/>
          </a:ln>
          <a:effectLst/>
        </p:spPr>
        <p:txBody>
          <a:bodyPr wrap="none" anchor="ctr"/>
          <a:lstStyle/>
          <a:p>
            <a:endParaRPr lang="en-US"/>
          </a:p>
        </p:txBody>
      </p:sp>
      <p:sp>
        <p:nvSpPr>
          <p:cNvPr id="1055" name="Rectangle 31"/>
          <p:cNvSpPr>
            <a:spLocks noChangeArrowheads="1"/>
          </p:cNvSpPr>
          <p:nvPr/>
        </p:nvSpPr>
        <p:spPr bwMode="gray">
          <a:xfrm>
            <a:off x="6307138" y="6064250"/>
            <a:ext cx="1128712" cy="796925"/>
          </a:xfrm>
          <a:prstGeom prst="rect">
            <a:avLst/>
          </a:prstGeom>
          <a:solidFill>
            <a:srgbClr val="FFFFFF">
              <a:alpha val="20000"/>
            </a:srgbClr>
          </a:solidFill>
          <a:ln w="9525">
            <a:noFill/>
            <a:miter lim="800000"/>
            <a:headEnd/>
            <a:tailEnd/>
          </a:ln>
          <a:effectLst/>
        </p:spPr>
        <p:txBody>
          <a:bodyPr wrap="none" anchor="ctr"/>
          <a:lstStyle/>
          <a:p>
            <a:endParaRPr lang="en-US"/>
          </a:p>
        </p:txBody>
      </p:sp>
      <p:sp>
        <p:nvSpPr>
          <p:cNvPr id="1056" name="Rectangle 32"/>
          <p:cNvSpPr>
            <a:spLocks noChangeArrowheads="1"/>
          </p:cNvSpPr>
          <p:nvPr/>
        </p:nvSpPr>
        <p:spPr bwMode="gray">
          <a:xfrm>
            <a:off x="2846388" y="0"/>
            <a:ext cx="1128712" cy="404813"/>
          </a:xfrm>
          <a:prstGeom prst="rect">
            <a:avLst/>
          </a:prstGeom>
          <a:solidFill>
            <a:srgbClr val="FFFFFF">
              <a:alpha val="39999"/>
            </a:srgbClr>
          </a:solidFill>
          <a:ln w="9525">
            <a:noFill/>
            <a:miter lim="800000"/>
            <a:headEnd/>
            <a:tailEnd/>
          </a:ln>
          <a:effectLst/>
        </p:spPr>
        <p:txBody>
          <a:bodyPr wrap="none" anchor="ctr"/>
          <a:lstStyle/>
          <a:p>
            <a:endParaRPr lang="en-US"/>
          </a:p>
        </p:txBody>
      </p:sp>
      <p:sp>
        <p:nvSpPr>
          <p:cNvPr id="1057" name="Rectangle 33"/>
          <p:cNvSpPr>
            <a:spLocks noChangeArrowheads="1"/>
          </p:cNvSpPr>
          <p:nvPr/>
        </p:nvSpPr>
        <p:spPr bwMode="gray">
          <a:xfrm>
            <a:off x="2852738" y="4938713"/>
            <a:ext cx="1120775" cy="1079500"/>
          </a:xfrm>
          <a:prstGeom prst="rect">
            <a:avLst/>
          </a:prstGeom>
          <a:solidFill>
            <a:srgbClr val="FFFFFF">
              <a:alpha val="30000"/>
            </a:srgbClr>
          </a:solidFill>
          <a:ln w="9525">
            <a:noFill/>
            <a:miter lim="800000"/>
            <a:headEnd/>
            <a:tailEnd/>
          </a:ln>
          <a:effectLst/>
        </p:spPr>
        <p:txBody>
          <a:bodyPr wrap="none" anchor="ctr"/>
          <a:lstStyle/>
          <a:p>
            <a:endParaRPr lang="en-US"/>
          </a:p>
        </p:txBody>
      </p:sp>
      <p:sp>
        <p:nvSpPr>
          <p:cNvPr id="1058" name="Rectangle 34"/>
          <p:cNvSpPr>
            <a:spLocks noChangeArrowheads="1"/>
          </p:cNvSpPr>
          <p:nvPr/>
        </p:nvSpPr>
        <p:spPr bwMode="gray">
          <a:xfrm>
            <a:off x="6300788" y="1566863"/>
            <a:ext cx="1120775" cy="1079500"/>
          </a:xfrm>
          <a:prstGeom prst="rect">
            <a:avLst/>
          </a:prstGeom>
          <a:solidFill>
            <a:srgbClr val="FFFFFF">
              <a:alpha val="30000"/>
            </a:srgbClr>
          </a:solidFill>
          <a:ln w="9525">
            <a:noFill/>
            <a:miter lim="800000"/>
            <a:headEnd/>
            <a:tailEnd/>
          </a:ln>
          <a:effectLst/>
        </p:spPr>
        <p:txBody>
          <a:bodyPr wrap="none" anchor="ctr"/>
          <a:lstStyle/>
          <a:p>
            <a:endParaRPr lang="en-US"/>
          </a:p>
        </p:txBody>
      </p:sp>
      <p:pic>
        <p:nvPicPr>
          <p:cNvPr id="1059" name="Picture 35" descr="3"/>
          <p:cNvPicPr>
            <a:picLocks noChangeAspect="1" noChangeArrowheads="1"/>
          </p:cNvPicPr>
          <p:nvPr/>
        </p:nvPicPr>
        <p:blipFill>
          <a:blip r:embed="rId15" cstate="print"/>
          <a:srcRect/>
          <a:stretch>
            <a:fillRect/>
          </a:stretch>
        </p:blipFill>
        <p:spPr bwMode="gray">
          <a:xfrm>
            <a:off x="-180975" y="5638800"/>
            <a:ext cx="2016125" cy="1219200"/>
          </a:xfrm>
          <a:prstGeom prst="rect">
            <a:avLst/>
          </a:prstGeom>
          <a:noFill/>
        </p:spPr>
      </p:pic>
      <p:sp>
        <p:nvSpPr>
          <p:cNvPr id="1027" name="Rectangle 3"/>
          <p:cNvSpPr>
            <a:spLocks noGrp="1" noChangeArrowheads="1"/>
          </p:cNvSpPr>
          <p:nvPr>
            <p:ph type="body" idx="1"/>
          </p:nvPr>
        </p:nvSpPr>
        <p:spPr bwMode="gray">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gray">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gray">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gray">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B839C7B-E24B-41A3-8025-7F6B28FEA258}" type="slidenum">
              <a:rPr lang="en-US"/>
              <a:pPr/>
              <a:t>‹#›</a:t>
            </a:fld>
            <a:endParaRPr lang="en-US"/>
          </a:p>
        </p:txBody>
      </p:sp>
      <p:sp>
        <p:nvSpPr>
          <p:cNvPr id="1060" name="Freeform 36" descr="11"/>
          <p:cNvSpPr>
            <a:spLocks/>
          </p:cNvSpPr>
          <p:nvPr/>
        </p:nvSpPr>
        <p:spPr bwMode="gray">
          <a:xfrm>
            <a:off x="4041775" y="0"/>
            <a:ext cx="5105400" cy="739775"/>
          </a:xfrm>
          <a:custGeom>
            <a:avLst/>
            <a:gdLst/>
            <a:ahLst/>
            <a:cxnLst>
              <a:cxn ang="0">
                <a:pos x="3130" y="453"/>
              </a:cxn>
              <a:cxn ang="0">
                <a:pos x="3130" y="0"/>
              </a:cxn>
              <a:cxn ang="0">
                <a:pos x="0" y="0"/>
              </a:cxn>
              <a:cxn ang="0">
                <a:pos x="3130" y="453"/>
              </a:cxn>
            </a:cxnLst>
            <a:rect l="0" t="0" r="r" b="b"/>
            <a:pathLst>
              <a:path w="3130" h="453">
                <a:moveTo>
                  <a:pt x="3130" y="453"/>
                </a:moveTo>
                <a:cubicBezTo>
                  <a:pt x="3130" y="226"/>
                  <a:pt x="3130" y="0"/>
                  <a:pt x="3130" y="0"/>
                </a:cubicBezTo>
                <a:lnTo>
                  <a:pt x="0" y="0"/>
                </a:lnTo>
                <a:cubicBezTo>
                  <a:pt x="0" y="0"/>
                  <a:pt x="1298" y="389"/>
                  <a:pt x="3130" y="453"/>
                </a:cubicBezTo>
                <a:close/>
              </a:path>
            </a:pathLst>
          </a:custGeom>
          <a:blipFill dpi="0" rotWithShape="1">
            <a:blip r:embed="rId16" cstate="print"/>
            <a:srcRect/>
            <a:stretch>
              <a:fillRect/>
            </a:stretch>
          </a:blipFill>
          <a:ln w="9525">
            <a:noFill/>
            <a:round/>
            <a:headEnd/>
            <a:tailEnd/>
          </a:ln>
          <a:effectLst/>
        </p:spPr>
        <p:txBody>
          <a:bodyPr/>
          <a:lstStyle/>
          <a:p>
            <a:endParaRPr lang="en-US"/>
          </a:p>
        </p:txBody>
      </p:sp>
      <p:sp>
        <p:nvSpPr>
          <p:cNvPr id="1026" name="Rectangle 2"/>
          <p:cNvSpPr>
            <a:spLocks noGrp="1" noChangeArrowheads="1"/>
          </p:cNvSpPr>
          <p:nvPr>
            <p:ph type="title"/>
          </p:nvPr>
        </p:nvSpPr>
        <p:spPr bwMode="gray">
          <a:xfrm>
            <a:off x="457200" y="325438"/>
            <a:ext cx="8229600" cy="927100"/>
          </a:xfrm>
          <a:prstGeom prst="rect">
            <a:avLst/>
          </a:prstGeom>
          <a:noFill/>
          <a:ln w="9525">
            <a:noFill/>
            <a:miter lim="800000"/>
            <a:headEnd/>
            <a:tailEnd/>
          </a:ln>
          <a:effectLst>
            <a:outerShdw dist="35921" dir="2700000" algn="ctr" rotWithShape="0">
              <a:srgbClr val="FFFFFF"/>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4" name="Freeform 10"/>
          <p:cNvSpPr>
            <a:spLocks/>
          </p:cNvSpPr>
          <p:nvPr/>
        </p:nvSpPr>
        <p:spPr bwMode="gray">
          <a:xfrm>
            <a:off x="4041775" y="1588"/>
            <a:ext cx="5105400" cy="739775"/>
          </a:xfrm>
          <a:custGeom>
            <a:avLst/>
            <a:gdLst/>
            <a:ahLst/>
            <a:cxnLst>
              <a:cxn ang="0">
                <a:pos x="3130" y="453"/>
              </a:cxn>
              <a:cxn ang="0">
                <a:pos x="3130" y="0"/>
              </a:cxn>
              <a:cxn ang="0">
                <a:pos x="0" y="0"/>
              </a:cxn>
              <a:cxn ang="0">
                <a:pos x="3130" y="453"/>
              </a:cxn>
            </a:cxnLst>
            <a:rect l="0" t="0" r="r" b="b"/>
            <a:pathLst>
              <a:path w="3130" h="453">
                <a:moveTo>
                  <a:pt x="3130" y="453"/>
                </a:moveTo>
                <a:cubicBezTo>
                  <a:pt x="3130" y="226"/>
                  <a:pt x="3130" y="0"/>
                  <a:pt x="3130" y="0"/>
                </a:cubicBezTo>
                <a:lnTo>
                  <a:pt x="0" y="0"/>
                </a:lnTo>
                <a:cubicBezTo>
                  <a:pt x="0" y="0"/>
                  <a:pt x="1298" y="389"/>
                  <a:pt x="3130" y="453"/>
                </a:cubicBezTo>
                <a:close/>
              </a:path>
            </a:pathLst>
          </a:custGeom>
          <a:blipFill dpi="0" rotWithShape="1">
            <a:blip r:embed="rId17" cstate="print"/>
            <a:srcRect/>
            <a:stretch>
              <a:fillRect/>
            </a:stretch>
          </a:blipFill>
          <a:ln w="9525">
            <a:no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ppt_x</p:attrName>
                                        </p:attrNameLst>
                                      </p:cBhvr>
                                      <p:tavLst>
                                        <p:tav tm="0">
                                          <p:val>
                                            <p:strVal val="#ppt_x-.2"/>
                                          </p:val>
                                        </p:tav>
                                        <p:tav tm="100000">
                                          <p:val>
                                            <p:strVal val="#ppt_x"/>
                                          </p:val>
                                        </p:tav>
                                      </p:tavLst>
                                    </p:anim>
                                    <p:anim calcmode="lin" valueType="num">
                                      <p:cBhvr>
                                        <p:cTn id="8" dur="5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9" dur="500"/>
                                        <p:tgtEl>
                                          <p:spTgt spid="102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034"/>
                                        </p:tgtEl>
                                        <p:attrNameLst>
                                          <p:attrName>style.visibility</p:attrName>
                                        </p:attrNameLst>
                                      </p:cBhvr>
                                      <p:to>
                                        <p:strVal val="visible"/>
                                      </p:to>
                                    </p:set>
                                    <p:animEffect transition="in" filter="fade">
                                      <p:cBhvr>
                                        <p:cTn id="13" dur="20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34" grpId="0" animBg="1"/>
    </p:bld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charset="0"/>
        </a:defRPr>
      </a:lvl2pPr>
      <a:lvl3pPr algn="l" rtl="0" eaLnBrk="1" fontAlgn="base" hangingPunct="1">
        <a:spcBef>
          <a:spcPct val="0"/>
        </a:spcBef>
        <a:spcAft>
          <a:spcPct val="0"/>
        </a:spcAft>
        <a:defRPr sz="4400" b="1">
          <a:solidFill>
            <a:schemeClr val="tx2"/>
          </a:solidFill>
          <a:latin typeface="Arial" charset="0"/>
        </a:defRPr>
      </a:lvl3pPr>
      <a:lvl4pPr algn="l" rtl="0" eaLnBrk="1" fontAlgn="base" hangingPunct="1">
        <a:spcBef>
          <a:spcPct val="0"/>
        </a:spcBef>
        <a:spcAft>
          <a:spcPct val="0"/>
        </a:spcAft>
        <a:defRPr sz="4400" b="1">
          <a:solidFill>
            <a:schemeClr val="tx2"/>
          </a:solidFill>
          <a:latin typeface="Arial" charset="0"/>
        </a:defRPr>
      </a:lvl4pPr>
      <a:lvl5pPr algn="l" rtl="0" eaLnBrk="1" fontAlgn="base" hangingPunct="1">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9600" y="381000"/>
            <a:ext cx="4267200" cy="769441"/>
          </a:xfrm>
          <a:prstGeom prst="rect">
            <a:avLst/>
          </a:prstGeom>
        </p:spPr>
        <p:txBody>
          <a:bodyPr wrap="square">
            <a:spAutoFit/>
          </a:bodyPr>
          <a:lstStyle/>
          <a:p>
            <a:pPr algn="r" rtl="1"/>
            <a:r>
              <a:rPr lang="ar-SA" sz="4400" dirty="0" smtClean="0">
                <a:ln w="18415" cmpd="sng">
                  <a:solidFill>
                    <a:srgbClr val="FFFFFF"/>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cs typeface="Simplified Arabic" pitchFamily="2" charset="-78"/>
              </a:rPr>
              <a:t>البروتينات</a:t>
            </a:r>
            <a:r>
              <a:rPr lang="en-US" sz="4400" dirty="0" smtClean="0">
                <a:ln w="18415" cmpd="sng">
                  <a:solidFill>
                    <a:srgbClr val="FFFFFF"/>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cs typeface="Simplified Arabic" pitchFamily="2" charset="-78"/>
              </a:rPr>
              <a:t> </a:t>
            </a:r>
            <a:r>
              <a:rPr lang="ar-SA" sz="4400" dirty="0" smtClean="0">
                <a:ln w="18415" cmpd="sng">
                  <a:solidFill>
                    <a:srgbClr val="FFFFFF"/>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cs typeface="Simplified Arabic" pitchFamily="2" charset="-78"/>
              </a:rPr>
              <a:t> </a:t>
            </a:r>
            <a:r>
              <a:rPr lang="en-US" sz="4400" dirty="0" smtClean="0">
                <a:ln w="18415" cmpd="sng">
                  <a:solidFill>
                    <a:srgbClr val="FFFFFF"/>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cs typeface="Simplified Arabic" pitchFamily="2" charset="-78"/>
              </a:rPr>
              <a:t>Protein</a:t>
            </a:r>
            <a:endParaRPr lang="en-US" sz="4400" dirty="0">
              <a:ln w="18415" cmpd="sng">
                <a:solidFill>
                  <a:srgbClr val="FFFFFF"/>
                </a:solidFill>
                <a:prstDash val="solid"/>
              </a:ln>
              <a:solidFill>
                <a:srgbClr val="FFFFFF"/>
              </a:solidFill>
              <a:effectLst>
                <a:glow rad="228600">
                  <a:schemeClr val="accent1">
                    <a:satMod val="175000"/>
                    <a:alpha val="40000"/>
                  </a:schemeClr>
                </a:glow>
                <a:outerShdw blurRad="63500" dir="3600000" algn="tl" rotWithShape="0">
                  <a:srgbClr val="000000">
                    <a:alpha val="70000"/>
                  </a:srgbClr>
                </a:outerShdw>
              </a:effectLst>
            </a:endParaRPr>
          </a:p>
        </p:txBody>
      </p:sp>
      <p:sp>
        <p:nvSpPr>
          <p:cNvPr id="8" name="Rectangle 7"/>
          <p:cNvSpPr/>
          <p:nvPr/>
        </p:nvSpPr>
        <p:spPr>
          <a:xfrm>
            <a:off x="0" y="1752600"/>
            <a:ext cx="5105400" cy="3268587"/>
          </a:xfrm>
          <a:prstGeom prst="rect">
            <a:avLst/>
          </a:prstGeom>
        </p:spPr>
        <p:txBody>
          <a:bodyPr wrap="square">
            <a:spAutoFit/>
          </a:bodyPr>
          <a:lstStyle/>
          <a:p>
            <a:pPr algn="just" rtl="1">
              <a:lnSpc>
                <a:spcPct val="80000"/>
              </a:lnSpc>
              <a:buFont typeface="Wingdings" pitchFamily="2" charset="2"/>
              <a:buChar char="Ø"/>
            </a:pPr>
            <a:r>
              <a:rPr lang="ar-SA" sz="2400" b="1" dirty="0" smtClean="0"/>
              <a:t>تعني كلمة بروتين ” يأتي في المقام الأول“</a:t>
            </a:r>
          </a:p>
          <a:p>
            <a:pPr algn="just" rtl="1">
              <a:lnSpc>
                <a:spcPct val="80000"/>
              </a:lnSpc>
              <a:buFont typeface="Wingdings" pitchFamily="2" charset="2"/>
              <a:buChar char="Ø"/>
            </a:pPr>
            <a:r>
              <a:rPr lang="ar-SA" sz="2400" b="1" dirty="0" smtClean="0"/>
              <a:t> أطلق هذا المصطلح أول مرة عام 1838 م</a:t>
            </a:r>
          </a:p>
          <a:p>
            <a:pPr algn="just" rtl="1">
              <a:lnSpc>
                <a:spcPct val="80000"/>
              </a:lnSpc>
              <a:buFont typeface="Wingdings" pitchFamily="2" charset="2"/>
              <a:buChar char="Ø"/>
            </a:pPr>
            <a:r>
              <a:rPr lang="ar-SA" sz="2400" b="1" dirty="0" smtClean="0"/>
              <a:t> يدخل في تركيبها نفس العناصر الكيميائية المكونة للكربوهيدرات بالإضافة إلى النيتروجين</a:t>
            </a:r>
          </a:p>
          <a:p>
            <a:pPr algn="just" rtl="1">
              <a:lnSpc>
                <a:spcPct val="80000"/>
              </a:lnSpc>
              <a:buFont typeface="Wingdings" pitchFamily="2" charset="2"/>
              <a:buChar char="Ø"/>
            </a:pPr>
            <a:r>
              <a:rPr lang="ar-SA" sz="2400" b="1" dirty="0" smtClean="0"/>
              <a:t> البروتين جزء من مكونات كل خلية في الجسم</a:t>
            </a:r>
          </a:p>
          <a:p>
            <a:pPr algn="just" rtl="1">
              <a:lnSpc>
                <a:spcPct val="80000"/>
              </a:lnSpc>
            </a:pPr>
            <a:r>
              <a:rPr lang="ar-SA" sz="2400" b="1" dirty="0" smtClean="0"/>
              <a:t>   - 20 ٪ من وزن الجسم</a:t>
            </a:r>
          </a:p>
          <a:p>
            <a:pPr algn="just" rtl="1">
              <a:lnSpc>
                <a:spcPct val="80000"/>
              </a:lnSpc>
            </a:pPr>
            <a:r>
              <a:rPr lang="ar-SA" sz="2400" b="1" dirty="0" smtClean="0"/>
              <a:t>   - 50 ٪ من وزن العضلات</a:t>
            </a:r>
          </a:p>
          <a:p>
            <a:pPr algn="just" rtl="1">
              <a:lnSpc>
                <a:spcPct val="80000"/>
              </a:lnSpc>
            </a:pPr>
            <a:r>
              <a:rPr lang="ar-SA" sz="2400" b="1" dirty="0" smtClean="0"/>
              <a:t>   - 20 ٪ من وزن العظام</a:t>
            </a:r>
          </a:p>
          <a:p>
            <a:pPr algn="just" rtl="1">
              <a:lnSpc>
                <a:spcPct val="80000"/>
              </a:lnSpc>
            </a:pPr>
            <a:r>
              <a:rPr lang="ar-SA" sz="2400" b="1" dirty="0" smtClean="0"/>
              <a:t>   - 10 ٪ في الجلد</a:t>
            </a:r>
          </a:p>
          <a:p>
            <a:pPr algn="just" rtl="1">
              <a:lnSpc>
                <a:spcPct val="80000"/>
              </a:lnSpc>
            </a:pPr>
            <a:r>
              <a:rPr lang="ar-SA" sz="2400" b="1" dirty="0" smtClean="0"/>
              <a:t>* يؤدي الوظائف الثلاثة الرئيسة للغذاء في الجسم</a:t>
            </a:r>
          </a:p>
          <a:p>
            <a:pPr algn="just">
              <a:lnSpc>
                <a:spcPct val="80000"/>
              </a:lnSpc>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7030A0"/>
                </a:solidFill>
                <a:effectLst>
                  <a:glow rad="101600">
                    <a:schemeClr val="bg1">
                      <a:lumMod val="75000"/>
                      <a:alpha val="60000"/>
                    </a:schemeClr>
                  </a:glow>
                </a:effectLst>
                <a:latin typeface="Andalus" pitchFamily="2" charset="-78"/>
                <a:cs typeface="Andalus" pitchFamily="2" charset="-78"/>
              </a:rPr>
              <a:t>تقدير القيمة </a:t>
            </a:r>
            <a:r>
              <a:rPr lang="ar-SA" dirty="0" err="1" smtClean="0">
                <a:solidFill>
                  <a:srgbClr val="7030A0"/>
                </a:solidFill>
                <a:effectLst>
                  <a:glow rad="101600">
                    <a:schemeClr val="bg1">
                      <a:lumMod val="75000"/>
                      <a:alpha val="60000"/>
                    </a:schemeClr>
                  </a:glow>
                </a:effectLst>
                <a:latin typeface="Andalus" pitchFamily="2" charset="-78"/>
                <a:cs typeface="Andalus" pitchFamily="2" charset="-78"/>
              </a:rPr>
              <a:t>التغذوية</a:t>
            </a:r>
            <a:r>
              <a:rPr lang="ar-SA" dirty="0" smtClean="0">
                <a:solidFill>
                  <a:srgbClr val="7030A0"/>
                </a:solidFill>
                <a:effectLst>
                  <a:glow rad="101600">
                    <a:schemeClr val="bg1">
                      <a:lumMod val="75000"/>
                      <a:alpha val="60000"/>
                    </a:schemeClr>
                  </a:glow>
                </a:effectLst>
                <a:latin typeface="Andalus" pitchFamily="2" charset="-78"/>
                <a:cs typeface="Andalus" pitchFamily="2" charset="-78"/>
              </a:rPr>
              <a:t> للبروتين (2)</a:t>
            </a:r>
            <a:endParaRPr lang="en-US" dirty="0"/>
          </a:p>
        </p:txBody>
      </p:sp>
      <p:sp>
        <p:nvSpPr>
          <p:cNvPr id="3" name="Content Placeholder 2"/>
          <p:cNvSpPr>
            <a:spLocks noGrp="1"/>
          </p:cNvSpPr>
          <p:nvPr>
            <p:ph idx="1"/>
          </p:nvPr>
        </p:nvSpPr>
        <p:spPr>
          <a:xfrm>
            <a:off x="457200" y="1600201"/>
            <a:ext cx="8229600" cy="3810000"/>
          </a:xfrm>
        </p:spPr>
        <p:txBody>
          <a:bodyPr/>
          <a:lstStyle/>
          <a:p>
            <a:pPr algn="r" rtl="1">
              <a:buFont typeface="Wingdings" pitchFamily="2" charset="2"/>
              <a:buNone/>
            </a:pPr>
            <a:r>
              <a:rPr lang="ar-SA" sz="2000" b="1" dirty="0" smtClean="0"/>
              <a:t>3. نسبة كفاءة البروتين </a:t>
            </a:r>
            <a:r>
              <a:rPr lang="en-US" sz="2000" b="1" dirty="0" smtClean="0"/>
              <a:t>Protein Efficiency Ratio</a:t>
            </a:r>
            <a:r>
              <a:rPr lang="ar-SA" sz="2000" b="1" dirty="0" smtClean="0"/>
              <a:t> </a:t>
            </a:r>
            <a:r>
              <a:rPr lang="en-US" sz="2000" b="1" dirty="0" smtClean="0"/>
              <a:t>(PER</a:t>
            </a:r>
            <a:r>
              <a:rPr lang="en-US" sz="2000" b="1" dirty="0" smtClean="0"/>
              <a:t>)</a:t>
            </a:r>
            <a:endParaRPr lang="ar-SA" sz="2000" b="1" dirty="0" smtClean="0"/>
          </a:p>
          <a:p>
            <a:pPr algn="r" rtl="1">
              <a:buFont typeface="Wingdings" pitchFamily="2" charset="2"/>
              <a:buNone/>
            </a:pPr>
            <a:r>
              <a:rPr lang="ar-SA" sz="2000" b="1" dirty="0" smtClean="0"/>
              <a:t> </a:t>
            </a:r>
            <a:r>
              <a:rPr lang="ar-SA" sz="2000" b="1" dirty="0" smtClean="0"/>
              <a:t>    </a:t>
            </a:r>
            <a:r>
              <a:rPr lang="ar-SA" sz="1600" b="1" dirty="0" smtClean="0"/>
              <a:t>- شروط إجراءها  (24 يوم واستخدام حيوانات في مرحلة النمو ونسبة البروتين في الوجبة 9-10%)</a:t>
            </a:r>
          </a:p>
          <a:p>
            <a:pPr algn="r" rtl="1">
              <a:buFont typeface="Wingdings" pitchFamily="2" charset="2"/>
              <a:buNone/>
            </a:pPr>
            <a:r>
              <a:rPr lang="ar-SA" sz="1600" b="1" dirty="0" smtClean="0"/>
              <a:t> </a:t>
            </a:r>
            <a:r>
              <a:rPr lang="ar-SA" sz="1600" b="1" dirty="0" smtClean="0"/>
              <a:t>     - المزايا (سهلة وتحتاج فقط لوزن الحيوانات قبل وبعد انتهاء التجربة)</a:t>
            </a:r>
          </a:p>
          <a:p>
            <a:pPr algn="r" rtl="1">
              <a:buFont typeface="Wingdings" pitchFamily="2" charset="2"/>
              <a:buNone/>
            </a:pPr>
            <a:r>
              <a:rPr lang="ar-SA" sz="1600" b="1" dirty="0" smtClean="0"/>
              <a:t> </a:t>
            </a:r>
            <a:r>
              <a:rPr lang="ar-SA" sz="1600" b="1" dirty="0" smtClean="0"/>
              <a:t>     - عيوبها (تتأثر بمستوى البروتين والطاقة في الوجبة وجنس وعمر الحيوان, كما ان الزيادة في الوزن لا تنشأ من البروتين فقط ولا تأخذ في الاعتبار البروتين المستخدم لصيانة أسجة الجسم)</a:t>
            </a:r>
            <a:endParaRPr lang="ar-SA" sz="1600" b="1" dirty="0" smtClean="0"/>
          </a:p>
          <a:p>
            <a:pPr algn="r" rtl="1">
              <a:buFont typeface="Wingdings" pitchFamily="2" charset="2"/>
              <a:buNone/>
            </a:pPr>
            <a:r>
              <a:rPr lang="ar-SA" sz="2000" b="1" dirty="0" smtClean="0"/>
              <a:t>4. هضم البروتين - درجة الحمض الأميني المصححة</a:t>
            </a:r>
            <a:endParaRPr lang="en-US" sz="2000" b="1" dirty="0" smtClean="0"/>
          </a:p>
          <a:p>
            <a:pPr algn="r" rtl="1">
              <a:buFont typeface="Wingdings" pitchFamily="2" charset="2"/>
              <a:buNone/>
            </a:pPr>
            <a:r>
              <a:rPr lang="en-US" sz="2000" b="1" dirty="0" smtClean="0"/>
              <a:t> </a:t>
            </a:r>
            <a:r>
              <a:rPr lang="en-US" sz="1600" b="1" dirty="0" smtClean="0"/>
              <a:t>Protein </a:t>
            </a:r>
            <a:r>
              <a:rPr lang="en-US" sz="1600" b="1" dirty="0" smtClean="0"/>
              <a:t>Digestibility – Corrected Amino Acid Score   (PDCAAS)                           </a:t>
            </a:r>
            <a:endParaRPr lang="en-US" sz="1600" b="1" dirty="0" smtClean="0"/>
          </a:p>
          <a:p>
            <a:pPr algn="r" rtl="1">
              <a:buNone/>
            </a:pPr>
            <a:r>
              <a:rPr lang="en-US" sz="2000" b="1" dirty="0" smtClean="0"/>
              <a:t> </a:t>
            </a:r>
            <a:r>
              <a:rPr lang="en-US" sz="2000" b="1" dirty="0" smtClean="0"/>
              <a:t>   </a:t>
            </a:r>
            <a:r>
              <a:rPr lang="ar-SA" sz="2000" b="1" dirty="0" smtClean="0"/>
              <a:t> </a:t>
            </a:r>
            <a:r>
              <a:rPr lang="ar-SA" sz="1800" b="1" dirty="0" smtClean="0"/>
              <a:t>- </a:t>
            </a:r>
            <a:r>
              <a:rPr lang="ar-SA" sz="1800" b="1" dirty="0" smtClean="0"/>
              <a:t>نماذج </a:t>
            </a:r>
            <a:r>
              <a:rPr lang="ar-SA" sz="1800" b="1" dirty="0" smtClean="0"/>
              <a:t>للاحتياجات </a:t>
            </a:r>
            <a:r>
              <a:rPr lang="ar-SA" sz="1800" b="1" dirty="0" smtClean="0"/>
              <a:t>من الأحماض الأمينية لفئات عمرية مختلفة</a:t>
            </a:r>
          </a:p>
          <a:p>
            <a:pPr algn="r" rtl="1">
              <a:buFont typeface="Wingdings" pitchFamily="2" charset="2"/>
              <a:buNone/>
            </a:pPr>
            <a:r>
              <a:rPr lang="ar-SA" sz="1800" b="1" dirty="0" smtClean="0"/>
              <a:t>     - تصحيح لمعامل الهضم</a:t>
            </a:r>
          </a:p>
          <a:p>
            <a:pPr algn="r" rtl="1">
              <a:buFont typeface="Wingdings" pitchFamily="2" charset="2"/>
              <a:buNone/>
            </a:pPr>
            <a:r>
              <a:rPr lang="ar-SA" sz="1800" b="1" dirty="0" smtClean="0"/>
              <a:t> </a:t>
            </a:r>
            <a:r>
              <a:rPr lang="ar-SA" sz="1800" b="1" dirty="0" smtClean="0"/>
              <a:t>    - تعبر أن الاحتياج للحمض </a:t>
            </a:r>
            <a:r>
              <a:rPr lang="ar-SA" sz="1800" b="1" dirty="0" err="1" smtClean="0"/>
              <a:t>الأميني</a:t>
            </a:r>
            <a:r>
              <a:rPr lang="ar-SA" sz="1800" b="1" dirty="0" smtClean="0"/>
              <a:t> ربطه بالاحتياج من البروتين الكلي</a:t>
            </a:r>
            <a:endParaRPr lang="en-US" sz="1800"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70" name="Group 34"/>
          <p:cNvGrpSpPr>
            <a:grpSpLocks/>
          </p:cNvGrpSpPr>
          <p:nvPr/>
        </p:nvGrpSpPr>
        <p:grpSpPr bwMode="auto">
          <a:xfrm rot="19378231" flipV="1">
            <a:off x="2135188" y="4895850"/>
            <a:ext cx="2066925" cy="412750"/>
            <a:chOff x="1565" y="2568"/>
            <a:chExt cx="1118" cy="279"/>
          </a:xfrm>
        </p:grpSpPr>
        <p:sp>
          <p:nvSpPr>
            <p:cNvPr id="14371" name="AutoShape 35"/>
            <p:cNvSpPr>
              <a:spLocks noChangeArrowheads="1"/>
            </p:cNvSpPr>
            <p:nvPr/>
          </p:nvSpPr>
          <p:spPr bwMode="white">
            <a:xfrm rot="5263130">
              <a:off x="1859"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4372" name="AutoShape 36"/>
            <p:cNvSpPr>
              <a:spLocks noChangeArrowheads="1"/>
            </p:cNvSpPr>
            <p:nvPr/>
          </p:nvSpPr>
          <p:spPr bwMode="white">
            <a:xfrm rot="6078281">
              <a:off x="1995"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4373" name="AutoShape 37"/>
            <p:cNvSpPr>
              <a:spLocks noChangeArrowheads="1"/>
            </p:cNvSpPr>
            <p:nvPr/>
          </p:nvSpPr>
          <p:spPr bwMode="white">
            <a:xfrm rot="6373927">
              <a:off x="2071" y="229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4374" name="AutoShape 38"/>
            <p:cNvSpPr>
              <a:spLocks noChangeArrowheads="1"/>
            </p:cNvSpPr>
            <p:nvPr/>
          </p:nvSpPr>
          <p:spPr bwMode="white">
            <a:xfrm rot="6906312">
              <a:off x="2161" y="232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grpSp>
      <p:sp>
        <p:nvSpPr>
          <p:cNvPr id="14376" name="Rectangle 40"/>
          <p:cNvSpPr>
            <a:spLocks noGrp="1" noChangeArrowheads="1"/>
          </p:cNvSpPr>
          <p:nvPr>
            <p:ph type="title"/>
          </p:nvPr>
        </p:nvSpPr>
        <p:spPr>
          <a:xfrm>
            <a:off x="457200" y="304800"/>
            <a:ext cx="8229600" cy="927100"/>
          </a:xfrm>
        </p:spPr>
        <p:txBody>
          <a:bodyPr/>
          <a:lstStyle/>
          <a:p>
            <a:pPr algn="ctr"/>
            <a:r>
              <a:rPr lang="ar-SA" dirty="0" smtClean="0">
                <a:solidFill>
                  <a:srgbClr val="7030A0"/>
                </a:solidFill>
                <a:effectLst>
                  <a:glow rad="101600">
                    <a:schemeClr val="tx1">
                      <a:alpha val="60000"/>
                    </a:schemeClr>
                  </a:glow>
                </a:effectLst>
                <a:latin typeface="Simplified Arabic" pitchFamily="18" charset="-78"/>
                <a:cs typeface="Simplified Arabic" pitchFamily="18" charset="-78"/>
              </a:rPr>
              <a:t>محتويات بعض الأغذية من البروتين</a:t>
            </a:r>
            <a:endParaRPr lang="en-US" dirty="0">
              <a:solidFill>
                <a:srgbClr val="7030A0"/>
              </a:solidFill>
              <a:effectLst>
                <a:glow rad="101600">
                  <a:schemeClr val="tx1">
                    <a:alpha val="60000"/>
                  </a:schemeClr>
                </a:glow>
              </a:effectLst>
              <a:latin typeface="Simplified Arabic" pitchFamily="18" charset="-78"/>
              <a:cs typeface="Simplified Arabic" pitchFamily="18" charset="-78"/>
            </a:endParaRPr>
          </a:p>
        </p:txBody>
      </p:sp>
      <p:graphicFrame>
        <p:nvGraphicFramePr>
          <p:cNvPr id="31" name="Group 51"/>
          <p:cNvGraphicFramePr>
            <a:graphicFrameLocks noGrp="1"/>
          </p:cNvGraphicFramePr>
          <p:nvPr>
            <p:ph idx="1"/>
          </p:nvPr>
        </p:nvGraphicFramePr>
        <p:xfrm>
          <a:off x="457200" y="1268413"/>
          <a:ext cx="8229600" cy="5371465"/>
        </p:xfrm>
        <a:graphic>
          <a:graphicData uri="http://schemas.openxmlformats.org/drawingml/2006/table">
            <a:tbl>
              <a:tblPr rtl="1">
                <a:tableStyleId>{3C2FFA5D-87B4-456A-9821-1D502468CF0F}</a:tableStyleId>
              </a:tblPr>
              <a:tblGrid>
                <a:gridCol w="4114800"/>
                <a:gridCol w="4114800"/>
              </a:tblGrid>
              <a:tr h="708025">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الغذاء</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البروتين (٪ )</a:t>
                      </a:r>
                      <a:endParaRPr kumimoji="0" lang="ar-SA"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503238">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الدجاج</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33</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504825">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لحم البقر</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28</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503238">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لحم الضأن</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26</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503238">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زبدة الفول السوداني</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25</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504825">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الجبن الشدر</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25</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503238">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البيض</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12</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503238">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فول الصويا</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11</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504825">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الحليب</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3</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503238">
                <a:tc>
                  <a:txBody>
                    <a:bodyPr/>
                    <a:lstStyle/>
                    <a:p>
                      <a:pPr marL="0" marR="0" lvl="0" indent="0" algn="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الفاصوليا الخضراء</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2</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06" name="Rectangle 22"/>
          <p:cNvSpPr>
            <a:spLocks noGrp="1" noChangeArrowheads="1"/>
          </p:cNvSpPr>
          <p:nvPr>
            <p:ph type="title"/>
          </p:nvPr>
        </p:nvSpPr>
        <p:spPr/>
        <p:txBody>
          <a:bodyPr/>
          <a:lstStyle/>
          <a:p>
            <a:r>
              <a:rPr lang="ar-SA" dirty="0" smtClean="0">
                <a:solidFill>
                  <a:schemeClr val="accent1">
                    <a:lumMod val="75000"/>
                  </a:schemeClr>
                </a:solidFill>
                <a:effectLst>
                  <a:glow rad="101600">
                    <a:srgbClr val="92D050">
                      <a:alpha val="60000"/>
                    </a:srgbClr>
                  </a:glow>
                </a:effectLst>
              </a:rPr>
              <a:t>وظائف البروتينات      </a:t>
            </a:r>
            <a:endParaRPr lang="en-US" dirty="0">
              <a:solidFill>
                <a:schemeClr val="accent1">
                  <a:lumMod val="75000"/>
                </a:schemeClr>
              </a:solidFill>
              <a:effectLst>
                <a:glow rad="101600">
                  <a:srgbClr val="92D050">
                    <a:alpha val="60000"/>
                  </a:srgbClr>
                </a:glow>
              </a:effectLst>
            </a:endParaRPr>
          </a:p>
        </p:txBody>
      </p:sp>
      <p:sp>
        <p:nvSpPr>
          <p:cNvPr id="25" name="Rectangle 24"/>
          <p:cNvSpPr/>
          <p:nvPr/>
        </p:nvSpPr>
        <p:spPr>
          <a:xfrm>
            <a:off x="990600" y="2133600"/>
            <a:ext cx="5943600" cy="3046988"/>
          </a:xfrm>
          <a:prstGeom prst="rect">
            <a:avLst/>
          </a:prstGeom>
        </p:spPr>
        <p:txBody>
          <a:bodyPr wrap="square">
            <a:spAutoFit/>
          </a:bodyPr>
          <a:lstStyle/>
          <a:p>
            <a:pPr algn="r" rtl="1"/>
            <a:r>
              <a:rPr lang="ar-SA" sz="3200" b="1" dirty="0" smtClean="0">
                <a:latin typeface="Arabic Typesetting" pitchFamily="66" charset="-78"/>
                <a:cs typeface="Arabic Typesetting" pitchFamily="66" charset="-78"/>
              </a:rPr>
              <a:t>النمو وترميم الأنسجة</a:t>
            </a:r>
          </a:p>
          <a:p>
            <a:pPr algn="r" rtl="1"/>
            <a:r>
              <a:rPr lang="ar-SA" sz="3200" b="1" dirty="0" smtClean="0">
                <a:latin typeface="Arabic Typesetting" pitchFamily="66" charset="-78"/>
                <a:cs typeface="Arabic Typesetting" pitchFamily="66" charset="-78"/>
              </a:rPr>
              <a:t>تكوين مركبات الجسم الضرورية ( هرمونات وإنزيمات وفيتامينات )</a:t>
            </a:r>
          </a:p>
          <a:p>
            <a:pPr algn="r" rtl="1"/>
            <a:r>
              <a:rPr lang="ar-SA" sz="3200" b="1" dirty="0" smtClean="0">
                <a:latin typeface="Arabic Typesetting" pitchFamily="66" charset="-78"/>
                <a:cs typeface="Arabic Typesetting" pitchFamily="66" charset="-78"/>
              </a:rPr>
              <a:t>المحافظة على التوازن المائي</a:t>
            </a:r>
          </a:p>
          <a:p>
            <a:pPr algn="r" rtl="1"/>
            <a:r>
              <a:rPr lang="ar-SA" sz="3200" b="1" dirty="0" smtClean="0">
                <a:latin typeface="Arabic Typesetting" pitchFamily="66" charset="-78"/>
                <a:cs typeface="Arabic Typesetting" pitchFamily="66" charset="-78"/>
              </a:rPr>
              <a:t>المحافظة على تعادل الجسم</a:t>
            </a:r>
          </a:p>
          <a:p>
            <a:pPr algn="r" rtl="1"/>
            <a:r>
              <a:rPr lang="ar-SA" sz="3200" b="1" dirty="0" smtClean="0">
                <a:latin typeface="Arabic Typesetting" pitchFamily="66" charset="-78"/>
                <a:cs typeface="Arabic Typesetting" pitchFamily="66" charset="-78"/>
              </a:rPr>
              <a:t>تكوين الأجسام المضادة</a:t>
            </a:r>
          </a:p>
          <a:p>
            <a:pPr algn="r" rtl="1"/>
            <a:r>
              <a:rPr lang="ar-SA" sz="3200" b="1" dirty="0" smtClean="0">
                <a:latin typeface="Arabic Typesetting" pitchFamily="66" charset="-78"/>
                <a:cs typeface="Arabic Typesetting" pitchFamily="66" charset="-78"/>
              </a:rPr>
              <a:t>نقل العناصر الغذائية</a:t>
            </a:r>
            <a:endParaRPr lang="ar-SA" sz="3200" b="1" dirty="0">
              <a:latin typeface="Arabic Typesetting" pitchFamily="66" charset="-78"/>
              <a:cs typeface="Arabic Typesetting" pitchFamily="66" charset="-78"/>
            </a:endParaRPr>
          </a:p>
        </p:txBody>
      </p:sp>
      <p:sp>
        <p:nvSpPr>
          <p:cNvPr id="4" name="Smiley Face 3"/>
          <p:cNvSpPr/>
          <p:nvPr/>
        </p:nvSpPr>
        <p:spPr>
          <a:xfrm>
            <a:off x="7010400" y="2286000"/>
            <a:ext cx="228600" cy="2286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miley Face 4"/>
          <p:cNvSpPr/>
          <p:nvPr/>
        </p:nvSpPr>
        <p:spPr>
          <a:xfrm>
            <a:off x="7010400" y="3276600"/>
            <a:ext cx="228600" cy="2286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miley Face 5"/>
          <p:cNvSpPr/>
          <p:nvPr/>
        </p:nvSpPr>
        <p:spPr>
          <a:xfrm>
            <a:off x="7010400" y="3733800"/>
            <a:ext cx="228600" cy="2286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miley Face 6"/>
          <p:cNvSpPr/>
          <p:nvPr/>
        </p:nvSpPr>
        <p:spPr>
          <a:xfrm>
            <a:off x="7010400" y="4191000"/>
            <a:ext cx="228600" cy="2286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miley Face 7"/>
          <p:cNvSpPr/>
          <p:nvPr/>
        </p:nvSpPr>
        <p:spPr>
          <a:xfrm>
            <a:off x="7010400" y="4724400"/>
            <a:ext cx="228600" cy="2286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miley Face 8"/>
          <p:cNvSpPr/>
          <p:nvPr/>
        </p:nvSpPr>
        <p:spPr>
          <a:xfrm>
            <a:off x="7010400" y="2743200"/>
            <a:ext cx="228600" cy="2286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7894" name="Group 6"/>
          <p:cNvGrpSpPr>
            <a:grpSpLocks/>
          </p:cNvGrpSpPr>
          <p:nvPr/>
        </p:nvGrpSpPr>
        <p:grpSpPr bwMode="auto">
          <a:xfrm>
            <a:off x="838200" y="1600200"/>
            <a:ext cx="7696200" cy="4648200"/>
            <a:chOff x="642" y="1572"/>
            <a:chExt cx="1359" cy="2158"/>
          </a:xfrm>
        </p:grpSpPr>
        <p:sp>
          <p:nvSpPr>
            <p:cNvPr id="37895" name="Freeform 7"/>
            <p:cNvSpPr>
              <a:spLocks/>
            </p:cNvSpPr>
            <p:nvPr/>
          </p:nvSpPr>
          <p:spPr bwMode="gray">
            <a:xfrm>
              <a:off x="642" y="1572"/>
              <a:ext cx="1359" cy="2158"/>
            </a:xfrm>
            <a:custGeom>
              <a:avLst/>
              <a:gdLst/>
              <a:ahLst/>
              <a:cxnLst>
                <a:cxn ang="0">
                  <a:pos x="0" y="207"/>
                </a:cxn>
                <a:cxn ang="0">
                  <a:pos x="1" y="1987"/>
                </a:cxn>
                <a:cxn ang="0">
                  <a:pos x="309" y="2154"/>
                </a:cxn>
                <a:cxn ang="0">
                  <a:pos x="681" y="2040"/>
                </a:cxn>
                <a:cxn ang="0">
                  <a:pos x="999" y="1902"/>
                </a:cxn>
                <a:cxn ang="0">
                  <a:pos x="1359" y="2017"/>
                </a:cxn>
                <a:cxn ang="0">
                  <a:pos x="1359" y="180"/>
                </a:cxn>
                <a:cxn ang="0">
                  <a:pos x="1025" y="21"/>
                </a:cxn>
                <a:cxn ang="0">
                  <a:pos x="366" y="378"/>
                </a:cxn>
                <a:cxn ang="0">
                  <a:pos x="0" y="207"/>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gradFill rotWithShape="1">
              <a:gsLst>
                <a:gs pos="0">
                  <a:schemeClr val="accent2"/>
                </a:gs>
                <a:gs pos="100000">
                  <a:schemeClr val="accent2">
                    <a:gamma/>
                    <a:shade val="46275"/>
                    <a:invGamma/>
                  </a:schemeClr>
                </a:gs>
              </a:gsLst>
              <a:lin ang="5400000" scaled="1"/>
            </a:gradFill>
            <a:ln w="9525">
              <a:round/>
              <a:headEnd/>
              <a:tailEnd/>
            </a:ln>
            <a:effectLst/>
            <a:scene3d>
              <a:camera prst="legacyPerspectiveTop"/>
              <a:lightRig rig="legacyNormal2" dir="t"/>
            </a:scene3d>
            <a:sp3d extrusionH="887400" prstMaterial="legacyMatte">
              <a:bevelT w="13500" h="13500" prst="angle"/>
              <a:bevelB w="13500" h="13500" prst="angle"/>
              <a:extrusionClr>
                <a:schemeClr val="accent2"/>
              </a:extrusionClr>
            </a:sp3d>
          </p:spPr>
          <p:txBody>
            <a:bodyPr>
              <a:flatTx/>
            </a:bodyPr>
            <a:lstStyle/>
            <a:p>
              <a:endParaRPr lang="en-US"/>
            </a:p>
          </p:txBody>
        </p:sp>
        <p:sp>
          <p:nvSpPr>
            <p:cNvPr id="37896" name="Freeform 8"/>
            <p:cNvSpPr>
              <a:spLocks/>
            </p:cNvSpPr>
            <p:nvPr/>
          </p:nvSpPr>
          <p:spPr bwMode="gray">
            <a:xfrm>
              <a:off x="650" y="1576"/>
              <a:ext cx="1348" cy="377"/>
            </a:xfrm>
            <a:custGeom>
              <a:avLst/>
              <a:gdLst/>
              <a:ahLst/>
              <a:cxnLst>
                <a:cxn ang="0">
                  <a:pos x="0" y="183"/>
                </a:cxn>
                <a:cxn ang="0">
                  <a:pos x="309" y="340"/>
                </a:cxn>
                <a:cxn ang="0">
                  <a:pos x="670" y="225"/>
                </a:cxn>
                <a:cxn ang="0">
                  <a:pos x="1042" y="9"/>
                </a:cxn>
                <a:cxn ang="0">
                  <a:pos x="1348" y="165"/>
                </a:cxn>
              </a:cxnLst>
              <a:rect l="0" t="0" r="r" b="b"/>
              <a:pathLst>
                <a:path w="1348" h="341">
                  <a:moveTo>
                    <a:pt x="0" y="183"/>
                  </a:moveTo>
                  <a:cubicBezTo>
                    <a:pt x="84" y="205"/>
                    <a:pt x="78" y="326"/>
                    <a:pt x="309" y="340"/>
                  </a:cubicBezTo>
                  <a:cubicBezTo>
                    <a:pt x="421" y="341"/>
                    <a:pt x="563" y="306"/>
                    <a:pt x="670" y="225"/>
                  </a:cubicBezTo>
                  <a:cubicBezTo>
                    <a:pt x="777" y="144"/>
                    <a:pt x="932" y="17"/>
                    <a:pt x="1042" y="9"/>
                  </a:cubicBezTo>
                  <a:cubicBezTo>
                    <a:pt x="1237" y="0"/>
                    <a:pt x="1300" y="105"/>
                    <a:pt x="1348" y="165"/>
                  </a:cubicBezTo>
                </a:path>
              </a:pathLst>
            </a:custGeom>
            <a:noFill/>
            <a:ln w="9525">
              <a:solidFill>
                <a:srgbClr val="FFFFFF">
                  <a:alpha val="50000"/>
                </a:srgbClr>
              </a:solidFill>
              <a:round/>
              <a:headEnd/>
              <a:tailEnd/>
            </a:ln>
            <a:effectLst/>
          </p:spPr>
          <p:txBody>
            <a:bodyPr/>
            <a:lstStyle/>
            <a:p>
              <a:endParaRPr lang="en-US"/>
            </a:p>
          </p:txBody>
        </p:sp>
        <p:sp>
          <p:nvSpPr>
            <p:cNvPr id="37897" name="Freeform 9"/>
            <p:cNvSpPr>
              <a:spLocks/>
            </p:cNvSpPr>
            <p:nvPr/>
          </p:nvSpPr>
          <p:spPr bwMode="gray">
            <a:xfrm>
              <a:off x="653" y="3473"/>
              <a:ext cx="1345" cy="255"/>
            </a:xfrm>
            <a:custGeom>
              <a:avLst/>
              <a:gdLst/>
              <a:ahLst/>
              <a:cxnLst>
                <a:cxn ang="0">
                  <a:pos x="1345" y="118"/>
                </a:cxn>
                <a:cxn ang="0">
                  <a:pos x="1015" y="1"/>
                </a:cxn>
                <a:cxn ang="0">
                  <a:pos x="718" y="112"/>
                </a:cxn>
                <a:cxn ang="0">
                  <a:pos x="295" y="253"/>
                </a:cxn>
                <a:cxn ang="0">
                  <a:pos x="0" y="102"/>
                </a:cxn>
              </a:cxnLst>
              <a:rect l="0" t="0" r="r" b="b"/>
              <a:pathLst>
                <a:path w="1345" h="255">
                  <a:moveTo>
                    <a:pt x="1345" y="118"/>
                  </a:moveTo>
                  <a:cubicBezTo>
                    <a:pt x="1288" y="64"/>
                    <a:pt x="1246" y="17"/>
                    <a:pt x="1015" y="1"/>
                  </a:cubicBezTo>
                  <a:cubicBezTo>
                    <a:pt x="903" y="0"/>
                    <a:pt x="826" y="55"/>
                    <a:pt x="718" y="112"/>
                  </a:cubicBezTo>
                  <a:cubicBezTo>
                    <a:pt x="610" y="169"/>
                    <a:pt x="479" y="255"/>
                    <a:pt x="295" y="253"/>
                  </a:cubicBezTo>
                  <a:cubicBezTo>
                    <a:pt x="111" y="251"/>
                    <a:pt x="73" y="201"/>
                    <a:pt x="0" y="102"/>
                  </a:cubicBezTo>
                </a:path>
              </a:pathLst>
            </a:custGeom>
            <a:noFill/>
            <a:ln w="9525">
              <a:solidFill>
                <a:srgbClr val="000000">
                  <a:alpha val="30000"/>
                </a:srgbClr>
              </a:solidFill>
              <a:round/>
              <a:headEnd/>
              <a:tailEnd/>
            </a:ln>
            <a:effectLst/>
          </p:spPr>
          <p:txBody>
            <a:bodyPr/>
            <a:lstStyle/>
            <a:p>
              <a:endParaRPr lang="en-US"/>
            </a:p>
          </p:txBody>
        </p:sp>
      </p:grpSp>
      <p:sp>
        <p:nvSpPr>
          <p:cNvPr id="37914" name="Line 26"/>
          <p:cNvSpPr>
            <a:spLocks noChangeShapeType="1"/>
          </p:cNvSpPr>
          <p:nvPr/>
        </p:nvSpPr>
        <p:spPr bwMode="gray">
          <a:xfrm>
            <a:off x="881063" y="3282950"/>
            <a:ext cx="1916112" cy="0"/>
          </a:xfrm>
          <a:prstGeom prst="line">
            <a:avLst/>
          </a:prstGeom>
          <a:noFill/>
          <a:ln w="12700" cap="rnd">
            <a:solidFill>
              <a:srgbClr val="FFFFFF">
                <a:alpha val="50000"/>
              </a:srgbClr>
            </a:solidFill>
            <a:prstDash val="sysDot"/>
            <a:round/>
            <a:headEnd/>
            <a:tailEnd/>
          </a:ln>
          <a:effectLst>
            <a:outerShdw dist="28398" dir="20006097" algn="ctr" rotWithShape="0">
              <a:srgbClr val="000000">
                <a:alpha val="50000"/>
              </a:srgbClr>
            </a:outerShdw>
          </a:effectLst>
        </p:spPr>
        <p:txBody>
          <a:bodyPr/>
          <a:lstStyle/>
          <a:p>
            <a:endParaRPr lang="en-US"/>
          </a:p>
        </p:txBody>
      </p:sp>
      <p:grpSp>
        <p:nvGrpSpPr>
          <p:cNvPr id="37916" name="Group 28"/>
          <p:cNvGrpSpPr>
            <a:grpSpLocks/>
          </p:cNvGrpSpPr>
          <p:nvPr/>
        </p:nvGrpSpPr>
        <p:grpSpPr bwMode="auto">
          <a:xfrm>
            <a:off x="1295400" y="1524000"/>
            <a:ext cx="739775" cy="822325"/>
            <a:chOff x="2608" y="1076"/>
            <a:chExt cx="466" cy="518"/>
          </a:xfrm>
        </p:grpSpPr>
        <p:grpSp>
          <p:nvGrpSpPr>
            <p:cNvPr id="37917" name="Group 29"/>
            <p:cNvGrpSpPr>
              <a:grpSpLocks/>
            </p:cNvGrpSpPr>
            <p:nvPr/>
          </p:nvGrpSpPr>
          <p:grpSpPr bwMode="auto">
            <a:xfrm>
              <a:off x="2608" y="1076"/>
              <a:ext cx="466" cy="518"/>
              <a:chOff x="2608" y="1076"/>
              <a:chExt cx="466" cy="518"/>
            </a:xfrm>
          </p:grpSpPr>
          <p:pic>
            <p:nvPicPr>
              <p:cNvPr id="37918" name="Picture 30" descr="light_shadow"/>
              <p:cNvPicPr>
                <a:picLocks noChangeAspect="1" noChangeArrowheads="1"/>
              </p:cNvPicPr>
              <p:nvPr/>
            </p:nvPicPr>
            <p:blipFill>
              <a:blip r:embed="rId2" cstate="print">
                <a:lum bright="-78000" contrast="-78000"/>
              </a:blip>
              <a:srcRect/>
              <a:stretch>
                <a:fillRect/>
              </a:stretch>
            </p:blipFill>
            <p:spPr bwMode="gray">
              <a:xfrm>
                <a:off x="2652" y="1482"/>
                <a:ext cx="384" cy="112"/>
              </a:xfrm>
              <a:prstGeom prst="rect">
                <a:avLst/>
              </a:prstGeom>
              <a:noFill/>
            </p:spPr>
          </p:pic>
          <p:pic>
            <p:nvPicPr>
              <p:cNvPr id="37919" name="Picture 31" descr="circuler_1"/>
              <p:cNvPicPr>
                <a:picLocks noChangeAspect="1" noChangeArrowheads="1"/>
              </p:cNvPicPr>
              <p:nvPr/>
            </p:nvPicPr>
            <p:blipFill>
              <a:blip r:embed="rId3" cstate="print"/>
              <a:srcRect/>
              <a:stretch>
                <a:fillRect/>
              </a:stretch>
            </p:blipFill>
            <p:spPr bwMode="gray">
              <a:xfrm>
                <a:off x="2608" y="1076"/>
                <a:ext cx="466" cy="478"/>
              </a:xfrm>
              <a:prstGeom prst="rect">
                <a:avLst/>
              </a:prstGeom>
              <a:noFill/>
            </p:spPr>
          </p:pic>
          <p:sp>
            <p:nvSpPr>
              <p:cNvPr id="37920" name="Oval 32"/>
              <p:cNvSpPr>
                <a:spLocks noChangeArrowheads="1"/>
              </p:cNvSpPr>
              <p:nvPr/>
            </p:nvSpPr>
            <p:spPr bwMode="gray">
              <a:xfrm>
                <a:off x="2608" y="1076"/>
                <a:ext cx="463" cy="479"/>
              </a:xfrm>
              <a:prstGeom prst="ellipse">
                <a:avLst/>
              </a:prstGeom>
              <a:gradFill rotWithShape="1">
                <a:gsLst>
                  <a:gs pos="0">
                    <a:schemeClr val="accent2">
                      <a:gamma/>
                      <a:shade val="46275"/>
                      <a:invGamma/>
                      <a:alpha val="89999"/>
                    </a:schemeClr>
                  </a:gs>
                  <a:gs pos="50000">
                    <a:schemeClr val="accent2">
                      <a:alpha val="55000"/>
                    </a:schemeClr>
                  </a:gs>
                  <a:gs pos="100000">
                    <a:schemeClr val="accent2">
                      <a:gamma/>
                      <a:shade val="46275"/>
                      <a:invGamma/>
                      <a:alpha val="89999"/>
                    </a:schemeClr>
                  </a:gs>
                </a:gsLst>
                <a:lin ang="5400000" scaled="1"/>
              </a:gradFill>
              <a:ln w="9525" algn="ctr">
                <a:noFill/>
                <a:round/>
                <a:headEnd/>
                <a:tailEnd/>
              </a:ln>
              <a:effectLst/>
            </p:spPr>
            <p:txBody>
              <a:bodyPr wrap="none" anchor="ctr"/>
              <a:lstStyle/>
              <a:p>
                <a:endParaRPr lang="en-US"/>
              </a:p>
            </p:txBody>
          </p:sp>
        </p:grpSp>
        <p:pic>
          <p:nvPicPr>
            <p:cNvPr id="37921" name="Picture 33" descr="Picture2"/>
            <p:cNvPicPr>
              <a:picLocks noChangeAspect="1" noChangeArrowheads="1"/>
            </p:cNvPicPr>
            <p:nvPr/>
          </p:nvPicPr>
          <p:blipFill>
            <a:blip r:embed="rId4" cstate="print"/>
            <a:srcRect/>
            <a:stretch>
              <a:fillRect/>
            </a:stretch>
          </p:blipFill>
          <p:spPr bwMode="gray">
            <a:xfrm>
              <a:off x="2665" y="1081"/>
              <a:ext cx="359" cy="169"/>
            </a:xfrm>
            <a:prstGeom prst="rect">
              <a:avLst/>
            </a:prstGeom>
            <a:noFill/>
          </p:spPr>
        </p:pic>
      </p:grpSp>
      <p:sp>
        <p:nvSpPr>
          <p:cNvPr id="37923" name="Line 35"/>
          <p:cNvSpPr>
            <a:spLocks noChangeShapeType="1"/>
          </p:cNvSpPr>
          <p:nvPr/>
        </p:nvSpPr>
        <p:spPr bwMode="gray">
          <a:xfrm>
            <a:off x="3514725" y="3251200"/>
            <a:ext cx="1916113" cy="0"/>
          </a:xfrm>
          <a:prstGeom prst="line">
            <a:avLst/>
          </a:prstGeom>
          <a:noFill/>
          <a:ln w="12700" cap="rnd">
            <a:solidFill>
              <a:srgbClr val="FFFFFF">
                <a:alpha val="50000"/>
              </a:srgbClr>
            </a:solidFill>
            <a:prstDash val="sysDot"/>
            <a:round/>
            <a:headEnd/>
            <a:tailEnd/>
          </a:ln>
          <a:effectLst>
            <a:outerShdw dist="28398" dir="20006097" algn="ctr" rotWithShape="0">
              <a:srgbClr val="000000">
                <a:alpha val="50000"/>
              </a:srgbClr>
            </a:outerShdw>
          </a:effectLst>
        </p:spPr>
        <p:txBody>
          <a:bodyPr/>
          <a:lstStyle/>
          <a:p>
            <a:endParaRPr lang="en-US"/>
          </a:p>
        </p:txBody>
      </p:sp>
      <p:sp>
        <p:nvSpPr>
          <p:cNvPr id="37926" name="Line 38"/>
          <p:cNvSpPr>
            <a:spLocks noChangeShapeType="1"/>
          </p:cNvSpPr>
          <p:nvPr/>
        </p:nvSpPr>
        <p:spPr bwMode="gray">
          <a:xfrm>
            <a:off x="6203950" y="3248025"/>
            <a:ext cx="1916113" cy="0"/>
          </a:xfrm>
          <a:prstGeom prst="line">
            <a:avLst/>
          </a:prstGeom>
          <a:noFill/>
          <a:ln w="12700" cap="rnd">
            <a:solidFill>
              <a:srgbClr val="FFFFFF">
                <a:alpha val="50000"/>
              </a:srgbClr>
            </a:solidFill>
            <a:prstDash val="sysDot"/>
            <a:round/>
            <a:headEnd/>
            <a:tailEnd/>
          </a:ln>
          <a:effectLst>
            <a:outerShdw dist="28398" dir="20006097" algn="ctr" rotWithShape="0">
              <a:srgbClr val="000000">
                <a:alpha val="50000"/>
              </a:srgbClr>
            </a:outerShdw>
          </a:effectLst>
        </p:spPr>
        <p:txBody>
          <a:bodyPr/>
          <a:lstStyle/>
          <a:p>
            <a:endParaRPr lang="en-US"/>
          </a:p>
        </p:txBody>
      </p:sp>
      <p:sp>
        <p:nvSpPr>
          <p:cNvPr id="37935" name="Rectangle 47"/>
          <p:cNvSpPr>
            <a:spLocks noGrp="1" noChangeArrowheads="1"/>
          </p:cNvSpPr>
          <p:nvPr>
            <p:ph type="title"/>
          </p:nvPr>
        </p:nvSpPr>
        <p:spPr/>
        <p:txBody>
          <a:bodyPr/>
          <a:lstStyle/>
          <a:p>
            <a:pPr algn="ctr" rtl="1"/>
            <a:r>
              <a:rPr lang="ar-SA" dirty="0" smtClean="0">
                <a:latin typeface="Arabic Typesetting" pitchFamily="66" charset="-78"/>
                <a:cs typeface="Arabic Typesetting" pitchFamily="66" charset="-78"/>
              </a:rPr>
              <a:t>  هضم البروتين  </a:t>
            </a:r>
            <a:r>
              <a:rPr lang="en-US" dirty="0" smtClean="0">
                <a:latin typeface="Arabic Typesetting" pitchFamily="66" charset="-78"/>
                <a:cs typeface="Arabic Typesetting" pitchFamily="66" charset="-78"/>
              </a:rPr>
              <a:t>Protein Digestion</a:t>
            </a:r>
            <a:r>
              <a:rPr lang="ar-SA" dirty="0" smtClean="0">
                <a:latin typeface="Arabic Typesetting" pitchFamily="66" charset="-78"/>
                <a:cs typeface="Arabic Typesetting" pitchFamily="66" charset="-78"/>
              </a:rPr>
              <a:t>            </a:t>
            </a:r>
            <a:endParaRPr lang="en-US" dirty="0">
              <a:latin typeface="Arabic Typesetting" pitchFamily="66" charset="-78"/>
              <a:cs typeface="Arabic Typesetting" pitchFamily="66" charset="-78"/>
            </a:endParaRPr>
          </a:p>
        </p:txBody>
      </p:sp>
      <p:sp>
        <p:nvSpPr>
          <p:cNvPr id="50" name="Rectangle 49"/>
          <p:cNvSpPr/>
          <p:nvPr/>
        </p:nvSpPr>
        <p:spPr>
          <a:xfrm>
            <a:off x="1600200" y="1981200"/>
            <a:ext cx="6705600" cy="3908762"/>
          </a:xfrm>
          <a:prstGeom prst="rect">
            <a:avLst/>
          </a:prstGeom>
        </p:spPr>
        <p:txBody>
          <a:bodyPr wrap="square">
            <a:spAutoFit/>
          </a:bodyPr>
          <a:lstStyle/>
          <a:p>
            <a:pPr algn="r" rtl="1">
              <a:lnSpc>
                <a:spcPct val="80000"/>
              </a:lnSpc>
            </a:pPr>
            <a:r>
              <a:rPr lang="en-US" sz="1800" b="1" dirty="0" smtClean="0"/>
              <a:t> *</a:t>
            </a:r>
            <a:r>
              <a:rPr lang="ar-SA" sz="1800" b="1" dirty="0" smtClean="0"/>
              <a:t>تختلف مقدرة الجسم على هضم البروتينات المختلفة</a:t>
            </a:r>
          </a:p>
          <a:p>
            <a:pPr algn="r" rtl="1">
              <a:lnSpc>
                <a:spcPct val="80000"/>
              </a:lnSpc>
              <a:buFont typeface="Wingdings" pitchFamily="2" charset="2"/>
              <a:buNone/>
            </a:pPr>
            <a:r>
              <a:rPr lang="ar-SA" sz="1800" b="1" dirty="0" smtClean="0"/>
              <a:t>     - 65٪ لبروتينات النباتات ( مضادات إنزيمات الهضم)</a:t>
            </a:r>
          </a:p>
          <a:p>
            <a:pPr algn="r" rtl="1">
              <a:lnSpc>
                <a:spcPct val="80000"/>
              </a:lnSpc>
              <a:buFont typeface="Wingdings" pitchFamily="2" charset="2"/>
              <a:buNone/>
            </a:pPr>
            <a:r>
              <a:rPr lang="ar-SA" sz="1800" b="1" dirty="0" smtClean="0"/>
              <a:t>     - 97٪ للحوم والبيض</a:t>
            </a:r>
          </a:p>
          <a:p>
            <a:pPr algn="r" rtl="1">
              <a:lnSpc>
                <a:spcPct val="80000"/>
              </a:lnSpc>
            </a:pPr>
            <a:r>
              <a:rPr lang="en-US" sz="1800" b="1" dirty="0" smtClean="0"/>
              <a:t> </a:t>
            </a:r>
            <a:r>
              <a:rPr lang="en-US" b="1" dirty="0" smtClean="0"/>
              <a:t>*</a:t>
            </a:r>
            <a:r>
              <a:rPr lang="ar-SA" b="1" dirty="0" smtClean="0"/>
              <a:t>يبدأ هضم البروتينات في المعدة         </a:t>
            </a:r>
          </a:p>
          <a:p>
            <a:pPr algn="r" rtl="1">
              <a:lnSpc>
                <a:spcPct val="80000"/>
              </a:lnSpc>
              <a:buFont typeface="Wingdings" pitchFamily="2" charset="2"/>
              <a:buNone/>
            </a:pPr>
            <a:r>
              <a:rPr lang="ar-SA" sz="1800" b="1" dirty="0" smtClean="0"/>
              <a:t>                                        </a:t>
            </a:r>
            <a:r>
              <a:rPr lang="en-US" sz="1800" b="1" dirty="0" err="1" smtClean="0"/>
              <a:t>Hcl</a:t>
            </a:r>
            <a:r>
              <a:rPr lang="en-US" sz="1800" b="1" dirty="0" smtClean="0"/>
              <a:t> </a:t>
            </a:r>
            <a:r>
              <a:rPr lang="ar-SA" sz="1800" b="1" dirty="0" smtClean="0"/>
              <a:t>  </a:t>
            </a:r>
          </a:p>
          <a:p>
            <a:pPr algn="r" rtl="1">
              <a:lnSpc>
                <a:spcPct val="80000"/>
              </a:lnSpc>
              <a:buFont typeface="Wingdings" pitchFamily="2" charset="2"/>
              <a:buNone/>
            </a:pPr>
            <a:r>
              <a:rPr lang="ar-SA" sz="1800" b="1" dirty="0" smtClean="0"/>
              <a:t>   </a:t>
            </a:r>
            <a:r>
              <a:rPr lang="en-US" sz="1800" b="1" dirty="0" err="1" smtClean="0"/>
              <a:t>Pepsinogen</a:t>
            </a:r>
            <a:r>
              <a:rPr lang="en-US" sz="1800" b="1" dirty="0" smtClean="0"/>
              <a:t>                                        Pepsin             </a:t>
            </a:r>
          </a:p>
          <a:p>
            <a:pPr algn="r" rtl="1">
              <a:lnSpc>
                <a:spcPct val="80000"/>
              </a:lnSpc>
              <a:buFont typeface="Wingdings" pitchFamily="2" charset="2"/>
              <a:buNone/>
            </a:pPr>
            <a:endParaRPr lang="en-US" sz="1800" b="1" dirty="0" smtClean="0"/>
          </a:p>
          <a:p>
            <a:pPr algn="r" rtl="1">
              <a:lnSpc>
                <a:spcPct val="80000"/>
              </a:lnSpc>
            </a:pPr>
            <a:r>
              <a:rPr lang="en-US" sz="1800" b="1" dirty="0" smtClean="0"/>
              <a:t> </a:t>
            </a:r>
            <a:r>
              <a:rPr lang="ar-SA" sz="1800" b="1" dirty="0" smtClean="0"/>
              <a:t>* الهضم التالي في</a:t>
            </a:r>
            <a:r>
              <a:rPr lang="ar-SA" b="1" dirty="0" smtClean="0"/>
              <a:t> </a:t>
            </a:r>
            <a:r>
              <a:rPr lang="ar-SA" sz="1800" b="1" dirty="0" smtClean="0"/>
              <a:t>الأمعاء الدقيقة بوساطة:</a:t>
            </a:r>
          </a:p>
          <a:p>
            <a:pPr algn="r" rtl="1">
              <a:lnSpc>
                <a:spcPct val="80000"/>
              </a:lnSpc>
              <a:buFont typeface="Wingdings" pitchFamily="2" charset="2"/>
              <a:buNone/>
            </a:pPr>
            <a:r>
              <a:rPr lang="ar-SA" sz="1800" b="1" dirty="0" smtClean="0"/>
              <a:t>   1 - إنزيمات تفرز من البنكرياس </a:t>
            </a:r>
          </a:p>
          <a:p>
            <a:pPr algn="r" rtl="1">
              <a:lnSpc>
                <a:spcPct val="80000"/>
              </a:lnSpc>
              <a:buFont typeface="Wingdings" pitchFamily="2" charset="2"/>
              <a:buNone/>
            </a:pPr>
            <a:r>
              <a:rPr lang="ar-SA" sz="1800" b="1" dirty="0" smtClean="0"/>
              <a:t>                                   </a:t>
            </a:r>
            <a:r>
              <a:rPr lang="en-US" sz="1800" b="1" dirty="0" err="1" smtClean="0"/>
              <a:t>enterokinse</a:t>
            </a:r>
            <a:endParaRPr lang="ar-SA" sz="1800" b="1" dirty="0" smtClean="0"/>
          </a:p>
          <a:p>
            <a:pPr algn="r" rtl="1">
              <a:lnSpc>
                <a:spcPct val="80000"/>
              </a:lnSpc>
              <a:buFont typeface="Wingdings" pitchFamily="2" charset="2"/>
              <a:buNone/>
            </a:pPr>
            <a:r>
              <a:rPr lang="ar-SA" sz="1800" b="1" dirty="0" smtClean="0"/>
              <a:t>         </a:t>
            </a:r>
            <a:r>
              <a:rPr lang="en-US" sz="1800" b="1" dirty="0" err="1" smtClean="0"/>
              <a:t>Trypsinogen</a:t>
            </a:r>
            <a:r>
              <a:rPr lang="en-US" sz="1800" b="1" dirty="0" smtClean="0"/>
              <a:t>                                              </a:t>
            </a:r>
            <a:r>
              <a:rPr lang="en-US" sz="1800" b="1" dirty="0" err="1" smtClean="0"/>
              <a:t>Trypsin</a:t>
            </a:r>
            <a:endParaRPr lang="en-US" sz="1800" b="1" dirty="0" smtClean="0"/>
          </a:p>
          <a:p>
            <a:pPr algn="r" rtl="1">
              <a:lnSpc>
                <a:spcPct val="80000"/>
              </a:lnSpc>
              <a:buFont typeface="Wingdings" pitchFamily="2" charset="2"/>
              <a:buNone/>
            </a:pPr>
            <a:endParaRPr lang="en-US" sz="1800" b="1" dirty="0" smtClean="0"/>
          </a:p>
          <a:p>
            <a:pPr algn="r" rtl="1">
              <a:lnSpc>
                <a:spcPct val="80000"/>
              </a:lnSpc>
              <a:buFont typeface="Wingdings" pitchFamily="2" charset="2"/>
              <a:buNone/>
            </a:pPr>
            <a:r>
              <a:rPr lang="en-US" sz="1800" b="1" dirty="0" err="1" smtClean="0"/>
              <a:t>Trypsin</a:t>
            </a:r>
            <a:r>
              <a:rPr lang="en-US" sz="1800" b="1" dirty="0" smtClean="0"/>
              <a:t>                                     </a:t>
            </a:r>
          </a:p>
          <a:p>
            <a:pPr algn="r" rtl="1">
              <a:lnSpc>
                <a:spcPct val="80000"/>
              </a:lnSpc>
              <a:buFont typeface="Wingdings" pitchFamily="2" charset="2"/>
              <a:buNone/>
            </a:pPr>
            <a:r>
              <a:rPr lang="en-US" sz="1800" b="1" dirty="0" err="1" smtClean="0"/>
              <a:t>Chymotrypsinogen</a:t>
            </a:r>
            <a:r>
              <a:rPr lang="en-US" sz="1800" b="1" dirty="0" smtClean="0"/>
              <a:t>                              </a:t>
            </a:r>
            <a:r>
              <a:rPr lang="en-US" sz="1800" b="1" dirty="0" err="1" smtClean="0">
                <a:latin typeface="Arial Unicode MS" pitchFamily="34" charset="-128"/>
                <a:ea typeface="Arial Unicode MS" pitchFamily="34" charset="-128"/>
                <a:cs typeface="Arial Unicode MS" pitchFamily="34" charset="-128"/>
              </a:rPr>
              <a:t>Chymotrypsin</a:t>
            </a:r>
            <a:r>
              <a:rPr lang="en-US" sz="1800" b="1" dirty="0" smtClean="0">
                <a:latin typeface="Arial Unicode MS" pitchFamily="34" charset="-128"/>
                <a:ea typeface="Arial Unicode MS" pitchFamily="34" charset="-128"/>
                <a:cs typeface="Arial Unicode MS" pitchFamily="34" charset="-128"/>
              </a:rPr>
              <a:t> </a:t>
            </a:r>
            <a:r>
              <a:rPr lang="ar-SA" sz="1800" b="1" dirty="0" smtClean="0">
                <a:latin typeface="Arial Unicode MS" pitchFamily="34" charset="-128"/>
                <a:ea typeface="Arial Unicode MS" pitchFamily="34" charset="-128"/>
                <a:cs typeface="Arial Unicode MS" pitchFamily="34" charset="-128"/>
              </a:rPr>
              <a:t>          </a:t>
            </a:r>
          </a:p>
          <a:p>
            <a:pPr algn="r" rtl="1">
              <a:lnSpc>
                <a:spcPct val="80000"/>
              </a:lnSpc>
              <a:buFont typeface="Wingdings" pitchFamily="2" charset="2"/>
              <a:buNone/>
            </a:pPr>
            <a:r>
              <a:rPr lang="en-US" sz="1800" b="1" dirty="0" smtClean="0">
                <a:latin typeface="Arial Unicode MS" pitchFamily="34" charset="-128"/>
                <a:ea typeface="Arial Unicode MS" pitchFamily="34" charset="-128"/>
                <a:cs typeface="Arial Unicode MS" pitchFamily="34" charset="-128"/>
              </a:rPr>
              <a:t>    </a:t>
            </a:r>
            <a:r>
              <a:rPr lang="en-US" sz="1800" b="1" dirty="0" smtClean="0"/>
              <a:t> </a:t>
            </a:r>
            <a:r>
              <a:rPr lang="ar-SA" sz="1800" b="1" dirty="0" smtClean="0"/>
              <a:t>      </a:t>
            </a:r>
            <a:endParaRPr lang="ar-SA" sz="1600" b="1" dirty="0" smtClean="0"/>
          </a:p>
          <a:p>
            <a:pPr algn="r" rtl="1">
              <a:lnSpc>
                <a:spcPct val="80000"/>
              </a:lnSpc>
              <a:buFont typeface="Wingdings" pitchFamily="2" charset="2"/>
              <a:buNone/>
            </a:pPr>
            <a:r>
              <a:rPr lang="ar-SA" sz="1600" b="1" dirty="0" smtClean="0"/>
              <a:t>   2- إنزيمات تفرز من جدار الأمعاء الدقيقة</a:t>
            </a:r>
          </a:p>
          <a:p>
            <a:pPr algn="r" rtl="1">
              <a:lnSpc>
                <a:spcPct val="80000"/>
              </a:lnSpc>
              <a:buFont typeface="Wingdings" pitchFamily="2" charset="2"/>
              <a:buNone/>
            </a:pPr>
            <a:r>
              <a:rPr lang="ar-SA" sz="2400" b="1" dirty="0" smtClean="0"/>
              <a:t>  </a:t>
            </a:r>
            <a:r>
              <a:rPr lang="en-US" sz="1600" b="1" dirty="0" err="1" smtClean="0"/>
              <a:t>Carboxypeptidase</a:t>
            </a:r>
            <a:r>
              <a:rPr lang="en-US" sz="1600" b="1" dirty="0" smtClean="0"/>
              <a:t> , </a:t>
            </a:r>
            <a:r>
              <a:rPr lang="en-US" sz="1600" b="1" dirty="0" err="1" smtClean="0"/>
              <a:t>Aminopeptidase</a:t>
            </a:r>
            <a:r>
              <a:rPr lang="en-US" sz="1600" b="1" dirty="0" smtClean="0"/>
              <a:t> , </a:t>
            </a:r>
            <a:r>
              <a:rPr lang="en-US" sz="1600" b="1" dirty="0" err="1" smtClean="0"/>
              <a:t>Dipeptidase</a:t>
            </a:r>
            <a:endParaRPr lang="ar-SA" sz="1600" b="1" dirty="0"/>
          </a:p>
        </p:txBody>
      </p:sp>
      <p:sp>
        <p:nvSpPr>
          <p:cNvPr id="51" name="Right Arrow 50"/>
          <p:cNvSpPr/>
          <p:nvPr/>
        </p:nvSpPr>
        <p:spPr>
          <a:xfrm>
            <a:off x="4343400" y="3124200"/>
            <a:ext cx="1981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ght Arrow 51"/>
          <p:cNvSpPr/>
          <p:nvPr/>
        </p:nvSpPr>
        <p:spPr>
          <a:xfrm>
            <a:off x="4267200" y="4343400"/>
            <a:ext cx="2133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ight Arrow 52"/>
          <p:cNvSpPr/>
          <p:nvPr/>
        </p:nvSpPr>
        <p:spPr>
          <a:xfrm>
            <a:off x="4953000" y="4876800"/>
            <a:ext cx="16764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36" name="Rectangle 28"/>
          <p:cNvSpPr>
            <a:spLocks noGrp="1" noChangeArrowheads="1"/>
          </p:cNvSpPr>
          <p:nvPr>
            <p:ph type="title"/>
          </p:nvPr>
        </p:nvSpPr>
        <p:spPr/>
        <p:txBody>
          <a:bodyPr/>
          <a:lstStyle/>
          <a:p>
            <a:pPr algn="ctr" rtl="1"/>
            <a:r>
              <a:rPr lang="ar-SA" sz="3600" dirty="0" smtClean="0">
                <a:solidFill>
                  <a:srgbClr val="7030A0"/>
                </a:solidFill>
                <a:latin typeface="Simplified Arabic" pitchFamily="18" charset="-78"/>
                <a:cs typeface="Simplified Arabic" pitchFamily="18" charset="-78"/>
              </a:rPr>
              <a:t>تمثيل البروتين </a:t>
            </a:r>
            <a:r>
              <a:rPr lang="en-US" sz="3600" dirty="0" smtClean="0">
                <a:solidFill>
                  <a:srgbClr val="7030A0"/>
                </a:solidFill>
                <a:latin typeface="Andalus" pitchFamily="2" charset="-78"/>
                <a:cs typeface="Andalus" pitchFamily="2" charset="-78"/>
              </a:rPr>
              <a:t>Protein Metabolism</a:t>
            </a:r>
            <a:r>
              <a:rPr lang="ar-SA" sz="3600" dirty="0" smtClean="0">
                <a:latin typeface="Andalus" pitchFamily="2" charset="-78"/>
                <a:cs typeface="Andalus" pitchFamily="2" charset="-78"/>
              </a:rPr>
              <a:t>          </a:t>
            </a:r>
            <a:endParaRPr lang="en-US" sz="3600" dirty="0">
              <a:latin typeface="Andalus" pitchFamily="2" charset="-78"/>
              <a:cs typeface="Andalus" pitchFamily="2" charset="-78"/>
            </a:endParaRPr>
          </a:p>
        </p:txBody>
      </p:sp>
      <p:pic>
        <p:nvPicPr>
          <p:cNvPr id="31" name="Picture 4" descr="scan0012"/>
          <p:cNvPicPr>
            <a:picLocks noChangeAspect="1" noChangeArrowheads="1"/>
          </p:cNvPicPr>
          <p:nvPr/>
        </p:nvPicPr>
        <p:blipFill>
          <a:blip r:embed="rId2" cstate="print"/>
          <a:srcRect/>
          <a:stretch>
            <a:fillRect/>
          </a:stretch>
        </p:blipFill>
        <p:spPr bwMode="auto">
          <a:xfrm>
            <a:off x="2362200" y="1219200"/>
            <a:ext cx="4732337" cy="532923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sz="2800" dirty="0" smtClean="0">
                <a:solidFill>
                  <a:srgbClr val="7030A0"/>
                </a:solidFill>
              </a:rPr>
              <a:t>تقدير احتياجات الجسم من البروتين </a:t>
            </a:r>
            <a:r>
              <a:rPr lang="en-US" sz="2800" dirty="0" smtClean="0">
                <a:solidFill>
                  <a:srgbClr val="7030A0"/>
                </a:solidFill>
              </a:rPr>
              <a:t>Protein Needs</a:t>
            </a:r>
            <a:endParaRPr lang="en-US" sz="2800" dirty="0">
              <a:solidFill>
                <a:srgbClr val="7030A0"/>
              </a:solidFill>
            </a:endParaRPr>
          </a:p>
        </p:txBody>
      </p:sp>
      <p:sp>
        <p:nvSpPr>
          <p:cNvPr id="3" name="Content Placeholder 2"/>
          <p:cNvSpPr>
            <a:spLocks noGrp="1"/>
          </p:cNvSpPr>
          <p:nvPr>
            <p:ph idx="1"/>
          </p:nvPr>
        </p:nvSpPr>
        <p:spPr>
          <a:xfrm>
            <a:off x="1143000" y="1295400"/>
            <a:ext cx="7086600" cy="4572000"/>
          </a:xfrm>
        </p:spPr>
        <p:txBody>
          <a:bodyPr/>
          <a:lstStyle/>
          <a:p>
            <a:pPr algn="just" rtl="1"/>
            <a:r>
              <a:rPr lang="ar-SA" sz="2800" b="1" dirty="0" smtClean="0"/>
              <a:t>يعرف احتياج الشخص للبروتين بأنه أقل مستوى من المتناول </a:t>
            </a:r>
            <a:r>
              <a:rPr lang="ar-SA" sz="2800" b="1" dirty="0" err="1" smtClean="0"/>
              <a:t>البروتيني</a:t>
            </a:r>
            <a:r>
              <a:rPr lang="ar-SA" sz="2800" b="1" dirty="0" smtClean="0"/>
              <a:t> الذي يعادل الفقد من الجسم للفرد الناشئ من المحافظة على توازن الطاقة عند المستويات الوسطى من النشاط البدني. ويشمل في الأطفال والحوامل والمرضعات أيضاً الاحتياجات للبروتين المرتبطة بتكون الأنسجة أو إفراز الحليب بمعدلات متناسبة مع الصحة الجيدة.</a:t>
            </a:r>
          </a:p>
          <a:p>
            <a:pPr algn="just" rtl="1"/>
            <a:r>
              <a:rPr lang="ar-SA" sz="2800" b="1" dirty="0" smtClean="0"/>
              <a:t>معظم تقديرات احتياجات الإنسان من البروتين تتم بشكل مباشر أو غير مباشر باستخدام طريقة التوازن </a:t>
            </a:r>
            <a:r>
              <a:rPr lang="ar-SA" sz="2800" b="1" dirty="0" err="1" smtClean="0"/>
              <a:t>النتيروجيني</a:t>
            </a:r>
            <a:r>
              <a:rPr lang="ar-SA" sz="2800" b="1" dirty="0" smtClean="0"/>
              <a:t> </a:t>
            </a:r>
            <a:r>
              <a:rPr lang="en-US" sz="2800" b="1" dirty="0" smtClean="0"/>
              <a:t>Nitrogen Balance</a:t>
            </a:r>
            <a:endParaRPr lang="en-US" sz="28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56" name="Freeform 24"/>
          <p:cNvSpPr>
            <a:spLocks/>
          </p:cNvSpPr>
          <p:nvPr/>
        </p:nvSpPr>
        <p:spPr bwMode="gray">
          <a:xfrm>
            <a:off x="1219200" y="1219200"/>
            <a:ext cx="7239000" cy="4724400"/>
          </a:xfrm>
          <a:custGeom>
            <a:avLst/>
            <a:gdLst/>
            <a:ahLst/>
            <a:cxnLst>
              <a:cxn ang="0">
                <a:pos x="4" y="391"/>
              </a:cxn>
              <a:cxn ang="0">
                <a:pos x="6" y="788"/>
              </a:cxn>
              <a:cxn ang="0">
                <a:pos x="1098" y="782"/>
              </a:cxn>
              <a:cxn ang="0">
                <a:pos x="1314" y="388"/>
              </a:cxn>
              <a:cxn ang="0">
                <a:pos x="1315" y="0"/>
              </a:cxn>
              <a:cxn ang="0">
                <a:pos x="244" y="3"/>
              </a:cxn>
              <a:cxn ang="0">
                <a:pos x="4" y="391"/>
              </a:cxn>
            </a:cxnLst>
            <a:rect l="0" t="0" r="r" b="b"/>
            <a:pathLst>
              <a:path w="1321" h="788">
                <a:moveTo>
                  <a:pt x="4" y="391"/>
                </a:moveTo>
                <a:cubicBezTo>
                  <a:pt x="5" y="589"/>
                  <a:pt x="6" y="788"/>
                  <a:pt x="6" y="788"/>
                </a:cubicBezTo>
                <a:lnTo>
                  <a:pt x="1098" y="782"/>
                </a:lnTo>
                <a:cubicBezTo>
                  <a:pt x="1321" y="782"/>
                  <a:pt x="1315" y="667"/>
                  <a:pt x="1314" y="388"/>
                </a:cubicBezTo>
                <a:cubicBezTo>
                  <a:pt x="1314" y="193"/>
                  <a:pt x="1315" y="0"/>
                  <a:pt x="1315" y="0"/>
                </a:cubicBezTo>
                <a:lnTo>
                  <a:pt x="244" y="3"/>
                </a:lnTo>
                <a:cubicBezTo>
                  <a:pt x="0" y="3"/>
                  <a:pt x="5" y="138"/>
                  <a:pt x="4" y="391"/>
                </a:cubicBezTo>
                <a:close/>
              </a:path>
            </a:pathLst>
          </a:custGeom>
          <a:solidFill>
            <a:srgbClr val="DDDDDD"/>
          </a:solidFill>
          <a:ln w="9525">
            <a:noFill/>
            <a:round/>
            <a:headEnd/>
            <a:tailEnd/>
          </a:ln>
          <a:effectLst>
            <a:prstShdw prst="shdw17" dist="17961" dir="2700000">
              <a:srgbClr val="DDDDDD">
                <a:gamma/>
                <a:shade val="60000"/>
                <a:invGamma/>
              </a:srgbClr>
            </a:prstShdw>
          </a:effectLst>
        </p:spPr>
        <p:txBody>
          <a:bodyPr/>
          <a:lstStyle/>
          <a:p>
            <a:pPr algn="just" rtl="1">
              <a:lnSpc>
                <a:spcPct val="80000"/>
              </a:lnSpc>
            </a:pPr>
            <a:endParaRPr lang="ar-SA" sz="1800" dirty="0" smtClean="0"/>
          </a:p>
          <a:p>
            <a:pPr algn="just" rtl="1">
              <a:lnSpc>
                <a:spcPct val="80000"/>
              </a:lnSpc>
            </a:pPr>
            <a:r>
              <a:rPr lang="en-US" b="1" dirty="0" smtClean="0"/>
              <a:t>*</a:t>
            </a:r>
            <a:r>
              <a:rPr lang="ar-SA" b="1" dirty="0" smtClean="0"/>
              <a:t> </a:t>
            </a:r>
            <a:r>
              <a:rPr lang="ar-SA" sz="1800" b="1" dirty="0" smtClean="0"/>
              <a:t>مقارنة بين النيتروجين المتناول والنيتروجين المفقود من الجسم ( البول والبراز والجلد)</a:t>
            </a:r>
          </a:p>
          <a:p>
            <a:pPr algn="just" rtl="1">
              <a:lnSpc>
                <a:spcPct val="80000"/>
              </a:lnSpc>
              <a:buFont typeface="Wingdings" pitchFamily="2" charset="2"/>
              <a:buNone/>
            </a:pPr>
            <a:r>
              <a:rPr lang="ar-SA" sz="1800" b="1" dirty="0" smtClean="0"/>
              <a:t>1. يحتوي البول على </a:t>
            </a:r>
          </a:p>
          <a:p>
            <a:pPr algn="just" rtl="1">
              <a:lnSpc>
                <a:spcPct val="80000"/>
              </a:lnSpc>
              <a:buFont typeface="Wingdings" pitchFamily="2" charset="2"/>
              <a:buNone/>
            </a:pPr>
            <a:r>
              <a:rPr lang="ar-SA" sz="1800" b="1" dirty="0" smtClean="0"/>
              <a:t>         -- </a:t>
            </a:r>
            <a:r>
              <a:rPr lang="en-US" sz="1800" b="1" dirty="0" smtClean="0"/>
              <a:t>N</a:t>
            </a:r>
            <a:r>
              <a:rPr lang="ar-SA" sz="1800" b="1" dirty="0" smtClean="0"/>
              <a:t> الناشئ عن تحطم أنسجة الجسم ( </a:t>
            </a:r>
            <a:r>
              <a:rPr lang="en-US" sz="1800" b="1" dirty="0" smtClean="0"/>
              <a:t>N</a:t>
            </a:r>
            <a:r>
              <a:rPr lang="ar-SA" sz="1800" b="1" dirty="0" smtClean="0"/>
              <a:t> الداخلي </a:t>
            </a:r>
            <a:r>
              <a:rPr lang="en-US" sz="1800" b="1" dirty="0" smtClean="0"/>
              <a:t>endogenous </a:t>
            </a:r>
            <a:r>
              <a:rPr lang="ar-SA" sz="1800" b="1" dirty="0" smtClean="0"/>
              <a:t> )</a:t>
            </a:r>
          </a:p>
          <a:p>
            <a:pPr algn="just" rtl="1">
              <a:lnSpc>
                <a:spcPct val="80000"/>
              </a:lnSpc>
              <a:buFont typeface="Wingdings" pitchFamily="2" charset="2"/>
              <a:buNone/>
            </a:pPr>
            <a:r>
              <a:rPr lang="ar-SA" sz="1800" b="1" dirty="0" smtClean="0"/>
              <a:t>         -- </a:t>
            </a:r>
            <a:r>
              <a:rPr lang="en-US" sz="1800" b="1" dirty="0" smtClean="0"/>
              <a:t>N</a:t>
            </a:r>
            <a:r>
              <a:rPr lang="ar-SA" sz="1800" b="1" dirty="0" smtClean="0"/>
              <a:t> الناشئ عن إزالة مجموعة الأمين من البروتين الممتص من الوجبة والفائض عن </a:t>
            </a:r>
            <a:r>
              <a:rPr lang="en-US" sz="1800" b="1" dirty="0" smtClean="0"/>
              <a:t>                  </a:t>
            </a:r>
            <a:r>
              <a:rPr lang="ar-SA" sz="1800" b="1" dirty="0" smtClean="0"/>
              <a:t>احتياجات الجسم للبناء والترميم ( البروتين الخارجي </a:t>
            </a:r>
            <a:r>
              <a:rPr lang="en-US" sz="1800" b="1" dirty="0" smtClean="0"/>
              <a:t>Exogenous</a:t>
            </a:r>
            <a:r>
              <a:rPr lang="ar-SA" sz="1800" b="1" dirty="0" smtClean="0"/>
              <a:t> )</a:t>
            </a:r>
          </a:p>
          <a:p>
            <a:pPr algn="just" rtl="1">
              <a:lnSpc>
                <a:spcPct val="80000"/>
              </a:lnSpc>
              <a:buFont typeface="Wingdings" pitchFamily="2" charset="2"/>
              <a:buNone/>
            </a:pPr>
            <a:r>
              <a:rPr lang="ar-SA" sz="1800" b="1" dirty="0" smtClean="0"/>
              <a:t>         -- الفاقد عن طريق البول 37 ملجم/ كجم من وزن الجسم</a:t>
            </a:r>
          </a:p>
          <a:p>
            <a:pPr algn="just" rtl="1">
              <a:lnSpc>
                <a:spcPct val="80000"/>
              </a:lnSpc>
              <a:buFont typeface="Wingdings" pitchFamily="2" charset="2"/>
              <a:buNone/>
            </a:pPr>
            <a:r>
              <a:rPr lang="ar-SA" sz="1800" b="1" dirty="0" smtClean="0"/>
              <a:t>2. الفاقد في البراز</a:t>
            </a:r>
          </a:p>
          <a:p>
            <a:pPr algn="just" rtl="1">
              <a:lnSpc>
                <a:spcPct val="80000"/>
              </a:lnSpc>
              <a:buFont typeface="Wingdings" pitchFamily="2" charset="2"/>
              <a:buNone/>
            </a:pPr>
            <a:r>
              <a:rPr lang="ar-SA" sz="1800" b="1" dirty="0" smtClean="0"/>
              <a:t>         -- البروتين غير الممتص من الجسم وكمية قليلة من </a:t>
            </a:r>
            <a:r>
              <a:rPr lang="en-US" sz="1800" b="1" dirty="0" smtClean="0"/>
              <a:t>N</a:t>
            </a:r>
            <a:r>
              <a:rPr lang="ar-SA" sz="1800" b="1" dirty="0" smtClean="0"/>
              <a:t> الناشئ عن تحطم خلايا الأمعاء</a:t>
            </a:r>
          </a:p>
          <a:p>
            <a:pPr algn="just" rtl="1">
              <a:lnSpc>
                <a:spcPct val="80000"/>
              </a:lnSpc>
              <a:buFont typeface="Wingdings" pitchFamily="2" charset="2"/>
              <a:buNone/>
            </a:pPr>
            <a:r>
              <a:rPr lang="ar-SA" sz="1800" b="1" dirty="0" smtClean="0"/>
              <a:t>         -- الفاقد عن طريق البراز 12 ملجم/ كجم من وزن الجسم</a:t>
            </a:r>
          </a:p>
          <a:p>
            <a:pPr algn="just" rtl="1">
              <a:lnSpc>
                <a:spcPct val="80000"/>
              </a:lnSpc>
              <a:buFont typeface="Wingdings" pitchFamily="2" charset="2"/>
              <a:buNone/>
            </a:pPr>
            <a:r>
              <a:rPr lang="ar-SA" sz="1800" b="1" dirty="0" smtClean="0"/>
              <a:t>3. الفقد عن طريق الجلد ( 5 ملجم / كجم من وزن الجسم)</a:t>
            </a:r>
            <a:endParaRPr lang="en-US" sz="1800" b="1" dirty="0" smtClean="0"/>
          </a:p>
          <a:p>
            <a:pPr algn="just" rtl="1">
              <a:lnSpc>
                <a:spcPct val="80000"/>
              </a:lnSpc>
              <a:buFont typeface="Wingdings" pitchFamily="2" charset="2"/>
              <a:buNone/>
            </a:pPr>
            <a:endParaRPr lang="ar-SA" sz="1800" b="1" dirty="0" smtClean="0"/>
          </a:p>
          <a:p>
            <a:pPr algn="just" rtl="1">
              <a:lnSpc>
                <a:spcPct val="80000"/>
              </a:lnSpc>
              <a:buFont typeface="Arial" charset="0"/>
              <a:buChar char="•"/>
            </a:pPr>
            <a:r>
              <a:rPr lang="ar-SA" sz="1800" b="1" dirty="0" smtClean="0"/>
              <a:t>تستخدم طريقة التوازن النيتروجيني في تقدير احتياجات الجسم من البروتين للشخص البالغ كما تفيد في معرفة التغير في الجسم</a:t>
            </a:r>
            <a:r>
              <a:rPr lang="ar-SA" b="1" dirty="0" smtClean="0"/>
              <a:t>.</a:t>
            </a:r>
          </a:p>
          <a:p>
            <a:pPr algn="just" rtl="1">
              <a:lnSpc>
                <a:spcPct val="80000"/>
              </a:lnSpc>
            </a:pPr>
            <a:endParaRPr lang="ar-SA" sz="1800" b="1" dirty="0" smtClean="0"/>
          </a:p>
          <a:p>
            <a:pPr algn="just" rtl="1">
              <a:lnSpc>
                <a:spcPct val="80000"/>
              </a:lnSpc>
            </a:pPr>
            <a:r>
              <a:rPr lang="ar-SA" sz="1800" b="1" dirty="0" smtClean="0"/>
              <a:t>* يقسم التوازن النيتروجيني إلى:</a:t>
            </a:r>
          </a:p>
          <a:p>
            <a:pPr algn="just" rtl="1">
              <a:lnSpc>
                <a:spcPct val="80000"/>
              </a:lnSpc>
              <a:buFont typeface="Wingdings" pitchFamily="2" charset="2"/>
              <a:buNone/>
            </a:pPr>
            <a:r>
              <a:rPr lang="ar-SA" sz="1800" b="1" dirty="0" smtClean="0"/>
              <a:t>       1-  توازن نيتروجيني متعادل</a:t>
            </a:r>
          </a:p>
          <a:p>
            <a:pPr algn="just" rtl="1">
              <a:lnSpc>
                <a:spcPct val="80000"/>
              </a:lnSpc>
              <a:buFont typeface="Wingdings" pitchFamily="2" charset="2"/>
              <a:buNone/>
            </a:pPr>
            <a:r>
              <a:rPr lang="ar-SA" sz="1800" b="1" dirty="0" smtClean="0"/>
              <a:t>       2- توازن نيتروجيني موجب</a:t>
            </a:r>
          </a:p>
          <a:p>
            <a:pPr algn="just" rtl="1">
              <a:lnSpc>
                <a:spcPct val="80000"/>
              </a:lnSpc>
              <a:buFont typeface="Wingdings" pitchFamily="2" charset="2"/>
              <a:buNone/>
            </a:pPr>
            <a:r>
              <a:rPr lang="ar-SA" sz="1800" b="1" dirty="0" smtClean="0"/>
              <a:t>       3- توازن </a:t>
            </a:r>
            <a:r>
              <a:rPr lang="ar-SA" sz="1800" b="1" dirty="0" err="1" smtClean="0"/>
              <a:t>نيتروجيني</a:t>
            </a:r>
            <a:r>
              <a:rPr lang="ar-SA" sz="1800" b="1" dirty="0" smtClean="0"/>
              <a:t> سالب</a:t>
            </a:r>
          </a:p>
          <a:p>
            <a:pPr algn="just" rtl="1">
              <a:lnSpc>
                <a:spcPct val="80000"/>
              </a:lnSpc>
              <a:buFont typeface="Wingdings" pitchFamily="2" charset="2"/>
              <a:buNone/>
            </a:pPr>
            <a:endParaRPr lang="ar-SA" sz="1800" b="1" dirty="0"/>
          </a:p>
        </p:txBody>
      </p:sp>
      <p:sp>
        <p:nvSpPr>
          <p:cNvPr id="35" name="Title 34"/>
          <p:cNvSpPr>
            <a:spLocks noGrp="1"/>
          </p:cNvSpPr>
          <p:nvPr>
            <p:ph type="title"/>
          </p:nvPr>
        </p:nvSpPr>
        <p:spPr/>
        <p:txBody>
          <a:bodyPr/>
          <a:lstStyle/>
          <a:p>
            <a:pPr algn="ctr" rtl="1"/>
            <a:r>
              <a:rPr lang="ar-SA" dirty="0" smtClean="0">
                <a:solidFill>
                  <a:srgbClr val="7030A0"/>
                </a:solidFill>
                <a:latin typeface="Arabic Typesetting" pitchFamily="66" charset="-78"/>
                <a:cs typeface="Arabic Typesetting" pitchFamily="66" charset="-78"/>
              </a:rPr>
              <a:t>التوازن </a:t>
            </a:r>
            <a:r>
              <a:rPr lang="ar-SA" dirty="0" err="1" smtClean="0">
                <a:solidFill>
                  <a:srgbClr val="7030A0"/>
                </a:solidFill>
                <a:latin typeface="Arabic Typesetting" pitchFamily="66" charset="-78"/>
                <a:cs typeface="Arabic Typesetting" pitchFamily="66" charset="-78"/>
              </a:rPr>
              <a:t>النيتروجيني</a:t>
            </a:r>
            <a:r>
              <a:rPr lang="ar-SA" dirty="0" smtClean="0">
                <a:solidFill>
                  <a:srgbClr val="7030A0"/>
                </a:solidFill>
                <a:latin typeface="Arabic Typesetting" pitchFamily="66" charset="-78"/>
                <a:cs typeface="Arabic Typesetting" pitchFamily="66" charset="-78"/>
              </a:rPr>
              <a:t>  </a:t>
            </a:r>
            <a:r>
              <a:rPr lang="en-US" dirty="0" smtClean="0">
                <a:solidFill>
                  <a:srgbClr val="7030A0"/>
                </a:solidFill>
                <a:latin typeface="Arabic Typesetting" pitchFamily="66" charset="-78"/>
                <a:cs typeface="Arabic Typesetting" pitchFamily="66" charset="-78"/>
              </a:rPr>
              <a:t>Nitrogen Balance</a:t>
            </a:r>
            <a:r>
              <a:rPr lang="ar-SA" dirty="0" smtClean="0">
                <a:solidFill>
                  <a:srgbClr val="7030A0"/>
                </a:solidFill>
                <a:latin typeface="Arabic Typesetting" pitchFamily="66" charset="-78"/>
                <a:cs typeface="Arabic Typesetting" pitchFamily="66" charset="-78"/>
              </a:rPr>
              <a:t>         </a:t>
            </a:r>
            <a:endParaRPr lang="en-US" dirty="0">
              <a:solidFill>
                <a:srgbClr val="7030A0"/>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r" rtl="1"/>
            <a:r>
              <a:rPr lang="ar-SA" sz="2400" dirty="0" smtClean="0">
                <a:solidFill>
                  <a:schemeClr val="tx1"/>
                </a:solidFill>
              </a:rPr>
              <a:t>  </a:t>
            </a:r>
            <a:r>
              <a:rPr lang="ar-SA" sz="2000" dirty="0" smtClean="0">
                <a:solidFill>
                  <a:schemeClr val="tx1"/>
                </a:solidFill>
              </a:rPr>
              <a:t>الحالات الشاذة في تمثيل الأحماض </a:t>
            </a:r>
            <a:r>
              <a:rPr lang="ar-SA" sz="2000" dirty="0" err="1" smtClean="0">
                <a:solidFill>
                  <a:schemeClr val="tx1"/>
                </a:solidFill>
              </a:rPr>
              <a:t>الأمينية</a:t>
            </a:r>
            <a:r>
              <a:rPr lang="ar-SA" sz="2000" dirty="0" smtClean="0">
                <a:solidFill>
                  <a:schemeClr val="tx1"/>
                </a:solidFill>
              </a:rPr>
              <a:t> (1) </a:t>
            </a:r>
            <a:r>
              <a:rPr lang="en-US" sz="2000" dirty="0" smtClean="0">
                <a:solidFill>
                  <a:schemeClr val="tx1"/>
                </a:solidFill>
              </a:rPr>
              <a:t> </a:t>
            </a:r>
            <a:r>
              <a:rPr lang="en-US" sz="1600" dirty="0" smtClean="0">
                <a:solidFill>
                  <a:schemeClr val="tx1"/>
                </a:solidFill>
              </a:rPr>
              <a:t>Abnormalities in Amino Acid </a:t>
            </a:r>
            <a:r>
              <a:rPr lang="en-US" sz="1600" dirty="0" err="1" smtClean="0">
                <a:solidFill>
                  <a:schemeClr val="tx1"/>
                </a:solidFill>
              </a:rPr>
              <a:t>Metaboism</a:t>
            </a:r>
            <a:r>
              <a:rPr lang="en-US" sz="1600" dirty="0" smtClean="0">
                <a:solidFill>
                  <a:schemeClr val="tx1"/>
                </a:solidFill>
              </a:rPr>
              <a:t>          </a:t>
            </a:r>
            <a:endParaRPr lang="en-US" sz="2800" dirty="0">
              <a:solidFill>
                <a:schemeClr val="tx1"/>
              </a:solidFill>
            </a:endParaRPr>
          </a:p>
        </p:txBody>
      </p:sp>
      <p:sp>
        <p:nvSpPr>
          <p:cNvPr id="19461" name="AutoShape 5"/>
          <p:cNvSpPr>
            <a:spLocks noChangeArrowheads="1"/>
          </p:cNvSpPr>
          <p:nvPr/>
        </p:nvSpPr>
        <p:spPr bwMode="ltGray">
          <a:xfrm>
            <a:off x="1752600" y="1219200"/>
            <a:ext cx="6440488" cy="4343400"/>
          </a:xfrm>
          <a:prstGeom prst="roundRect">
            <a:avLst>
              <a:gd name="adj" fmla="val 4134"/>
            </a:avLst>
          </a:prstGeom>
          <a:gradFill rotWithShape="1">
            <a:gsLst>
              <a:gs pos="0">
                <a:schemeClr val="accent1">
                  <a:gamma/>
                  <a:shade val="69804"/>
                  <a:invGamma/>
                </a:schemeClr>
              </a:gs>
              <a:gs pos="50000">
                <a:schemeClr val="accent1"/>
              </a:gs>
              <a:gs pos="100000">
                <a:schemeClr val="accent1">
                  <a:gamma/>
                  <a:shade val="69804"/>
                  <a:invGamma/>
                </a:schemeClr>
              </a:gs>
            </a:gsLst>
            <a:lin ang="5400000" scaled="1"/>
          </a:gradFill>
          <a:ln w="12700" algn="ctr">
            <a:noFill/>
            <a:round/>
            <a:headEnd/>
            <a:tailEnd/>
          </a:ln>
          <a:effectLst>
            <a:prstShdw prst="shdw17" dist="17961" dir="2700000">
              <a:schemeClr val="accent1">
                <a:gamma/>
                <a:shade val="60000"/>
                <a:invGamma/>
              </a:schemeClr>
            </a:prstShdw>
          </a:effectLst>
        </p:spPr>
        <p:txBody>
          <a:bodyPr wrap="none" anchor="ctr"/>
          <a:lstStyle/>
          <a:p>
            <a:pPr algn="just" rtl="1"/>
            <a:endParaRPr lang="ar-SA" dirty="0"/>
          </a:p>
        </p:txBody>
      </p:sp>
      <p:sp>
        <p:nvSpPr>
          <p:cNvPr id="19476" name="Line 20"/>
          <p:cNvSpPr>
            <a:spLocks noChangeShapeType="1"/>
          </p:cNvSpPr>
          <p:nvPr/>
        </p:nvSpPr>
        <p:spPr bwMode="gray">
          <a:xfrm>
            <a:off x="1981200" y="1600200"/>
            <a:ext cx="0" cy="2946400"/>
          </a:xfrm>
          <a:prstGeom prst="line">
            <a:avLst/>
          </a:prstGeom>
          <a:noFill/>
          <a:ln w="12700">
            <a:solidFill>
              <a:srgbClr val="FEFFFF">
                <a:alpha val="50000"/>
              </a:srgbClr>
            </a:solidFill>
            <a:round/>
            <a:headEnd/>
            <a:tailEnd/>
          </a:ln>
          <a:effectLst/>
        </p:spPr>
        <p:txBody>
          <a:bodyPr/>
          <a:lstStyle/>
          <a:p>
            <a:endParaRPr lang="en-US"/>
          </a:p>
        </p:txBody>
      </p:sp>
      <p:grpSp>
        <p:nvGrpSpPr>
          <p:cNvPr id="19477" name="Group 21"/>
          <p:cNvGrpSpPr>
            <a:grpSpLocks/>
          </p:cNvGrpSpPr>
          <p:nvPr/>
        </p:nvGrpSpPr>
        <p:grpSpPr bwMode="auto">
          <a:xfrm>
            <a:off x="1905000" y="1524000"/>
            <a:ext cx="153987" cy="152400"/>
            <a:chOff x="2928" y="2208"/>
            <a:chExt cx="262" cy="262"/>
          </a:xfrm>
        </p:grpSpPr>
        <p:sp>
          <p:nvSpPr>
            <p:cNvPr id="19478" name="Oval 22"/>
            <p:cNvSpPr>
              <a:spLocks noChangeArrowheads="1"/>
            </p:cNvSpPr>
            <p:nvPr/>
          </p:nvSpPr>
          <p:spPr bwMode="gray">
            <a:xfrm>
              <a:off x="2928" y="2208"/>
              <a:ext cx="262" cy="262"/>
            </a:xfrm>
            <a:prstGeom prst="ellipse">
              <a:avLst/>
            </a:prstGeom>
            <a:gradFill rotWithShape="1">
              <a:gsLst>
                <a:gs pos="0">
                  <a:srgbClr val="223864">
                    <a:gamma/>
                    <a:tint val="28627"/>
                    <a:invGamma/>
                  </a:srgbClr>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en-US"/>
            </a:p>
          </p:txBody>
        </p:sp>
        <p:sp>
          <p:nvSpPr>
            <p:cNvPr id="19479" name="Oval 23"/>
            <p:cNvSpPr>
              <a:spLocks noChangeArrowheads="1"/>
            </p:cNvSpPr>
            <p:nvPr/>
          </p:nvSpPr>
          <p:spPr bwMode="gray">
            <a:xfrm>
              <a:off x="2949" y="2230"/>
              <a:ext cx="218" cy="218"/>
            </a:xfrm>
            <a:prstGeom prst="ellipse">
              <a:avLst/>
            </a:prstGeom>
            <a:gradFill rotWithShape="1">
              <a:gsLst>
                <a:gs pos="0">
                  <a:srgbClr val="686620"/>
                </a:gs>
                <a:gs pos="100000">
                  <a:srgbClr val="686620">
                    <a:gamma/>
                    <a:tint val="63529"/>
                    <a:invGamma/>
                  </a:srgbClr>
                </a:gs>
              </a:gsLst>
              <a:lin ang="2700000" scaled="1"/>
            </a:gradFill>
            <a:ln w="12700">
              <a:noFill/>
              <a:round/>
              <a:headEnd/>
              <a:tailEnd/>
            </a:ln>
            <a:effectLst/>
          </p:spPr>
          <p:txBody>
            <a:bodyPr wrap="none" anchor="ctr"/>
            <a:lstStyle/>
            <a:p>
              <a:endParaRPr lang="en-US"/>
            </a:p>
          </p:txBody>
        </p:sp>
      </p:grpSp>
      <p:grpSp>
        <p:nvGrpSpPr>
          <p:cNvPr id="19480" name="Group 24"/>
          <p:cNvGrpSpPr>
            <a:grpSpLocks/>
          </p:cNvGrpSpPr>
          <p:nvPr/>
        </p:nvGrpSpPr>
        <p:grpSpPr bwMode="auto">
          <a:xfrm>
            <a:off x="1905000" y="2819400"/>
            <a:ext cx="153987" cy="153987"/>
            <a:chOff x="2928" y="2208"/>
            <a:chExt cx="262" cy="262"/>
          </a:xfrm>
        </p:grpSpPr>
        <p:sp>
          <p:nvSpPr>
            <p:cNvPr id="19481" name="Oval 25"/>
            <p:cNvSpPr>
              <a:spLocks noChangeArrowheads="1"/>
            </p:cNvSpPr>
            <p:nvPr/>
          </p:nvSpPr>
          <p:spPr bwMode="gray">
            <a:xfrm>
              <a:off x="2928" y="2208"/>
              <a:ext cx="262" cy="262"/>
            </a:xfrm>
            <a:prstGeom prst="ellipse">
              <a:avLst/>
            </a:prstGeom>
            <a:gradFill rotWithShape="1">
              <a:gsLst>
                <a:gs pos="0">
                  <a:srgbClr val="223864">
                    <a:gamma/>
                    <a:tint val="28627"/>
                    <a:invGamma/>
                  </a:srgbClr>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en-US"/>
            </a:p>
          </p:txBody>
        </p:sp>
        <p:sp>
          <p:nvSpPr>
            <p:cNvPr id="19482" name="Oval 26"/>
            <p:cNvSpPr>
              <a:spLocks noChangeArrowheads="1"/>
            </p:cNvSpPr>
            <p:nvPr/>
          </p:nvSpPr>
          <p:spPr bwMode="gray">
            <a:xfrm>
              <a:off x="2949" y="2230"/>
              <a:ext cx="218" cy="218"/>
            </a:xfrm>
            <a:prstGeom prst="ellipse">
              <a:avLst/>
            </a:prstGeom>
            <a:gradFill rotWithShape="1">
              <a:gsLst>
                <a:gs pos="0">
                  <a:srgbClr val="686620"/>
                </a:gs>
                <a:gs pos="100000">
                  <a:srgbClr val="686620">
                    <a:gamma/>
                    <a:tint val="63529"/>
                    <a:invGamma/>
                  </a:srgbClr>
                </a:gs>
              </a:gsLst>
              <a:lin ang="2700000" scaled="1"/>
            </a:gradFill>
            <a:ln w="12700">
              <a:noFill/>
              <a:round/>
              <a:headEnd/>
              <a:tailEnd/>
            </a:ln>
            <a:effectLst/>
          </p:spPr>
          <p:txBody>
            <a:bodyPr wrap="none" anchor="ctr"/>
            <a:lstStyle/>
            <a:p>
              <a:endParaRPr lang="en-US"/>
            </a:p>
          </p:txBody>
        </p:sp>
      </p:grpSp>
      <p:grpSp>
        <p:nvGrpSpPr>
          <p:cNvPr id="19483" name="Group 27"/>
          <p:cNvGrpSpPr>
            <a:grpSpLocks/>
          </p:cNvGrpSpPr>
          <p:nvPr/>
        </p:nvGrpSpPr>
        <p:grpSpPr bwMode="auto">
          <a:xfrm>
            <a:off x="1905000" y="4419600"/>
            <a:ext cx="153987" cy="153988"/>
            <a:chOff x="2928" y="2208"/>
            <a:chExt cx="262" cy="262"/>
          </a:xfrm>
        </p:grpSpPr>
        <p:sp>
          <p:nvSpPr>
            <p:cNvPr id="19484" name="Oval 28"/>
            <p:cNvSpPr>
              <a:spLocks noChangeArrowheads="1"/>
            </p:cNvSpPr>
            <p:nvPr/>
          </p:nvSpPr>
          <p:spPr bwMode="gray">
            <a:xfrm>
              <a:off x="2928" y="2208"/>
              <a:ext cx="262" cy="262"/>
            </a:xfrm>
            <a:prstGeom prst="ellipse">
              <a:avLst/>
            </a:prstGeom>
            <a:gradFill rotWithShape="1">
              <a:gsLst>
                <a:gs pos="0">
                  <a:srgbClr val="223864">
                    <a:gamma/>
                    <a:tint val="28627"/>
                    <a:invGamma/>
                  </a:srgbClr>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p>
              <a:endParaRPr lang="en-US"/>
            </a:p>
          </p:txBody>
        </p:sp>
        <p:sp>
          <p:nvSpPr>
            <p:cNvPr id="19485" name="Oval 29"/>
            <p:cNvSpPr>
              <a:spLocks noChangeArrowheads="1"/>
            </p:cNvSpPr>
            <p:nvPr/>
          </p:nvSpPr>
          <p:spPr bwMode="gray">
            <a:xfrm>
              <a:off x="2949" y="2230"/>
              <a:ext cx="218" cy="218"/>
            </a:xfrm>
            <a:prstGeom prst="ellipse">
              <a:avLst/>
            </a:prstGeom>
            <a:gradFill rotWithShape="1">
              <a:gsLst>
                <a:gs pos="0">
                  <a:srgbClr val="686620"/>
                </a:gs>
                <a:gs pos="100000">
                  <a:srgbClr val="686620">
                    <a:gamma/>
                    <a:tint val="63529"/>
                    <a:invGamma/>
                  </a:srgbClr>
                </a:gs>
              </a:gsLst>
              <a:lin ang="2700000" scaled="1"/>
            </a:gradFill>
            <a:ln w="12700">
              <a:noFill/>
              <a:round/>
              <a:headEnd/>
              <a:tailEnd/>
            </a:ln>
            <a:effectLst/>
          </p:spPr>
          <p:txBody>
            <a:bodyPr wrap="none" anchor="ctr"/>
            <a:lstStyle/>
            <a:p>
              <a:endParaRPr lang="en-US"/>
            </a:p>
          </p:txBody>
        </p:sp>
      </p:grpSp>
      <p:pic>
        <p:nvPicPr>
          <p:cNvPr id="36" name="Picture 4" descr="scan0009"/>
          <p:cNvPicPr>
            <a:picLocks noChangeAspect="1" noChangeArrowheads="1"/>
          </p:cNvPicPr>
          <p:nvPr/>
        </p:nvPicPr>
        <p:blipFill>
          <a:blip r:embed="rId2" cstate="print"/>
          <a:srcRect/>
          <a:stretch>
            <a:fillRect/>
          </a:stretch>
        </p:blipFill>
        <p:spPr bwMode="auto">
          <a:xfrm>
            <a:off x="2286000" y="2286000"/>
            <a:ext cx="4953000" cy="4114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 name="TextBox 14"/>
          <p:cNvSpPr txBox="1"/>
          <p:nvPr/>
        </p:nvSpPr>
        <p:spPr>
          <a:xfrm>
            <a:off x="2590800" y="1524000"/>
            <a:ext cx="5029200" cy="646331"/>
          </a:xfrm>
          <a:prstGeom prst="rect">
            <a:avLst/>
          </a:prstGeom>
          <a:noFill/>
        </p:spPr>
        <p:txBody>
          <a:bodyPr wrap="square" rtlCol="0">
            <a:spAutoFit/>
          </a:bodyPr>
          <a:lstStyle/>
          <a:p>
            <a:pPr algn="just" rtl="1"/>
            <a:r>
              <a:rPr lang="ar-SA" dirty="0" smtClean="0"/>
              <a:t>1. </a:t>
            </a:r>
            <a:r>
              <a:rPr lang="ar-SA" dirty="0" err="1" smtClean="0"/>
              <a:t>الفينايل</a:t>
            </a:r>
            <a:r>
              <a:rPr lang="ar-SA" dirty="0" smtClean="0"/>
              <a:t> </a:t>
            </a:r>
            <a:r>
              <a:rPr lang="ar-SA" dirty="0" smtClean="0"/>
              <a:t>كيتونوريا </a:t>
            </a:r>
            <a:r>
              <a:rPr lang="en-US" dirty="0" err="1" smtClean="0"/>
              <a:t>Phenylketonuria</a:t>
            </a:r>
            <a:r>
              <a:rPr lang="ar-SA" dirty="0" smtClean="0"/>
              <a:t> ( </a:t>
            </a:r>
            <a:r>
              <a:rPr lang="en-US" dirty="0" err="1" smtClean="0"/>
              <a:t>Pku</a:t>
            </a:r>
            <a:r>
              <a:rPr lang="ar-SA" dirty="0" smtClean="0"/>
              <a:t>)</a:t>
            </a:r>
          </a:p>
          <a:p>
            <a:pPr algn="just" rtl="1">
              <a:buFont typeface="Wingdings" pitchFamily="2" charset="2"/>
              <a:buNone/>
            </a:pPr>
            <a:r>
              <a:rPr lang="ar-SA" dirty="0" smtClean="0"/>
              <a:t>  - ناشئ عن الخلل الوراثي في تمثيل الحمض الأميني فينايل الأنين    </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35" name="Rectangle 31"/>
          <p:cNvSpPr>
            <a:spLocks noGrp="1" noChangeArrowheads="1"/>
          </p:cNvSpPr>
          <p:nvPr>
            <p:ph type="title"/>
          </p:nvPr>
        </p:nvSpPr>
        <p:spPr>
          <a:xfrm>
            <a:off x="457200" y="685800"/>
            <a:ext cx="8458200" cy="1308100"/>
          </a:xfrm>
        </p:spPr>
        <p:txBody>
          <a:bodyPr/>
          <a:lstStyle/>
          <a:p>
            <a:pPr algn="ctr" rtl="1"/>
            <a:r>
              <a:rPr lang="ar-SA" sz="4000" dirty="0" smtClean="0">
                <a:solidFill>
                  <a:schemeClr val="tx1"/>
                </a:solidFill>
                <a:latin typeface="Arabic Typesetting" pitchFamily="66" charset="-78"/>
                <a:cs typeface="Arabic Typesetting" pitchFamily="66" charset="-78"/>
              </a:rPr>
              <a:t>لاحظ تغير لون الجلد والشعر نتيجة للخلل في تكون صبغة </a:t>
            </a:r>
            <a:r>
              <a:rPr lang="en-US" sz="4000" dirty="0" smtClean="0">
                <a:solidFill>
                  <a:schemeClr val="tx1"/>
                </a:solidFill>
                <a:latin typeface="Arabic Typesetting" pitchFamily="66" charset="-78"/>
                <a:cs typeface="Arabic Typesetting" pitchFamily="66" charset="-78"/>
              </a:rPr>
              <a:t>Melanin</a:t>
            </a:r>
            <a:endParaRPr lang="en-US" sz="4000" dirty="0">
              <a:solidFill>
                <a:schemeClr val="tx1"/>
              </a:solidFill>
              <a:latin typeface="Arabic Typesetting" pitchFamily="66" charset="-78"/>
              <a:cs typeface="Arabic Typesetting" pitchFamily="66" charset="-78"/>
            </a:endParaRPr>
          </a:p>
        </p:txBody>
      </p:sp>
      <p:pic>
        <p:nvPicPr>
          <p:cNvPr id="36" name="Picture 5" descr="Phenylketonuria80"/>
          <p:cNvPicPr>
            <a:picLocks noChangeAspect="1" noChangeArrowheads="1"/>
          </p:cNvPicPr>
          <p:nvPr/>
        </p:nvPicPr>
        <p:blipFill>
          <a:blip r:embed="rId2" cstate="print"/>
          <a:srcRect/>
          <a:stretch>
            <a:fillRect/>
          </a:stretch>
        </p:blipFill>
        <p:spPr bwMode="auto">
          <a:xfrm>
            <a:off x="2971800" y="1981200"/>
            <a:ext cx="4343400" cy="30241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5" name="Rectangle 45"/>
          <p:cNvSpPr>
            <a:spLocks noGrp="1" noChangeArrowheads="1"/>
          </p:cNvSpPr>
          <p:nvPr>
            <p:ph type="title"/>
          </p:nvPr>
        </p:nvSpPr>
        <p:spPr/>
        <p:txBody>
          <a:bodyPr/>
          <a:lstStyle/>
          <a:p>
            <a:r>
              <a:rPr lang="ar-SA" dirty="0" smtClean="0">
                <a:solidFill>
                  <a:schemeClr val="tx1"/>
                </a:solidFill>
                <a:latin typeface="Arabic Typesetting" pitchFamily="66" charset="-78"/>
                <a:cs typeface="Arabic Typesetting" pitchFamily="66" charset="-78"/>
              </a:rPr>
              <a:t>حالات من مرض الفينايل </a:t>
            </a:r>
            <a:r>
              <a:rPr lang="ar-SA" dirty="0" err="1" smtClean="0">
                <a:solidFill>
                  <a:schemeClr val="tx1"/>
                </a:solidFill>
                <a:latin typeface="Arabic Typesetting" pitchFamily="66" charset="-78"/>
                <a:cs typeface="Arabic Typesetting" pitchFamily="66" charset="-78"/>
              </a:rPr>
              <a:t>كيتونوريا</a:t>
            </a:r>
            <a:r>
              <a:rPr lang="ar-SA" dirty="0" smtClean="0">
                <a:solidFill>
                  <a:schemeClr val="tx1"/>
                </a:solidFill>
                <a:latin typeface="Arabic Typesetting" pitchFamily="66" charset="-78"/>
                <a:cs typeface="Arabic Typesetting" pitchFamily="66" charset="-78"/>
              </a:rPr>
              <a:t>        </a:t>
            </a:r>
            <a:endParaRPr lang="en-US" dirty="0">
              <a:solidFill>
                <a:schemeClr val="tx1"/>
              </a:solidFill>
              <a:latin typeface="Arabic Typesetting" pitchFamily="66" charset="-78"/>
              <a:cs typeface="Arabic Typesetting" pitchFamily="66" charset="-78"/>
            </a:endParaRPr>
          </a:p>
        </p:txBody>
      </p:sp>
      <p:pic>
        <p:nvPicPr>
          <p:cNvPr id="93" name="Picture 4" descr="pku"/>
          <p:cNvPicPr>
            <a:picLocks noChangeAspect="1" noChangeArrowheads="1"/>
          </p:cNvPicPr>
          <p:nvPr/>
        </p:nvPicPr>
        <p:blipFill>
          <a:blip r:embed="rId2" cstate="print"/>
          <a:srcRect/>
          <a:stretch>
            <a:fillRect/>
          </a:stretch>
        </p:blipFill>
        <p:spPr bwMode="auto">
          <a:xfrm>
            <a:off x="1143000" y="1143000"/>
            <a:ext cx="6858000" cy="4495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381000"/>
            <a:ext cx="8229600" cy="927100"/>
          </a:xfrm>
        </p:spPr>
        <p:txBody>
          <a:bodyPr/>
          <a:lstStyle/>
          <a:p>
            <a:pPr algn="ctr" rtl="1"/>
            <a:r>
              <a:rPr lang="ar-SA" sz="4800" dirty="0" smtClean="0">
                <a:solidFill>
                  <a:srgbClr val="7030A0"/>
                </a:solidFill>
                <a:latin typeface="Simplified Arabic" pitchFamily="18" charset="-78"/>
                <a:cs typeface="Simplified Arabic" pitchFamily="18" charset="-78"/>
              </a:rPr>
              <a:t>التركيب الكيميائي</a:t>
            </a:r>
            <a:endParaRPr lang="en-US" sz="4500" dirty="0">
              <a:solidFill>
                <a:srgbClr val="7030A0"/>
              </a:solidFill>
              <a:latin typeface="Simplified Arabic" pitchFamily="18" charset="-78"/>
              <a:cs typeface="Simplified Arabic" pitchFamily="18" charset="-78"/>
            </a:endParaRPr>
          </a:p>
        </p:txBody>
      </p:sp>
      <p:sp>
        <p:nvSpPr>
          <p:cNvPr id="5123" name="AutoShape 3"/>
          <p:cNvSpPr>
            <a:spLocks noChangeArrowheads="1"/>
          </p:cNvSpPr>
          <p:nvPr/>
        </p:nvSpPr>
        <p:spPr bwMode="gray">
          <a:xfrm>
            <a:off x="1219200" y="2425700"/>
            <a:ext cx="6705600" cy="593725"/>
          </a:xfrm>
          <a:prstGeom prst="roundRect">
            <a:avLst>
              <a:gd name="adj" fmla="val 16667"/>
            </a:avLst>
          </a:prstGeom>
          <a:solidFill>
            <a:schemeClr val="accent1"/>
          </a:solidFill>
          <a:ln w="28575" algn="ctr">
            <a:solidFill>
              <a:srgbClr val="FCFCFC"/>
            </a:solidFill>
            <a:round/>
            <a:headEnd/>
            <a:tailEnd/>
          </a:ln>
          <a:effectLst>
            <a:outerShdw dist="35921" dir="2700000" algn="ctr" rotWithShape="0">
              <a:srgbClr val="001D3A">
                <a:alpha val="50000"/>
              </a:srgbClr>
            </a:outerShdw>
          </a:effectLst>
        </p:spPr>
        <p:txBody>
          <a:bodyPr wrap="none" anchor="ctr"/>
          <a:lstStyle/>
          <a:p>
            <a:pPr algn="ctr" rtl="1"/>
            <a:r>
              <a:rPr lang="ar-SA" dirty="0" smtClean="0"/>
              <a:t>يشكل النيتروجين 16٪ من وزن البروتين تقريباً</a:t>
            </a:r>
            <a:endParaRPr lang="ar-SA" dirty="0"/>
          </a:p>
        </p:txBody>
      </p:sp>
      <p:sp>
        <p:nvSpPr>
          <p:cNvPr id="5124" name="AutoShape 4"/>
          <p:cNvSpPr>
            <a:spLocks noChangeArrowheads="1"/>
          </p:cNvSpPr>
          <p:nvPr/>
        </p:nvSpPr>
        <p:spPr bwMode="gray">
          <a:xfrm>
            <a:off x="1219200" y="1730375"/>
            <a:ext cx="6705600" cy="593725"/>
          </a:xfrm>
          <a:prstGeom prst="roundRect">
            <a:avLst>
              <a:gd name="adj" fmla="val 16667"/>
            </a:avLst>
          </a:prstGeom>
          <a:solidFill>
            <a:schemeClr val="hlink"/>
          </a:solidFill>
          <a:ln w="28575" algn="ctr">
            <a:solidFill>
              <a:srgbClr val="FCFCFC"/>
            </a:solidFill>
            <a:round/>
            <a:headEnd/>
            <a:tailEnd/>
          </a:ln>
          <a:effectLst>
            <a:outerShdw dist="35921" dir="2700000" algn="ctr" rotWithShape="0">
              <a:srgbClr val="001D3A">
                <a:alpha val="50000"/>
              </a:srgbClr>
            </a:outerShdw>
          </a:effectLst>
        </p:spPr>
        <p:txBody>
          <a:bodyPr wrap="none" anchor="ctr"/>
          <a:lstStyle/>
          <a:p>
            <a:pPr algn="ctr" rtl="1"/>
            <a:r>
              <a:rPr lang="ar-SA" dirty="0" smtClean="0"/>
              <a:t>يتكون من الهيدروجين والأكسجين والكربون والنيتروجين</a:t>
            </a:r>
            <a:endParaRPr lang="ar-SA" dirty="0"/>
          </a:p>
        </p:txBody>
      </p:sp>
      <p:grpSp>
        <p:nvGrpSpPr>
          <p:cNvPr id="5125" name="Group 5"/>
          <p:cNvGrpSpPr>
            <a:grpSpLocks/>
          </p:cNvGrpSpPr>
          <p:nvPr/>
        </p:nvGrpSpPr>
        <p:grpSpPr bwMode="auto">
          <a:xfrm>
            <a:off x="7543800" y="2070100"/>
            <a:ext cx="187325" cy="601663"/>
            <a:chOff x="960" y="1764"/>
            <a:chExt cx="130" cy="418"/>
          </a:xfrm>
        </p:grpSpPr>
        <p:sp>
          <p:nvSpPr>
            <p:cNvPr id="5126" name="Oval 6"/>
            <p:cNvSpPr>
              <a:spLocks noChangeArrowheads="1"/>
            </p:cNvSpPr>
            <p:nvPr/>
          </p:nvSpPr>
          <p:spPr bwMode="gray">
            <a:xfrm>
              <a:off x="960" y="1764"/>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27" name="Oval 7"/>
            <p:cNvSpPr>
              <a:spLocks noChangeArrowheads="1"/>
            </p:cNvSpPr>
            <p:nvPr/>
          </p:nvSpPr>
          <p:spPr bwMode="gray">
            <a:xfrm>
              <a:off x="964" y="2062"/>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28" name="AutoShape 8"/>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B2B2B2">
                    <a:gamma/>
                    <a:tint val="27451"/>
                    <a:invGamma/>
                  </a:srgbClr>
                </a:gs>
                <a:gs pos="100000">
                  <a:srgbClr val="B2B2B2"/>
                </a:gs>
              </a:gsLst>
              <a:lin ang="5400000" scaled="1"/>
            </a:gradFill>
            <a:ln w="38100" algn="ctr">
              <a:noFill/>
              <a:round/>
              <a:headEnd/>
              <a:tailEnd/>
            </a:ln>
            <a:effectLst/>
          </p:spPr>
          <p:txBody>
            <a:bodyPr wrap="none" anchor="ctr"/>
            <a:lstStyle/>
            <a:p>
              <a:endParaRPr lang="en-US"/>
            </a:p>
          </p:txBody>
        </p:sp>
      </p:grpSp>
      <p:grpSp>
        <p:nvGrpSpPr>
          <p:cNvPr id="5129" name="Group 9"/>
          <p:cNvGrpSpPr>
            <a:grpSpLocks/>
          </p:cNvGrpSpPr>
          <p:nvPr/>
        </p:nvGrpSpPr>
        <p:grpSpPr bwMode="auto">
          <a:xfrm>
            <a:off x="1371600" y="2066925"/>
            <a:ext cx="187325" cy="601663"/>
            <a:chOff x="960" y="1764"/>
            <a:chExt cx="130" cy="418"/>
          </a:xfrm>
        </p:grpSpPr>
        <p:sp>
          <p:nvSpPr>
            <p:cNvPr id="5130" name="Oval 10"/>
            <p:cNvSpPr>
              <a:spLocks noChangeArrowheads="1"/>
            </p:cNvSpPr>
            <p:nvPr/>
          </p:nvSpPr>
          <p:spPr bwMode="gray">
            <a:xfrm>
              <a:off x="960" y="1764"/>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31" name="Oval 11"/>
            <p:cNvSpPr>
              <a:spLocks noChangeArrowheads="1"/>
            </p:cNvSpPr>
            <p:nvPr/>
          </p:nvSpPr>
          <p:spPr bwMode="gray">
            <a:xfrm>
              <a:off x="964" y="2062"/>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32" name="AutoShape 12"/>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B2B2B2">
                    <a:gamma/>
                    <a:tint val="0"/>
                    <a:invGamma/>
                  </a:srgbClr>
                </a:gs>
                <a:gs pos="100000">
                  <a:srgbClr val="B2B2B2"/>
                </a:gs>
              </a:gsLst>
              <a:lin ang="5400000" scaled="1"/>
            </a:gradFill>
            <a:ln w="38100" algn="ctr">
              <a:noFill/>
              <a:round/>
              <a:headEnd/>
              <a:tailEnd/>
            </a:ln>
            <a:effectLst/>
          </p:spPr>
          <p:txBody>
            <a:bodyPr wrap="none" anchor="ctr"/>
            <a:lstStyle/>
            <a:p>
              <a:endParaRPr lang="en-US"/>
            </a:p>
          </p:txBody>
        </p:sp>
      </p:grpSp>
      <p:sp>
        <p:nvSpPr>
          <p:cNvPr id="5134" name="AutoShape 14"/>
          <p:cNvSpPr>
            <a:spLocks noChangeArrowheads="1"/>
          </p:cNvSpPr>
          <p:nvPr/>
        </p:nvSpPr>
        <p:spPr bwMode="gray">
          <a:xfrm>
            <a:off x="1219200" y="3151188"/>
            <a:ext cx="6705600" cy="593725"/>
          </a:xfrm>
          <a:prstGeom prst="roundRect">
            <a:avLst>
              <a:gd name="adj" fmla="val 16667"/>
            </a:avLst>
          </a:prstGeom>
          <a:solidFill>
            <a:schemeClr val="hlink"/>
          </a:solidFill>
          <a:ln w="28575" algn="ctr">
            <a:solidFill>
              <a:srgbClr val="FCFCFC"/>
            </a:solidFill>
            <a:round/>
            <a:headEnd/>
            <a:tailEnd/>
          </a:ln>
          <a:effectLst>
            <a:outerShdw dist="35921" dir="2700000" algn="ctr" rotWithShape="0">
              <a:srgbClr val="001D3A">
                <a:alpha val="50000"/>
              </a:srgbClr>
            </a:outerShdw>
          </a:effectLst>
        </p:spPr>
        <p:txBody>
          <a:bodyPr wrap="none" anchor="ctr"/>
          <a:lstStyle/>
          <a:p>
            <a:pPr algn="ctr" rtl="1"/>
            <a:r>
              <a:rPr lang="ar-SA" dirty="0" smtClean="0"/>
              <a:t>تسمى الوحدات الأولية المكونة للبروتين بالأحماض </a:t>
            </a:r>
            <a:r>
              <a:rPr lang="ar-SA" dirty="0" err="1" smtClean="0"/>
              <a:t>الأمينية</a:t>
            </a:r>
            <a:r>
              <a:rPr lang="en-US" dirty="0" smtClean="0"/>
              <a:t>amino acids </a:t>
            </a:r>
            <a:r>
              <a:rPr lang="ar-SA" dirty="0" smtClean="0"/>
              <a:t> </a:t>
            </a:r>
            <a:endParaRPr lang="ar-SA" dirty="0"/>
          </a:p>
        </p:txBody>
      </p:sp>
      <p:sp>
        <p:nvSpPr>
          <p:cNvPr id="5135" name="AutoShape 15"/>
          <p:cNvSpPr>
            <a:spLocks noChangeArrowheads="1"/>
          </p:cNvSpPr>
          <p:nvPr/>
        </p:nvSpPr>
        <p:spPr bwMode="gray">
          <a:xfrm>
            <a:off x="1219200" y="3865563"/>
            <a:ext cx="6705600" cy="593725"/>
          </a:xfrm>
          <a:prstGeom prst="roundRect">
            <a:avLst>
              <a:gd name="adj" fmla="val 16667"/>
            </a:avLst>
          </a:prstGeom>
          <a:solidFill>
            <a:schemeClr val="accent1"/>
          </a:solidFill>
          <a:ln w="28575" algn="ctr">
            <a:solidFill>
              <a:srgbClr val="FCFCFC"/>
            </a:solidFill>
            <a:round/>
            <a:headEnd/>
            <a:tailEnd/>
          </a:ln>
          <a:effectLst>
            <a:outerShdw dist="35921" dir="2700000" algn="ctr" rotWithShape="0">
              <a:srgbClr val="001D3A">
                <a:alpha val="50000"/>
              </a:srgbClr>
            </a:outerShdw>
          </a:effectLst>
        </p:spPr>
        <p:txBody>
          <a:bodyPr wrap="none" anchor="ctr"/>
          <a:lstStyle/>
          <a:p>
            <a:pPr algn="ctr" rtl="1"/>
            <a:r>
              <a:rPr lang="ar-SA" dirty="0" smtClean="0"/>
              <a:t>يظهر الشكل الصيغة البنائية العامة للأحماض الأمينية</a:t>
            </a:r>
            <a:endParaRPr lang="en-US" dirty="0"/>
          </a:p>
        </p:txBody>
      </p:sp>
      <p:grpSp>
        <p:nvGrpSpPr>
          <p:cNvPr id="5136" name="Group 16"/>
          <p:cNvGrpSpPr>
            <a:grpSpLocks/>
          </p:cNvGrpSpPr>
          <p:nvPr/>
        </p:nvGrpSpPr>
        <p:grpSpPr bwMode="auto">
          <a:xfrm>
            <a:off x="7543800" y="3509963"/>
            <a:ext cx="187325" cy="601662"/>
            <a:chOff x="960" y="1764"/>
            <a:chExt cx="130" cy="418"/>
          </a:xfrm>
        </p:grpSpPr>
        <p:sp>
          <p:nvSpPr>
            <p:cNvPr id="5137" name="Oval 17"/>
            <p:cNvSpPr>
              <a:spLocks noChangeArrowheads="1"/>
            </p:cNvSpPr>
            <p:nvPr/>
          </p:nvSpPr>
          <p:spPr bwMode="gray">
            <a:xfrm>
              <a:off x="960" y="1764"/>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38" name="Oval 18"/>
            <p:cNvSpPr>
              <a:spLocks noChangeArrowheads="1"/>
            </p:cNvSpPr>
            <p:nvPr/>
          </p:nvSpPr>
          <p:spPr bwMode="gray">
            <a:xfrm>
              <a:off x="964" y="2062"/>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39" name="AutoShape 19"/>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B2B2B2">
                    <a:gamma/>
                    <a:tint val="27451"/>
                    <a:invGamma/>
                  </a:srgbClr>
                </a:gs>
                <a:gs pos="100000">
                  <a:srgbClr val="B2B2B2"/>
                </a:gs>
              </a:gsLst>
              <a:lin ang="5400000" scaled="1"/>
            </a:gradFill>
            <a:ln w="38100" algn="ctr">
              <a:noFill/>
              <a:round/>
              <a:headEnd/>
              <a:tailEnd/>
            </a:ln>
            <a:effectLst/>
          </p:spPr>
          <p:txBody>
            <a:bodyPr wrap="none" anchor="ctr"/>
            <a:lstStyle/>
            <a:p>
              <a:endParaRPr lang="en-US"/>
            </a:p>
          </p:txBody>
        </p:sp>
      </p:grpSp>
      <p:grpSp>
        <p:nvGrpSpPr>
          <p:cNvPr id="5140" name="Group 20"/>
          <p:cNvGrpSpPr>
            <a:grpSpLocks/>
          </p:cNvGrpSpPr>
          <p:nvPr/>
        </p:nvGrpSpPr>
        <p:grpSpPr bwMode="auto">
          <a:xfrm>
            <a:off x="1371600" y="3506788"/>
            <a:ext cx="187325" cy="601662"/>
            <a:chOff x="960" y="1764"/>
            <a:chExt cx="130" cy="418"/>
          </a:xfrm>
        </p:grpSpPr>
        <p:sp>
          <p:nvSpPr>
            <p:cNvPr id="5141" name="Oval 21"/>
            <p:cNvSpPr>
              <a:spLocks noChangeArrowheads="1"/>
            </p:cNvSpPr>
            <p:nvPr/>
          </p:nvSpPr>
          <p:spPr bwMode="gray">
            <a:xfrm>
              <a:off x="960" y="1764"/>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42" name="Oval 22"/>
            <p:cNvSpPr>
              <a:spLocks noChangeArrowheads="1"/>
            </p:cNvSpPr>
            <p:nvPr/>
          </p:nvSpPr>
          <p:spPr bwMode="gray">
            <a:xfrm>
              <a:off x="964" y="2062"/>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43" name="AutoShape 23"/>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B2B2B2">
                    <a:gamma/>
                    <a:tint val="0"/>
                    <a:invGamma/>
                  </a:srgbClr>
                </a:gs>
                <a:gs pos="100000">
                  <a:srgbClr val="B2B2B2"/>
                </a:gs>
              </a:gsLst>
              <a:lin ang="5400000" scaled="1"/>
            </a:gradFill>
            <a:ln w="38100" algn="ctr">
              <a:noFill/>
              <a:round/>
              <a:headEnd/>
              <a:tailEnd/>
            </a:ln>
            <a:effectLst/>
          </p:spPr>
          <p:txBody>
            <a:bodyPr wrap="none" anchor="ctr"/>
            <a:lstStyle/>
            <a:p>
              <a:endParaRPr lang="en-US"/>
            </a:p>
          </p:txBody>
        </p:sp>
      </p:grpSp>
      <p:sp>
        <p:nvSpPr>
          <p:cNvPr id="5144" name="AutoShape 24"/>
          <p:cNvSpPr>
            <a:spLocks noChangeArrowheads="1"/>
          </p:cNvSpPr>
          <p:nvPr/>
        </p:nvSpPr>
        <p:spPr bwMode="gray">
          <a:xfrm>
            <a:off x="1219200" y="4591050"/>
            <a:ext cx="6705600" cy="593725"/>
          </a:xfrm>
          <a:prstGeom prst="roundRect">
            <a:avLst>
              <a:gd name="adj" fmla="val 16667"/>
            </a:avLst>
          </a:prstGeom>
          <a:solidFill>
            <a:schemeClr val="hlink"/>
          </a:solidFill>
          <a:ln w="28575" algn="ctr">
            <a:solidFill>
              <a:srgbClr val="FCFCFC"/>
            </a:solidFill>
            <a:round/>
            <a:headEnd/>
            <a:tailEnd/>
          </a:ln>
          <a:effectLst>
            <a:outerShdw dist="35921" dir="2700000" algn="ctr" rotWithShape="0">
              <a:srgbClr val="001D3A">
                <a:alpha val="50000"/>
              </a:srgbClr>
            </a:outerShdw>
          </a:effectLst>
        </p:spPr>
        <p:txBody>
          <a:bodyPr wrap="none" anchor="ctr"/>
          <a:lstStyle/>
          <a:p>
            <a:pPr algn="ctr" rtl="1"/>
            <a:r>
              <a:rPr lang="ar-SA" dirty="0" smtClean="0"/>
              <a:t>20 حمض أميني</a:t>
            </a:r>
            <a:endParaRPr lang="ar-SA" dirty="0"/>
          </a:p>
        </p:txBody>
      </p:sp>
      <p:grpSp>
        <p:nvGrpSpPr>
          <p:cNvPr id="5151" name="Group 31"/>
          <p:cNvGrpSpPr>
            <a:grpSpLocks/>
          </p:cNvGrpSpPr>
          <p:nvPr/>
        </p:nvGrpSpPr>
        <p:grpSpPr bwMode="auto">
          <a:xfrm>
            <a:off x="7543800" y="4953000"/>
            <a:ext cx="187325" cy="601663"/>
            <a:chOff x="960" y="1764"/>
            <a:chExt cx="130" cy="418"/>
          </a:xfrm>
        </p:grpSpPr>
        <p:sp>
          <p:nvSpPr>
            <p:cNvPr id="5152" name="Oval 32"/>
            <p:cNvSpPr>
              <a:spLocks noChangeArrowheads="1"/>
            </p:cNvSpPr>
            <p:nvPr/>
          </p:nvSpPr>
          <p:spPr bwMode="gray">
            <a:xfrm>
              <a:off x="960" y="1764"/>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53" name="Oval 33"/>
            <p:cNvSpPr>
              <a:spLocks noChangeArrowheads="1"/>
            </p:cNvSpPr>
            <p:nvPr/>
          </p:nvSpPr>
          <p:spPr bwMode="gray">
            <a:xfrm>
              <a:off x="964" y="2062"/>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54" name="AutoShape 34"/>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B2B2B2">
                    <a:gamma/>
                    <a:tint val="27451"/>
                    <a:invGamma/>
                  </a:srgbClr>
                </a:gs>
                <a:gs pos="100000">
                  <a:srgbClr val="B2B2B2"/>
                </a:gs>
              </a:gsLst>
              <a:lin ang="5400000" scaled="1"/>
            </a:gradFill>
            <a:ln w="38100" algn="ctr">
              <a:noFill/>
              <a:round/>
              <a:headEnd/>
              <a:tailEnd/>
            </a:ln>
            <a:effectLst/>
          </p:spPr>
          <p:txBody>
            <a:bodyPr wrap="none" anchor="ctr"/>
            <a:lstStyle/>
            <a:p>
              <a:endParaRPr lang="en-US"/>
            </a:p>
          </p:txBody>
        </p:sp>
      </p:grpSp>
      <p:grpSp>
        <p:nvGrpSpPr>
          <p:cNvPr id="5155" name="Group 35"/>
          <p:cNvGrpSpPr>
            <a:grpSpLocks/>
          </p:cNvGrpSpPr>
          <p:nvPr/>
        </p:nvGrpSpPr>
        <p:grpSpPr bwMode="auto">
          <a:xfrm>
            <a:off x="1371600" y="4949825"/>
            <a:ext cx="187325" cy="601663"/>
            <a:chOff x="960" y="1764"/>
            <a:chExt cx="130" cy="418"/>
          </a:xfrm>
        </p:grpSpPr>
        <p:sp>
          <p:nvSpPr>
            <p:cNvPr id="5156" name="Oval 36"/>
            <p:cNvSpPr>
              <a:spLocks noChangeArrowheads="1"/>
            </p:cNvSpPr>
            <p:nvPr/>
          </p:nvSpPr>
          <p:spPr bwMode="gray">
            <a:xfrm>
              <a:off x="960" y="1764"/>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57" name="Oval 37"/>
            <p:cNvSpPr>
              <a:spLocks noChangeArrowheads="1"/>
            </p:cNvSpPr>
            <p:nvPr/>
          </p:nvSpPr>
          <p:spPr bwMode="gray">
            <a:xfrm>
              <a:off x="964" y="2062"/>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58" name="AutoShape 38"/>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B2B2B2">
                    <a:gamma/>
                    <a:tint val="0"/>
                    <a:invGamma/>
                  </a:srgbClr>
                </a:gs>
                <a:gs pos="100000">
                  <a:srgbClr val="B2B2B2"/>
                </a:gs>
              </a:gsLst>
              <a:lin ang="5400000" scaled="1"/>
            </a:gradFill>
            <a:ln w="38100" algn="ctr">
              <a:noFill/>
              <a:round/>
              <a:headEnd/>
              <a:tailEnd/>
            </a:ln>
            <a:effectLst/>
          </p:spPr>
          <p:txBody>
            <a:bodyPr wrap="none" anchor="ctr"/>
            <a:lstStyle/>
            <a:p>
              <a:endParaRPr lang="en-US"/>
            </a:p>
          </p:txBody>
        </p:sp>
      </p:grpSp>
      <p:pic>
        <p:nvPicPr>
          <p:cNvPr id="41" name="Picture 4" descr="amino acids"/>
          <p:cNvPicPr>
            <a:picLocks noChangeAspect="1" noChangeArrowheads="1"/>
          </p:cNvPicPr>
          <p:nvPr/>
        </p:nvPicPr>
        <p:blipFill>
          <a:blip r:embed="rId2" cstate="print"/>
          <a:srcRect/>
          <a:stretch>
            <a:fillRect/>
          </a:stretch>
        </p:blipFill>
        <p:spPr bwMode="auto">
          <a:xfrm rot="21231155">
            <a:off x="1828800" y="4953000"/>
            <a:ext cx="1728787" cy="14398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71" name="Rectangle 119"/>
          <p:cNvSpPr>
            <a:spLocks noGrp="1" noChangeArrowheads="1"/>
          </p:cNvSpPr>
          <p:nvPr>
            <p:ph type="title"/>
          </p:nvPr>
        </p:nvSpPr>
        <p:spPr>
          <a:xfrm>
            <a:off x="457200" y="325438"/>
            <a:ext cx="8229600" cy="893762"/>
          </a:xfrm>
        </p:spPr>
        <p:txBody>
          <a:bodyPr/>
          <a:lstStyle/>
          <a:p>
            <a:pPr algn="ctr" rtl="1"/>
            <a:r>
              <a:rPr lang="ar-SA" sz="1600" dirty="0" smtClean="0">
                <a:solidFill>
                  <a:schemeClr val="tx1"/>
                </a:solidFill>
              </a:rPr>
              <a:t>الحالات الشاذة في تمثيل الأحماض </a:t>
            </a:r>
            <a:r>
              <a:rPr lang="ar-SA" sz="1600" dirty="0" err="1" smtClean="0">
                <a:solidFill>
                  <a:schemeClr val="tx1"/>
                </a:solidFill>
              </a:rPr>
              <a:t>الأمينية</a:t>
            </a:r>
            <a:r>
              <a:rPr lang="ar-SA" sz="1600" dirty="0" smtClean="0">
                <a:solidFill>
                  <a:schemeClr val="tx1"/>
                </a:solidFill>
              </a:rPr>
              <a:t> (</a:t>
            </a:r>
            <a:r>
              <a:rPr lang="en-US" sz="1600" dirty="0" smtClean="0">
                <a:solidFill>
                  <a:schemeClr val="tx1"/>
                </a:solidFill>
              </a:rPr>
              <a:t>2</a:t>
            </a:r>
            <a:r>
              <a:rPr lang="ar-SA" sz="1600" dirty="0" smtClean="0">
                <a:solidFill>
                  <a:schemeClr val="tx1"/>
                </a:solidFill>
              </a:rPr>
              <a:t>) </a:t>
            </a:r>
            <a:r>
              <a:rPr lang="en-US" sz="1600" dirty="0" smtClean="0">
                <a:solidFill>
                  <a:schemeClr val="tx1"/>
                </a:solidFill>
              </a:rPr>
              <a:t> Abnormalities in Amino Acid </a:t>
            </a:r>
            <a:r>
              <a:rPr lang="en-US" sz="1600" dirty="0" err="1" smtClean="0">
                <a:solidFill>
                  <a:schemeClr val="tx1"/>
                </a:solidFill>
              </a:rPr>
              <a:t>Metaboism</a:t>
            </a:r>
            <a:r>
              <a:rPr lang="en-US" sz="1600" dirty="0" smtClean="0">
                <a:solidFill>
                  <a:schemeClr val="tx1"/>
                </a:solidFill>
              </a:rPr>
              <a:t/>
            </a:r>
            <a:br>
              <a:rPr lang="en-US" sz="1600" dirty="0" smtClean="0">
                <a:solidFill>
                  <a:schemeClr val="tx1"/>
                </a:solidFill>
              </a:rPr>
            </a:br>
            <a:endParaRPr lang="en-US" sz="1600" dirty="0">
              <a:solidFill>
                <a:schemeClr val="tx1"/>
              </a:solidFill>
              <a:latin typeface="Arabic Typesetting" pitchFamily="66" charset="-78"/>
              <a:cs typeface="Arabic Typesetting" pitchFamily="66" charset="-78"/>
            </a:endParaRPr>
          </a:p>
        </p:txBody>
      </p:sp>
      <p:sp>
        <p:nvSpPr>
          <p:cNvPr id="122" name="Rectangle 121"/>
          <p:cNvSpPr/>
          <p:nvPr/>
        </p:nvSpPr>
        <p:spPr>
          <a:xfrm>
            <a:off x="1295400" y="1524000"/>
            <a:ext cx="6477000" cy="2419124"/>
          </a:xfrm>
          <a:prstGeom prst="rect">
            <a:avLst/>
          </a:prstGeom>
        </p:spPr>
        <p:txBody>
          <a:bodyPr wrap="square">
            <a:spAutoFit/>
          </a:bodyPr>
          <a:lstStyle/>
          <a:p>
            <a:pPr algn="r" rtl="1">
              <a:lnSpc>
                <a:spcPct val="90000"/>
              </a:lnSpc>
            </a:pPr>
            <a:r>
              <a:rPr lang="ar-SA" sz="2800" b="1" dirty="0" smtClean="0">
                <a:latin typeface="Arabic Typesetting" pitchFamily="66" charset="-78"/>
                <a:cs typeface="Arabic Typesetting" pitchFamily="66" charset="-78"/>
              </a:rPr>
              <a:t>2. مرض </a:t>
            </a:r>
            <a:r>
              <a:rPr lang="ar-SA" sz="2800" b="1" dirty="0" smtClean="0">
                <a:latin typeface="Arabic Typesetting" pitchFamily="66" charset="-78"/>
                <a:cs typeface="Arabic Typesetting" pitchFamily="66" charset="-78"/>
              </a:rPr>
              <a:t>بول سكر القيقب </a:t>
            </a:r>
            <a:r>
              <a:rPr lang="en-US" sz="2800" b="1" dirty="0" smtClean="0">
                <a:latin typeface="Arabic Typesetting" pitchFamily="66" charset="-78"/>
                <a:cs typeface="Arabic Typesetting" pitchFamily="66" charset="-78"/>
              </a:rPr>
              <a:t>Maple-syrup Urine Disease</a:t>
            </a:r>
            <a:r>
              <a:rPr lang="ar-SA" sz="2800" b="1" dirty="0" smtClean="0">
                <a:latin typeface="Arabic Typesetting" pitchFamily="66" charset="-78"/>
                <a:cs typeface="Arabic Typesetting" pitchFamily="66" charset="-78"/>
              </a:rPr>
              <a:t> ( </a:t>
            </a:r>
            <a:r>
              <a:rPr lang="en-US" sz="2800" b="1" dirty="0" smtClean="0">
                <a:latin typeface="Arabic Typesetting" pitchFamily="66" charset="-78"/>
                <a:cs typeface="Arabic Typesetting" pitchFamily="66" charset="-78"/>
              </a:rPr>
              <a:t>MSUD</a:t>
            </a:r>
            <a:r>
              <a:rPr lang="ar-SA" sz="2800" b="1" dirty="0" smtClean="0">
                <a:latin typeface="Arabic Typesetting" pitchFamily="66" charset="-78"/>
                <a:cs typeface="Arabic Typesetting" pitchFamily="66" charset="-78"/>
              </a:rPr>
              <a:t> )</a:t>
            </a:r>
          </a:p>
          <a:p>
            <a:pPr algn="r" rtl="1">
              <a:lnSpc>
                <a:spcPct val="90000"/>
              </a:lnSpc>
              <a:buFont typeface="Wingdings" pitchFamily="2" charset="2"/>
              <a:buNone/>
            </a:pPr>
            <a:r>
              <a:rPr lang="en-US"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 خلل في تمثيل </a:t>
            </a:r>
            <a:r>
              <a:rPr lang="en-US" sz="2800" b="1" dirty="0" err="1" smtClean="0">
                <a:latin typeface="Arabic Typesetting" pitchFamily="66" charset="-78"/>
                <a:cs typeface="Arabic Typesetting" pitchFamily="66" charset="-78"/>
              </a:rPr>
              <a:t>Valine</a:t>
            </a:r>
            <a:r>
              <a:rPr lang="en-US" sz="2800" b="1" dirty="0" smtClean="0">
                <a:latin typeface="Arabic Typesetting" pitchFamily="66" charset="-78"/>
                <a:cs typeface="Arabic Typesetting" pitchFamily="66" charset="-78"/>
              </a:rPr>
              <a:t> , </a:t>
            </a:r>
            <a:r>
              <a:rPr lang="en-US" sz="2800" b="1" dirty="0" err="1" smtClean="0">
                <a:latin typeface="Arabic Typesetting" pitchFamily="66" charset="-78"/>
                <a:cs typeface="Arabic Typesetting" pitchFamily="66" charset="-78"/>
              </a:rPr>
              <a:t>Leucine</a:t>
            </a:r>
            <a:r>
              <a:rPr lang="en-US" sz="2800" b="1" dirty="0" smtClean="0">
                <a:latin typeface="Arabic Typesetting" pitchFamily="66" charset="-78"/>
                <a:cs typeface="Arabic Typesetting" pitchFamily="66" charset="-78"/>
              </a:rPr>
              <a:t> , </a:t>
            </a:r>
            <a:r>
              <a:rPr lang="en-US" sz="2800" b="1" dirty="0" err="1" smtClean="0">
                <a:latin typeface="Arabic Typesetting" pitchFamily="66" charset="-78"/>
                <a:cs typeface="Arabic Typesetting" pitchFamily="66" charset="-78"/>
              </a:rPr>
              <a:t>Isoleucine</a:t>
            </a:r>
            <a:endParaRPr lang="ar-SA" sz="2800" b="1" dirty="0" smtClean="0">
              <a:latin typeface="Arabic Typesetting" pitchFamily="66" charset="-78"/>
              <a:cs typeface="Arabic Typesetting" pitchFamily="66" charset="-78"/>
            </a:endParaRPr>
          </a:p>
          <a:p>
            <a:pPr algn="r" rtl="1">
              <a:lnSpc>
                <a:spcPct val="90000"/>
              </a:lnSpc>
              <a:buFont typeface="Wingdings" pitchFamily="2" charset="2"/>
              <a:buNone/>
            </a:pPr>
            <a:r>
              <a:rPr lang="en-US"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 السبب: عدم إفراز إنزيم </a:t>
            </a:r>
            <a:r>
              <a:rPr lang="en-US" sz="2800" b="1" dirty="0" smtClean="0">
                <a:latin typeface="Arabic Typesetting" pitchFamily="66" charset="-78"/>
                <a:cs typeface="Arabic Typesetting" pitchFamily="66" charset="-78"/>
              </a:rPr>
              <a:t>oxidative </a:t>
            </a:r>
            <a:r>
              <a:rPr lang="en-US" sz="2800" b="1" dirty="0" err="1" smtClean="0">
                <a:latin typeface="Arabic Typesetting" pitchFamily="66" charset="-78"/>
                <a:cs typeface="Arabic Typesetting" pitchFamily="66" charset="-78"/>
              </a:rPr>
              <a:t>decarboxylase</a:t>
            </a:r>
            <a:endParaRPr lang="ar-SA" sz="2800" b="1" dirty="0" smtClean="0">
              <a:latin typeface="Arabic Typesetting" pitchFamily="66" charset="-78"/>
              <a:cs typeface="Arabic Typesetting" pitchFamily="66" charset="-78"/>
            </a:endParaRPr>
          </a:p>
          <a:p>
            <a:pPr algn="r" rtl="1">
              <a:lnSpc>
                <a:spcPct val="90000"/>
              </a:lnSpc>
              <a:buFont typeface="Wingdings" pitchFamily="2" charset="2"/>
              <a:buNone/>
            </a:pPr>
            <a:r>
              <a:rPr lang="ar-SA" sz="2800" b="1" dirty="0" smtClean="0">
                <a:latin typeface="Arabic Typesetting" pitchFamily="66" charset="-78"/>
                <a:cs typeface="Arabic Typesetting" pitchFamily="66" charset="-78"/>
              </a:rPr>
              <a:t>    </a:t>
            </a:r>
            <a:r>
              <a:rPr lang="en-US"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 الأعراض</a:t>
            </a:r>
            <a:r>
              <a:rPr lang="en-US" sz="2800" b="1" dirty="0" smtClean="0">
                <a:latin typeface="Arabic Typesetting" pitchFamily="66" charset="-78"/>
                <a:cs typeface="Arabic Typesetting" pitchFamily="66" charset="-78"/>
              </a:rPr>
              <a:t>:</a:t>
            </a:r>
            <a:endParaRPr lang="ar-SA" sz="2800" b="1" dirty="0" smtClean="0">
              <a:latin typeface="Arabic Typesetting" pitchFamily="66" charset="-78"/>
              <a:cs typeface="Arabic Typesetting" pitchFamily="66" charset="-78"/>
            </a:endParaRPr>
          </a:p>
          <a:p>
            <a:pPr algn="r" rtl="1">
              <a:lnSpc>
                <a:spcPct val="90000"/>
              </a:lnSpc>
              <a:buFont typeface="Wingdings" pitchFamily="2" charset="2"/>
              <a:buNone/>
            </a:pPr>
            <a:r>
              <a:rPr lang="en-US"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تظهر خلال أيام قليلة من الرضاعة وتشمل صعوبة في مص وابتلاع </a:t>
            </a:r>
            <a:r>
              <a:rPr lang="en-US"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        </a:t>
            </a:r>
            <a:r>
              <a:rPr lang="en-US"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الحليب والتنفس غير المنتظم وقد تصاحب ذلك تشنجات للطفل</a:t>
            </a:r>
            <a:endParaRPr lang="en-US" sz="2800" b="1" dirty="0">
              <a:latin typeface="Arabic Typesetting" pitchFamily="66" charset="-78"/>
              <a:cs typeface="Arabic Typesetting" pitchFamily="66" charset="-78"/>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91" name="AutoShape 7"/>
          <p:cNvSpPr>
            <a:spLocks noChangeArrowheads="1"/>
          </p:cNvSpPr>
          <p:nvPr/>
        </p:nvSpPr>
        <p:spPr bwMode="ltGray">
          <a:xfrm>
            <a:off x="1143000" y="1676400"/>
            <a:ext cx="6172200" cy="930275"/>
          </a:xfrm>
          <a:prstGeom prst="roundRect">
            <a:avLst>
              <a:gd name="adj" fmla="val 16667"/>
            </a:avLst>
          </a:prstGeom>
          <a:gradFill rotWithShape="1">
            <a:gsLst>
              <a:gs pos="0">
                <a:schemeClr val="accent1"/>
              </a:gs>
              <a:gs pos="100000">
                <a:schemeClr val="accent1">
                  <a:gamma/>
                  <a:shade val="78824"/>
                  <a:invGamma/>
                </a:schemeClr>
              </a:gs>
            </a:gsLst>
            <a:path path="rect">
              <a:fillToRect l="100000" b="100000"/>
            </a:path>
          </a:gradFill>
          <a:ln w="38100" algn="ctr">
            <a:solidFill>
              <a:srgbClr val="F8F8F8">
                <a:alpha val="70000"/>
              </a:srgbClr>
            </a:solidFill>
            <a:round/>
            <a:headEnd/>
            <a:tailEnd/>
          </a:ln>
          <a:effectLst/>
        </p:spPr>
        <p:txBody>
          <a:bodyPr wrap="none" anchor="ctr"/>
          <a:lstStyle/>
          <a:p>
            <a:pPr algn="r" rtl="1"/>
            <a:r>
              <a:rPr lang="ar-SA" sz="2400" dirty="0" smtClean="0">
                <a:latin typeface="Andalus" pitchFamily="2" charset="-78"/>
                <a:cs typeface="Andalus" pitchFamily="2" charset="-78"/>
              </a:rPr>
              <a:t>مرض ناشئ عن نقص تناول البروتين</a:t>
            </a:r>
          </a:p>
          <a:p>
            <a:pPr algn="r" rtl="1">
              <a:buFont typeface="Wingdings" pitchFamily="2" charset="2"/>
              <a:buNone/>
            </a:pPr>
            <a:r>
              <a:rPr lang="ar-SA" sz="2400" dirty="0" smtClean="0">
                <a:latin typeface="Andalus" pitchFamily="2" charset="-78"/>
                <a:cs typeface="Andalus" pitchFamily="2" charset="-78"/>
              </a:rPr>
              <a:t>        - الكمية                - الجودة</a:t>
            </a:r>
            <a:endParaRPr lang="ar-SA" sz="2400" dirty="0">
              <a:latin typeface="Andalus" pitchFamily="2" charset="-78"/>
              <a:cs typeface="Andalus" pitchFamily="2" charset="-78"/>
            </a:endParaRPr>
          </a:p>
        </p:txBody>
      </p:sp>
      <p:sp>
        <p:nvSpPr>
          <p:cNvPr id="42005" name="Rectangle 21"/>
          <p:cNvSpPr>
            <a:spLocks noGrp="1" noChangeArrowheads="1"/>
          </p:cNvSpPr>
          <p:nvPr>
            <p:ph type="title"/>
          </p:nvPr>
        </p:nvSpPr>
        <p:spPr>
          <a:xfrm>
            <a:off x="457200" y="325438"/>
            <a:ext cx="8229600" cy="1122362"/>
          </a:xfrm>
        </p:spPr>
        <p:txBody>
          <a:bodyPr/>
          <a:lstStyle/>
          <a:p>
            <a:pPr algn="ctr" rtl="1"/>
            <a:r>
              <a:rPr lang="ar-SA" dirty="0" smtClean="0">
                <a:solidFill>
                  <a:schemeClr val="tx1"/>
                </a:solidFill>
                <a:latin typeface="Arabic Typesetting" pitchFamily="66" charset="-78"/>
                <a:cs typeface="Arabic Typesetting" pitchFamily="66" charset="-78"/>
              </a:rPr>
              <a:t>الكواشيركور   </a:t>
            </a:r>
            <a:r>
              <a:rPr lang="en-US" dirty="0" smtClean="0">
                <a:solidFill>
                  <a:schemeClr val="tx1"/>
                </a:solidFill>
                <a:latin typeface="Arabic Typesetting" pitchFamily="66" charset="-78"/>
                <a:cs typeface="Arabic Typesetting" pitchFamily="66" charset="-78"/>
              </a:rPr>
              <a:t>Kwashiorkor</a:t>
            </a:r>
            <a:endParaRPr lang="en-US" dirty="0">
              <a:solidFill>
                <a:schemeClr val="tx1"/>
              </a:solidFill>
              <a:latin typeface="Arabic Typesetting" pitchFamily="66" charset="-78"/>
              <a:cs typeface="Arabic Typesetting" pitchFamily="66" charset="-78"/>
            </a:endParaRPr>
          </a:p>
        </p:txBody>
      </p:sp>
      <p:pic>
        <p:nvPicPr>
          <p:cNvPr id="42008" name="Picture 24" descr="1"/>
          <p:cNvPicPr>
            <a:picLocks noChangeAspect="1" noChangeArrowheads="1"/>
          </p:cNvPicPr>
          <p:nvPr/>
        </p:nvPicPr>
        <p:blipFill>
          <a:blip r:embed="rId2" cstate="print"/>
          <a:srcRect/>
          <a:stretch>
            <a:fillRect/>
          </a:stretch>
        </p:blipFill>
        <p:spPr bwMode="auto">
          <a:xfrm>
            <a:off x="1143000" y="1676400"/>
            <a:ext cx="6096000" cy="419100"/>
          </a:xfrm>
          <a:prstGeom prst="rect">
            <a:avLst/>
          </a:prstGeom>
          <a:noFill/>
        </p:spPr>
      </p:pic>
      <p:pic>
        <p:nvPicPr>
          <p:cNvPr id="21" name="Picture 4" descr="kwashiorkor"/>
          <p:cNvPicPr>
            <a:picLocks noChangeAspect="1" noChangeArrowheads="1"/>
          </p:cNvPicPr>
          <p:nvPr/>
        </p:nvPicPr>
        <p:blipFill>
          <a:blip r:embed="rId3" cstate="print"/>
          <a:srcRect/>
          <a:stretch>
            <a:fillRect/>
          </a:stretch>
        </p:blipFill>
        <p:spPr bwMode="auto">
          <a:xfrm>
            <a:off x="3124200" y="2819400"/>
            <a:ext cx="2262187" cy="34258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r" rtl="1"/>
            <a:r>
              <a:rPr lang="ar-SA" dirty="0" smtClean="0">
                <a:latin typeface="Arabic Typesetting" pitchFamily="66" charset="-78"/>
                <a:cs typeface="Arabic Typesetting" pitchFamily="66" charset="-78"/>
              </a:rPr>
              <a:t>                          </a:t>
            </a:r>
            <a:r>
              <a:rPr lang="ar-SA" dirty="0" smtClean="0">
                <a:solidFill>
                  <a:schemeClr val="tx1"/>
                </a:solidFill>
                <a:latin typeface="Arabic Typesetting" pitchFamily="66" charset="-78"/>
                <a:cs typeface="Arabic Typesetting" pitchFamily="66" charset="-78"/>
              </a:rPr>
              <a:t>مرض الهزال   </a:t>
            </a:r>
            <a:r>
              <a:rPr lang="en-US" dirty="0" err="1" smtClean="0">
                <a:solidFill>
                  <a:schemeClr val="tx1"/>
                </a:solidFill>
                <a:latin typeface="Arabic Typesetting" pitchFamily="66" charset="-78"/>
                <a:cs typeface="Arabic Typesetting" pitchFamily="66" charset="-78"/>
              </a:rPr>
              <a:t>Marasmus</a:t>
            </a:r>
            <a:endParaRPr lang="en-US" dirty="0">
              <a:solidFill>
                <a:schemeClr val="tx1"/>
              </a:solidFill>
              <a:latin typeface="Arabic Typesetting" pitchFamily="66" charset="-78"/>
              <a:cs typeface="Arabic Typesetting" pitchFamily="66" charset="-78"/>
            </a:endParaRPr>
          </a:p>
        </p:txBody>
      </p:sp>
      <p:sp>
        <p:nvSpPr>
          <p:cNvPr id="256" name="Rectangle 255"/>
          <p:cNvSpPr/>
          <p:nvPr/>
        </p:nvSpPr>
        <p:spPr>
          <a:xfrm>
            <a:off x="1905000" y="1524000"/>
            <a:ext cx="6934200" cy="523220"/>
          </a:xfrm>
          <a:prstGeom prst="rect">
            <a:avLst/>
          </a:prstGeom>
        </p:spPr>
        <p:txBody>
          <a:bodyPr wrap="square">
            <a:spAutoFit/>
          </a:bodyPr>
          <a:lstStyle/>
          <a:p>
            <a:r>
              <a:rPr lang="ar-SA" sz="2800" b="1" dirty="0" smtClean="0">
                <a:latin typeface="Arabic Typesetting" pitchFamily="66" charset="-78"/>
                <a:cs typeface="Arabic Typesetting" pitchFamily="66" charset="-78"/>
              </a:rPr>
              <a:t>مرض ناشئ عن نقص الطاقة والبروتين ( من حيث الكمية والجودة)</a:t>
            </a:r>
            <a:endParaRPr lang="ar-SA" sz="2800" b="1" dirty="0">
              <a:latin typeface="Arabic Typesetting" pitchFamily="66" charset="-78"/>
              <a:cs typeface="Arabic Typesetting" pitchFamily="66" charset="-78"/>
            </a:endParaRPr>
          </a:p>
        </p:txBody>
      </p:sp>
      <p:pic>
        <p:nvPicPr>
          <p:cNvPr id="257" name="Picture 4" descr="marasmus"/>
          <p:cNvPicPr>
            <a:picLocks noChangeAspect="1" noChangeArrowheads="1"/>
          </p:cNvPicPr>
          <p:nvPr/>
        </p:nvPicPr>
        <p:blipFill>
          <a:blip r:embed="rId2" cstate="print"/>
          <a:srcRect/>
          <a:stretch>
            <a:fillRect/>
          </a:stretch>
        </p:blipFill>
        <p:spPr bwMode="auto">
          <a:xfrm>
            <a:off x="3200400" y="2133600"/>
            <a:ext cx="2378075" cy="39719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rtl="1"/>
            <a:r>
              <a:rPr lang="ar-SA" sz="4000" dirty="0" smtClean="0">
                <a:solidFill>
                  <a:schemeClr val="tx1"/>
                </a:solidFill>
                <a:latin typeface="Arabic Typesetting" pitchFamily="66" charset="-78"/>
                <a:cs typeface="Arabic Typesetting" pitchFamily="66" charset="-78"/>
              </a:rPr>
              <a:t>المتناولات التغذوية المرجعية للبروتين </a:t>
            </a:r>
            <a:r>
              <a:rPr lang="en-US" sz="4000" dirty="0" smtClean="0">
                <a:solidFill>
                  <a:schemeClr val="tx1"/>
                </a:solidFill>
                <a:latin typeface="Arabic Typesetting" pitchFamily="66" charset="-78"/>
                <a:cs typeface="Arabic Typesetting" pitchFamily="66" charset="-78"/>
              </a:rPr>
              <a:t>DRI</a:t>
            </a:r>
            <a:r>
              <a:rPr lang="ar-SA" sz="4000" dirty="0" smtClean="0">
                <a:solidFill>
                  <a:schemeClr val="tx1"/>
                </a:solidFill>
                <a:latin typeface="Arabic Typesetting" pitchFamily="66" charset="-78"/>
                <a:cs typeface="Arabic Typesetting" pitchFamily="66" charset="-78"/>
              </a:rPr>
              <a:t>    </a:t>
            </a:r>
            <a:endParaRPr lang="en-US" sz="4000" dirty="0">
              <a:solidFill>
                <a:schemeClr val="tx1"/>
              </a:solidFill>
              <a:latin typeface="Arabic Typesetting" pitchFamily="66" charset="-78"/>
              <a:cs typeface="Arabic Typesetting" pitchFamily="66" charset="-78"/>
            </a:endParaRPr>
          </a:p>
        </p:txBody>
      </p:sp>
      <p:graphicFrame>
        <p:nvGraphicFramePr>
          <p:cNvPr id="32" name="Table 31"/>
          <p:cNvGraphicFramePr>
            <a:graphicFrameLocks noGrp="1"/>
          </p:cNvGraphicFramePr>
          <p:nvPr/>
        </p:nvGraphicFramePr>
        <p:xfrm>
          <a:off x="838200" y="1447800"/>
          <a:ext cx="7391400" cy="4551363"/>
        </p:xfrm>
        <a:graphic>
          <a:graphicData uri="http://schemas.openxmlformats.org/drawingml/2006/table">
            <a:tbl>
              <a:tblPr rtl="1">
                <a:tableStyleId>{35758FB7-9AC5-4552-8A53-C91805E547FA}</a:tableStyleId>
              </a:tblPr>
              <a:tblGrid>
                <a:gridCol w="3190974"/>
                <a:gridCol w="4200426"/>
              </a:tblGrid>
              <a:tr h="651335">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u="none" strike="noStrike" cap="none" normalizeH="0" baseline="0" dirty="0" smtClean="0">
                          <a:ln>
                            <a:noFill/>
                          </a:ln>
                          <a:effectLst>
                            <a:outerShdw blurRad="38100" dist="38100" dir="2700000" algn="tl">
                              <a:srgbClr val="000000"/>
                            </a:outerShdw>
                          </a:effectLst>
                        </a:rPr>
                        <a:t>العمر (سنة )</a:t>
                      </a:r>
                      <a:endPar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000" u="none" strike="noStrike" cap="none" normalizeH="0" baseline="0" smtClean="0">
                          <a:ln>
                            <a:noFill/>
                          </a:ln>
                          <a:effectLst>
                            <a:outerShdw blurRad="38100" dist="38100" dir="2700000" algn="tl">
                              <a:srgbClr val="000000"/>
                            </a:outerShdw>
                          </a:effectLst>
                        </a:rPr>
                        <a:t>المتناول ( جم بروتين/كجم من وزن الجسم )</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648142">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400" u="none" strike="noStrike" cap="none" normalizeH="0" baseline="0" smtClean="0">
                          <a:ln>
                            <a:noFill/>
                          </a:ln>
                          <a:effectLst>
                            <a:outerShdw blurRad="38100" dist="38100" dir="2700000" algn="tl">
                              <a:srgbClr val="000000"/>
                            </a:outerShdw>
                          </a:effectLst>
                        </a:rPr>
                        <a:t>0.0- 0.5</a:t>
                      </a: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2.2</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651335">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0.5- 1</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1.6</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649739">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1-3</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1.2</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651335">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4-6</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1.1</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648142">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7-10</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1</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r h="651335">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smtClean="0">
                          <a:ln>
                            <a:noFill/>
                          </a:ln>
                          <a:effectLst>
                            <a:outerShdw blurRad="38100" dist="38100" dir="2700000" algn="tl">
                              <a:srgbClr val="000000"/>
                            </a:outerShdw>
                          </a:effectLst>
                        </a:rPr>
                        <a:t>بالغين</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ar-SA" sz="2800" u="none" strike="noStrike" cap="none" normalizeH="0" baseline="0" dirty="0" smtClean="0">
                          <a:ln>
                            <a:noFill/>
                          </a:ln>
                          <a:effectLst>
                            <a:outerShdw blurRad="38100" dist="38100" dir="2700000" algn="tl">
                              <a:srgbClr val="000000"/>
                            </a:outerShdw>
                          </a:effectLst>
                        </a:rPr>
                        <a:t>0.8</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tc>
              </a:tr>
            </a:tbl>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5"/>
          <p:cNvSpPr>
            <a:spLocks noGrp="1" noChangeArrowheads="1"/>
          </p:cNvSpPr>
          <p:nvPr>
            <p:ph type="subTitle" idx="1"/>
          </p:nvPr>
        </p:nvSpPr>
        <p:spPr/>
        <p:txBody>
          <a:bodyPr/>
          <a:lstStyle/>
          <a:p>
            <a:r>
              <a:rPr lang="en-US"/>
              <a:t>www.themegallery.com</a:t>
            </a:r>
          </a:p>
        </p:txBody>
      </p:sp>
      <p:sp>
        <p:nvSpPr>
          <p:cNvPr id="35847" name="Rectangle 7"/>
          <p:cNvSpPr>
            <a:spLocks noGrp="1" noChangeArrowheads="1"/>
          </p:cNvSpPr>
          <p:nvPr>
            <p:ph type="ctrTitle"/>
          </p:nvPr>
        </p:nvSpPr>
        <p:spPr/>
        <p:txBody>
          <a:bodyPr/>
          <a:lstStyle/>
          <a:p>
            <a:pPr algn="ctr" rtl="1"/>
            <a:r>
              <a:rPr lang="ar-SA" sz="5500" smtClean="0"/>
              <a:t>شكراً</a:t>
            </a:r>
            <a:endParaRPr lang="en-US" sz="55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1447800"/>
            <a:ext cx="8153400" cy="4343400"/>
          </a:xfrm>
        </p:spPr>
        <p:txBody>
          <a:bodyPr/>
          <a:lstStyle/>
          <a:p>
            <a:pPr algn="r" rtl="1"/>
            <a:r>
              <a:rPr lang="ar-SA" sz="3600" b="1" dirty="0" smtClean="0">
                <a:solidFill>
                  <a:srgbClr val="0070C0"/>
                </a:solidFill>
                <a:latin typeface="Arabic Typesetting" pitchFamily="66" charset="-78"/>
                <a:cs typeface="Arabic Typesetting" pitchFamily="66" charset="-78"/>
              </a:rPr>
              <a:t>تقسم الأحماض الأمينية حسب مقدرة الجسم على تصنيعها إلى </a:t>
            </a:r>
          </a:p>
          <a:p>
            <a:pPr algn="r" rtl="1">
              <a:buFont typeface="Wingdings" pitchFamily="2" charset="2"/>
              <a:buNone/>
            </a:pPr>
            <a:r>
              <a:rPr lang="ar-SA" sz="2800" b="1" dirty="0" smtClean="0">
                <a:cs typeface="Simplified Arabic" pitchFamily="2" charset="-78"/>
              </a:rPr>
              <a:t>   </a:t>
            </a:r>
            <a:r>
              <a:rPr lang="ar-SA" b="1" dirty="0" smtClean="0">
                <a:solidFill>
                  <a:schemeClr val="accent5">
                    <a:lumMod val="50000"/>
                  </a:schemeClr>
                </a:solidFill>
                <a:latin typeface="Arabic Typesetting" pitchFamily="66" charset="-78"/>
                <a:cs typeface="Arabic Typesetting" pitchFamily="66" charset="-78"/>
              </a:rPr>
              <a:t>1. أحماض </a:t>
            </a:r>
            <a:r>
              <a:rPr lang="ar-SA" b="1" dirty="0" err="1" smtClean="0">
                <a:solidFill>
                  <a:schemeClr val="accent5">
                    <a:lumMod val="50000"/>
                  </a:schemeClr>
                </a:solidFill>
                <a:latin typeface="Arabic Typesetting" pitchFamily="66" charset="-78"/>
                <a:cs typeface="Arabic Typesetting" pitchFamily="66" charset="-78"/>
              </a:rPr>
              <a:t>أمينية</a:t>
            </a:r>
            <a:r>
              <a:rPr lang="ar-SA" b="1" dirty="0" smtClean="0">
                <a:solidFill>
                  <a:schemeClr val="accent5">
                    <a:lumMod val="50000"/>
                  </a:schemeClr>
                </a:solidFill>
                <a:latin typeface="Arabic Typesetting" pitchFamily="66" charset="-78"/>
                <a:cs typeface="Arabic Typesetting" pitchFamily="66" charset="-78"/>
              </a:rPr>
              <a:t> أساسية</a:t>
            </a:r>
            <a:r>
              <a:rPr lang="en-US" b="1" dirty="0" smtClean="0">
                <a:solidFill>
                  <a:schemeClr val="accent5">
                    <a:lumMod val="50000"/>
                  </a:schemeClr>
                </a:solidFill>
                <a:latin typeface="Arabic Typesetting" pitchFamily="66" charset="-78"/>
                <a:cs typeface="Arabic Typesetting" pitchFamily="66" charset="-78"/>
              </a:rPr>
              <a:t> </a:t>
            </a:r>
            <a:r>
              <a:rPr lang="ar-SA" b="1" dirty="0" smtClean="0">
                <a:solidFill>
                  <a:schemeClr val="accent5">
                    <a:lumMod val="50000"/>
                  </a:schemeClr>
                </a:solidFill>
                <a:latin typeface="Arabic Typesetting" pitchFamily="66" charset="-78"/>
                <a:cs typeface="Arabic Typesetting" pitchFamily="66" charset="-78"/>
              </a:rPr>
              <a:t> </a:t>
            </a:r>
            <a:r>
              <a:rPr lang="en-US" b="1" dirty="0" smtClean="0">
                <a:solidFill>
                  <a:schemeClr val="accent5">
                    <a:lumMod val="50000"/>
                  </a:schemeClr>
                </a:solidFill>
                <a:latin typeface="Arabic Typesetting" pitchFamily="66" charset="-78"/>
                <a:cs typeface="Arabic Typesetting" pitchFamily="66" charset="-78"/>
              </a:rPr>
              <a:t>Essential (indispensable)</a:t>
            </a:r>
            <a:r>
              <a:rPr lang="ar-SA" b="1" dirty="0" smtClean="0">
                <a:solidFill>
                  <a:schemeClr val="accent5">
                    <a:lumMod val="50000"/>
                  </a:schemeClr>
                </a:solidFill>
                <a:latin typeface="Arabic Typesetting" pitchFamily="66" charset="-78"/>
                <a:cs typeface="Arabic Typesetting" pitchFamily="66" charset="-78"/>
              </a:rPr>
              <a:t> </a:t>
            </a:r>
          </a:p>
          <a:p>
            <a:pPr algn="r" rtl="1">
              <a:buFont typeface="Wingdings" pitchFamily="2" charset="2"/>
              <a:buNone/>
            </a:pPr>
            <a:r>
              <a:rPr lang="ar-SA" b="1" dirty="0" smtClean="0">
                <a:latin typeface="Arabic Typesetting" pitchFamily="66" charset="-78"/>
                <a:cs typeface="Arabic Typesetting" pitchFamily="66" charset="-78"/>
              </a:rPr>
              <a:t>         - لا يتمكن الجسم من تصنيعها بالكمية الكافية والسرعة الآنية</a:t>
            </a:r>
          </a:p>
          <a:p>
            <a:pPr algn="r" rtl="1">
              <a:buFont typeface="Wingdings" pitchFamily="2" charset="2"/>
              <a:buNone/>
            </a:pPr>
            <a:r>
              <a:rPr lang="ar-SA" b="1" dirty="0" smtClean="0">
                <a:latin typeface="Arabic Typesetting" pitchFamily="66" charset="-78"/>
                <a:cs typeface="Arabic Typesetting" pitchFamily="66" charset="-78"/>
              </a:rPr>
              <a:t>         - لا بد من الحصول عليها من الغذاء</a:t>
            </a:r>
          </a:p>
          <a:p>
            <a:pPr algn="r" rtl="1">
              <a:buFont typeface="Wingdings" pitchFamily="2" charset="2"/>
              <a:buNone/>
            </a:pPr>
            <a:r>
              <a:rPr lang="ar-SA" b="1" dirty="0" smtClean="0">
                <a:solidFill>
                  <a:schemeClr val="accent5">
                    <a:lumMod val="50000"/>
                  </a:schemeClr>
                </a:solidFill>
                <a:latin typeface="Arabic Typesetting" pitchFamily="66" charset="-78"/>
                <a:cs typeface="Arabic Typesetting" pitchFamily="66" charset="-78"/>
              </a:rPr>
              <a:t>   2. أحماض أمينية غير أساسية</a:t>
            </a:r>
            <a:r>
              <a:rPr lang="en-US" b="1" dirty="0" smtClean="0">
                <a:solidFill>
                  <a:schemeClr val="accent5">
                    <a:lumMod val="50000"/>
                  </a:schemeClr>
                </a:solidFill>
                <a:latin typeface="Arabic Typesetting" pitchFamily="66" charset="-78"/>
                <a:cs typeface="Arabic Typesetting" pitchFamily="66" charset="-78"/>
              </a:rPr>
              <a:t> </a:t>
            </a:r>
            <a:r>
              <a:rPr lang="ar-SA" b="1" dirty="0" smtClean="0">
                <a:solidFill>
                  <a:schemeClr val="accent5">
                    <a:lumMod val="50000"/>
                  </a:schemeClr>
                </a:solidFill>
                <a:latin typeface="Arabic Typesetting" pitchFamily="66" charset="-78"/>
                <a:cs typeface="Arabic Typesetting" pitchFamily="66" charset="-78"/>
              </a:rPr>
              <a:t> </a:t>
            </a:r>
            <a:r>
              <a:rPr lang="en-US" b="1" dirty="0" smtClean="0">
                <a:solidFill>
                  <a:schemeClr val="accent5">
                    <a:lumMod val="50000"/>
                  </a:schemeClr>
                </a:solidFill>
                <a:latin typeface="Arabic Typesetting" pitchFamily="66" charset="-78"/>
                <a:cs typeface="Arabic Typesetting" pitchFamily="66" charset="-78"/>
              </a:rPr>
              <a:t>Nonessential (dispensable)</a:t>
            </a:r>
            <a:endParaRPr lang="ar-SA" b="1" dirty="0" smtClean="0">
              <a:solidFill>
                <a:schemeClr val="accent5">
                  <a:lumMod val="50000"/>
                </a:schemeClr>
              </a:solidFill>
              <a:latin typeface="Arabic Typesetting" pitchFamily="66" charset="-78"/>
              <a:cs typeface="Arabic Typesetting" pitchFamily="66" charset="-78"/>
            </a:endParaRPr>
          </a:p>
          <a:p>
            <a:pPr algn="r" rtl="1">
              <a:buFont typeface="Wingdings" pitchFamily="2" charset="2"/>
              <a:buNone/>
            </a:pPr>
            <a:r>
              <a:rPr lang="ar-SA" b="1" dirty="0" smtClean="0">
                <a:latin typeface="Arabic Typesetting" pitchFamily="66" charset="-78"/>
                <a:cs typeface="Arabic Typesetting" pitchFamily="66" charset="-78"/>
              </a:rPr>
              <a:t>        - يستطيع الجسم تصنيعها إذا توفر النيتروجين</a:t>
            </a:r>
            <a:endParaRPr lang="en-US" b="1" dirty="0" smtClean="0">
              <a:latin typeface="Arabic Typesetting" pitchFamily="66" charset="-78"/>
              <a:cs typeface="Arabic Typesetting" pitchFamily="66" charset="-78"/>
            </a:endParaRPr>
          </a:p>
          <a:p>
            <a:pPr algn="r" rtl="1">
              <a:buFont typeface="Wingdings" pitchFamily="2" charset="2"/>
              <a:buNone/>
            </a:pPr>
            <a:r>
              <a:rPr lang="en-US" b="1" dirty="0" smtClean="0">
                <a:latin typeface="Arabic Typesetting" pitchFamily="66" charset="-78"/>
                <a:cs typeface="Arabic Typesetting" pitchFamily="66" charset="-78"/>
              </a:rPr>
              <a:t>   </a:t>
            </a:r>
          </a:p>
          <a:p>
            <a:pPr algn="r" rtl="1">
              <a:buFont typeface="Wingdings" pitchFamily="2" charset="2"/>
              <a:buNone/>
            </a:pPr>
            <a:endParaRPr lang="en-US" b="1" dirty="0" smtClean="0">
              <a:latin typeface="Arabic Typesetting" pitchFamily="66" charset="-78"/>
              <a:cs typeface="Arabic Typesetting" pitchFamily="66" charset="-78"/>
            </a:endParaRPr>
          </a:p>
          <a:p>
            <a:pPr algn="r" rtl="1">
              <a:buFont typeface="Wingdings" pitchFamily="2" charset="2"/>
              <a:buNone/>
            </a:pPr>
            <a:endParaRPr lang="en-US" b="1" dirty="0">
              <a:latin typeface="Arabic Typesetting" pitchFamily="66" charset="-78"/>
              <a:cs typeface="Arabic Typesetting" pitchFamily="66" charset="-78"/>
            </a:endParaRPr>
          </a:p>
        </p:txBody>
      </p:sp>
      <p:sp>
        <p:nvSpPr>
          <p:cNvPr id="6148" name="Rectangle 4"/>
          <p:cNvSpPr>
            <a:spLocks noGrp="1" noChangeArrowheads="1"/>
          </p:cNvSpPr>
          <p:nvPr>
            <p:ph type="title"/>
          </p:nvPr>
        </p:nvSpPr>
        <p:spPr>
          <a:xfrm>
            <a:off x="228600" y="457200"/>
            <a:ext cx="8229600" cy="927100"/>
          </a:xfrm>
        </p:spPr>
        <p:txBody>
          <a:bodyPr/>
          <a:lstStyle/>
          <a:p>
            <a:pPr algn="ctr" rtl="1"/>
            <a:r>
              <a:rPr lang="ar-SA" sz="4800" dirty="0" smtClean="0">
                <a:solidFill>
                  <a:srgbClr val="7030A0"/>
                </a:solidFill>
                <a:latin typeface="Simplified Arabic" pitchFamily="18" charset="-78"/>
                <a:cs typeface="Simplified Arabic" pitchFamily="18" charset="-78"/>
              </a:rPr>
              <a:t>الأحماض </a:t>
            </a:r>
            <a:r>
              <a:rPr lang="ar-SA" sz="4800" dirty="0" err="1" smtClean="0">
                <a:solidFill>
                  <a:srgbClr val="7030A0"/>
                </a:solidFill>
                <a:latin typeface="Simplified Arabic" pitchFamily="18" charset="-78"/>
                <a:cs typeface="Simplified Arabic" pitchFamily="18" charset="-78"/>
              </a:rPr>
              <a:t>الأمينية</a:t>
            </a:r>
            <a:r>
              <a:rPr lang="en-US" sz="4800" dirty="0" smtClean="0">
                <a:solidFill>
                  <a:srgbClr val="7030A0"/>
                </a:solidFill>
                <a:latin typeface="Simplified Arabic" pitchFamily="18" charset="-78"/>
                <a:cs typeface="Simplified Arabic" pitchFamily="18" charset="-78"/>
              </a:rPr>
              <a:t> </a:t>
            </a:r>
            <a:r>
              <a:rPr lang="ar-SA" sz="4800" dirty="0" smtClean="0">
                <a:solidFill>
                  <a:srgbClr val="7030A0"/>
                </a:solidFill>
                <a:latin typeface="Simplified Arabic" pitchFamily="18" charset="-78"/>
                <a:cs typeface="Simplified Arabic" pitchFamily="18" charset="-78"/>
              </a:rPr>
              <a:t> </a:t>
            </a:r>
            <a:r>
              <a:rPr lang="en-US" sz="4800" dirty="0" smtClean="0">
                <a:solidFill>
                  <a:srgbClr val="7030A0"/>
                </a:solidFill>
                <a:latin typeface="Simplified Arabic" pitchFamily="18" charset="-78"/>
                <a:cs typeface="Simplified Arabic" pitchFamily="18" charset="-78"/>
              </a:rPr>
              <a:t>Amino Acids</a:t>
            </a:r>
            <a:endParaRPr lang="en-US" sz="4800" dirty="0">
              <a:solidFill>
                <a:srgbClr val="7030A0"/>
              </a:solidFill>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0" name="AutoShape 60"/>
          <p:cNvSpPr>
            <a:spLocks noChangeArrowheads="1"/>
          </p:cNvSpPr>
          <p:nvPr/>
        </p:nvSpPr>
        <p:spPr bwMode="gray">
          <a:xfrm>
            <a:off x="381000" y="1447800"/>
            <a:ext cx="8534400" cy="4572000"/>
          </a:xfrm>
          <a:prstGeom prst="roundRect">
            <a:avLst>
              <a:gd name="adj" fmla="val 11181"/>
            </a:avLst>
          </a:prstGeom>
          <a:solidFill>
            <a:srgbClr val="FFFFFF">
              <a:alpha val="80000"/>
            </a:srgbClr>
          </a:solidFill>
          <a:ln w="3175" cap="rnd">
            <a:solidFill>
              <a:schemeClr val="tx1"/>
            </a:solidFill>
            <a:prstDash val="sysDot"/>
            <a:round/>
            <a:headEnd/>
            <a:tailEnd/>
          </a:ln>
          <a:effectLst/>
        </p:spPr>
        <p:txBody>
          <a:bodyPr wrap="none" anchor="ctr"/>
          <a:lstStyle/>
          <a:p>
            <a:endParaRPr lang="en-US"/>
          </a:p>
        </p:txBody>
      </p:sp>
      <p:sp>
        <p:nvSpPr>
          <p:cNvPr id="10242" name="Rectangle 2"/>
          <p:cNvSpPr>
            <a:spLocks noGrp="1" noChangeArrowheads="1"/>
          </p:cNvSpPr>
          <p:nvPr>
            <p:ph type="title"/>
          </p:nvPr>
        </p:nvSpPr>
        <p:spPr>
          <a:xfrm>
            <a:off x="228600" y="152400"/>
            <a:ext cx="8229600" cy="685800"/>
          </a:xfrm>
        </p:spPr>
        <p:txBody>
          <a:bodyPr/>
          <a:lstStyle/>
          <a:p>
            <a:pPr rtl="1"/>
            <a:r>
              <a:rPr lang="ar-SA" sz="4000" dirty="0" smtClean="0">
                <a:solidFill>
                  <a:srgbClr val="7030A0"/>
                </a:solidFill>
                <a:latin typeface="Arabic Typesetting" pitchFamily="66" charset="-78"/>
                <a:cs typeface="Arabic Typesetting" pitchFamily="66" charset="-78"/>
              </a:rPr>
              <a:t>الأحماض </a:t>
            </a:r>
            <a:r>
              <a:rPr lang="ar-SA" sz="4000" dirty="0" err="1" smtClean="0">
                <a:solidFill>
                  <a:srgbClr val="7030A0"/>
                </a:solidFill>
                <a:latin typeface="Arabic Typesetting" pitchFamily="66" charset="-78"/>
                <a:cs typeface="Arabic Typesetting" pitchFamily="66" charset="-78"/>
              </a:rPr>
              <a:t>الأمينية</a:t>
            </a:r>
            <a:r>
              <a:rPr lang="ar-SA" sz="4000" dirty="0" smtClean="0">
                <a:solidFill>
                  <a:srgbClr val="7030A0"/>
                </a:solidFill>
                <a:latin typeface="Arabic Typesetting" pitchFamily="66" charset="-78"/>
                <a:cs typeface="Arabic Typesetting" pitchFamily="66" charset="-78"/>
              </a:rPr>
              <a:t> الأساسية</a:t>
            </a:r>
            <a:r>
              <a:rPr lang="ar-SA" dirty="0" smtClean="0">
                <a:solidFill>
                  <a:srgbClr val="7030A0"/>
                </a:solidFill>
                <a:latin typeface="Arabic Typesetting" pitchFamily="66" charset="-78"/>
                <a:cs typeface="Arabic Typesetting" pitchFamily="66" charset="-78"/>
              </a:rPr>
              <a:t> </a:t>
            </a:r>
            <a:r>
              <a:rPr lang="en-US" dirty="0" smtClean="0">
                <a:solidFill>
                  <a:srgbClr val="7030A0"/>
                </a:solidFill>
                <a:latin typeface="Arabic Typesetting" pitchFamily="66" charset="-78"/>
                <a:cs typeface="Arabic Typesetting" pitchFamily="66" charset="-78"/>
              </a:rPr>
              <a:t> </a:t>
            </a:r>
            <a:r>
              <a:rPr lang="en-US" sz="3600" dirty="0" smtClean="0">
                <a:solidFill>
                  <a:schemeClr val="accent5">
                    <a:lumMod val="50000"/>
                  </a:schemeClr>
                </a:solidFill>
                <a:latin typeface="Arabic Typesetting" pitchFamily="66" charset="-78"/>
                <a:cs typeface="Arabic Typesetting" pitchFamily="66" charset="-78"/>
              </a:rPr>
              <a:t>Essential (indispensable)</a:t>
            </a:r>
            <a:r>
              <a:rPr lang="ar-SA" sz="3600" dirty="0" smtClean="0">
                <a:solidFill>
                  <a:schemeClr val="accent5">
                    <a:lumMod val="50000"/>
                  </a:schemeClr>
                </a:solidFill>
                <a:latin typeface="Arabic Typesetting" pitchFamily="66" charset="-78"/>
                <a:cs typeface="Arabic Typesetting" pitchFamily="66" charset="-78"/>
              </a:rPr>
              <a:t> </a:t>
            </a:r>
            <a:endParaRPr lang="en-US" sz="3600" dirty="0">
              <a:solidFill>
                <a:srgbClr val="7030A0"/>
              </a:solidFill>
              <a:latin typeface="Arabic Typesetting" pitchFamily="66" charset="-78"/>
              <a:cs typeface="Arabic Typesetting" pitchFamily="66" charset="-78"/>
            </a:endParaRPr>
          </a:p>
        </p:txBody>
      </p:sp>
      <p:sp>
        <p:nvSpPr>
          <p:cNvPr id="10243" name="Rectangle 3"/>
          <p:cNvSpPr>
            <a:spLocks noChangeArrowheads="1"/>
          </p:cNvSpPr>
          <p:nvPr/>
        </p:nvSpPr>
        <p:spPr bwMode="gray">
          <a:xfrm>
            <a:off x="406400" y="5213350"/>
            <a:ext cx="3886200" cy="750888"/>
          </a:xfrm>
          <a:prstGeom prst="rect">
            <a:avLst/>
          </a:prstGeom>
          <a:gradFill rotWithShape="1">
            <a:gsLst>
              <a:gs pos="0">
                <a:schemeClr val="folHlink">
                  <a:gamma/>
                  <a:tint val="0"/>
                  <a:invGamma/>
                  <a:alpha val="0"/>
                </a:schemeClr>
              </a:gs>
              <a:gs pos="100000">
                <a:schemeClr val="folHlink"/>
              </a:gs>
            </a:gsLst>
            <a:lin ang="0" scaled="1"/>
          </a:gradFill>
          <a:ln w="9525">
            <a:noFill/>
            <a:miter lim="800000"/>
            <a:headEnd/>
            <a:tailEnd/>
          </a:ln>
          <a:effectLst/>
        </p:spPr>
        <p:txBody>
          <a:bodyPr wrap="none" anchor="ctr"/>
          <a:lstStyle/>
          <a:p>
            <a:pPr>
              <a:lnSpc>
                <a:spcPct val="90000"/>
              </a:lnSpc>
            </a:pPr>
            <a:r>
              <a:rPr lang="ar-SA" dirty="0" smtClean="0"/>
              <a:t>                            </a:t>
            </a:r>
            <a:r>
              <a:rPr lang="en-US" dirty="0" err="1" smtClean="0"/>
              <a:t>Histidine</a:t>
            </a:r>
            <a:r>
              <a:rPr lang="ar-SA" dirty="0" smtClean="0"/>
              <a:t>    </a:t>
            </a:r>
            <a:endParaRPr lang="en-US" dirty="0"/>
          </a:p>
        </p:txBody>
      </p:sp>
      <p:sp>
        <p:nvSpPr>
          <p:cNvPr id="10244" name="Rectangle 4"/>
          <p:cNvSpPr>
            <a:spLocks noChangeArrowheads="1"/>
          </p:cNvSpPr>
          <p:nvPr/>
        </p:nvSpPr>
        <p:spPr bwMode="gray">
          <a:xfrm>
            <a:off x="406400" y="4211638"/>
            <a:ext cx="3886200" cy="750887"/>
          </a:xfrm>
          <a:prstGeom prst="rect">
            <a:avLst/>
          </a:prstGeom>
          <a:gradFill rotWithShape="1">
            <a:gsLst>
              <a:gs pos="0">
                <a:schemeClr val="hlink">
                  <a:gamma/>
                  <a:tint val="0"/>
                  <a:invGamma/>
                  <a:alpha val="0"/>
                </a:schemeClr>
              </a:gs>
              <a:gs pos="100000">
                <a:schemeClr val="hlink"/>
              </a:gs>
            </a:gsLst>
            <a:lin ang="0" scaled="1"/>
          </a:gradFill>
          <a:ln w="9525">
            <a:noFill/>
            <a:miter lim="800000"/>
            <a:headEnd/>
            <a:tailEnd/>
          </a:ln>
          <a:effectLst/>
        </p:spPr>
        <p:txBody>
          <a:bodyPr wrap="none" anchor="ctr"/>
          <a:lstStyle/>
          <a:p>
            <a:pPr>
              <a:lnSpc>
                <a:spcPct val="90000"/>
              </a:lnSpc>
            </a:pPr>
            <a:r>
              <a:rPr lang="ar-SA" dirty="0" smtClean="0"/>
              <a:t>                          </a:t>
            </a:r>
            <a:r>
              <a:rPr lang="en-US" dirty="0" err="1" smtClean="0"/>
              <a:t>Valine</a:t>
            </a:r>
            <a:endParaRPr lang="en-US" dirty="0"/>
          </a:p>
        </p:txBody>
      </p:sp>
      <p:sp>
        <p:nvSpPr>
          <p:cNvPr id="10245" name="Rectangle 5"/>
          <p:cNvSpPr>
            <a:spLocks noChangeArrowheads="1"/>
          </p:cNvSpPr>
          <p:nvPr/>
        </p:nvSpPr>
        <p:spPr bwMode="gray">
          <a:xfrm>
            <a:off x="406400" y="3167063"/>
            <a:ext cx="3886200" cy="750887"/>
          </a:xfrm>
          <a:prstGeom prst="rect">
            <a:avLst/>
          </a:prstGeom>
          <a:gradFill rotWithShape="1">
            <a:gsLst>
              <a:gs pos="0">
                <a:schemeClr val="accent2">
                  <a:gamma/>
                  <a:tint val="0"/>
                  <a:invGamma/>
                  <a:alpha val="0"/>
                </a:schemeClr>
              </a:gs>
              <a:gs pos="100000">
                <a:schemeClr val="accent2"/>
              </a:gs>
            </a:gsLst>
            <a:lin ang="0" scaled="1"/>
          </a:gradFill>
          <a:ln w="9525">
            <a:noFill/>
            <a:miter lim="800000"/>
            <a:headEnd/>
            <a:tailEnd/>
          </a:ln>
          <a:effectLst/>
        </p:spPr>
        <p:txBody>
          <a:bodyPr wrap="none" anchor="ctr"/>
          <a:lstStyle/>
          <a:p>
            <a:pPr>
              <a:lnSpc>
                <a:spcPct val="90000"/>
              </a:lnSpc>
            </a:pPr>
            <a:r>
              <a:rPr lang="ar-SA" dirty="0" smtClean="0"/>
              <a:t>                   </a:t>
            </a:r>
            <a:r>
              <a:rPr lang="en-US" dirty="0" smtClean="0"/>
              <a:t>Tryptophan</a:t>
            </a:r>
            <a:endParaRPr lang="en-US" dirty="0"/>
          </a:p>
        </p:txBody>
      </p:sp>
      <p:sp>
        <p:nvSpPr>
          <p:cNvPr id="10246" name="Rectangle 6"/>
          <p:cNvSpPr>
            <a:spLocks noChangeArrowheads="1"/>
          </p:cNvSpPr>
          <p:nvPr/>
        </p:nvSpPr>
        <p:spPr bwMode="ltGray">
          <a:xfrm>
            <a:off x="406400" y="2166938"/>
            <a:ext cx="3886200" cy="750887"/>
          </a:xfrm>
          <a:prstGeom prst="rect">
            <a:avLst/>
          </a:prstGeom>
          <a:gradFill rotWithShape="1">
            <a:gsLst>
              <a:gs pos="0">
                <a:schemeClr val="accent1">
                  <a:gamma/>
                  <a:tint val="0"/>
                  <a:invGamma/>
                  <a:alpha val="0"/>
                </a:schemeClr>
              </a:gs>
              <a:gs pos="100000">
                <a:schemeClr val="accent1"/>
              </a:gs>
            </a:gsLst>
            <a:lin ang="0" scaled="1"/>
          </a:gradFill>
          <a:ln w="9525">
            <a:noFill/>
            <a:miter lim="800000"/>
            <a:headEnd/>
            <a:tailEnd/>
          </a:ln>
          <a:effectLst/>
        </p:spPr>
        <p:txBody>
          <a:bodyPr wrap="none" anchor="ctr"/>
          <a:lstStyle/>
          <a:p>
            <a:pPr>
              <a:lnSpc>
                <a:spcPct val="90000"/>
              </a:lnSpc>
            </a:pPr>
            <a:r>
              <a:rPr lang="ar-SA" dirty="0" smtClean="0"/>
              <a:t>                    </a:t>
            </a:r>
            <a:r>
              <a:rPr lang="en-US" dirty="0" err="1" smtClean="0"/>
              <a:t>Threonine</a:t>
            </a:r>
            <a:endParaRPr lang="en-US" dirty="0"/>
          </a:p>
        </p:txBody>
      </p:sp>
      <p:sp>
        <p:nvSpPr>
          <p:cNvPr id="10263" name="Text Box 23"/>
          <p:cNvSpPr txBox="1">
            <a:spLocks noChangeArrowheads="1"/>
          </p:cNvSpPr>
          <p:nvPr/>
        </p:nvSpPr>
        <p:spPr bwMode="auto">
          <a:xfrm>
            <a:off x="7234238" y="2278063"/>
            <a:ext cx="1536700" cy="366712"/>
          </a:xfrm>
          <a:prstGeom prst="rect">
            <a:avLst/>
          </a:prstGeom>
          <a:noFill/>
          <a:ln w="9525" algn="ctr">
            <a:noFill/>
            <a:miter lim="800000"/>
            <a:headEnd/>
            <a:tailEnd/>
          </a:ln>
          <a:effectLst/>
        </p:spPr>
        <p:txBody>
          <a:bodyPr>
            <a:spAutoFit/>
          </a:bodyPr>
          <a:lstStyle/>
          <a:p>
            <a:pPr>
              <a:spcBef>
                <a:spcPct val="50000"/>
              </a:spcBef>
            </a:pPr>
            <a:endParaRPr lang="en-US"/>
          </a:p>
        </p:txBody>
      </p:sp>
      <p:grpSp>
        <p:nvGrpSpPr>
          <p:cNvPr id="10276" name="Group 36"/>
          <p:cNvGrpSpPr>
            <a:grpSpLocks/>
          </p:cNvGrpSpPr>
          <p:nvPr/>
        </p:nvGrpSpPr>
        <p:grpSpPr bwMode="auto">
          <a:xfrm>
            <a:off x="3835400" y="2133600"/>
            <a:ext cx="822325" cy="819150"/>
            <a:chOff x="1596" y="1152"/>
            <a:chExt cx="518" cy="516"/>
          </a:xfrm>
        </p:grpSpPr>
        <p:sp>
          <p:nvSpPr>
            <p:cNvPr id="10277" name="Oval 37"/>
            <p:cNvSpPr>
              <a:spLocks noChangeArrowheads="1"/>
            </p:cNvSpPr>
            <p:nvPr/>
          </p:nvSpPr>
          <p:spPr bwMode="gray">
            <a:xfrm>
              <a:off x="1596" y="1154"/>
              <a:ext cx="518" cy="514"/>
            </a:xfrm>
            <a:prstGeom prst="ellipse">
              <a:avLst/>
            </a:prstGeom>
            <a:solidFill>
              <a:schemeClr val="accent1"/>
            </a:solidFill>
            <a:ln w="28575" algn="ctr">
              <a:solidFill>
                <a:srgbClr val="F8F8F8">
                  <a:alpha val="70000"/>
                </a:srgbClr>
              </a:solidFill>
              <a:round/>
              <a:headEnd/>
              <a:tailEnd/>
            </a:ln>
            <a:effectLst/>
          </p:spPr>
          <p:txBody>
            <a:bodyPr wrap="none" anchor="ctr"/>
            <a:lstStyle/>
            <a:p>
              <a:endParaRPr lang="en-US"/>
            </a:p>
          </p:txBody>
        </p:sp>
        <p:pic>
          <p:nvPicPr>
            <p:cNvPr id="10278" name="Picture 38" descr="cir_lighteffect0"/>
            <p:cNvPicPr>
              <a:picLocks noChangeAspect="1" noChangeArrowheads="1"/>
            </p:cNvPicPr>
            <p:nvPr/>
          </p:nvPicPr>
          <p:blipFill>
            <a:blip r:embed="rId2" cstate="print">
              <a:lum bright="18000" contrast="-12000"/>
            </a:blip>
            <a:srcRect/>
            <a:stretch>
              <a:fillRect/>
            </a:stretch>
          </p:blipFill>
          <p:spPr bwMode="gray">
            <a:xfrm>
              <a:off x="1609" y="1152"/>
              <a:ext cx="484" cy="385"/>
            </a:xfrm>
            <a:prstGeom prst="rect">
              <a:avLst/>
            </a:prstGeom>
            <a:noFill/>
          </p:spPr>
        </p:pic>
      </p:grpSp>
      <p:grpSp>
        <p:nvGrpSpPr>
          <p:cNvPr id="10279" name="Group 39"/>
          <p:cNvGrpSpPr>
            <a:grpSpLocks/>
          </p:cNvGrpSpPr>
          <p:nvPr/>
        </p:nvGrpSpPr>
        <p:grpSpPr bwMode="auto">
          <a:xfrm>
            <a:off x="3835400" y="3124200"/>
            <a:ext cx="822325" cy="819150"/>
            <a:chOff x="1596" y="1152"/>
            <a:chExt cx="518" cy="516"/>
          </a:xfrm>
        </p:grpSpPr>
        <p:sp>
          <p:nvSpPr>
            <p:cNvPr id="10280" name="Oval 40"/>
            <p:cNvSpPr>
              <a:spLocks noChangeArrowheads="1"/>
            </p:cNvSpPr>
            <p:nvPr/>
          </p:nvSpPr>
          <p:spPr bwMode="gray">
            <a:xfrm>
              <a:off x="1596" y="1154"/>
              <a:ext cx="518" cy="514"/>
            </a:xfrm>
            <a:prstGeom prst="ellipse">
              <a:avLst/>
            </a:prstGeom>
            <a:solidFill>
              <a:schemeClr val="accent2"/>
            </a:solidFill>
            <a:ln w="28575" algn="ctr">
              <a:solidFill>
                <a:srgbClr val="F8F8F8">
                  <a:alpha val="70000"/>
                </a:srgbClr>
              </a:solidFill>
              <a:round/>
              <a:headEnd/>
              <a:tailEnd/>
            </a:ln>
            <a:effectLst/>
          </p:spPr>
          <p:txBody>
            <a:bodyPr wrap="none" anchor="ctr"/>
            <a:lstStyle/>
            <a:p>
              <a:endParaRPr lang="en-US"/>
            </a:p>
          </p:txBody>
        </p:sp>
        <p:pic>
          <p:nvPicPr>
            <p:cNvPr id="10281" name="Picture 41" descr="cir_lighteffect0"/>
            <p:cNvPicPr>
              <a:picLocks noChangeAspect="1" noChangeArrowheads="1"/>
            </p:cNvPicPr>
            <p:nvPr/>
          </p:nvPicPr>
          <p:blipFill>
            <a:blip r:embed="rId2" cstate="print">
              <a:lum bright="18000" contrast="-12000"/>
            </a:blip>
            <a:srcRect/>
            <a:stretch>
              <a:fillRect/>
            </a:stretch>
          </p:blipFill>
          <p:spPr bwMode="gray">
            <a:xfrm>
              <a:off x="1609" y="1152"/>
              <a:ext cx="484" cy="385"/>
            </a:xfrm>
            <a:prstGeom prst="rect">
              <a:avLst/>
            </a:prstGeom>
            <a:noFill/>
          </p:spPr>
        </p:pic>
      </p:grpSp>
      <p:grpSp>
        <p:nvGrpSpPr>
          <p:cNvPr id="10282" name="Group 42"/>
          <p:cNvGrpSpPr>
            <a:grpSpLocks/>
          </p:cNvGrpSpPr>
          <p:nvPr/>
        </p:nvGrpSpPr>
        <p:grpSpPr bwMode="auto">
          <a:xfrm>
            <a:off x="3835400" y="4191000"/>
            <a:ext cx="822325" cy="819150"/>
            <a:chOff x="1596" y="1152"/>
            <a:chExt cx="518" cy="516"/>
          </a:xfrm>
        </p:grpSpPr>
        <p:sp>
          <p:nvSpPr>
            <p:cNvPr id="10283" name="Oval 43"/>
            <p:cNvSpPr>
              <a:spLocks noChangeArrowheads="1"/>
            </p:cNvSpPr>
            <p:nvPr/>
          </p:nvSpPr>
          <p:spPr bwMode="gray">
            <a:xfrm>
              <a:off x="1596" y="1154"/>
              <a:ext cx="518" cy="514"/>
            </a:xfrm>
            <a:prstGeom prst="ellipse">
              <a:avLst/>
            </a:prstGeom>
            <a:solidFill>
              <a:schemeClr val="hlink"/>
            </a:solidFill>
            <a:ln w="28575" algn="ctr">
              <a:solidFill>
                <a:srgbClr val="F8F8F8">
                  <a:alpha val="70000"/>
                </a:srgbClr>
              </a:solidFill>
              <a:round/>
              <a:headEnd/>
              <a:tailEnd/>
            </a:ln>
            <a:effectLst/>
          </p:spPr>
          <p:txBody>
            <a:bodyPr wrap="none" anchor="ctr"/>
            <a:lstStyle/>
            <a:p>
              <a:endParaRPr lang="en-US"/>
            </a:p>
          </p:txBody>
        </p:sp>
        <p:pic>
          <p:nvPicPr>
            <p:cNvPr id="10284" name="Picture 44" descr="cir_lighteffect0"/>
            <p:cNvPicPr>
              <a:picLocks noChangeAspect="1" noChangeArrowheads="1"/>
            </p:cNvPicPr>
            <p:nvPr/>
          </p:nvPicPr>
          <p:blipFill>
            <a:blip r:embed="rId2" cstate="print">
              <a:lum bright="18000" contrast="-12000"/>
            </a:blip>
            <a:srcRect/>
            <a:stretch>
              <a:fillRect/>
            </a:stretch>
          </p:blipFill>
          <p:spPr bwMode="gray">
            <a:xfrm>
              <a:off x="1609" y="1152"/>
              <a:ext cx="484" cy="385"/>
            </a:xfrm>
            <a:prstGeom prst="rect">
              <a:avLst/>
            </a:prstGeom>
            <a:noFill/>
          </p:spPr>
        </p:pic>
      </p:grpSp>
      <p:grpSp>
        <p:nvGrpSpPr>
          <p:cNvPr id="10285" name="Group 45"/>
          <p:cNvGrpSpPr>
            <a:grpSpLocks/>
          </p:cNvGrpSpPr>
          <p:nvPr/>
        </p:nvGrpSpPr>
        <p:grpSpPr bwMode="auto">
          <a:xfrm>
            <a:off x="3890963" y="5149850"/>
            <a:ext cx="822325" cy="819150"/>
            <a:chOff x="1596" y="1152"/>
            <a:chExt cx="518" cy="516"/>
          </a:xfrm>
        </p:grpSpPr>
        <p:sp>
          <p:nvSpPr>
            <p:cNvPr id="10286" name="Oval 46"/>
            <p:cNvSpPr>
              <a:spLocks noChangeArrowheads="1"/>
            </p:cNvSpPr>
            <p:nvPr/>
          </p:nvSpPr>
          <p:spPr bwMode="gray">
            <a:xfrm>
              <a:off x="1596" y="1154"/>
              <a:ext cx="518" cy="514"/>
            </a:xfrm>
            <a:prstGeom prst="ellipse">
              <a:avLst/>
            </a:prstGeom>
            <a:solidFill>
              <a:schemeClr val="folHlink"/>
            </a:solidFill>
            <a:ln w="28575" algn="ctr">
              <a:solidFill>
                <a:srgbClr val="F8F8F8">
                  <a:alpha val="70000"/>
                </a:srgbClr>
              </a:solidFill>
              <a:round/>
              <a:headEnd/>
              <a:tailEnd/>
            </a:ln>
            <a:effectLst/>
          </p:spPr>
          <p:txBody>
            <a:bodyPr wrap="none" anchor="ctr"/>
            <a:lstStyle/>
            <a:p>
              <a:endParaRPr lang="en-US"/>
            </a:p>
          </p:txBody>
        </p:sp>
        <p:pic>
          <p:nvPicPr>
            <p:cNvPr id="10287" name="Picture 47" descr="cir_lighteffect0"/>
            <p:cNvPicPr>
              <a:picLocks noChangeAspect="1" noChangeArrowheads="1"/>
            </p:cNvPicPr>
            <p:nvPr/>
          </p:nvPicPr>
          <p:blipFill>
            <a:blip r:embed="rId2" cstate="print">
              <a:lum bright="18000" contrast="-12000"/>
            </a:blip>
            <a:srcRect/>
            <a:stretch>
              <a:fillRect/>
            </a:stretch>
          </p:blipFill>
          <p:spPr bwMode="gray">
            <a:xfrm>
              <a:off x="1609" y="1152"/>
              <a:ext cx="484" cy="385"/>
            </a:xfrm>
            <a:prstGeom prst="rect">
              <a:avLst/>
            </a:prstGeom>
            <a:noFill/>
          </p:spPr>
        </p:pic>
      </p:grpSp>
      <p:sp>
        <p:nvSpPr>
          <p:cNvPr id="64" name="Rectangle 3"/>
          <p:cNvSpPr>
            <a:spLocks noChangeArrowheads="1"/>
          </p:cNvSpPr>
          <p:nvPr/>
        </p:nvSpPr>
        <p:spPr bwMode="gray">
          <a:xfrm>
            <a:off x="4191000" y="2133600"/>
            <a:ext cx="3886200" cy="750888"/>
          </a:xfrm>
          <a:prstGeom prst="rect">
            <a:avLst/>
          </a:prstGeom>
          <a:gradFill rotWithShape="1">
            <a:gsLst>
              <a:gs pos="0">
                <a:schemeClr val="folHlink">
                  <a:gamma/>
                  <a:tint val="0"/>
                  <a:invGamma/>
                  <a:alpha val="0"/>
                </a:schemeClr>
              </a:gs>
              <a:gs pos="100000">
                <a:schemeClr val="folHlink"/>
              </a:gs>
            </a:gsLst>
            <a:lin ang="0" scaled="1"/>
          </a:gradFill>
          <a:ln w="9525">
            <a:noFill/>
            <a:miter lim="800000"/>
            <a:headEnd/>
            <a:tailEnd/>
          </a:ln>
          <a:effectLst/>
        </p:spPr>
        <p:txBody>
          <a:bodyPr wrap="none" anchor="ctr"/>
          <a:lstStyle/>
          <a:p>
            <a:pPr algn="r" rtl="1">
              <a:lnSpc>
                <a:spcPct val="90000"/>
              </a:lnSpc>
            </a:pPr>
            <a:r>
              <a:rPr lang="ar-SA" dirty="0" smtClean="0"/>
              <a:t>              </a:t>
            </a:r>
            <a:r>
              <a:rPr lang="en-US" dirty="0" err="1" smtClean="0"/>
              <a:t>Leucine</a:t>
            </a:r>
            <a:endParaRPr lang="en-US" dirty="0"/>
          </a:p>
        </p:txBody>
      </p:sp>
      <p:grpSp>
        <p:nvGrpSpPr>
          <p:cNvPr id="65" name="Group 45"/>
          <p:cNvGrpSpPr>
            <a:grpSpLocks/>
          </p:cNvGrpSpPr>
          <p:nvPr/>
        </p:nvGrpSpPr>
        <p:grpSpPr bwMode="auto">
          <a:xfrm>
            <a:off x="7543800" y="2133600"/>
            <a:ext cx="822325" cy="819150"/>
            <a:chOff x="1596" y="1152"/>
            <a:chExt cx="518" cy="516"/>
          </a:xfrm>
        </p:grpSpPr>
        <p:sp>
          <p:nvSpPr>
            <p:cNvPr id="66" name="Oval 46"/>
            <p:cNvSpPr>
              <a:spLocks noChangeArrowheads="1"/>
            </p:cNvSpPr>
            <p:nvPr/>
          </p:nvSpPr>
          <p:spPr bwMode="gray">
            <a:xfrm>
              <a:off x="1596" y="1154"/>
              <a:ext cx="518" cy="514"/>
            </a:xfrm>
            <a:prstGeom prst="ellipse">
              <a:avLst/>
            </a:prstGeom>
            <a:solidFill>
              <a:schemeClr val="folHlink"/>
            </a:solidFill>
            <a:ln w="28575" algn="ctr">
              <a:solidFill>
                <a:srgbClr val="F8F8F8">
                  <a:alpha val="70000"/>
                </a:srgbClr>
              </a:solidFill>
              <a:round/>
              <a:headEnd/>
              <a:tailEnd/>
            </a:ln>
            <a:effectLst/>
          </p:spPr>
          <p:txBody>
            <a:bodyPr wrap="none" anchor="ctr"/>
            <a:lstStyle/>
            <a:p>
              <a:endParaRPr lang="en-US"/>
            </a:p>
          </p:txBody>
        </p:sp>
        <p:pic>
          <p:nvPicPr>
            <p:cNvPr id="67" name="Picture 47" descr="cir_lighteffect0"/>
            <p:cNvPicPr>
              <a:picLocks noChangeAspect="1" noChangeArrowheads="1"/>
            </p:cNvPicPr>
            <p:nvPr/>
          </p:nvPicPr>
          <p:blipFill>
            <a:blip r:embed="rId2" cstate="print">
              <a:lum bright="18000" contrast="-12000"/>
            </a:blip>
            <a:srcRect/>
            <a:stretch>
              <a:fillRect/>
            </a:stretch>
          </p:blipFill>
          <p:spPr bwMode="gray">
            <a:xfrm>
              <a:off x="1609" y="1152"/>
              <a:ext cx="484" cy="385"/>
            </a:xfrm>
            <a:prstGeom prst="rect">
              <a:avLst/>
            </a:prstGeom>
            <a:noFill/>
          </p:spPr>
        </p:pic>
      </p:grpSp>
      <p:sp>
        <p:nvSpPr>
          <p:cNvPr id="68" name="Rectangle 4"/>
          <p:cNvSpPr>
            <a:spLocks noChangeArrowheads="1"/>
          </p:cNvSpPr>
          <p:nvPr/>
        </p:nvSpPr>
        <p:spPr bwMode="gray">
          <a:xfrm>
            <a:off x="4267200" y="3048000"/>
            <a:ext cx="3886200" cy="750887"/>
          </a:xfrm>
          <a:prstGeom prst="rect">
            <a:avLst/>
          </a:prstGeom>
          <a:gradFill rotWithShape="1">
            <a:gsLst>
              <a:gs pos="0">
                <a:schemeClr val="hlink">
                  <a:gamma/>
                  <a:tint val="0"/>
                  <a:invGamma/>
                  <a:alpha val="0"/>
                </a:schemeClr>
              </a:gs>
              <a:gs pos="100000">
                <a:schemeClr val="hlink"/>
              </a:gs>
            </a:gsLst>
            <a:lin ang="0" scaled="1"/>
          </a:gradFill>
          <a:ln w="9525">
            <a:noFill/>
            <a:miter lim="800000"/>
            <a:headEnd/>
            <a:tailEnd/>
          </a:ln>
          <a:effectLst/>
        </p:spPr>
        <p:txBody>
          <a:bodyPr wrap="none" anchor="ctr"/>
          <a:lstStyle/>
          <a:p>
            <a:pPr algn="r" rtl="1">
              <a:lnSpc>
                <a:spcPct val="90000"/>
              </a:lnSpc>
            </a:pPr>
            <a:r>
              <a:rPr lang="ar-SA" dirty="0" smtClean="0"/>
              <a:t>              </a:t>
            </a:r>
            <a:r>
              <a:rPr lang="en-US" dirty="0" smtClean="0"/>
              <a:t>Lysine</a:t>
            </a:r>
            <a:r>
              <a:rPr lang="ar-SA" dirty="0" smtClean="0"/>
              <a:t>     </a:t>
            </a:r>
            <a:endParaRPr lang="en-US" dirty="0"/>
          </a:p>
        </p:txBody>
      </p:sp>
      <p:grpSp>
        <p:nvGrpSpPr>
          <p:cNvPr id="72" name="Group 42"/>
          <p:cNvGrpSpPr>
            <a:grpSpLocks/>
          </p:cNvGrpSpPr>
          <p:nvPr/>
        </p:nvGrpSpPr>
        <p:grpSpPr bwMode="auto">
          <a:xfrm>
            <a:off x="7696200" y="2971800"/>
            <a:ext cx="822325" cy="819150"/>
            <a:chOff x="1596" y="1152"/>
            <a:chExt cx="518" cy="516"/>
          </a:xfrm>
        </p:grpSpPr>
        <p:sp>
          <p:nvSpPr>
            <p:cNvPr id="73" name="Oval 43"/>
            <p:cNvSpPr>
              <a:spLocks noChangeArrowheads="1"/>
            </p:cNvSpPr>
            <p:nvPr/>
          </p:nvSpPr>
          <p:spPr bwMode="gray">
            <a:xfrm>
              <a:off x="1596" y="1154"/>
              <a:ext cx="518" cy="514"/>
            </a:xfrm>
            <a:prstGeom prst="ellipse">
              <a:avLst/>
            </a:prstGeom>
            <a:solidFill>
              <a:schemeClr val="hlink"/>
            </a:solidFill>
            <a:ln w="28575" algn="ctr">
              <a:solidFill>
                <a:srgbClr val="F8F8F8">
                  <a:alpha val="70000"/>
                </a:srgbClr>
              </a:solidFill>
              <a:round/>
              <a:headEnd/>
              <a:tailEnd/>
            </a:ln>
            <a:effectLst/>
          </p:spPr>
          <p:txBody>
            <a:bodyPr wrap="none" anchor="ctr"/>
            <a:lstStyle/>
            <a:p>
              <a:endParaRPr lang="en-US"/>
            </a:p>
          </p:txBody>
        </p:sp>
        <p:pic>
          <p:nvPicPr>
            <p:cNvPr id="74" name="Picture 44" descr="cir_lighteffect0"/>
            <p:cNvPicPr>
              <a:picLocks noChangeAspect="1" noChangeArrowheads="1"/>
            </p:cNvPicPr>
            <p:nvPr/>
          </p:nvPicPr>
          <p:blipFill>
            <a:blip r:embed="rId2" cstate="print">
              <a:lum bright="18000" contrast="-12000"/>
            </a:blip>
            <a:srcRect/>
            <a:stretch>
              <a:fillRect/>
            </a:stretch>
          </p:blipFill>
          <p:spPr bwMode="gray">
            <a:xfrm>
              <a:off x="1609" y="1152"/>
              <a:ext cx="484" cy="385"/>
            </a:xfrm>
            <a:prstGeom prst="rect">
              <a:avLst/>
            </a:prstGeom>
            <a:noFill/>
          </p:spPr>
        </p:pic>
      </p:grpSp>
      <p:sp>
        <p:nvSpPr>
          <p:cNvPr id="75" name="Rectangle 5"/>
          <p:cNvSpPr>
            <a:spLocks noChangeArrowheads="1"/>
          </p:cNvSpPr>
          <p:nvPr/>
        </p:nvSpPr>
        <p:spPr bwMode="gray">
          <a:xfrm>
            <a:off x="4343400" y="4114800"/>
            <a:ext cx="3886200" cy="750887"/>
          </a:xfrm>
          <a:prstGeom prst="rect">
            <a:avLst/>
          </a:prstGeom>
          <a:gradFill rotWithShape="1">
            <a:gsLst>
              <a:gs pos="0">
                <a:schemeClr val="accent2">
                  <a:gamma/>
                  <a:tint val="0"/>
                  <a:invGamma/>
                  <a:alpha val="0"/>
                </a:schemeClr>
              </a:gs>
              <a:gs pos="100000">
                <a:schemeClr val="accent2"/>
              </a:gs>
            </a:gsLst>
            <a:lin ang="0" scaled="1"/>
          </a:gradFill>
          <a:ln w="9525">
            <a:noFill/>
            <a:miter lim="800000"/>
            <a:headEnd/>
            <a:tailEnd/>
          </a:ln>
          <a:effectLst/>
        </p:spPr>
        <p:txBody>
          <a:bodyPr wrap="none" anchor="ctr"/>
          <a:lstStyle/>
          <a:p>
            <a:pPr>
              <a:lnSpc>
                <a:spcPct val="90000"/>
              </a:lnSpc>
            </a:pPr>
            <a:endParaRPr lang="ar-SA" dirty="0" smtClean="0"/>
          </a:p>
          <a:p>
            <a:pPr>
              <a:lnSpc>
                <a:spcPct val="90000"/>
              </a:lnSpc>
            </a:pPr>
            <a:r>
              <a:rPr lang="ar-SA" dirty="0" smtClean="0"/>
              <a:t>                           </a:t>
            </a:r>
            <a:r>
              <a:rPr lang="en-US" dirty="0" err="1" smtClean="0"/>
              <a:t>Methionine</a:t>
            </a:r>
            <a:endParaRPr lang="en-US" dirty="0"/>
          </a:p>
        </p:txBody>
      </p:sp>
      <p:grpSp>
        <p:nvGrpSpPr>
          <p:cNvPr id="77" name="Group 39"/>
          <p:cNvGrpSpPr>
            <a:grpSpLocks/>
          </p:cNvGrpSpPr>
          <p:nvPr/>
        </p:nvGrpSpPr>
        <p:grpSpPr bwMode="auto">
          <a:xfrm>
            <a:off x="7772400" y="4038600"/>
            <a:ext cx="822325" cy="819150"/>
            <a:chOff x="1596" y="1152"/>
            <a:chExt cx="518" cy="516"/>
          </a:xfrm>
        </p:grpSpPr>
        <p:sp>
          <p:nvSpPr>
            <p:cNvPr id="78" name="Oval 40"/>
            <p:cNvSpPr>
              <a:spLocks noChangeArrowheads="1"/>
            </p:cNvSpPr>
            <p:nvPr/>
          </p:nvSpPr>
          <p:spPr bwMode="gray">
            <a:xfrm>
              <a:off x="1596" y="1154"/>
              <a:ext cx="518" cy="514"/>
            </a:xfrm>
            <a:prstGeom prst="ellipse">
              <a:avLst/>
            </a:prstGeom>
            <a:solidFill>
              <a:schemeClr val="accent2"/>
            </a:solidFill>
            <a:ln w="28575" algn="ctr">
              <a:solidFill>
                <a:srgbClr val="F8F8F8">
                  <a:alpha val="70000"/>
                </a:srgbClr>
              </a:solidFill>
              <a:round/>
              <a:headEnd/>
              <a:tailEnd/>
            </a:ln>
            <a:effectLst/>
          </p:spPr>
          <p:txBody>
            <a:bodyPr wrap="none" anchor="ctr"/>
            <a:lstStyle/>
            <a:p>
              <a:endParaRPr lang="en-US"/>
            </a:p>
          </p:txBody>
        </p:sp>
        <p:pic>
          <p:nvPicPr>
            <p:cNvPr id="79" name="Picture 41" descr="cir_lighteffect0"/>
            <p:cNvPicPr>
              <a:picLocks noChangeAspect="1" noChangeArrowheads="1"/>
            </p:cNvPicPr>
            <p:nvPr/>
          </p:nvPicPr>
          <p:blipFill>
            <a:blip r:embed="rId2" cstate="print">
              <a:lum bright="18000" contrast="-12000"/>
            </a:blip>
            <a:srcRect/>
            <a:stretch>
              <a:fillRect/>
            </a:stretch>
          </p:blipFill>
          <p:spPr bwMode="gray">
            <a:xfrm>
              <a:off x="1609" y="1152"/>
              <a:ext cx="484" cy="385"/>
            </a:xfrm>
            <a:prstGeom prst="rect">
              <a:avLst/>
            </a:prstGeom>
            <a:noFill/>
          </p:spPr>
        </p:pic>
      </p:grpSp>
      <p:sp>
        <p:nvSpPr>
          <p:cNvPr id="80" name="Rectangle 6"/>
          <p:cNvSpPr>
            <a:spLocks noChangeArrowheads="1"/>
          </p:cNvSpPr>
          <p:nvPr/>
        </p:nvSpPr>
        <p:spPr bwMode="ltGray">
          <a:xfrm>
            <a:off x="4343400" y="5105400"/>
            <a:ext cx="3886200" cy="750887"/>
          </a:xfrm>
          <a:prstGeom prst="rect">
            <a:avLst/>
          </a:prstGeom>
          <a:gradFill rotWithShape="1">
            <a:gsLst>
              <a:gs pos="0">
                <a:schemeClr val="accent1">
                  <a:gamma/>
                  <a:tint val="0"/>
                  <a:invGamma/>
                  <a:alpha val="0"/>
                </a:schemeClr>
              </a:gs>
              <a:gs pos="100000">
                <a:schemeClr val="accent1"/>
              </a:gs>
            </a:gsLst>
            <a:lin ang="0" scaled="1"/>
          </a:gradFill>
          <a:ln w="9525">
            <a:noFill/>
            <a:miter lim="800000"/>
            <a:headEnd/>
            <a:tailEnd/>
          </a:ln>
          <a:effectLst/>
        </p:spPr>
        <p:txBody>
          <a:bodyPr wrap="none" anchor="ctr"/>
          <a:lstStyle/>
          <a:p>
            <a:pPr>
              <a:lnSpc>
                <a:spcPct val="90000"/>
              </a:lnSpc>
            </a:pPr>
            <a:r>
              <a:rPr lang="ar-SA" dirty="0" smtClean="0"/>
              <a:t>                       </a:t>
            </a:r>
            <a:r>
              <a:rPr lang="en-US" dirty="0" smtClean="0"/>
              <a:t>Phenylalanine</a:t>
            </a:r>
            <a:endParaRPr lang="en-US" dirty="0"/>
          </a:p>
        </p:txBody>
      </p:sp>
      <p:grpSp>
        <p:nvGrpSpPr>
          <p:cNvPr id="81" name="Group 36"/>
          <p:cNvGrpSpPr>
            <a:grpSpLocks/>
          </p:cNvGrpSpPr>
          <p:nvPr/>
        </p:nvGrpSpPr>
        <p:grpSpPr bwMode="auto">
          <a:xfrm>
            <a:off x="7772400" y="5105400"/>
            <a:ext cx="822325" cy="819150"/>
            <a:chOff x="1596" y="1152"/>
            <a:chExt cx="518" cy="516"/>
          </a:xfrm>
        </p:grpSpPr>
        <p:sp>
          <p:nvSpPr>
            <p:cNvPr id="82" name="Oval 37"/>
            <p:cNvSpPr>
              <a:spLocks noChangeArrowheads="1"/>
            </p:cNvSpPr>
            <p:nvPr/>
          </p:nvSpPr>
          <p:spPr bwMode="gray">
            <a:xfrm>
              <a:off x="1596" y="1154"/>
              <a:ext cx="518" cy="514"/>
            </a:xfrm>
            <a:prstGeom prst="ellipse">
              <a:avLst/>
            </a:prstGeom>
            <a:solidFill>
              <a:schemeClr val="accent1"/>
            </a:solidFill>
            <a:ln w="28575" algn="ctr">
              <a:solidFill>
                <a:srgbClr val="F8F8F8">
                  <a:alpha val="70000"/>
                </a:srgbClr>
              </a:solidFill>
              <a:round/>
              <a:headEnd/>
              <a:tailEnd/>
            </a:ln>
            <a:effectLst/>
          </p:spPr>
          <p:txBody>
            <a:bodyPr wrap="none" anchor="ctr"/>
            <a:lstStyle/>
            <a:p>
              <a:endParaRPr lang="en-US"/>
            </a:p>
          </p:txBody>
        </p:sp>
        <p:pic>
          <p:nvPicPr>
            <p:cNvPr id="83" name="Picture 38" descr="cir_lighteffect0"/>
            <p:cNvPicPr>
              <a:picLocks noChangeAspect="1" noChangeArrowheads="1"/>
            </p:cNvPicPr>
            <p:nvPr/>
          </p:nvPicPr>
          <p:blipFill>
            <a:blip r:embed="rId2" cstate="print">
              <a:lum bright="18000" contrast="-12000"/>
            </a:blip>
            <a:srcRect/>
            <a:stretch>
              <a:fillRect/>
            </a:stretch>
          </p:blipFill>
          <p:spPr bwMode="gray">
            <a:xfrm>
              <a:off x="1609" y="1152"/>
              <a:ext cx="484" cy="385"/>
            </a:xfrm>
            <a:prstGeom prst="rect">
              <a:avLst/>
            </a:prstGeom>
            <a:noFill/>
          </p:spPr>
        </p:pic>
      </p:grpSp>
      <p:sp>
        <p:nvSpPr>
          <p:cNvPr id="84" name="Rectangle 4"/>
          <p:cNvSpPr>
            <a:spLocks noChangeArrowheads="1"/>
          </p:cNvSpPr>
          <p:nvPr/>
        </p:nvSpPr>
        <p:spPr bwMode="gray">
          <a:xfrm>
            <a:off x="3581400" y="1295400"/>
            <a:ext cx="3962400" cy="750887"/>
          </a:xfrm>
          <a:prstGeom prst="rect">
            <a:avLst/>
          </a:prstGeom>
          <a:gradFill rotWithShape="1">
            <a:gsLst>
              <a:gs pos="0">
                <a:schemeClr val="hlink">
                  <a:gamma/>
                  <a:tint val="0"/>
                  <a:invGamma/>
                  <a:alpha val="0"/>
                </a:schemeClr>
              </a:gs>
              <a:gs pos="100000">
                <a:schemeClr val="hlink"/>
              </a:gs>
            </a:gsLst>
            <a:lin ang="0" scaled="1"/>
          </a:gradFill>
          <a:ln w="9525">
            <a:noFill/>
            <a:miter lim="800000"/>
            <a:headEnd/>
            <a:tailEnd/>
          </a:ln>
          <a:effectLst/>
        </p:spPr>
        <p:txBody>
          <a:bodyPr wrap="none" anchor="ctr"/>
          <a:lstStyle/>
          <a:p>
            <a:pPr>
              <a:lnSpc>
                <a:spcPct val="90000"/>
              </a:lnSpc>
            </a:pPr>
            <a:r>
              <a:rPr lang="en-US" dirty="0" err="1" smtClean="0"/>
              <a:t>Isoleucine</a:t>
            </a:r>
            <a:endParaRPr lang="en-US" dirty="0"/>
          </a:p>
        </p:txBody>
      </p:sp>
      <p:grpSp>
        <p:nvGrpSpPr>
          <p:cNvPr id="85" name="Group 42"/>
          <p:cNvGrpSpPr>
            <a:grpSpLocks/>
          </p:cNvGrpSpPr>
          <p:nvPr/>
        </p:nvGrpSpPr>
        <p:grpSpPr bwMode="auto">
          <a:xfrm>
            <a:off x="7467600" y="1143000"/>
            <a:ext cx="822325" cy="819150"/>
            <a:chOff x="1596" y="1152"/>
            <a:chExt cx="518" cy="516"/>
          </a:xfrm>
        </p:grpSpPr>
        <p:sp>
          <p:nvSpPr>
            <p:cNvPr id="86" name="Oval 43"/>
            <p:cNvSpPr>
              <a:spLocks noChangeArrowheads="1"/>
            </p:cNvSpPr>
            <p:nvPr/>
          </p:nvSpPr>
          <p:spPr bwMode="gray">
            <a:xfrm>
              <a:off x="1596" y="1154"/>
              <a:ext cx="518" cy="514"/>
            </a:xfrm>
            <a:prstGeom prst="ellipse">
              <a:avLst/>
            </a:prstGeom>
            <a:solidFill>
              <a:schemeClr val="hlink"/>
            </a:solidFill>
            <a:ln w="28575" algn="ctr">
              <a:solidFill>
                <a:srgbClr val="F8F8F8">
                  <a:alpha val="70000"/>
                </a:srgbClr>
              </a:solidFill>
              <a:round/>
              <a:headEnd/>
              <a:tailEnd/>
            </a:ln>
            <a:effectLst/>
          </p:spPr>
          <p:txBody>
            <a:bodyPr wrap="none" anchor="ctr"/>
            <a:lstStyle/>
            <a:p>
              <a:endParaRPr lang="en-US"/>
            </a:p>
          </p:txBody>
        </p:sp>
        <p:pic>
          <p:nvPicPr>
            <p:cNvPr id="87" name="Picture 44" descr="cir_lighteffect0"/>
            <p:cNvPicPr>
              <a:picLocks noChangeAspect="1" noChangeArrowheads="1"/>
            </p:cNvPicPr>
            <p:nvPr/>
          </p:nvPicPr>
          <p:blipFill>
            <a:blip r:embed="rId2" cstate="print">
              <a:lum bright="18000" contrast="-12000"/>
            </a:blip>
            <a:srcRect/>
            <a:stretch>
              <a:fillRect/>
            </a:stretch>
          </p:blipFill>
          <p:spPr bwMode="gray">
            <a:xfrm>
              <a:off x="1609" y="1152"/>
              <a:ext cx="484" cy="385"/>
            </a:xfrm>
            <a:prstGeom prst="rect">
              <a:avLst/>
            </a:prstGeom>
            <a:noFill/>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AutoShape 3"/>
          <p:cNvSpPr>
            <a:spLocks noChangeArrowheads="1"/>
          </p:cNvSpPr>
          <p:nvPr/>
        </p:nvSpPr>
        <p:spPr bwMode="ltGray">
          <a:xfrm>
            <a:off x="1447800" y="1604963"/>
            <a:ext cx="6629400" cy="4186237"/>
          </a:xfrm>
          <a:prstGeom prst="roundRect">
            <a:avLst>
              <a:gd name="adj" fmla="val 16625"/>
            </a:avLst>
          </a:prstGeom>
          <a:solidFill>
            <a:schemeClr val="hlink"/>
          </a:solidFill>
          <a:ln w="9525">
            <a:noFill/>
            <a:round/>
            <a:headEnd/>
            <a:tailEnd/>
          </a:ln>
          <a:effectLst/>
        </p:spPr>
        <p:txBody>
          <a:bodyPr wrap="none" anchor="ctr"/>
          <a:lstStyle/>
          <a:p>
            <a:pPr algn="r" rtl="1">
              <a:lnSpc>
                <a:spcPct val="90000"/>
              </a:lnSpc>
            </a:pPr>
            <a:r>
              <a:rPr lang="en-US" dirty="0" err="1" smtClean="0">
                <a:latin typeface="Andalus" pitchFamily="2" charset="-78"/>
                <a:cs typeface="Andalus" pitchFamily="2" charset="-78"/>
              </a:rPr>
              <a:t>Glycine</a:t>
            </a:r>
            <a:endParaRPr lang="en-US" b="1" dirty="0" smtClean="0">
              <a:latin typeface="Andalus" pitchFamily="2" charset="-78"/>
              <a:cs typeface="Andalus" pitchFamily="2" charset="-78"/>
            </a:endParaRPr>
          </a:p>
          <a:p>
            <a:pPr algn="r" rtl="1">
              <a:lnSpc>
                <a:spcPct val="90000"/>
              </a:lnSpc>
            </a:pPr>
            <a:r>
              <a:rPr lang="en-US" b="1" dirty="0" err="1" smtClean="0">
                <a:latin typeface="Andalus" pitchFamily="2" charset="-78"/>
                <a:cs typeface="Andalus" pitchFamily="2" charset="-78"/>
              </a:rPr>
              <a:t>Glutamic</a:t>
            </a:r>
            <a:r>
              <a:rPr lang="en-US" b="1" dirty="0" smtClean="0">
                <a:latin typeface="Andalus" pitchFamily="2" charset="-78"/>
                <a:cs typeface="Andalus" pitchFamily="2" charset="-78"/>
              </a:rPr>
              <a:t> acid</a:t>
            </a:r>
          </a:p>
          <a:p>
            <a:pPr algn="r" rtl="1">
              <a:lnSpc>
                <a:spcPct val="90000"/>
              </a:lnSpc>
            </a:pPr>
            <a:r>
              <a:rPr lang="en-US" b="1" dirty="0" err="1" smtClean="0">
                <a:latin typeface="Andalus" pitchFamily="2" charset="-78"/>
                <a:cs typeface="Andalus" pitchFamily="2" charset="-78"/>
              </a:rPr>
              <a:t>Arginine</a:t>
            </a:r>
            <a:endParaRPr lang="en-US" b="1" dirty="0" smtClean="0">
              <a:latin typeface="Andalus" pitchFamily="2" charset="-78"/>
              <a:cs typeface="Andalus" pitchFamily="2" charset="-78"/>
            </a:endParaRPr>
          </a:p>
          <a:p>
            <a:pPr algn="r" rtl="1">
              <a:lnSpc>
                <a:spcPct val="90000"/>
              </a:lnSpc>
            </a:pPr>
            <a:r>
              <a:rPr lang="en-US" b="1" dirty="0" smtClean="0">
                <a:latin typeface="Andalus" pitchFamily="2" charset="-78"/>
                <a:cs typeface="Andalus" pitchFamily="2" charset="-78"/>
              </a:rPr>
              <a:t>Aspartic acid</a:t>
            </a:r>
          </a:p>
          <a:p>
            <a:pPr algn="r" rtl="1">
              <a:lnSpc>
                <a:spcPct val="90000"/>
              </a:lnSpc>
            </a:pPr>
            <a:r>
              <a:rPr lang="en-US" b="1" dirty="0" err="1" smtClean="0">
                <a:latin typeface="Andalus" pitchFamily="2" charset="-78"/>
                <a:cs typeface="Andalus" pitchFamily="2" charset="-78"/>
              </a:rPr>
              <a:t>Proline</a:t>
            </a:r>
            <a:endParaRPr lang="en-US" b="1" dirty="0" smtClean="0">
              <a:latin typeface="Andalus" pitchFamily="2" charset="-78"/>
              <a:cs typeface="Andalus" pitchFamily="2" charset="-78"/>
            </a:endParaRPr>
          </a:p>
          <a:p>
            <a:pPr algn="r" rtl="1">
              <a:lnSpc>
                <a:spcPct val="90000"/>
              </a:lnSpc>
            </a:pPr>
            <a:r>
              <a:rPr lang="en-US" b="1" dirty="0" err="1" smtClean="0">
                <a:latin typeface="Andalus" pitchFamily="2" charset="-78"/>
                <a:cs typeface="Andalus" pitchFamily="2" charset="-78"/>
              </a:rPr>
              <a:t>Alanine</a:t>
            </a:r>
            <a:endParaRPr lang="en-US" b="1" dirty="0" smtClean="0">
              <a:latin typeface="Andalus" pitchFamily="2" charset="-78"/>
              <a:cs typeface="Andalus" pitchFamily="2" charset="-78"/>
            </a:endParaRPr>
          </a:p>
          <a:p>
            <a:pPr algn="r" rtl="1">
              <a:lnSpc>
                <a:spcPct val="90000"/>
              </a:lnSpc>
            </a:pPr>
            <a:r>
              <a:rPr lang="en-US" b="1" dirty="0" smtClean="0">
                <a:latin typeface="Andalus" pitchFamily="2" charset="-78"/>
                <a:cs typeface="Andalus" pitchFamily="2" charset="-78"/>
              </a:rPr>
              <a:t>Serine</a:t>
            </a:r>
          </a:p>
          <a:p>
            <a:pPr algn="r" rtl="1">
              <a:lnSpc>
                <a:spcPct val="90000"/>
              </a:lnSpc>
            </a:pPr>
            <a:r>
              <a:rPr lang="en-US" b="1" dirty="0" smtClean="0">
                <a:latin typeface="Andalus" pitchFamily="2" charset="-78"/>
                <a:cs typeface="Andalus" pitchFamily="2" charset="-78"/>
              </a:rPr>
              <a:t>Tyrosine</a:t>
            </a:r>
          </a:p>
          <a:p>
            <a:pPr algn="r" rtl="1">
              <a:lnSpc>
                <a:spcPct val="90000"/>
              </a:lnSpc>
            </a:pPr>
            <a:r>
              <a:rPr lang="en-US" b="1" dirty="0" err="1" smtClean="0">
                <a:latin typeface="Andalus" pitchFamily="2" charset="-78"/>
                <a:cs typeface="Andalus" pitchFamily="2" charset="-78"/>
              </a:rPr>
              <a:t>Cysteine</a:t>
            </a:r>
            <a:endParaRPr lang="en-US" b="1" dirty="0" smtClean="0">
              <a:latin typeface="Andalus" pitchFamily="2" charset="-78"/>
              <a:cs typeface="Andalus" pitchFamily="2" charset="-78"/>
            </a:endParaRPr>
          </a:p>
          <a:p>
            <a:pPr algn="r" rtl="1">
              <a:lnSpc>
                <a:spcPct val="90000"/>
              </a:lnSpc>
            </a:pPr>
            <a:r>
              <a:rPr lang="en-US" b="1" dirty="0" err="1" smtClean="0">
                <a:latin typeface="Andalus" pitchFamily="2" charset="-78"/>
                <a:cs typeface="Andalus" pitchFamily="2" charset="-78"/>
              </a:rPr>
              <a:t>Asparagine</a:t>
            </a:r>
            <a:endParaRPr lang="en-US" b="1" dirty="0" smtClean="0">
              <a:latin typeface="Andalus" pitchFamily="2" charset="-78"/>
              <a:cs typeface="Andalus" pitchFamily="2" charset="-78"/>
            </a:endParaRPr>
          </a:p>
          <a:p>
            <a:pPr algn="r" rtl="1">
              <a:lnSpc>
                <a:spcPct val="90000"/>
              </a:lnSpc>
            </a:pPr>
            <a:r>
              <a:rPr lang="en-US" b="1" dirty="0" smtClean="0">
                <a:latin typeface="Andalus" pitchFamily="2" charset="-78"/>
                <a:cs typeface="Andalus" pitchFamily="2" charset="-78"/>
              </a:rPr>
              <a:t>Glutamine</a:t>
            </a:r>
            <a:endParaRPr lang="en-US" b="1" dirty="0">
              <a:latin typeface="Andalus" pitchFamily="2" charset="-78"/>
              <a:cs typeface="Andalus" pitchFamily="2" charset="-78"/>
            </a:endParaRPr>
          </a:p>
        </p:txBody>
      </p:sp>
      <p:sp>
        <p:nvSpPr>
          <p:cNvPr id="7170" name="Rectangle 2"/>
          <p:cNvSpPr>
            <a:spLocks noGrp="1" noChangeArrowheads="1"/>
          </p:cNvSpPr>
          <p:nvPr>
            <p:ph type="title"/>
          </p:nvPr>
        </p:nvSpPr>
        <p:spPr>
          <a:xfrm>
            <a:off x="609600" y="228600"/>
            <a:ext cx="6324600" cy="1219200"/>
          </a:xfrm>
        </p:spPr>
        <p:txBody>
          <a:bodyPr/>
          <a:lstStyle/>
          <a:p>
            <a:pPr algn="r" rtl="1"/>
            <a:r>
              <a:rPr lang="ar-SA" sz="4000" dirty="0" smtClean="0">
                <a:solidFill>
                  <a:srgbClr val="002060"/>
                </a:solidFill>
                <a:latin typeface="Arabic Typesetting" pitchFamily="66" charset="-78"/>
                <a:cs typeface="Arabic Typesetting" pitchFamily="66" charset="-78"/>
              </a:rPr>
              <a:t>أحماض </a:t>
            </a:r>
            <a:r>
              <a:rPr lang="ar-SA" sz="4000" dirty="0" err="1" smtClean="0">
                <a:solidFill>
                  <a:srgbClr val="002060"/>
                </a:solidFill>
                <a:latin typeface="Arabic Typesetting" pitchFamily="66" charset="-78"/>
                <a:cs typeface="Arabic Typesetting" pitchFamily="66" charset="-78"/>
              </a:rPr>
              <a:t>أمينية</a:t>
            </a:r>
            <a:r>
              <a:rPr lang="ar-SA" sz="4000" dirty="0" smtClean="0">
                <a:solidFill>
                  <a:srgbClr val="002060"/>
                </a:solidFill>
                <a:latin typeface="Arabic Typesetting" pitchFamily="66" charset="-78"/>
                <a:cs typeface="Arabic Typesetting" pitchFamily="66" charset="-78"/>
              </a:rPr>
              <a:t> غير أساسية</a:t>
            </a:r>
            <a:r>
              <a:rPr lang="en-US" sz="4000" dirty="0" smtClean="0">
                <a:solidFill>
                  <a:srgbClr val="002060"/>
                </a:solidFill>
                <a:latin typeface="Arabic Typesetting" pitchFamily="66" charset="-78"/>
                <a:cs typeface="Arabic Typesetting" pitchFamily="66" charset="-78"/>
              </a:rPr>
              <a:t> Nonessential</a:t>
            </a:r>
            <a:r>
              <a:rPr lang="en-US" sz="4000" dirty="0" smtClean="0">
                <a:solidFill>
                  <a:srgbClr val="0070C0"/>
                </a:solidFill>
                <a:latin typeface="Arabic Typesetting" pitchFamily="66" charset="-78"/>
                <a:cs typeface="Arabic Typesetting" pitchFamily="66" charset="-78"/>
              </a:rPr>
              <a:t> </a:t>
            </a:r>
            <a:r>
              <a:rPr lang="ar-SA" sz="4000" dirty="0" smtClean="0">
                <a:solidFill>
                  <a:schemeClr val="accent5">
                    <a:lumMod val="50000"/>
                  </a:schemeClr>
                </a:solidFill>
                <a:latin typeface="Arabic Typesetting" pitchFamily="66" charset="-78"/>
                <a:cs typeface="Arabic Typesetting" pitchFamily="66" charset="-78"/>
              </a:rPr>
              <a:t/>
            </a:r>
            <a:br>
              <a:rPr lang="ar-SA" sz="4000" dirty="0" smtClean="0">
                <a:solidFill>
                  <a:schemeClr val="accent5">
                    <a:lumMod val="50000"/>
                  </a:schemeClr>
                </a:solidFill>
                <a:latin typeface="Arabic Typesetting" pitchFamily="66" charset="-78"/>
                <a:cs typeface="Arabic Typesetting" pitchFamily="66" charset="-78"/>
              </a:rPr>
            </a:br>
            <a:endParaRPr lang="en-US" sz="4000" dirty="0">
              <a:solidFill>
                <a:srgbClr val="C00000"/>
              </a:solidFill>
              <a:effectLst>
                <a:glow rad="101600">
                  <a:schemeClr val="accent4">
                    <a:alpha val="60000"/>
                  </a:schemeClr>
                </a:glow>
              </a:effectLst>
              <a:latin typeface="Arabic Typesetting" pitchFamily="66" charset="-78"/>
              <a:cs typeface="Arabic Typesetting" pitchFamily="66" charset="-78"/>
            </a:endParaRPr>
          </a:p>
        </p:txBody>
      </p:sp>
      <p:sp>
        <p:nvSpPr>
          <p:cNvPr id="7172" name="AutoShape 4"/>
          <p:cNvSpPr>
            <a:spLocks noChangeArrowheads="1"/>
          </p:cNvSpPr>
          <p:nvPr/>
        </p:nvSpPr>
        <p:spPr bwMode="ltGray">
          <a:xfrm>
            <a:off x="1676400" y="5486400"/>
            <a:ext cx="6226175" cy="307975"/>
          </a:xfrm>
          <a:prstGeom prst="roundRect">
            <a:avLst>
              <a:gd name="adj" fmla="val 50000"/>
            </a:avLst>
          </a:prstGeom>
          <a:gradFill rotWithShape="1">
            <a:gsLst>
              <a:gs pos="0">
                <a:schemeClr val="hlink"/>
              </a:gs>
              <a:gs pos="100000">
                <a:srgbClr val="DCECA7"/>
              </a:gs>
            </a:gsLst>
            <a:lin ang="5400000" scaled="1"/>
          </a:gradFill>
          <a:ln w="9525">
            <a:noFill/>
            <a:round/>
            <a:headEnd/>
            <a:tailEnd/>
          </a:ln>
          <a:effectLst/>
        </p:spPr>
        <p:txBody>
          <a:bodyPr wrap="none" anchor="ctr"/>
          <a:lstStyle/>
          <a:p>
            <a:endParaRPr lang="en-US"/>
          </a:p>
        </p:txBody>
      </p:sp>
      <p:sp>
        <p:nvSpPr>
          <p:cNvPr id="7173" name="AutoShape 5"/>
          <p:cNvSpPr>
            <a:spLocks noChangeArrowheads="1"/>
          </p:cNvSpPr>
          <p:nvPr/>
        </p:nvSpPr>
        <p:spPr bwMode="ltGray">
          <a:xfrm>
            <a:off x="1600200" y="1600200"/>
            <a:ext cx="6226175" cy="307975"/>
          </a:xfrm>
          <a:prstGeom prst="roundRect">
            <a:avLst>
              <a:gd name="adj" fmla="val 50000"/>
            </a:avLst>
          </a:prstGeom>
          <a:gradFill rotWithShape="1">
            <a:gsLst>
              <a:gs pos="0">
                <a:srgbClr val="E2F0B8"/>
              </a:gs>
              <a:gs pos="100000">
                <a:schemeClr val="hlink"/>
              </a:gs>
            </a:gsLst>
            <a:lin ang="5400000" scaled="1"/>
          </a:gradFill>
          <a:ln w="9525">
            <a:noFill/>
            <a:round/>
            <a:headEnd/>
            <a:tailEn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74" name="Group 10"/>
          <p:cNvGrpSpPr>
            <a:grpSpLocks/>
          </p:cNvGrpSpPr>
          <p:nvPr/>
        </p:nvGrpSpPr>
        <p:grpSpPr bwMode="auto">
          <a:xfrm>
            <a:off x="990600" y="1447800"/>
            <a:ext cx="7239000" cy="3810000"/>
            <a:chOff x="797" y="1945"/>
            <a:chExt cx="1489" cy="1584"/>
          </a:xfrm>
        </p:grpSpPr>
        <p:sp>
          <p:nvSpPr>
            <p:cNvPr id="11275" name="AutoShape 11"/>
            <p:cNvSpPr>
              <a:spLocks noChangeArrowheads="1"/>
            </p:cNvSpPr>
            <p:nvPr/>
          </p:nvSpPr>
          <p:spPr bwMode="ltGray">
            <a:xfrm>
              <a:off x="799" y="1945"/>
              <a:ext cx="1487" cy="1584"/>
            </a:xfrm>
            <a:prstGeom prst="roundRect">
              <a:avLst>
                <a:gd name="adj" fmla="val 12574"/>
              </a:avLst>
            </a:prstGeom>
            <a:solidFill>
              <a:schemeClr val="accent1"/>
            </a:solidFill>
            <a:ln w="9525">
              <a:noFill/>
              <a:round/>
              <a:headEnd/>
              <a:tailEnd/>
            </a:ln>
            <a:effectLst/>
          </p:spPr>
          <p:txBody>
            <a:bodyPr wrap="none" anchor="ctr"/>
            <a:lstStyle/>
            <a:p>
              <a:endParaRPr lang="en-US"/>
            </a:p>
          </p:txBody>
        </p:sp>
        <p:sp>
          <p:nvSpPr>
            <p:cNvPr id="11276" name="AutoShape 12"/>
            <p:cNvSpPr>
              <a:spLocks noChangeArrowheads="1"/>
            </p:cNvSpPr>
            <p:nvPr/>
          </p:nvSpPr>
          <p:spPr bwMode="ltGray">
            <a:xfrm>
              <a:off x="797" y="3118"/>
              <a:ext cx="1488" cy="408"/>
            </a:xfrm>
            <a:prstGeom prst="roundRect">
              <a:avLst>
                <a:gd name="adj" fmla="val 49755"/>
              </a:avLst>
            </a:prstGeom>
            <a:gradFill rotWithShape="1">
              <a:gsLst>
                <a:gs pos="0">
                  <a:schemeClr val="accent1">
                    <a:alpha val="0"/>
                  </a:schemeClr>
                </a:gs>
                <a:gs pos="100000">
                  <a:schemeClr val="accent1">
                    <a:gamma/>
                    <a:tint val="41176"/>
                    <a:invGamma/>
                  </a:schemeClr>
                </a:gs>
              </a:gsLst>
              <a:lin ang="5400000" scaled="1"/>
            </a:gradFill>
            <a:ln w="9525">
              <a:noFill/>
              <a:round/>
              <a:headEnd/>
              <a:tailEnd/>
            </a:ln>
            <a:effectLst/>
          </p:spPr>
          <p:txBody>
            <a:bodyPr wrap="none" anchor="ctr"/>
            <a:lstStyle/>
            <a:p>
              <a:endParaRPr lang="en-US"/>
            </a:p>
          </p:txBody>
        </p:sp>
        <p:sp>
          <p:nvSpPr>
            <p:cNvPr id="11277" name="AutoShape 13"/>
            <p:cNvSpPr>
              <a:spLocks noChangeArrowheads="1"/>
            </p:cNvSpPr>
            <p:nvPr/>
          </p:nvSpPr>
          <p:spPr bwMode="ltGray">
            <a:xfrm>
              <a:off x="817" y="1950"/>
              <a:ext cx="1462" cy="408"/>
            </a:xfrm>
            <a:prstGeom prst="roundRect">
              <a:avLst>
                <a:gd name="adj" fmla="val 38727"/>
              </a:avLst>
            </a:prstGeom>
            <a:gradFill rotWithShape="1">
              <a:gsLst>
                <a:gs pos="0">
                  <a:schemeClr val="accent1">
                    <a:gamma/>
                    <a:tint val="33333"/>
                    <a:invGamma/>
                  </a:schemeClr>
                </a:gs>
                <a:gs pos="100000">
                  <a:schemeClr val="accent1">
                    <a:alpha val="0"/>
                  </a:schemeClr>
                </a:gs>
              </a:gsLst>
              <a:lin ang="5400000" scaled="1"/>
            </a:gradFill>
            <a:ln w="9525">
              <a:noFill/>
              <a:round/>
              <a:headEnd/>
              <a:tailEnd/>
            </a:ln>
            <a:effectLst/>
          </p:spPr>
          <p:txBody>
            <a:bodyPr wrap="none" anchor="ctr"/>
            <a:lstStyle/>
            <a:p>
              <a:endParaRPr lang="en-US"/>
            </a:p>
          </p:txBody>
        </p:sp>
      </p:grpSp>
      <p:sp>
        <p:nvSpPr>
          <p:cNvPr id="11288" name="Rectangle 24"/>
          <p:cNvSpPr>
            <a:spLocks noGrp="1" noChangeArrowheads="1"/>
          </p:cNvSpPr>
          <p:nvPr>
            <p:ph type="title"/>
          </p:nvPr>
        </p:nvSpPr>
        <p:spPr>
          <a:xfrm>
            <a:off x="609600" y="381000"/>
            <a:ext cx="6781800" cy="927100"/>
          </a:xfrm>
        </p:spPr>
        <p:txBody>
          <a:bodyPr/>
          <a:lstStyle/>
          <a:p>
            <a:pPr algn="ctr"/>
            <a:r>
              <a:rPr lang="ar-SA" dirty="0" smtClean="0">
                <a:solidFill>
                  <a:srgbClr val="002060"/>
                </a:solidFill>
                <a:latin typeface="Arabic Typesetting" pitchFamily="66" charset="-78"/>
                <a:cs typeface="Arabic Typesetting" pitchFamily="66" charset="-78"/>
              </a:rPr>
              <a:t>الصيغة البنائية لبعض الأحماض الأمينية</a:t>
            </a:r>
            <a:endParaRPr lang="en-US" dirty="0">
              <a:solidFill>
                <a:srgbClr val="002060"/>
              </a:solidFill>
              <a:latin typeface="Arabic Typesetting" pitchFamily="66" charset="-78"/>
              <a:cs typeface="Arabic Typesetting" pitchFamily="66" charset="-78"/>
            </a:endParaRPr>
          </a:p>
        </p:txBody>
      </p:sp>
      <p:pic>
        <p:nvPicPr>
          <p:cNvPr id="27" name="Picture 6" descr="scan0003"/>
          <p:cNvPicPr>
            <a:picLocks noChangeAspect="1" noChangeArrowheads="1"/>
          </p:cNvPicPr>
          <p:nvPr/>
        </p:nvPicPr>
        <p:blipFill>
          <a:blip r:embed="rId2" cstate="print"/>
          <a:srcRect/>
          <a:stretch>
            <a:fillRect/>
          </a:stretch>
        </p:blipFill>
        <p:spPr bwMode="auto">
          <a:xfrm>
            <a:off x="2667000" y="2590800"/>
            <a:ext cx="3808412" cy="20764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rtl="1"/>
            <a:r>
              <a:rPr lang="ar-SA" sz="4000" dirty="0" smtClean="0">
                <a:solidFill>
                  <a:srgbClr val="7030A0"/>
                </a:solidFill>
                <a:latin typeface="Arabic Typesetting" pitchFamily="66" charset="-78"/>
                <a:cs typeface="Arabic Typesetting" pitchFamily="66" charset="-78"/>
              </a:rPr>
              <a:t>القيمة </a:t>
            </a:r>
            <a:r>
              <a:rPr lang="ar-SA" sz="4000" dirty="0" err="1" smtClean="0">
                <a:solidFill>
                  <a:srgbClr val="7030A0"/>
                </a:solidFill>
                <a:latin typeface="Arabic Typesetting" pitchFamily="66" charset="-78"/>
                <a:cs typeface="Arabic Typesetting" pitchFamily="66" charset="-78"/>
              </a:rPr>
              <a:t>التغذوية</a:t>
            </a:r>
            <a:r>
              <a:rPr lang="ar-SA" sz="4000" dirty="0" smtClean="0">
                <a:solidFill>
                  <a:srgbClr val="7030A0"/>
                </a:solidFill>
                <a:latin typeface="Arabic Typesetting" pitchFamily="66" charset="-78"/>
                <a:cs typeface="Arabic Typesetting" pitchFamily="66" charset="-78"/>
              </a:rPr>
              <a:t> </a:t>
            </a:r>
            <a:r>
              <a:rPr lang="ar-SA" sz="4000" dirty="0" smtClean="0">
                <a:solidFill>
                  <a:srgbClr val="7030A0"/>
                </a:solidFill>
                <a:latin typeface="Arabic Typesetting" pitchFamily="66" charset="-78"/>
                <a:cs typeface="Arabic Typesetting" pitchFamily="66" charset="-78"/>
              </a:rPr>
              <a:t>للبروتين ( جودة البروتين</a:t>
            </a:r>
            <a:r>
              <a:rPr lang="en-US" sz="4000" dirty="0" smtClean="0">
                <a:solidFill>
                  <a:srgbClr val="7030A0"/>
                </a:solidFill>
                <a:latin typeface="Arabic Typesetting" pitchFamily="66" charset="-78"/>
                <a:cs typeface="Arabic Typesetting" pitchFamily="66" charset="-78"/>
              </a:rPr>
              <a:t>  (</a:t>
            </a:r>
            <a:r>
              <a:rPr lang="ar-SA" sz="4000" dirty="0" smtClean="0">
                <a:solidFill>
                  <a:srgbClr val="7030A0"/>
                </a:solidFill>
                <a:latin typeface="Arabic Typesetting" pitchFamily="66" charset="-78"/>
                <a:cs typeface="Arabic Typesetting" pitchFamily="66" charset="-78"/>
              </a:rPr>
              <a:t> </a:t>
            </a:r>
            <a:r>
              <a:rPr lang="en-US" sz="4000" dirty="0" smtClean="0">
                <a:solidFill>
                  <a:srgbClr val="7030A0"/>
                </a:solidFill>
                <a:latin typeface="Arabic Typesetting" pitchFamily="66" charset="-78"/>
                <a:cs typeface="Arabic Typesetting" pitchFamily="66" charset="-78"/>
              </a:rPr>
              <a:t>Nutritional Value</a:t>
            </a:r>
            <a:endParaRPr lang="en-US" sz="4000" dirty="0">
              <a:solidFill>
                <a:srgbClr val="7030A0"/>
              </a:solidFill>
              <a:latin typeface="Arabic Typesetting" pitchFamily="66" charset="-78"/>
              <a:cs typeface="Arabic Typesetting" pitchFamily="66" charset="-78"/>
            </a:endParaRPr>
          </a:p>
        </p:txBody>
      </p:sp>
      <p:pic>
        <p:nvPicPr>
          <p:cNvPr id="12292" name="Picture 4" descr="Picture4"/>
          <p:cNvPicPr>
            <a:picLocks noChangeAspect="1" noChangeArrowheads="1"/>
          </p:cNvPicPr>
          <p:nvPr/>
        </p:nvPicPr>
        <p:blipFill>
          <a:blip r:embed="rId2" cstate="print"/>
          <a:srcRect/>
          <a:stretch>
            <a:fillRect/>
          </a:stretch>
        </p:blipFill>
        <p:spPr bwMode="auto">
          <a:xfrm>
            <a:off x="4406900" y="1884363"/>
            <a:ext cx="792163" cy="673100"/>
          </a:xfrm>
          <a:prstGeom prst="rect">
            <a:avLst/>
          </a:prstGeom>
          <a:noFill/>
        </p:spPr>
      </p:pic>
      <p:pic>
        <p:nvPicPr>
          <p:cNvPr id="12294" name="Picture 6" descr="Picture4"/>
          <p:cNvPicPr>
            <a:picLocks noChangeAspect="1" noChangeArrowheads="1"/>
          </p:cNvPicPr>
          <p:nvPr/>
        </p:nvPicPr>
        <p:blipFill>
          <a:blip r:embed="rId2" cstate="print"/>
          <a:srcRect/>
          <a:stretch>
            <a:fillRect/>
          </a:stretch>
        </p:blipFill>
        <p:spPr bwMode="auto">
          <a:xfrm>
            <a:off x="4403725" y="3214688"/>
            <a:ext cx="793750" cy="673100"/>
          </a:xfrm>
          <a:prstGeom prst="rect">
            <a:avLst/>
          </a:prstGeom>
          <a:noFill/>
        </p:spPr>
      </p:pic>
      <p:sp>
        <p:nvSpPr>
          <p:cNvPr id="12295" name="AutoShape 7"/>
          <p:cNvSpPr>
            <a:spLocks noChangeArrowheads="1"/>
          </p:cNvSpPr>
          <p:nvPr/>
        </p:nvSpPr>
        <p:spPr bwMode="gray">
          <a:xfrm>
            <a:off x="609600" y="1295400"/>
            <a:ext cx="8077200" cy="4876800"/>
          </a:xfrm>
          <a:prstGeom prst="roundRect">
            <a:avLst>
              <a:gd name="adj" fmla="val 11921"/>
            </a:avLst>
          </a:prstGeom>
          <a:gradFill rotWithShape="1">
            <a:gsLst>
              <a:gs pos="0">
                <a:schemeClr val="folHlink">
                  <a:gamma/>
                  <a:tint val="80000"/>
                  <a:invGamma/>
                </a:schemeClr>
              </a:gs>
              <a:gs pos="100000">
                <a:schemeClr val="folHlink"/>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wrap="none" anchor="ctr"/>
          <a:lstStyle/>
          <a:p>
            <a:pPr>
              <a:lnSpc>
                <a:spcPct val="80000"/>
              </a:lnSpc>
            </a:pPr>
            <a:endParaRPr lang="en-US" dirty="0"/>
          </a:p>
        </p:txBody>
      </p:sp>
      <p:pic>
        <p:nvPicPr>
          <p:cNvPr id="12296" name="Picture 8" descr="Picture4"/>
          <p:cNvPicPr>
            <a:picLocks noChangeAspect="1" noChangeArrowheads="1"/>
          </p:cNvPicPr>
          <p:nvPr/>
        </p:nvPicPr>
        <p:blipFill>
          <a:blip r:embed="rId2" cstate="print"/>
          <a:srcRect/>
          <a:stretch>
            <a:fillRect/>
          </a:stretch>
        </p:blipFill>
        <p:spPr bwMode="auto">
          <a:xfrm>
            <a:off x="762000" y="1447800"/>
            <a:ext cx="792162" cy="673100"/>
          </a:xfrm>
          <a:prstGeom prst="rect">
            <a:avLst/>
          </a:prstGeom>
          <a:noFill/>
        </p:spPr>
      </p:pic>
      <p:sp>
        <p:nvSpPr>
          <p:cNvPr id="49" name="Rectangle 3"/>
          <p:cNvSpPr txBox="1">
            <a:spLocks noChangeArrowheads="1"/>
          </p:cNvSpPr>
          <p:nvPr/>
        </p:nvSpPr>
        <p:spPr bwMode="gray">
          <a:xfrm>
            <a:off x="457200" y="1600200"/>
            <a:ext cx="8229600" cy="464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r" defTabSz="914400" rtl="1" eaLnBrk="1" fontAlgn="base" latinLnBrk="0" hangingPunct="1">
              <a:lnSpc>
                <a:spcPct val="80000"/>
              </a:lnSpc>
              <a:spcBef>
                <a:spcPct val="20000"/>
              </a:spcBef>
              <a:spcAft>
                <a:spcPct val="0"/>
              </a:spcAft>
              <a:buClrTx/>
              <a:buSzTx/>
              <a:buFontTx/>
              <a:buChar char="•"/>
              <a:tabLst/>
              <a:defRPr/>
            </a:pPr>
            <a:r>
              <a:rPr kumimoji="0" lang="ar-SA" sz="2800" b="1" i="0" u="none" strike="noStrike" kern="0" cap="none" spc="0" normalizeH="0" baseline="0" noProof="0" dirty="0" smtClean="0">
                <a:ln>
                  <a:noFill/>
                </a:ln>
                <a:solidFill>
                  <a:srgbClr val="002060"/>
                </a:solidFill>
                <a:effectLst/>
                <a:uLnTx/>
                <a:uFillTx/>
                <a:latin typeface="Arabic Typesetting" pitchFamily="66" charset="-78"/>
                <a:cs typeface="Arabic Typesetting" pitchFamily="66" charset="-78"/>
              </a:rPr>
              <a:t>يحدد جودة البروتين </a:t>
            </a:r>
            <a:r>
              <a:rPr kumimoji="0" lang="ar-SA" sz="2800" b="1" i="0" u="sng" strike="noStrike" kern="0" cap="none" spc="0" normalizeH="0" baseline="0" noProof="0" dirty="0" smtClean="0">
                <a:ln>
                  <a:noFill/>
                </a:ln>
                <a:solidFill>
                  <a:srgbClr val="002060"/>
                </a:solidFill>
                <a:effectLst/>
                <a:uLnTx/>
                <a:uFillTx/>
                <a:latin typeface="Arabic Typesetting" pitchFamily="66" charset="-78"/>
                <a:cs typeface="Arabic Typesetting" pitchFamily="66" charset="-78"/>
              </a:rPr>
              <a:t>محتواه من الأحماض الأمينية الأساسية</a:t>
            </a:r>
          </a:p>
          <a:p>
            <a:pPr marL="342900" marR="0" lvl="0" indent="-342900" algn="r" defTabSz="914400" rtl="1" eaLnBrk="1" fontAlgn="base" latinLnBrk="0" hangingPunct="1">
              <a:lnSpc>
                <a:spcPct val="80000"/>
              </a:lnSpc>
              <a:spcBef>
                <a:spcPct val="20000"/>
              </a:spcBef>
              <a:spcAft>
                <a:spcPct val="0"/>
              </a:spcAft>
              <a:buClrTx/>
              <a:buSzTx/>
              <a:buFontTx/>
              <a:buChar char="•"/>
              <a:tabLst/>
              <a:defRPr/>
            </a:pPr>
            <a:r>
              <a:rPr kumimoji="0" lang="ar-SA" sz="2800" b="1" i="0" u="none" strike="noStrike" kern="0" cap="none" spc="0" normalizeH="0" baseline="0" noProof="0" dirty="0" smtClean="0">
                <a:ln>
                  <a:noFill/>
                </a:ln>
                <a:solidFill>
                  <a:srgbClr val="002060"/>
                </a:solidFill>
                <a:effectLst/>
                <a:uLnTx/>
                <a:uFillTx/>
                <a:latin typeface="Arabic Typesetting" pitchFamily="66" charset="-78"/>
                <a:cs typeface="Arabic Typesetting" pitchFamily="66" charset="-78"/>
              </a:rPr>
              <a:t>يقسم البروتين من حيث القيمة </a:t>
            </a:r>
            <a:r>
              <a:rPr kumimoji="0" lang="ar-SA" sz="2800" b="1" i="0" u="none" strike="noStrike" kern="0" cap="none" spc="0" normalizeH="0" baseline="0" noProof="0" dirty="0" err="1" smtClean="0">
                <a:ln>
                  <a:noFill/>
                </a:ln>
                <a:solidFill>
                  <a:srgbClr val="002060"/>
                </a:solidFill>
                <a:effectLst/>
                <a:uLnTx/>
                <a:uFillTx/>
                <a:latin typeface="Arabic Typesetting" pitchFamily="66" charset="-78"/>
                <a:cs typeface="Arabic Typesetting" pitchFamily="66" charset="-78"/>
              </a:rPr>
              <a:t>التغذوية</a:t>
            </a:r>
            <a:r>
              <a:rPr kumimoji="0" lang="ar-SA" sz="2800" b="1" i="0" u="none" strike="noStrike" kern="0" cap="none" spc="0" normalizeH="0" baseline="0" noProof="0" dirty="0" smtClean="0">
                <a:ln>
                  <a:noFill/>
                </a:ln>
                <a:solidFill>
                  <a:srgbClr val="002060"/>
                </a:solidFill>
                <a:effectLst/>
                <a:uLnTx/>
                <a:uFillTx/>
                <a:latin typeface="Arabic Typesetting" pitchFamily="66" charset="-78"/>
                <a:cs typeface="Arabic Typesetting" pitchFamily="66" charset="-78"/>
              </a:rPr>
              <a:t> </a:t>
            </a:r>
            <a:r>
              <a:rPr kumimoji="0" lang="ar-SA" sz="2800" b="1" i="0" u="none" strike="noStrike" kern="0" cap="none" spc="0" normalizeH="0" baseline="0" noProof="0" dirty="0" smtClean="0">
                <a:ln>
                  <a:noFill/>
                </a:ln>
                <a:solidFill>
                  <a:srgbClr val="002060"/>
                </a:solidFill>
                <a:effectLst/>
                <a:uLnTx/>
                <a:uFillTx/>
                <a:latin typeface="Arabic Typesetting" pitchFamily="66" charset="-78"/>
                <a:cs typeface="Arabic Typesetting" pitchFamily="66" charset="-78"/>
              </a:rPr>
              <a:t>إلى</a:t>
            </a:r>
            <a:r>
              <a:rPr kumimoji="0" lang="en-US" sz="2800" b="1" i="0" u="none" strike="noStrike" kern="0" cap="none" spc="0" normalizeH="0" baseline="0" noProof="0" dirty="0" smtClean="0">
                <a:ln>
                  <a:noFill/>
                </a:ln>
                <a:solidFill>
                  <a:srgbClr val="002060"/>
                </a:solidFill>
                <a:effectLst/>
                <a:uLnTx/>
                <a:uFillTx/>
                <a:latin typeface="Arabic Typesetting" pitchFamily="66" charset="-78"/>
                <a:cs typeface="Arabic Typesetting" pitchFamily="66" charset="-78"/>
              </a:rPr>
              <a:t>:</a:t>
            </a:r>
            <a:endParaRPr kumimoji="0" lang="ar-SA" sz="2800" b="1" i="0" u="none" strike="noStrike" kern="0" cap="none" spc="0" normalizeH="0" baseline="0" noProof="0" dirty="0" smtClean="0">
              <a:ln>
                <a:noFill/>
              </a:ln>
              <a:solidFill>
                <a:srgbClr val="002060"/>
              </a:solidFill>
              <a:effectLst/>
              <a:uLnTx/>
              <a:uFillTx/>
              <a:latin typeface="Arabic Typesetting" pitchFamily="66" charset="-78"/>
              <a:cs typeface="Arabic Typesetting" pitchFamily="66" charset="-78"/>
            </a:endParaRPr>
          </a:p>
          <a:p>
            <a:pPr marL="342900" marR="0" lvl="0" indent="-342900" algn="r" defTabSz="914400" rtl="1" eaLnBrk="1" fontAlgn="base" latinLnBrk="0" hangingPunct="1">
              <a:lnSpc>
                <a:spcPct val="80000"/>
              </a:lnSpc>
              <a:spcBef>
                <a:spcPct val="20000"/>
              </a:spcBef>
              <a:spcAft>
                <a:spcPct val="0"/>
              </a:spcAft>
              <a:buClrTx/>
              <a:buSzTx/>
              <a:buFont typeface="Wingdings" pitchFamily="2" charset="2"/>
              <a:buNone/>
              <a:tabLst/>
              <a:defRPr/>
            </a:pPr>
            <a:r>
              <a:rPr kumimoji="0" lang="ar-SA" sz="2400" b="0"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a:t>
            </a:r>
            <a:r>
              <a:rPr kumimoji="0" lang="ar-SA" sz="2400" b="1" i="0" u="none" strike="noStrike" kern="0" cap="none" spc="0" normalizeH="0" baseline="0" noProof="0" dirty="0" smtClean="0">
                <a:ln>
                  <a:noFill/>
                </a:ln>
                <a:solidFill>
                  <a:srgbClr val="C00000"/>
                </a:solidFill>
                <a:effectLst/>
                <a:uLnTx/>
                <a:uFillTx/>
                <a:latin typeface="Arabic Typesetting" pitchFamily="66" charset="-78"/>
                <a:cs typeface="Arabic Typesetting" pitchFamily="66" charset="-78"/>
              </a:rPr>
              <a:t>1. البروتين الكامل</a:t>
            </a:r>
          </a:p>
          <a:p>
            <a:pPr marL="342900" marR="0" lvl="0" indent="-342900" algn="r" defTabSz="914400" rtl="1" eaLnBrk="1" fontAlgn="base" latinLnBrk="0" hangingPunct="1">
              <a:lnSpc>
                <a:spcPct val="80000"/>
              </a:lnSpc>
              <a:spcBef>
                <a:spcPct val="20000"/>
              </a:spcBef>
              <a:spcAft>
                <a:spcPct val="0"/>
              </a:spcAft>
              <a:buClrTx/>
              <a:buSzTx/>
              <a:buFont typeface="Wingdings" pitchFamily="2" charset="2"/>
              <a:buNone/>
              <a:tabLst/>
              <a:defRPr/>
            </a:pPr>
            <a:r>
              <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  يطلق عليه</a:t>
            </a:r>
            <a:r>
              <a:rPr kumimoji="0" lang="ar-SA" sz="2400" b="1" i="0" u="none" strike="noStrike" kern="0" cap="none" spc="0" normalizeH="0" noProof="0" dirty="0" smtClean="0">
                <a:ln>
                  <a:noFill/>
                </a:ln>
                <a:solidFill>
                  <a:schemeClr val="tx1"/>
                </a:solidFill>
                <a:effectLst/>
                <a:uLnTx/>
                <a:uFillTx/>
                <a:latin typeface="Arabic Typesetting" pitchFamily="66" charset="-78"/>
                <a:cs typeface="Arabic Typesetting" pitchFamily="66" charset="-78"/>
              </a:rPr>
              <a:t> أيضاً اسم </a:t>
            </a:r>
            <a:r>
              <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البروتين الجيد أو بروتين ذو قيمة حيوية عالية</a:t>
            </a:r>
          </a:p>
          <a:p>
            <a:pPr marL="342900" lvl="0" indent="-342900" algn="r" rtl="1">
              <a:lnSpc>
                <a:spcPct val="80000"/>
              </a:lnSpc>
              <a:spcBef>
                <a:spcPct val="20000"/>
              </a:spcBef>
              <a:defRPr/>
            </a:pPr>
            <a:r>
              <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  يمتاز باحتوائه على كافة الأحماض الأمينية الأساسية وبكميات كافية </a:t>
            </a:r>
            <a:r>
              <a:rPr lang="ar-SA" sz="2400" b="1" kern="0" dirty="0" smtClean="0">
                <a:latin typeface="Arabic Typesetting" pitchFamily="66" charset="-78"/>
                <a:cs typeface="Arabic Typesetting" pitchFamily="66" charset="-78"/>
              </a:rPr>
              <a:t> لحاجة الجسم</a:t>
            </a:r>
            <a:endPar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endParaRPr>
          </a:p>
          <a:p>
            <a:pPr marL="342900" marR="0" lvl="0" indent="-342900" algn="r" defTabSz="914400" rtl="1" eaLnBrk="1" fontAlgn="base" latinLnBrk="0" hangingPunct="1">
              <a:lnSpc>
                <a:spcPct val="80000"/>
              </a:lnSpc>
              <a:spcBef>
                <a:spcPct val="20000"/>
              </a:spcBef>
              <a:spcAft>
                <a:spcPct val="0"/>
              </a:spcAft>
              <a:buClrTx/>
              <a:buSzTx/>
              <a:buFont typeface="Wingdings" pitchFamily="2" charset="2"/>
              <a:buNone/>
              <a:tabLst/>
              <a:defRPr/>
            </a:pPr>
            <a:r>
              <a:rPr kumimoji="0" lang="en-US"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a:t>
            </a:r>
            <a:r>
              <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البروتينات الحيوانية عموماً</a:t>
            </a:r>
            <a:r>
              <a:rPr kumimoji="0" lang="en-US"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a:t>
            </a:r>
            <a:r>
              <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عدا </a:t>
            </a:r>
            <a:r>
              <a:rPr kumimoji="0" lang="ar-SA" sz="2400" b="1" i="0" u="none" strike="noStrike" kern="0" cap="none" spc="0" normalizeH="0" baseline="0" noProof="0" dirty="0" err="1" smtClean="0">
                <a:ln>
                  <a:noFill/>
                </a:ln>
                <a:solidFill>
                  <a:schemeClr val="tx1"/>
                </a:solidFill>
                <a:effectLst/>
                <a:uLnTx/>
                <a:uFillTx/>
                <a:latin typeface="Arabic Typesetting" pitchFamily="66" charset="-78"/>
                <a:cs typeface="Arabic Typesetting" pitchFamily="66" charset="-78"/>
              </a:rPr>
              <a:t>الجيلاتين</a:t>
            </a:r>
            <a:r>
              <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بروتينات كاملة</a:t>
            </a:r>
          </a:p>
          <a:p>
            <a:pPr marL="342900" marR="0" lvl="0" indent="-342900" algn="r" defTabSz="914400" rtl="1" eaLnBrk="1" fontAlgn="base" latinLnBrk="0" hangingPunct="1">
              <a:lnSpc>
                <a:spcPct val="80000"/>
              </a:lnSpc>
              <a:spcBef>
                <a:spcPct val="20000"/>
              </a:spcBef>
              <a:spcAft>
                <a:spcPct val="0"/>
              </a:spcAft>
              <a:buClrTx/>
              <a:buSzTx/>
              <a:buFont typeface="Wingdings" pitchFamily="2" charset="2"/>
              <a:buNone/>
              <a:tabLst/>
              <a:defRPr/>
            </a:pPr>
            <a:r>
              <a:rPr kumimoji="0" lang="ar-SA" sz="2400" b="1" i="0" u="none" strike="noStrike" kern="0" cap="none" spc="0" normalizeH="0" baseline="0" noProof="0" dirty="0" smtClean="0">
                <a:ln>
                  <a:noFill/>
                </a:ln>
                <a:solidFill>
                  <a:srgbClr val="C00000"/>
                </a:solidFill>
                <a:effectLst/>
                <a:uLnTx/>
                <a:uFillTx/>
                <a:latin typeface="Arabic Typesetting" pitchFamily="66" charset="-78"/>
                <a:cs typeface="Arabic Typesetting" pitchFamily="66" charset="-78"/>
              </a:rPr>
              <a:t>   2. بروتينات أقل كمالاً</a:t>
            </a:r>
          </a:p>
          <a:p>
            <a:pPr marL="342900" marR="0" lvl="0" indent="-342900" algn="r" defTabSz="914400" rtl="1" eaLnBrk="1" fontAlgn="base" latinLnBrk="0" hangingPunct="1">
              <a:lnSpc>
                <a:spcPct val="80000"/>
              </a:lnSpc>
              <a:spcBef>
                <a:spcPct val="20000"/>
              </a:spcBef>
              <a:spcAft>
                <a:spcPct val="0"/>
              </a:spcAft>
              <a:buClrTx/>
              <a:buSzTx/>
              <a:buFont typeface="Wingdings" pitchFamily="2" charset="2"/>
              <a:buNone/>
              <a:tabLst/>
              <a:defRPr/>
            </a:pPr>
            <a:r>
              <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  يطلق عليها أيضاً اسم البروتينات ذات قيمة حيوية منخفضة</a:t>
            </a:r>
          </a:p>
          <a:p>
            <a:pPr marL="342900" indent="-342900" algn="r" rtl="1">
              <a:lnSpc>
                <a:spcPct val="80000"/>
              </a:lnSpc>
              <a:spcBef>
                <a:spcPct val="20000"/>
              </a:spcBef>
              <a:defRPr/>
            </a:pPr>
            <a:r>
              <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 ينقصها واحد أو أكثر من الأحماض الأمينية الأساسية أو تكون </a:t>
            </a:r>
            <a:r>
              <a:rPr lang="ar-SA" sz="2400" b="1" kern="0" dirty="0" smtClean="0">
                <a:latin typeface="Arabic Typesetting" pitchFamily="66" charset="-78"/>
                <a:cs typeface="Arabic Typesetting" pitchFamily="66" charset="-78"/>
              </a:rPr>
              <a:t>كمية واحد أو أكثر من هذه الأحماض </a:t>
            </a:r>
            <a:r>
              <a:rPr lang="ar-SA" sz="2400" b="1" kern="0" dirty="0" err="1" smtClean="0">
                <a:latin typeface="Arabic Typesetting" pitchFamily="66" charset="-78"/>
                <a:cs typeface="Arabic Typesetting" pitchFamily="66" charset="-78"/>
              </a:rPr>
              <a:t>الأمينية</a:t>
            </a:r>
            <a:r>
              <a:rPr lang="ar-SA" sz="2400" b="1" kern="0" dirty="0" smtClean="0">
                <a:latin typeface="Arabic Typesetting" pitchFamily="66" charset="-78"/>
                <a:cs typeface="Arabic Typesetting" pitchFamily="66" charset="-78"/>
              </a:rPr>
              <a:t>  </a:t>
            </a:r>
            <a:r>
              <a:rPr lang="en-US" sz="2400" b="1" kern="0" dirty="0" smtClean="0">
                <a:latin typeface="Arabic Typesetting" pitchFamily="66" charset="-78"/>
                <a:cs typeface="Arabic Typesetting" pitchFamily="66" charset="-78"/>
              </a:rPr>
              <a:t>    </a:t>
            </a:r>
            <a:r>
              <a:rPr lang="ar-SA" sz="2400" b="1" kern="0" dirty="0" smtClean="0">
                <a:latin typeface="Arabic Typesetting" pitchFamily="66" charset="-78"/>
                <a:cs typeface="Arabic Typesetting" pitchFamily="66" charset="-78"/>
              </a:rPr>
              <a:t>   </a:t>
            </a:r>
            <a:r>
              <a:rPr lang="en-US" sz="2400" b="1" kern="0" dirty="0" smtClean="0">
                <a:latin typeface="Arabic Typesetting" pitchFamily="66" charset="-78"/>
                <a:cs typeface="Arabic Typesetting" pitchFamily="66" charset="-78"/>
              </a:rPr>
              <a:t> </a:t>
            </a:r>
            <a:r>
              <a:rPr lang="ar-SA" sz="2400" b="1" kern="0" dirty="0" smtClean="0">
                <a:latin typeface="Arabic Typesetting" pitchFamily="66" charset="-78"/>
                <a:cs typeface="Arabic Typesetting" pitchFamily="66" charset="-78"/>
              </a:rPr>
              <a:t>الأساسية أقل من احتياجات الجسم</a:t>
            </a:r>
            <a:endPar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endParaRPr>
          </a:p>
          <a:p>
            <a:pPr marL="342900" marR="0" lvl="0" indent="-342900" algn="r" defTabSz="914400" rtl="1" eaLnBrk="1" fontAlgn="base" latinLnBrk="0" hangingPunct="1">
              <a:lnSpc>
                <a:spcPct val="80000"/>
              </a:lnSpc>
              <a:spcBef>
                <a:spcPct val="20000"/>
              </a:spcBef>
              <a:spcAft>
                <a:spcPct val="0"/>
              </a:spcAft>
              <a:buClrTx/>
              <a:buSzTx/>
              <a:buFont typeface="Wingdings" pitchFamily="2" charset="2"/>
              <a:buNone/>
              <a:tabLst/>
              <a:defRPr/>
            </a:pPr>
            <a:r>
              <a:rPr kumimoji="0" lang="ar-SA"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rPr>
              <a:t>      - يندرج تحت هذا التصنيف البروتينات النباتية</a:t>
            </a:r>
            <a:endParaRPr kumimoji="0" lang="en-US" sz="2400" b="1" i="0" u="none" strike="noStrike" kern="0" cap="none" spc="0" normalizeH="0" baseline="0" noProof="0" dirty="0" smtClean="0">
              <a:ln>
                <a:noFill/>
              </a:ln>
              <a:solidFill>
                <a:schemeClr val="tx1"/>
              </a:solidFill>
              <a:effectLst/>
              <a:uLnTx/>
              <a:uFillTx/>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2800" dirty="0" smtClean="0">
                <a:solidFill>
                  <a:srgbClr val="7030A0"/>
                </a:solidFill>
              </a:rPr>
              <a:t>للبروتين</a:t>
            </a:r>
            <a:r>
              <a:rPr lang="en-US" sz="2800" dirty="0" smtClean="0">
                <a:solidFill>
                  <a:srgbClr val="7030A0"/>
                </a:solidFill>
              </a:rPr>
              <a:t> </a:t>
            </a:r>
            <a:r>
              <a:rPr lang="ar-SA" sz="2800" dirty="0" smtClean="0">
                <a:solidFill>
                  <a:srgbClr val="7030A0"/>
                </a:solidFill>
              </a:rPr>
              <a:t>  كيف يمكن التغلب على انخفاض القيمة </a:t>
            </a:r>
            <a:r>
              <a:rPr lang="ar-SA" sz="2800" dirty="0" err="1" smtClean="0">
                <a:solidFill>
                  <a:srgbClr val="7030A0"/>
                </a:solidFill>
              </a:rPr>
              <a:t>التغذوية</a:t>
            </a:r>
            <a:endParaRPr lang="en-US" sz="2800" dirty="0">
              <a:solidFill>
                <a:srgbClr val="7030A0"/>
              </a:solidFill>
            </a:endParaRPr>
          </a:p>
        </p:txBody>
      </p:sp>
      <p:sp>
        <p:nvSpPr>
          <p:cNvPr id="3" name="Content Placeholder 2"/>
          <p:cNvSpPr>
            <a:spLocks noGrp="1"/>
          </p:cNvSpPr>
          <p:nvPr>
            <p:ph idx="1"/>
          </p:nvPr>
        </p:nvSpPr>
        <p:spPr>
          <a:xfrm>
            <a:off x="457200" y="1600201"/>
            <a:ext cx="8229600" cy="4038600"/>
          </a:xfrm>
        </p:spPr>
        <p:txBody>
          <a:bodyPr/>
          <a:lstStyle/>
          <a:p>
            <a:pPr algn="r" rtl="1"/>
            <a:r>
              <a:rPr lang="ar-SA" b="1" dirty="0" smtClean="0"/>
              <a:t>يمكن التغلب على ذلك:</a:t>
            </a:r>
          </a:p>
          <a:p>
            <a:pPr algn="r" rtl="1">
              <a:buNone/>
            </a:pPr>
            <a:r>
              <a:rPr lang="ar-SA" dirty="0" smtClean="0"/>
              <a:t>   1</a:t>
            </a:r>
            <a:r>
              <a:rPr lang="ar-SA" b="1" dirty="0" smtClean="0"/>
              <a:t>. عملية التكامل </a:t>
            </a:r>
          </a:p>
          <a:p>
            <a:pPr algn="r" rtl="1">
              <a:buNone/>
            </a:pPr>
            <a:r>
              <a:rPr lang="ar-SA" dirty="0" smtClean="0"/>
              <a:t>       </a:t>
            </a:r>
            <a:r>
              <a:rPr lang="ar-SA" sz="2800" b="1" dirty="0" smtClean="0"/>
              <a:t>- تناول اثنين أو أكثر من البروتينات النباتية التي تكمل بعضها </a:t>
            </a:r>
            <a:r>
              <a:rPr lang="en-US" sz="2800" b="1" dirty="0" smtClean="0"/>
              <a:t>   </a:t>
            </a:r>
            <a:r>
              <a:rPr lang="ar-SA" sz="2800" b="1" dirty="0" smtClean="0"/>
              <a:t>   </a:t>
            </a:r>
            <a:r>
              <a:rPr lang="en-US" sz="2800" b="1" dirty="0" smtClean="0"/>
              <a:t> </a:t>
            </a:r>
            <a:r>
              <a:rPr lang="ar-SA" sz="2800" b="1" dirty="0" smtClean="0"/>
              <a:t>البعض </a:t>
            </a:r>
            <a:r>
              <a:rPr lang="en-US" sz="2800" b="1" dirty="0" smtClean="0"/>
              <a:t>)</a:t>
            </a:r>
            <a:r>
              <a:rPr lang="ar-SA" sz="2800" b="1" dirty="0" smtClean="0"/>
              <a:t>القمح وفول </a:t>
            </a:r>
            <a:r>
              <a:rPr lang="ar-SA" sz="2800" b="1" dirty="0" err="1" smtClean="0"/>
              <a:t>الصويا</a:t>
            </a:r>
            <a:r>
              <a:rPr lang="ar-SA" sz="2800" b="1" dirty="0" smtClean="0"/>
              <a:t> مثلاً)</a:t>
            </a:r>
          </a:p>
          <a:p>
            <a:pPr algn="r" rtl="1">
              <a:buNone/>
            </a:pPr>
            <a:r>
              <a:rPr lang="ar-SA" sz="2800" b="1" dirty="0" smtClean="0"/>
              <a:t>   2. عملية التدعيم</a:t>
            </a:r>
          </a:p>
          <a:p>
            <a:pPr algn="r" rtl="1">
              <a:buNone/>
            </a:pPr>
            <a:r>
              <a:rPr lang="ar-SA" sz="2800" b="1" dirty="0" smtClean="0"/>
              <a:t>       - تناول مصدر بروتيني حيواني + مصدر بروتيني نباتي</a:t>
            </a:r>
          </a:p>
          <a:p>
            <a:pPr algn="r" rtl="1">
              <a:buNone/>
            </a:pPr>
            <a:r>
              <a:rPr lang="ar-SA" sz="2800" b="1" dirty="0" smtClean="0"/>
              <a:t>              (الحليب + الحبوب)</a:t>
            </a:r>
            <a:endParaRPr lang="en-US" sz="28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
          <p:cNvGrpSpPr>
            <a:grpSpLocks/>
          </p:cNvGrpSpPr>
          <p:nvPr/>
        </p:nvGrpSpPr>
        <p:grpSpPr bwMode="auto">
          <a:xfrm>
            <a:off x="533400" y="1447800"/>
            <a:ext cx="8153400" cy="4343400"/>
            <a:chOff x="3964" y="2071"/>
            <a:chExt cx="1484" cy="330"/>
          </a:xfrm>
        </p:grpSpPr>
        <p:sp>
          <p:nvSpPr>
            <p:cNvPr id="13315" name="AutoShape 3"/>
            <p:cNvSpPr>
              <a:spLocks noChangeArrowheads="1"/>
            </p:cNvSpPr>
            <p:nvPr/>
          </p:nvSpPr>
          <p:spPr bwMode="gray">
            <a:xfrm>
              <a:off x="3964" y="2071"/>
              <a:ext cx="1484" cy="330"/>
            </a:xfrm>
            <a:prstGeom prst="roundRect">
              <a:avLst>
                <a:gd name="adj" fmla="val 16667"/>
              </a:avLst>
            </a:prstGeom>
            <a:solidFill>
              <a:srgbClr val="DDDDDD"/>
            </a:solidFill>
            <a:ln w="12700" algn="ctr">
              <a:solidFill>
                <a:srgbClr val="808080"/>
              </a:solidFill>
              <a:round/>
              <a:headEnd/>
              <a:tailEnd/>
            </a:ln>
            <a:effectLst/>
          </p:spPr>
          <p:txBody>
            <a:bodyPr wrap="none" anchor="ctr"/>
            <a:lstStyle/>
            <a:p>
              <a:endParaRPr lang="en-US"/>
            </a:p>
          </p:txBody>
        </p:sp>
        <p:sp>
          <p:nvSpPr>
            <p:cNvPr id="13316" name="AutoShape 4"/>
            <p:cNvSpPr>
              <a:spLocks noChangeArrowheads="1"/>
            </p:cNvSpPr>
            <p:nvPr/>
          </p:nvSpPr>
          <p:spPr bwMode="gray">
            <a:xfrm>
              <a:off x="3995" y="2071"/>
              <a:ext cx="1432" cy="255"/>
            </a:xfrm>
            <a:prstGeom prst="roundRect">
              <a:avLst>
                <a:gd name="adj" fmla="val 28356"/>
              </a:avLst>
            </a:prstGeom>
            <a:gradFill rotWithShape="1">
              <a:gsLst>
                <a:gs pos="0">
                  <a:srgbClr val="FFFFFF">
                    <a:alpha val="70000"/>
                  </a:srgbClr>
                </a:gs>
                <a:gs pos="100000">
                  <a:srgbClr val="DDDDDD">
                    <a:alpha val="70000"/>
                  </a:srgbClr>
                </a:gs>
              </a:gsLst>
              <a:lin ang="5400000" scaled="1"/>
            </a:gradFill>
            <a:ln w="9525" algn="ctr">
              <a:noFill/>
              <a:round/>
              <a:headEnd/>
              <a:tailEnd/>
            </a:ln>
            <a:effectLst/>
          </p:spPr>
          <p:txBody>
            <a:bodyPr wrap="none" anchor="ctr"/>
            <a:lstStyle/>
            <a:p>
              <a:endParaRPr lang="en-US"/>
            </a:p>
          </p:txBody>
        </p:sp>
      </p:grpSp>
      <p:sp>
        <p:nvSpPr>
          <p:cNvPr id="13326" name="Oval 14"/>
          <p:cNvSpPr>
            <a:spLocks noChangeArrowheads="1"/>
          </p:cNvSpPr>
          <p:nvPr/>
        </p:nvSpPr>
        <p:spPr bwMode="gray">
          <a:xfrm>
            <a:off x="1219200" y="1981200"/>
            <a:ext cx="708025" cy="708025"/>
          </a:xfrm>
          <a:prstGeom prst="ellipse">
            <a:avLst/>
          </a:prstGeom>
          <a:solidFill>
            <a:srgbClr val="FEFEFE"/>
          </a:solidFill>
          <a:ln w="254000">
            <a:solidFill>
              <a:srgbClr val="FEFEFE">
                <a:alpha val="50000"/>
              </a:srgbClr>
            </a:solidFill>
            <a:round/>
            <a:headEnd/>
            <a:tailEnd/>
          </a:ln>
          <a:effectLst/>
        </p:spPr>
        <p:txBody>
          <a:bodyPr wrap="none" anchor="ctr"/>
          <a:lstStyle/>
          <a:p>
            <a:endParaRPr lang="en-US"/>
          </a:p>
        </p:txBody>
      </p:sp>
      <p:grpSp>
        <p:nvGrpSpPr>
          <p:cNvPr id="13338" name="Group 26"/>
          <p:cNvGrpSpPr>
            <a:grpSpLocks/>
          </p:cNvGrpSpPr>
          <p:nvPr/>
        </p:nvGrpSpPr>
        <p:grpSpPr bwMode="auto">
          <a:xfrm rot="3173304" flipV="1">
            <a:off x="970756" y="5330032"/>
            <a:ext cx="1658937" cy="330200"/>
            <a:chOff x="1565" y="2568"/>
            <a:chExt cx="1118" cy="279"/>
          </a:xfrm>
        </p:grpSpPr>
        <p:sp>
          <p:nvSpPr>
            <p:cNvPr id="13339" name="AutoShape 27"/>
            <p:cNvSpPr>
              <a:spLocks noChangeArrowheads="1"/>
            </p:cNvSpPr>
            <p:nvPr/>
          </p:nvSpPr>
          <p:spPr bwMode="gray">
            <a:xfrm rot="5263130">
              <a:off x="1859"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40" name="AutoShape 28"/>
            <p:cNvSpPr>
              <a:spLocks noChangeArrowheads="1"/>
            </p:cNvSpPr>
            <p:nvPr/>
          </p:nvSpPr>
          <p:spPr bwMode="gray">
            <a:xfrm rot="6078281">
              <a:off x="1995"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41" name="AutoShape 29"/>
            <p:cNvSpPr>
              <a:spLocks noChangeArrowheads="1"/>
            </p:cNvSpPr>
            <p:nvPr/>
          </p:nvSpPr>
          <p:spPr bwMode="gray">
            <a:xfrm rot="6373927">
              <a:off x="2071" y="229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42" name="AutoShape 30"/>
            <p:cNvSpPr>
              <a:spLocks noChangeArrowheads="1"/>
            </p:cNvSpPr>
            <p:nvPr/>
          </p:nvSpPr>
          <p:spPr bwMode="gray">
            <a:xfrm rot="6906312">
              <a:off x="2161" y="232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grpSp>
      <p:grpSp>
        <p:nvGrpSpPr>
          <p:cNvPr id="13351" name="Group 39"/>
          <p:cNvGrpSpPr>
            <a:grpSpLocks/>
          </p:cNvGrpSpPr>
          <p:nvPr/>
        </p:nvGrpSpPr>
        <p:grpSpPr bwMode="auto">
          <a:xfrm rot="14245961" flipV="1">
            <a:off x="6468269" y="3559969"/>
            <a:ext cx="2006600" cy="442912"/>
            <a:chOff x="2532" y="1051"/>
            <a:chExt cx="893" cy="246"/>
          </a:xfrm>
        </p:grpSpPr>
        <p:grpSp>
          <p:nvGrpSpPr>
            <p:cNvPr id="13352" name="Group 40"/>
            <p:cNvGrpSpPr>
              <a:grpSpLocks/>
            </p:cNvGrpSpPr>
            <p:nvPr/>
          </p:nvGrpSpPr>
          <p:grpSpPr bwMode="auto">
            <a:xfrm>
              <a:off x="2532" y="1051"/>
              <a:ext cx="743" cy="185"/>
              <a:chOff x="1565" y="2568"/>
              <a:chExt cx="1118" cy="279"/>
            </a:xfrm>
          </p:grpSpPr>
          <p:sp>
            <p:nvSpPr>
              <p:cNvPr id="13353" name="AutoShape 41"/>
              <p:cNvSpPr>
                <a:spLocks noChangeArrowheads="1"/>
              </p:cNvSpPr>
              <p:nvPr/>
            </p:nvSpPr>
            <p:spPr bwMode="gray">
              <a:xfrm rot="5263130">
                <a:off x="1859" y="2274"/>
                <a:ext cx="227" cy="816"/>
              </a:xfrm>
              <a:prstGeom prst="moon">
                <a:avLst>
                  <a:gd name="adj" fmla="val 49773"/>
                </a:avLst>
              </a:prstGeom>
              <a:solidFill>
                <a:srgbClr val="FFFFFF">
                  <a:alpha val="7001"/>
                </a:srgbClr>
              </a:solidFill>
              <a:ln w="9525">
                <a:noFill/>
                <a:miter lim="800000"/>
                <a:headEnd/>
                <a:tailEnd/>
              </a:ln>
              <a:effectLst/>
            </p:spPr>
            <p:txBody>
              <a:bodyPr wrap="none" anchor="ctr"/>
              <a:lstStyle/>
              <a:p>
                <a:endParaRPr lang="en-US"/>
              </a:p>
            </p:txBody>
          </p:sp>
          <p:sp>
            <p:nvSpPr>
              <p:cNvPr id="13354" name="AutoShape 42"/>
              <p:cNvSpPr>
                <a:spLocks noChangeArrowheads="1"/>
              </p:cNvSpPr>
              <p:nvPr/>
            </p:nvSpPr>
            <p:spPr bwMode="gray">
              <a:xfrm rot="6078281">
                <a:off x="1995" y="2274"/>
                <a:ext cx="227" cy="816"/>
              </a:xfrm>
              <a:prstGeom prst="moon">
                <a:avLst>
                  <a:gd name="adj" fmla="val 49773"/>
                </a:avLst>
              </a:prstGeom>
              <a:solidFill>
                <a:srgbClr val="FFFFFF">
                  <a:alpha val="7001"/>
                </a:srgbClr>
              </a:solidFill>
              <a:ln w="9525">
                <a:noFill/>
                <a:miter lim="800000"/>
                <a:headEnd/>
                <a:tailEnd/>
              </a:ln>
              <a:effectLst/>
            </p:spPr>
            <p:txBody>
              <a:bodyPr wrap="none" anchor="ctr"/>
              <a:lstStyle/>
              <a:p>
                <a:endParaRPr lang="en-US"/>
              </a:p>
            </p:txBody>
          </p:sp>
          <p:sp>
            <p:nvSpPr>
              <p:cNvPr id="13355" name="AutoShape 43"/>
              <p:cNvSpPr>
                <a:spLocks noChangeArrowheads="1"/>
              </p:cNvSpPr>
              <p:nvPr/>
            </p:nvSpPr>
            <p:spPr bwMode="gray">
              <a:xfrm rot="6373927">
                <a:off x="2071" y="2296"/>
                <a:ext cx="227" cy="816"/>
              </a:xfrm>
              <a:prstGeom prst="moon">
                <a:avLst>
                  <a:gd name="adj" fmla="val 49773"/>
                </a:avLst>
              </a:prstGeom>
              <a:solidFill>
                <a:srgbClr val="FFFFFF">
                  <a:alpha val="7001"/>
                </a:srgbClr>
              </a:solidFill>
              <a:ln w="9525">
                <a:noFill/>
                <a:miter lim="800000"/>
                <a:headEnd/>
                <a:tailEnd/>
              </a:ln>
              <a:effectLst/>
            </p:spPr>
            <p:txBody>
              <a:bodyPr wrap="none" anchor="ctr"/>
              <a:lstStyle/>
              <a:p>
                <a:endParaRPr lang="en-US"/>
              </a:p>
            </p:txBody>
          </p:sp>
          <p:sp>
            <p:nvSpPr>
              <p:cNvPr id="13356" name="AutoShape 44"/>
              <p:cNvSpPr>
                <a:spLocks noChangeArrowheads="1"/>
              </p:cNvSpPr>
              <p:nvPr/>
            </p:nvSpPr>
            <p:spPr bwMode="gray">
              <a:xfrm rot="6906312">
                <a:off x="2161" y="2326"/>
                <a:ext cx="227" cy="816"/>
              </a:xfrm>
              <a:prstGeom prst="moon">
                <a:avLst>
                  <a:gd name="adj" fmla="val 49773"/>
                </a:avLst>
              </a:prstGeom>
              <a:solidFill>
                <a:srgbClr val="FFFFFF">
                  <a:alpha val="7001"/>
                </a:srgbClr>
              </a:solidFill>
              <a:ln w="9525">
                <a:noFill/>
                <a:miter lim="800000"/>
                <a:headEnd/>
                <a:tailEnd/>
              </a:ln>
              <a:effectLst/>
            </p:spPr>
            <p:txBody>
              <a:bodyPr wrap="none" anchor="ctr"/>
              <a:lstStyle/>
              <a:p>
                <a:endParaRPr lang="en-US"/>
              </a:p>
            </p:txBody>
          </p:sp>
        </p:grpSp>
        <p:grpSp>
          <p:nvGrpSpPr>
            <p:cNvPr id="13357" name="Group 45"/>
            <p:cNvGrpSpPr>
              <a:grpSpLocks/>
            </p:cNvGrpSpPr>
            <p:nvPr/>
          </p:nvGrpSpPr>
          <p:grpSpPr bwMode="auto">
            <a:xfrm rot="1353540">
              <a:off x="2682" y="1111"/>
              <a:ext cx="743" cy="186"/>
              <a:chOff x="1565" y="2568"/>
              <a:chExt cx="1118" cy="279"/>
            </a:xfrm>
          </p:grpSpPr>
          <p:sp>
            <p:nvSpPr>
              <p:cNvPr id="13358" name="AutoShape 46"/>
              <p:cNvSpPr>
                <a:spLocks noChangeArrowheads="1"/>
              </p:cNvSpPr>
              <p:nvPr/>
            </p:nvSpPr>
            <p:spPr bwMode="gray">
              <a:xfrm rot="5263130">
                <a:off x="1859" y="2274"/>
                <a:ext cx="227" cy="816"/>
              </a:xfrm>
              <a:prstGeom prst="moon">
                <a:avLst>
                  <a:gd name="adj" fmla="val 49773"/>
                </a:avLst>
              </a:prstGeom>
              <a:solidFill>
                <a:srgbClr val="FFFFFF">
                  <a:alpha val="7001"/>
                </a:srgbClr>
              </a:solidFill>
              <a:ln w="9525">
                <a:noFill/>
                <a:miter lim="800000"/>
                <a:headEnd/>
                <a:tailEnd/>
              </a:ln>
              <a:effectLst/>
            </p:spPr>
            <p:txBody>
              <a:bodyPr wrap="none" anchor="ctr"/>
              <a:lstStyle/>
              <a:p>
                <a:endParaRPr lang="en-US"/>
              </a:p>
            </p:txBody>
          </p:sp>
          <p:sp>
            <p:nvSpPr>
              <p:cNvPr id="13359" name="AutoShape 47"/>
              <p:cNvSpPr>
                <a:spLocks noChangeArrowheads="1"/>
              </p:cNvSpPr>
              <p:nvPr/>
            </p:nvSpPr>
            <p:spPr bwMode="gray">
              <a:xfrm rot="6078281">
                <a:off x="1995" y="2274"/>
                <a:ext cx="227" cy="816"/>
              </a:xfrm>
              <a:prstGeom prst="moon">
                <a:avLst>
                  <a:gd name="adj" fmla="val 49773"/>
                </a:avLst>
              </a:prstGeom>
              <a:solidFill>
                <a:srgbClr val="FFFFFF">
                  <a:alpha val="7001"/>
                </a:srgbClr>
              </a:solidFill>
              <a:ln w="9525">
                <a:noFill/>
                <a:miter lim="800000"/>
                <a:headEnd/>
                <a:tailEnd/>
              </a:ln>
              <a:effectLst/>
            </p:spPr>
            <p:txBody>
              <a:bodyPr wrap="none" anchor="ctr"/>
              <a:lstStyle/>
              <a:p>
                <a:endParaRPr lang="en-US"/>
              </a:p>
            </p:txBody>
          </p:sp>
          <p:sp>
            <p:nvSpPr>
              <p:cNvPr id="13360" name="AutoShape 48"/>
              <p:cNvSpPr>
                <a:spLocks noChangeArrowheads="1"/>
              </p:cNvSpPr>
              <p:nvPr/>
            </p:nvSpPr>
            <p:spPr bwMode="gray">
              <a:xfrm rot="6373927">
                <a:off x="2071" y="2296"/>
                <a:ext cx="227" cy="816"/>
              </a:xfrm>
              <a:prstGeom prst="moon">
                <a:avLst>
                  <a:gd name="adj" fmla="val 49773"/>
                </a:avLst>
              </a:prstGeom>
              <a:solidFill>
                <a:srgbClr val="FFFFFF">
                  <a:alpha val="7001"/>
                </a:srgbClr>
              </a:solidFill>
              <a:ln w="9525">
                <a:noFill/>
                <a:miter lim="800000"/>
                <a:headEnd/>
                <a:tailEnd/>
              </a:ln>
              <a:effectLst/>
            </p:spPr>
            <p:txBody>
              <a:bodyPr wrap="none" anchor="ctr"/>
              <a:lstStyle/>
              <a:p>
                <a:endParaRPr lang="en-US"/>
              </a:p>
            </p:txBody>
          </p:sp>
          <p:sp>
            <p:nvSpPr>
              <p:cNvPr id="13361" name="AutoShape 49"/>
              <p:cNvSpPr>
                <a:spLocks noChangeArrowheads="1"/>
              </p:cNvSpPr>
              <p:nvPr/>
            </p:nvSpPr>
            <p:spPr bwMode="gray">
              <a:xfrm rot="6906312">
                <a:off x="2161" y="2326"/>
                <a:ext cx="227" cy="816"/>
              </a:xfrm>
              <a:prstGeom prst="moon">
                <a:avLst>
                  <a:gd name="adj" fmla="val 49773"/>
                </a:avLst>
              </a:prstGeom>
              <a:solidFill>
                <a:srgbClr val="FFFFFF">
                  <a:alpha val="7001"/>
                </a:srgbClr>
              </a:solidFill>
              <a:ln w="9525">
                <a:noFill/>
                <a:miter lim="800000"/>
                <a:headEnd/>
                <a:tailEnd/>
              </a:ln>
              <a:effectLst/>
            </p:spPr>
            <p:txBody>
              <a:bodyPr wrap="none" anchor="ctr"/>
              <a:lstStyle/>
              <a:p>
                <a:endParaRPr lang="en-US"/>
              </a:p>
            </p:txBody>
          </p:sp>
        </p:grpSp>
      </p:grpSp>
      <p:grpSp>
        <p:nvGrpSpPr>
          <p:cNvPr id="13362" name="Group 50"/>
          <p:cNvGrpSpPr>
            <a:grpSpLocks/>
          </p:cNvGrpSpPr>
          <p:nvPr/>
        </p:nvGrpSpPr>
        <p:grpSpPr bwMode="auto">
          <a:xfrm rot="3173304" flipV="1">
            <a:off x="5353050" y="5329238"/>
            <a:ext cx="1658938" cy="328612"/>
            <a:chOff x="1565" y="2568"/>
            <a:chExt cx="1118" cy="279"/>
          </a:xfrm>
        </p:grpSpPr>
        <p:sp>
          <p:nvSpPr>
            <p:cNvPr id="13363" name="AutoShape 51"/>
            <p:cNvSpPr>
              <a:spLocks noChangeArrowheads="1"/>
            </p:cNvSpPr>
            <p:nvPr/>
          </p:nvSpPr>
          <p:spPr bwMode="gray">
            <a:xfrm rot="5263130">
              <a:off x="1859"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64" name="AutoShape 52"/>
            <p:cNvSpPr>
              <a:spLocks noChangeArrowheads="1"/>
            </p:cNvSpPr>
            <p:nvPr/>
          </p:nvSpPr>
          <p:spPr bwMode="gray">
            <a:xfrm rot="6078281">
              <a:off x="1995"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65" name="AutoShape 53"/>
            <p:cNvSpPr>
              <a:spLocks noChangeArrowheads="1"/>
            </p:cNvSpPr>
            <p:nvPr/>
          </p:nvSpPr>
          <p:spPr bwMode="gray">
            <a:xfrm rot="6373927">
              <a:off x="2071" y="229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66" name="AutoShape 54"/>
            <p:cNvSpPr>
              <a:spLocks noChangeArrowheads="1"/>
            </p:cNvSpPr>
            <p:nvPr/>
          </p:nvSpPr>
          <p:spPr bwMode="gray">
            <a:xfrm rot="6906312">
              <a:off x="2161" y="232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grpSp>
      <p:sp>
        <p:nvSpPr>
          <p:cNvPr id="13383" name="Rectangle 71"/>
          <p:cNvSpPr>
            <a:spLocks noGrp="1" noChangeArrowheads="1"/>
          </p:cNvSpPr>
          <p:nvPr>
            <p:ph type="title"/>
          </p:nvPr>
        </p:nvSpPr>
        <p:spPr/>
        <p:txBody>
          <a:bodyPr/>
          <a:lstStyle/>
          <a:p>
            <a:pPr algn="r" rtl="1"/>
            <a:r>
              <a:rPr lang="ar-SA" dirty="0" smtClean="0">
                <a:solidFill>
                  <a:srgbClr val="7030A0"/>
                </a:solidFill>
                <a:effectLst>
                  <a:glow rad="101600">
                    <a:schemeClr val="bg1">
                      <a:lumMod val="75000"/>
                      <a:alpha val="60000"/>
                    </a:schemeClr>
                  </a:glow>
                </a:effectLst>
                <a:latin typeface="Andalus" pitchFamily="2" charset="-78"/>
                <a:cs typeface="Andalus" pitchFamily="2" charset="-78"/>
              </a:rPr>
              <a:t>  تقدير </a:t>
            </a:r>
            <a:r>
              <a:rPr lang="ar-SA" dirty="0" smtClean="0">
                <a:solidFill>
                  <a:srgbClr val="7030A0"/>
                </a:solidFill>
                <a:effectLst>
                  <a:glow rad="101600">
                    <a:schemeClr val="bg1">
                      <a:lumMod val="75000"/>
                      <a:alpha val="60000"/>
                    </a:schemeClr>
                  </a:glow>
                </a:effectLst>
                <a:latin typeface="Andalus" pitchFamily="2" charset="-78"/>
                <a:cs typeface="Andalus" pitchFamily="2" charset="-78"/>
              </a:rPr>
              <a:t>القيمة </a:t>
            </a:r>
            <a:r>
              <a:rPr lang="ar-SA" dirty="0" err="1" smtClean="0">
                <a:solidFill>
                  <a:srgbClr val="7030A0"/>
                </a:solidFill>
                <a:effectLst>
                  <a:glow rad="101600">
                    <a:schemeClr val="bg1">
                      <a:lumMod val="75000"/>
                      <a:alpha val="60000"/>
                    </a:schemeClr>
                  </a:glow>
                </a:effectLst>
                <a:latin typeface="Andalus" pitchFamily="2" charset="-78"/>
                <a:cs typeface="Andalus" pitchFamily="2" charset="-78"/>
              </a:rPr>
              <a:t>التغذوية</a:t>
            </a:r>
            <a:r>
              <a:rPr lang="ar-SA" dirty="0" smtClean="0">
                <a:solidFill>
                  <a:srgbClr val="7030A0"/>
                </a:solidFill>
                <a:effectLst>
                  <a:glow rad="101600">
                    <a:schemeClr val="bg1">
                      <a:lumMod val="75000"/>
                      <a:alpha val="60000"/>
                    </a:schemeClr>
                  </a:glow>
                </a:effectLst>
                <a:latin typeface="Andalus" pitchFamily="2" charset="-78"/>
                <a:cs typeface="Andalus" pitchFamily="2" charset="-78"/>
              </a:rPr>
              <a:t> للبروتين (1)</a:t>
            </a:r>
            <a:endParaRPr lang="en-US" dirty="0">
              <a:solidFill>
                <a:srgbClr val="7030A0"/>
              </a:solidFill>
              <a:effectLst>
                <a:glow rad="101600">
                  <a:schemeClr val="bg1">
                    <a:lumMod val="75000"/>
                    <a:alpha val="60000"/>
                  </a:schemeClr>
                </a:glow>
              </a:effectLst>
              <a:latin typeface="Andalus" pitchFamily="2" charset="-78"/>
              <a:cs typeface="Andalus" pitchFamily="2" charset="-78"/>
            </a:endParaRPr>
          </a:p>
        </p:txBody>
      </p:sp>
      <p:sp>
        <p:nvSpPr>
          <p:cNvPr id="74" name="Rectangle 73"/>
          <p:cNvSpPr/>
          <p:nvPr/>
        </p:nvSpPr>
        <p:spPr>
          <a:xfrm>
            <a:off x="1066800" y="1905000"/>
            <a:ext cx="6858000" cy="3908762"/>
          </a:xfrm>
          <a:prstGeom prst="rect">
            <a:avLst/>
          </a:prstGeom>
        </p:spPr>
        <p:txBody>
          <a:bodyPr wrap="square">
            <a:spAutoFit/>
          </a:bodyPr>
          <a:lstStyle/>
          <a:p>
            <a:pPr algn="r" rtl="1"/>
            <a:r>
              <a:rPr lang="ar-SA" sz="2400" b="1" dirty="0" smtClean="0">
                <a:solidFill>
                  <a:schemeClr val="accent5">
                    <a:lumMod val="50000"/>
                  </a:schemeClr>
                </a:solidFill>
              </a:rPr>
              <a:t>تستخدم طرق عديدة لتقدير القيمة </a:t>
            </a:r>
            <a:r>
              <a:rPr lang="ar-SA" sz="2400" b="1" dirty="0" err="1" smtClean="0">
                <a:solidFill>
                  <a:schemeClr val="accent5">
                    <a:lumMod val="50000"/>
                  </a:schemeClr>
                </a:solidFill>
              </a:rPr>
              <a:t>التغذوية</a:t>
            </a:r>
            <a:r>
              <a:rPr lang="ar-SA" sz="2400" b="1" dirty="0" smtClean="0">
                <a:solidFill>
                  <a:schemeClr val="accent5">
                    <a:lumMod val="50000"/>
                  </a:schemeClr>
                </a:solidFill>
              </a:rPr>
              <a:t> </a:t>
            </a:r>
            <a:r>
              <a:rPr lang="ar-SA" sz="2400" b="1" dirty="0" smtClean="0">
                <a:solidFill>
                  <a:schemeClr val="accent5">
                    <a:lumMod val="50000"/>
                  </a:schemeClr>
                </a:solidFill>
              </a:rPr>
              <a:t>للبروتين </a:t>
            </a:r>
            <a:r>
              <a:rPr lang="ar-SA" sz="2400" b="1" dirty="0" smtClean="0">
                <a:solidFill>
                  <a:schemeClr val="accent5">
                    <a:lumMod val="50000"/>
                  </a:schemeClr>
                </a:solidFill>
              </a:rPr>
              <a:t>منها</a:t>
            </a:r>
            <a:r>
              <a:rPr lang="en-US" sz="2400" b="1" dirty="0" smtClean="0">
                <a:solidFill>
                  <a:schemeClr val="accent5">
                    <a:lumMod val="50000"/>
                  </a:schemeClr>
                </a:solidFill>
              </a:rPr>
              <a:t>:</a:t>
            </a:r>
            <a:endParaRPr lang="ar-SA" sz="2400" b="1" dirty="0" smtClean="0">
              <a:solidFill>
                <a:schemeClr val="accent5">
                  <a:lumMod val="50000"/>
                </a:schemeClr>
              </a:solidFill>
            </a:endParaRPr>
          </a:p>
          <a:p>
            <a:pPr algn="r" rtl="1">
              <a:buFont typeface="Wingdings" pitchFamily="2" charset="2"/>
              <a:buNone/>
            </a:pPr>
            <a:r>
              <a:rPr lang="ar-SA" sz="2400" dirty="0" smtClean="0"/>
              <a:t>  </a:t>
            </a:r>
            <a:r>
              <a:rPr lang="ar-SA" sz="2000" b="1" dirty="0" smtClean="0"/>
              <a:t>1. القيمة الحيوية  </a:t>
            </a:r>
            <a:r>
              <a:rPr lang="en-US" sz="2000" b="1" dirty="0" smtClean="0"/>
              <a:t>Biological Value (BU</a:t>
            </a:r>
            <a:r>
              <a:rPr lang="en-US" sz="2000" b="1" dirty="0" smtClean="0"/>
              <a:t>)</a:t>
            </a:r>
          </a:p>
          <a:p>
            <a:pPr algn="r" rtl="1">
              <a:buFont typeface="Wingdings" pitchFamily="2" charset="2"/>
              <a:buNone/>
            </a:pPr>
            <a:r>
              <a:rPr lang="en-US" sz="2000" b="1" dirty="0" smtClean="0"/>
              <a:t>   </a:t>
            </a:r>
            <a:r>
              <a:rPr lang="ar-SA" sz="2000" b="1" dirty="0" smtClean="0"/>
              <a:t>    - </a:t>
            </a:r>
            <a:r>
              <a:rPr lang="ar-SA" sz="1600" b="1" dirty="0" smtClean="0"/>
              <a:t>دقيقة وجيدة ويمكن تطبيقها على الإنسان</a:t>
            </a:r>
          </a:p>
          <a:p>
            <a:pPr algn="r" rtl="1">
              <a:buFont typeface="Wingdings" pitchFamily="2" charset="2"/>
              <a:buNone/>
            </a:pPr>
            <a:r>
              <a:rPr lang="ar-SA" sz="1600" b="1" dirty="0" smtClean="0"/>
              <a:t> </a:t>
            </a:r>
            <a:r>
              <a:rPr lang="ar-SA" sz="1600" b="1" dirty="0" smtClean="0"/>
              <a:t>        - لا تأخذ في الاعتبار معامل هضم البروتين</a:t>
            </a:r>
          </a:p>
          <a:p>
            <a:pPr algn="r" rtl="1">
              <a:buFont typeface="Wingdings" pitchFamily="2" charset="2"/>
              <a:buNone/>
            </a:pPr>
            <a:r>
              <a:rPr lang="ar-SA" sz="1600" b="1" dirty="0" smtClean="0"/>
              <a:t> </a:t>
            </a:r>
            <a:r>
              <a:rPr lang="ar-SA" sz="1600" b="1" dirty="0" smtClean="0"/>
              <a:t>        - مكلفة وتحتاج إلى وقت طويل</a:t>
            </a:r>
            <a:endParaRPr lang="ar-SA" sz="2000" b="1" dirty="0" smtClean="0"/>
          </a:p>
          <a:p>
            <a:pPr algn="r" rtl="1">
              <a:buFont typeface="Wingdings" pitchFamily="2" charset="2"/>
              <a:buNone/>
            </a:pPr>
            <a:r>
              <a:rPr lang="ar-SA" sz="2400" dirty="0" smtClean="0"/>
              <a:t>  </a:t>
            </a:r>
            <a:r>
              <a:rPr lang="ar-SA" sz="2000" b="1" dirty="0" smtClean="0"/>
              <a:t>2. صافي البروتين المستفاد </a:t>
            </a:r>
            <a:r>
              <a:rPr lang="en-US" sz="2000" b="1" dirty="0" smtClean="0"/>
              <a:t>Net Protein Utilization</a:t>
            </a:r>
            <a:r>
              <a:rPr lang="ar-SA" sz="2000" b="1" dirty="0" smtClean="0"/>
              <a:t> </a:t>
            </a:r>
            <a:endParaRPr lang="ar-SA" sz="2000" b="1" dirty="0" smtClean="0"/>
          </a:p>
          <a:p>
            <a:pPr algn="r" rtl="1">
              <a:buFont typeface="Wingdings" pitchFamily="2" charset="2"/>
              <a:buNone/>
            </a:pPr>
            <a:r>
              <a:rPr lang="ar-SA" sz="2000" b="1" dirty="0" smtClean="0"/>
              <a:t>       - </a:t>
            </a:r>
            <a:r>
              <a:rPr lang="ar-SA" sz="1600" b="1" dirty="0" smtClean="0"/>
              <a:t>أسهل من سابقتها وتحتاج لوقت قصير</a:t>
            </a:r>
          </a:p>
          <a:p>
            <a:pPr algn="r" rtl="1">
              <a:buFont typeface="Wingdings" pitchFamily="2" charset="2"/>
              <a:buNone/>
            </a:pPr>
            <a:r>
              <a:rPr lang="ar-SA" sz="1600" b="1" dirty="0" smtClean="0"/>
              <a:t> </a:t>
            </a:r>
            <a:r>
              <a:rPr lang="ar-SA" sz="1600" b="1" dirty="0" smtClean="0"/>
              <a:t>       - تأخذ في الاعتبار معامل هضم البروتين</a:t>
            </a:r>
          </a:p>
          <a:p>
            <a:pPr algn="r" rtl="1">
              <a:buFont typeface="Wingdings" pitchFamily="2" charset="2"/>
              <a:buNone/>
            </a:pPr>
            <a:r>
              <a:rPr lang="ar-SA" sz="1600" b="1" dirty="0" smtClean="0"/>
              <a:t> </a:t>
            </a:r>
            <a:r>
              <a:rPr lang="ar-SA" sz="1600" b="1" dirty="0" smtClean="0"/>
              <a:t>       - أكثر الطرق استعمالاً لتحديد نوعية البروتين وأدقها في تقييم نوعيته</a:t>
            </a:r>
          </a:p>
          <a:p>
            <a:pPr algn="r" rtl="1">
              <a:buFont typeface="Wingdings" pitchFamily="2" charset="2"/>
              <a:buNone/>
            </a:pPr>
            <a:r>
              <a:rPr lang="ar-SA" sz="1600" b="1" dirty="0" smtClean="0"/>
              <a:t> </a:t>
            </a:r>
            <a:r>
              <a:rPr lang="ar-SA" sz="1600" b="1" dirty="0" smtClean="0"/>
              <a:t>       - عيوبها:</a:t>
            </a:r>
          </a:p>
          <a:p>
            <a:pPr algn="r" rtl="1">
              <a:buFont typeface="Wingdings" pitchFamily="2" charset="2"/>
              <a:buNone/>
            </a:pPr>
            <a:r>
              <a:rPr lang="ar-SA" sz="1600" b="1" dirty="0" smtClean="0"/>
              <a:t> </a:t>
            </a:r>
            <a:r>
              <a:rPr lang="ar-SA" sz="1600" b="1" dirty="0" smtClean="0"/>
              <a:t>            أ. تقتصر على الحيوانات فقط</a:t>
            </a:r>
          </a:p>
          <a:p>
            <a:pPr algn="r" rtl="1">
              <a:buFont typeface="Wingdings" pitchFamily="2" charset="2"/>
              <a:buNone/>
            </a:pPr>
            <a:r>
              <a:rPr lang="ar-SA" sz="1600" b="1" dirty="0" smtClean="0"/>
              <a:t> </a:t>
            </a:r>
            <a:r>
              <a:rPr lang="ar-SA" sz="1600" b="1" dirty="0" smtClean="0"/>
              <a:t>          ب. لا تستخدم بشكل مباشر على الإنسان</a:t>
            </a:r>
            <a:endParaRPr lang="ar-SA" sz="2000" b="1" dirty="0" smtClean="0"/>
          </a:p>
          <a:p>
            <a:pPr algn="r" rtl="1">
              <a:buFont typeface="Wingdings" pitchFamily="2" charset="2"/>
              <a:buNone/>
            </a:pPr>
            <a:r>
              <a:rPr lang="ar-SA" sz="2400" dirty="0" smtClean="0"/>
              <a:t>  </a:t>
            </a:r>
            <a:endParaRPr lang="en-US" sz="2000" b="1" dirty="0"/>
          </a:p>
        </p:txBody>
      </p:sp>
      <p:sp>
        <p:nvSpPr>
          <p:cNvPr id="30" name="Rectangle 29"/>
          <p:cNvSpPr/>
          <p:nvPr/>
        </p:nvSpPr>
        <p:spPr>
          <a:xfrm>
            <a:off x="1752600" y="3429000"/>
            <a:ext cx="838199" cy="369332"/>
          </a:xfrm>
          <a:prstGeom prst="rect">
            <a:avLst/>
          </a:prstGeom>
        </p:spPr>
        <p:txBody>
          <a:bodyPr wrap="square">
            <a:spAutoFit/>
          </a:bodyPr>
          <a:lstStyle/>
          <a:p>
            <a:r>
              <a:rPr lang="en-US" b="1" dirty="0" smtClean="0"/>
              <a:t>(NPU) </a:t>
            </a:r>
            <a:endParaRPr lang="en-US"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577TGp_fruit_light_ani">
  <a:themeElements>
    <a:clrScheme name="Default Design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6666"/>
        </a:dk2>
        <a:lt2>
          <a:srgbClr val="808080"/>
        </a:lt2>
        <a:accent1>
          <a:srgbClr val="F8A230"/>
        </a:accent1>
        <a:accent2>
          <a:srgbClr val="5CACE2"/>
        </a:accent2>
        <a:accent3>
          <a:srgbClr val="FFFFFF"/>
        </a:accent3>
        <a:accent4>
          <a:srgbClr val="000000"/>
        </a:accent4>
        <a:accent5>
          <a:srgbClr val="FBCEAD"/>
        </a:accent5>
        <a:accent6>
          <a:srgbClr val="539BCD"/>
        </a:accent6>
        <a:hlink>
          <a:srgbClr val="E569A7"/>
        </a:hlink>
        <a:folHlink>
          <a:srgbClr val="95D844"/>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66"/>
        </a:dk2>
        <a:lt2>
          <a:srgbClr val="808080"/>
        </a:lt2>
        <a:accent1>
          <a:srgbClr val="8EEA3A"/>
        </a:accent1>
        <a:accent2>
          <a:srgbClr val="F97B90"/>
        </a:accent2>
        <a:accent3>
          <a:srgbClr val="FFFFFF"/>
        </a:accent3>
        <a:accent4>
          <a:srgbClr val="000000"/>
        </a:accent4>
        <a:accent5>
          <a:srgbClr val="C6F3AE"/>
        </a:accent5>
        <a:accent6>
          <a:srgbClr val="E26F82"/>
        </a:accent6>
        <a:hlink>
          <a:srgbClr val="5DC2F5"/>
        </a:hlink>
        <a:folHlink>
          <a:srgbClr val="FFA4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577TGp_fruit_light_ani</Template>
  <TotalTime>224</TotalTime>
  <Words>1209</Words>
  <Application>Microsoft Office PowerPoint</Application>
  <PresentationFormat>On-screen Show (4:3)</PresentationFormat>
  <Paragraphs>194</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577TGp_fruit_light_ani</vt:lpstr>
      <vt:lpstr>Slide 1</vt:lpstr>
      <vt:lpstr>التركيب الكيميائي</vt:lpstr>
      <vt:lpstr>الأحماض الأمينية  Amino Acids</vt:lpstr>
      <vt:lpstr>الأحماض الأمينية الأساسية  Essential (indispensable) </vt:lpstr>
      <vt:lpstr>أحماض أمينية غير أساسية Nonessential  </vt:lpstr>
      <vt:lpstr>الصيغة البنائية لبعض الأحماض الأمينية</vt:lpstr>
      <vt:lpstr>القيمة التغذوية للبروتين ( جودة البروتين  ( Nutritional Value</vt:lpstr>
      <vt:lpstr>للبروتين   كيف يمكن التغلب على انخفاض القيمة التغذوية</vt:lpstr>
      <vt:lpstr>  تقدير القيمة التغذوية للبروتين (1)</vt:lpstr>
      <vt:lpstr>تقدير القيمة التغذوية للبروتين (2)</vt:lpstr>
      <vt:lpstr>محتويات بعض الأغذية من البروتين</vt:lpstr>
      <vt:lpstr>وظائف البروتينات      </vt:lpstr>
      <vt:lpstr>  هضم البروتين  Protein Digestion            </vt:lpstr>
      <vt:lpstr>تمثيل البروتين Protein Metabolism          </vt:lpstr>
      <vt:lpstr>تقدير احتياجات الجسم من البروتين Protein Needs</vt:lpstr>
      <vt:lpstr>التوازن النيتروجيني  Nitrogen Balance         </vt:lpstr>
      <vt:lpstr>  الحالات الشاذة في تمثيل الأحماض الأمينية (1)  Abnormalities in Amino Acid Metaboism          </vt:lpstr>
      <vt:lpstr>لاحظ تغير لون الجلد والشعر نتيجة للخلل في تكون صبغة Melanin</vt:lpstr>
      <vt:lpstr>حالات من مرض الفينايل كيتونوريا        </vt:lpstr>
      <vt:lpstr>الحالات الشاذة في تمثيل الأحماض الأمينية (2)  Abnormalities in Amino Acid Metaboism </vt:lpstr>
      <vt:lpstr>الكواشيركور   Kwashiorkor</vt:lpstr>
      <vt:lpstr>                          مرض الهزال   Marasmus</vt:lpstr>
      <vt:lpstr>المتناولات التغذوية المرجعية للبروتين DRI    </vt:lpstr>
      <vt:lpstr>شكراً</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Food Science</dc:creator>
  <cp:lastModifiedBy>hamza</cp:lastModifiedBy>
  <cp:revision>93</cp:revision>
  <dcterms:created xsi:type="dcterms:W3CDTF">2009-07-18T20:23:46Z</dcterms:created>
  <dcterms:modified xsi:type="dcterms:W3CDTF">2011-02-25T10:50:59Z</dcterms:modified>
</cp:coreProperties>
</file>