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70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33D4A-06AE-4059-B3F9-F59C8EB683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7A5A248-70D8-497C-9DB4-3156A19B7810}">
      <dgm:prSet/>
      <dgm:spPr/>
      <dgm:t>
        <a:bodyPr/>
        <a:lstStyle/>
        <a:p>
          <a:pPr rtl="1"/>
          <a:r>
            <a:rPr lang="ar-SA" b="1" dirty="0" smtClean="0"/>
            <a:t>دراسة الانسجة الحية تحتاج الى معرفة تركيب ومكونات النسيج وهذا الترتيب له علاقة بوظائف كل نسيج حيث ان مجموعة الانسجة يشكل جسم النبات الكامل.</a:t>
          </a:r>
          <a:endParaRPr lang="en-US" b="1" dirty="0"/>
        </a:p>
      </dgm:t>
    </dgm:pt>
    <dgm:pt modelId="{FACC3FFE-6D8A-4B39-8751-4385C5407FA7}" type="parTrans" cxnId="{00C98DAA-64FA-453A-8798-838AF8BCEA77}">
      <dgm:prSet/>
      <dgm:spPr/>
      <dgm:t>
        <a:bodyPr/>
        <a:lstStyle/>
        <a:p>
          <a:endParaRPr lang="en-US" b="1"/>
        </a:p>
      </dgm:t>
    </dgm:pt>
    <dgm:pt modelId="{98E87071-F356-4300-918F-F4DEA715A8DA}" type="sibTrans" cxnId="{00C98DAA-64FA-453A-8798-838AF8BCEA77}">
      <dgm:prSet/>
      <dgm:spPr/>
      <dgm:t>
        <a:bodyPr/>
        <a:lstStyle/>
        <a:p>
          <a:endParaRPr lang="en-US" b="1"/>
        </a:p>
      </dgm:t>
    </dgm:pt>
    <dgm:pt modelId="{9A32317B-7D5B-4959-BC2A-433C767B72FD}">
      <dgm:prSet/>
      <dgm:spPr/>
      <dgm:t>
        <a:bodyPr/>
        <a:lstStyle/>
        <a:p>
          <a:pPr rtl="1"/>
          <a:r>
            <a:rPr lang="ar-SA" b="1" dirty="0" smtClean="0"/>
            <a:t>يعتمد تحضير العينات الكبيرة التي لا يمكن فحصها مباشرة تحت المجهر الضوئي والتي يجب تقطيعها إلى أجزاء </a:t>
          </a:r>
          <a:r>
            <a:rPr lang="ar-SA" b="1" dirty="0" err="1" smtClean="0"/>
            <a:t>صغيرة </a:t>
          </a:r>
          <a:r>
            <a:rPr lang="ar-SA" b="1" dirty="0" smtClean="0"/>
            <a:t>, على الالتزام بجداول زمنية مناسبة ومعينة باستخدام محاليل ذات نسب معينة ومن مواد الأولية تتلاءم طبيعة تلك </a:t>
          </a:r>
          <a:r>
            <a:rPr lang="ar-SA" b="1" dirty="0" err="1" smtClean="0"/>
            <a:t>العينات .</a:t>
          </a:r>
          <a:endParaRPr lang="en-US" b="1" dirty="0"/>
        </a:p>
      </dgm:t>
    </dgm:pt>
    <dgm:pt modelId="{5E6A9E78-7D92-46E3-AA5E-EC1C56604B74}" type="parTrans" cxnId="{D3BB9063-83E6-41D2-BC2B-F123A59C270F}">
      <dgm:prSet/>
      <dgm:spPr/>
      <dgm:t>
        <a:bodyPr/>
        <a:lstStyle/>
        <a:p>
          <a:endParaRPr lang="en-US" b="1"/>
        </a:p>
      </dgm:t>
    </dgm:pt>
    <dgm:pt modelId="{627F4B30-56DB-4799-A40C-757D961B5E16}" type="sibTrans" cxnId="{D3BB9063-83E6-41D2-BC2B-F123A59C270F}">
      <dgm:prSet/>
      <dgm:spPr/>
      <dgm:t>
        <a:bodyPr/>
        <a:lstStyle/>
        <a:p>
          <a:endParaRPr lang="en-US" b="1"/>
        </a:p>
      </dgm:t>
    </dgm:pt>
    <dgm:pt modelId="{81509FDD-7ECA-462D-AEE1-BA8682112E87}">
      <dgm:prSet/>
      <dgm:spPr/>
      <dgm:t>
        <a:bodyPr/>
        <a:lstStyle/>
        <a:p>
          <a:pPr rtl="1"/>
          <a:r>
            <a:rPr lang="ar-SA" b="1" dirty="0" smtClean="0"/>
            <a:t>للحصول على قطاعات ذات نوعية جيدة من عينات مطمورة بشمع </a:t>
          </a:r>
          <a:r>
            <a:rPr lang="ar-SA" b="1" dirty="0" err="1" smtClean="0"/>
            <a:t>البرافين</a:t>
          </a:r>
          <a:r>
            <a:rPr lang="ar-SA" b="1" dirty="0" smtClean="0"/>
            <a:t> أو أي وسط طمر أخر,  فان هذه العملية تمر بخطوات ذات تنظيم </a:t>
          </a:r>
          <a:r>
            <a:rPr lang="ar-SA" b="1" dirty="0" err="1" smtClean="0"/>
            <a:t>معين .</a:t>
          </a:r>
          <a:endParaRPr lang="en-US" b="1" dirty="0"/>
        </a:p>
      </dgm:t>
    </dgm:pt>
    <dgm:pt modelId="{8B695280-151C-4405-A547-F11DB06CE492}" type="parTrans" cxnId="{935C2DE0-CC95-47B5-99C4-FAAE15B75BE6}">
      <dgm:prSet/>
      <dgm:spPr/>
      <dgm:t>
        <a:bodyPr/>
        <a:lstStyle/>
        <a:p>
          <a:endParaRPr lang="en-US" b="1"/>
        </a:p>
      </dgm:t>
    </dgm:pt>
    <dgm:pt modelId="{9A1F779D-482D-4A11-8953-01593E7A2747}" type="sibTrans" cxnId="{935C2DE0-CC95-47B5-99C4-FAAE15B75BE6}">
      <dgm:prSet/>
      <dgm:spPr/>
      <dgm:t>
        <a:bodyPr/>
        <a:lstStyle/>
        <a:p>
          <a:endParaRPr lang="en-US" b="1"/>
        </a:p>
      </dgm:t>
    </dgm:pt>
    <dgm:pt modelId="{3B0CA3D1-752D-4A2B-B7BD-19E551A80E7A}" type="pres">
      <dgm:prSet presAssocID="{16A33D4A-06AE-4059-B3F9-F59C8EB683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19088-C837-4A9E-9ECC-4CD4D5366FE5}" type="pres">
      <dgm:prSet presAssocID="{07A5A248-70D8-497C-9DB4-3156A19B781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0DB97-26D9-4F3D-8A3E-7BE6D7016A32}" type="pres">
      <dgm:prSet presAssocID="{98E87071-F356-4300-918F-F4DEA715A8DA}" presName="spacer" presStyleCnt="0"/>
      <dgm:spPr/>
    </dgm:pt>
    <dgm:pt modelId="{AE5BF51C-E17A-41DE-BDA8-4A9B7B6EF030}" type="pres">
      <dgm:prSet presAssocID="{9A32317B-7D5B-4959-BC2A-433C767B72F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11305-F0CF-45FA-A27E-95B9311FEE1A}" type="pres">
      <dgm:prSet presAssocID="{627F4B30-56DB-4799-A40C-757D961B5E16}" presName="spacer" presStyleCnt="0"/>
      <dgm:spPr/>
    </dgm:pt>
    <dgm:pt modelId="{C1D349DC-F533-4F21-AFED-B85D631356FA}" type="pres">
      <dgm:prSet presAssocID="{81509FDD-7ECA-462D-AEE1-BA8682112E8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10B849-B979-4192-8A0E-84309A5DDCAF}" type="presOf" srcId="{81509FDD-7ECA-462D-AEE1-BA8682112E87}" destId="{C1D349DC-F533-4F21-AFED-B85D631356FA}" srcOrd="0" destOrd="0" presId="urn:microsoft.com/office/officeart/2005/8/layout/vList2"/>
    <dgm:cxn modelId="{CC66AEBD-D921-40BB-928E-11897664F18A}" type="presOf" srcId="{16A33D4A-06AE-4059-B3F9-F59C8EB6834A}" destId="{3B0CA3D1-752D-4A2B-B7BD-19E551A80E7A}" srcOrd="0" destOrd="0" presId="urn:microsoft.com/office/officeart/2005/8/layout/vList2"/>
    <dgm:cxn modelId="{D3BB9063-83E6-41D2-BC2B-F123A59C270F}" srcId="{16A33D4A-06AE-4059-B3F9-F59C8EB6834A}" destId="{9A32317B-7D5B-4959-BC2A-433C767B72FD}" srcOrd="1" destOrd="0" parTransId="{5E6A9E78-7D92-46E3-AA5E-EC1C56604B74}" sibTransId="{627F4B30-56DB-4799-A40C-757D961B5E16}"/>
    <dgm:cxn modelId="{EAE3ED23-9B82-4C49-BD76-489CAE85F396}" type="presOf" srcId="{07A5A248-70D8-497C-9DB4-3156A19B7810}" destId="{A7A19088-C837-4A9E-9ECC-4CD4D5366FE5}" srcOrd="0" destOrd="0" presId="urn:microsoft.com/office/officeart/2005/8/layout/vList2"/>
    <dgm:cxn modelId="{935C2DE0-CC95-47B5-99C4-FAAE15B75BE6}" srcId="{16A33D4A-06AE-4059-B3F9-F59C8EB6834A}" destId="{81509FDD-7ECA-462D-AEE1-BA8682112E87}" srcOrd="2" destOrd="0" parTransId="{8B695280-151C-4405-A547-F11DB06CE492}" sibTransId="{9A1F779D-482D-4A11-8953-01593E7A2747}"/>
    <dgm:cxn modelId="{C8309D10-7375-430B-B867-C41F2ECA62FF}" type="presOf" srcId="{9A32317B-7D5B-4959-BC2A-433C767B72FD}" destId="{AE5BF51C-E17A-41DE-BDA8-4A9B7B6EF030}" srcOrd="0" destOrd="0" presId="urn:microsoft.com/office/officeart/2005/8/layout/vList2"/>
    <dgm:cxn modelId="{00C98DAA-64FA-453A-8798-838AF8BCEA77}" srcId="{16A33D4A-06AE-4059-B3F9-F59C8EB6834A}" destId="{07A5A248-70D8-497C-9DB4-3156A19B7810}" srcOrd="0" destOrd="0" parTransId="{FACC3FFE-6D8A-4B39-8751-4385C5407FA7}" sibTransId="{98E87071-F356-4300-918F-F4DEA715A8DA}"/>
    <dgm:cxn modelId="{80C8C962-F3C3-4E05-812A-3EE9BF2EF0F8}" type="presParOf" srcId="{3B0CA3D1-752D-4A2B-B7BD-19E551A80E7A}" destId="{A7A19088-C837-4A9E-9ECC-4CD4D5366FE5}" srcOrd="0" destOrd="0" presId="urn:microsoft.com/office/officeart/2005/8/layout/vList2"/>
    <dgm:cxn modelId="{B949F703-5CBE-42C9-91CE-DF1B57DACB93}" type="presParOf" srcId="{3B0CA3D1-752D-4A2B-B7BD-19E551A80E7A}" destId="{8A90DB97-26D9-4F3D-8A3E-7BE6D7016A32}" srcOrd="1" destOrd="0" presId="urn:microsoft.com/office/officeart/2005/8/layout/vList2"/>
    <dgm:cxn modelId="{20A87A9F-6C17-44A8-AAA4-CA97AC272A92}" type="presParOf" srcId="{3B0CA3D1-752D-4A2B-B7BD-19E551A80E7A}" destId="{AE5BF51C-E17A-41DE-BDA8-4A9B7B6EF030}" srcOrd="2" destOrd="0" presId="urn:microsoft.com/office/officeart/2005/8/layout/vList2"/>
    <dgm:cxn modelId="{AF73CE89-47E8-4C63-B9DB-A08D20629FBB}" type="presParOf" srcId="{3B0CA3D1-752D-4A2B-B7BD-19E551A80E7A}" destId="{00E11305-F0CF-45FA-A27E-95B9311FEE1A}" srcOrd="3" destOrd="0" presId="urn:microsoft.com/office/officeart/2005/8/layout/vList2"/>
    <dgm:cxn modelId="{9475D39E-2F17-412A-9889-B128A49F284D}" type="presParOf" srcId="{3B0CA3D1-752D-4A2B-B7BD-19E551A80E7A}" destId="{C1D349DC-F533-4F21-AFED-B85D631356F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F346A-B773-4461-9310-ADA8029FF7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0F71DD-9D92-4D31-AB0E-494777443F94}">
      <dgm:prSet/>
      <dgm:spPr/>
      <dgm:t>
        <a:bodyPr/>
        <a:lstStyle/>
        <a:p>
          <a:pPr rtl="1"/>
          <a:r>
            <a:rPr lang="ar-SA" b="1" dirty="0" smtClean="0"/>
            <a:t>مجموعة معقدة من العمليات الكيميائية </a:t>
          </a:r>
          <a:r>
            <a:rPr lang="ar-SA" b="1" dirty="0" err="1" smtClean="0"/>
            <a:t>المتسلسة</a:t>
          </a:r>
          <a:r>
            <a:rPr lang="ar-SA" b="1" dirty="0" smtClean="0"/>
            <a:t> تختلف </a:t>
          </a:r>
          <a:r>
            <a:rPr lang="ar-SA" b="1" dirty="0" err="1" smtClean="0"/>
            <a:t>بأختلاف</a:t>
          </a:r>
          <a:r>
            <a:rPr lang="ar-SA" b="1" dirty="0" smtClean="0"/>
            <a:t> المجموعات النباتية فالطحالب تثبت بطريقة تختلف عن النباتات الزهرية </a:t>
          </a:r>
          <a:r>
            <a:rPr lang="ar-SA" b="1" dirty="0" err="1" smtClean="0"/>
            <a:t>وافضل</a:t>
          </a:r>
          <a:r>
            <a:rPr lang="ar-SA" b="1" dirty="0" smtClean="0"/>
            <a:t> محلول تثبيت هو المحلول الذي يستطيع وقف العمليات وتثبيت النسيج بسرعة قبل حدوث تغيرات في النسيج مثل الامتلاء </a:t>
          </a:r>
          <a:r>
            <a:rPr lang="ar-SA" b="1" dirty="0" err="1" smtClean="0"/>
            <a:t>والبلزمة.</a:t>
          </a:r>
          <a:endParaRPr lang="en-US" b="1" dirty="0"/>
        </a:p>
      </dgm:t>
    </dgm:pt>
    <dgm:pt modelId="{A0A368C4-F1FB-4589-B90F-E07FDE36A1C5}" type="parTrans" cxnId="{C24098D2-0F79-40C2-AAE2-70675DD4F92B}">
      <dgm:prSet/>
      <dgm:spPr/>
      <dgm:t>
        <a:bodyPr/>
        <a:lstStyle/>
        <a:p>
          <a:endParaRPr lang="en-US" b="1"/>
        </a:p>
      </dgm:t>
    </dgm:pt>
    <dgm:pt modelId="{20AFD4D5-F50B-4C82-BE7A-29F1C9CD5ECF}" type="sibTrans" cxnId="{C24098D2-0F79-40C2-AAE2-70675DD4F92B}">
      <dgm:prSet/>
      <dgm:spPr/>
      <dgm:t>
        <a:bodyPr/>
        <a:lstStyle/>
        <a:p>
          <a:endParaRPr lang="en-US" b="1"/>
        </a:p>
      </dgm:t>
    </dgm:pt>
    <dgm:pt modelId="{0CD4DE06-3BC8-4C20-93D0-483C054C4A15}">
      <dgm:prSet/>
      <dgm:spPr/>
      <dgm:t>
        <a:bodyPr/>
        <a:lstStyle/>
        <a:p>
          <a:pPr rtl="1"/>
          <a:r>
            <a:rPr lang="ar-SA" b="1" dirty="0" smtClean="0"/>
            <a:t>الهدف من عملية التثبيت هو منع النسيج من التحلل الذي قد يحصل نتيجة للتحلل الذاتي بفعل بعض الأنزيمات أو نشاط عدد من الكائنات الحية </a:t>
          </a:r>
          <a:r>
            <a:rPr lang="ar-SA" b="1" dirty="0" err="1" smtClean="0"/>
            <a:t>الدقيقة </a:t>
          </a:r>
          <a:r>
            <a:rPr lang="ar-SA" b="1" dirty="0" smtClean="0"/>
            <a:t>,  وذلك من خلال طمره في مادة صلبة كالشمع لدعم النسيج </a:t>
          </a:r>
          <a:r>
            <a:rPr lang="ar-SA" b="1" dirty="0" err="1" smtClean="0"/>
            <a:t>واعطاءه</a:t>
          </a:r>
          <a:r>
            <a:rPr lang="ar-SA" b="1" dirty="0" smtClean="0"/>
            <a:t> الصلابة الكافية لتسهيل تقطيعه الى قطاعات رقيقه جدا وتكون الانسجة طرية لتسهل قطعة بالسكين بدون ضرر ولحفظ القطاع اطول فتره ممكنة.</a:t>
          </a:r>
          <a:endParaRPr lang="en-US" b="1" dirty="0"/>
        </a:p>
      </dgm:t>
    </dgm:pt>
    <dgm:pt modelId="{A54DFF6F-E098-4C2C-A0AE-B969EF0A5BD2}" type="parTrans" cxnId="{96A44782-C115-4767-AF88-653211FA6975}">
      <dgm:prSet/>
      <dgm:spPr/>
      <dgm:t>
        <a:bodyPr/>
        <a:lstStyle/>
        <a:p>
          <a:endParaRPr lang="en-US" b="1"/>
        </a:p>
      </dgm:t>
    </dgm:pt>
    <dgm:pt modelId="{C952DDF7-52C3-44F5-B7B6-96351FEDF2B1}" type="sibTrans" cxnId="{96A44782-C115-4767-AF88-653211FA6975}">
      <dgm:prSet/>
      <dgm:spPr/>
      <dgm:t>
        <a:bodyPr/>
        <a:lstStyle/>
        <a:p>
          <a:endParaRPr lang="en-US" b="1"/>
        </a:p>
      </dgm:t>
    </dgm:pt>
    <dgm:pt modelId="{39E23F7C-4257-445D-91F8-A78C768EA23F}" type="pres">
      <dgm:prSet presAssocID="{271F346A-B773-4461-9310-ADA8029FF7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7CEDF9-4684-4206-B982-5774F9FEEB89}" type="pres">
      <dgm:prSet presAssocID="{760F71DD-9D92-4D31-AB0E-494777443F9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EB6CC-061D-4629-A57D-2C9F41B7B8F6}" type="pres">
      <dgm:prSet presAssocID="{20AFD4D5-F50B-4C82-BE7A-29F1C9CD5ECF}" presName="spacer" presStyleCnt="0"/>
      <dgm:spPr/>
    </dgm:pt>
    <dgm:pt modelId="{4D41A9B2-3397-4A63-8E22-4BBA52B0584A}" type="pres">
      <dgm:prSet presAssocID="{0CD4DE06-3BC8-4C20-93D0-483C054C4A1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B73E4F-39E6-4D65-A994-586B193571E6}" type="presOf" srcId="{271F346A-B773-4461-9310-ADA8029FF7DE}" destId="{39E23F7C-4257-445D-91F8-A78C768EA23F}" srcOrd="0" destOrd="0" presId="urn:microsoft.com/office/officeart/2005/8/layout/vList2"/>
    <dgm:cxn modelId="{96A44782-C115-4767-AF88-653211FA6975}" srcId="{271F346A-B773-4461-9310-ADA8029FF7DE}" destId="{0CD4DE06-3BC8-4C20-93D0-483C054C4A15}" srcOrd="1" destOrd="0" parTransId="{A54DFF6F-E098-4C2C-A0AE-B969EF0A5BD2}" sibTransId="{C952DDF7-52C3-44F5-B7B6-96351FEDF2B1}"/>
    <dgm:cxn modelId="{D76D5C1C-4730-436D-B8E1-F5452CDEA7C6}" type="presOf" srcId="{0CD4DE06-3BC8-4C20-93D0-483C054C4A15}" destId="{4D41A9B2-3397-4A63-8E22-4BBA52B0584A}" srcOrd="0" destOrd="0" presId="urn:microsoft.com/office/officeart/2005/8/layout/vList2"/>
    <dgm:cxn modelId="{AAF9FF27-6CB9-438D-9496-743791D70702}" type="presOf" srcId="{760F71DD-9D92-4D31-AB0E-494777443F94}" destId="{437CEDF9-4684-4206-B982-5774F9FEEB89}" srcOrd="0" destOrd="0" presId="urn:microsoft.com/office/officeart/2005/8/layout/vList2"/>
    <dgm:cxn modelId="{C24098D2-0F79-40C2-AAE2-70675DD4F92B}" srcId="{271F346A-B773-4461-9310-ADA8029FF7DE}" destId="{760F71DD-9D92-4D31-AB0E-494777443F94}" srcOrd="0" destOrd="0" parTransId="{A0A368C4-F1FB-4589-B90F-E07FDE36A1C5}" sibTransId="{20AFD4D5-F50B-4C82-BE7A-29F1C9CD5ECF}"/>
    <dgm:cxn modelId="{D60572F4-F0F3-48D2-9597-56ACDD2DF736}" type="presParOf" srcId="{39E23F7C-4257-445D-91F8-A78C768EA23F}" destId="{437CEDF9-4684-4206-B982-5774F9FEEB89}" srcOrd="0" destOrd="0" presId="urn:microsoft.com/office/officeart/2005/8/layout/vList2"/>
    <dgm:cxn modelId="{E8F75E3E-4255-46CA-98A8-8963327CE53C}" type="presParOf" srcId="{39E23F7C-4257-445D-91F8-A78C768EA23F}" destId="{40FEB6CC-061D-4629-A57D-2C9F41B7B8F6}" srcOrd="1" destOrd="0" presId="urn:microsoft.com/office/officeart/2005/8/layout/vList2"/>
    <dgm:cxn modelId="{150B6628-6F6C-4099-9326-B71CF1E10277}" type="presParOf" srcId="{39E23F7C-4257-445D-91F8-A78C768EA23F}" destId="{4D41A9B2-3397-4A63-8E22-4BBA52B0584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D21FA-27B8-46A8-BD97-21A18FF8B8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C4B915-53FC-4B97-A159-81413C179961}">
      <dgm:prSet/>
      <dgm:spPr/>
      <dgm:t>
        <a:bodyPr/>
        <a:lstStyle/>
        <a:p>
          <a:pPr rtl="0"/>
          <a:r>
            <a:rPr lang="ar-SA" dirty="0" smtClean="0"/>
            <a:t>هنالك بعض العوامل التي </a:t>
          </a:r>
          <a:r>
            <a:rPr lang="ar-SA" dirty="0" err="1" smtClean="0"/>
            <a:t>توثر</a:t>
          </a:r>
          <a:r>
            <a:rPr lang="ar-SA" dirty="0" smtClean="0"/>
            <a:t> على التثبيت</a:t>
          </a:r>
          <a:endParaRPr lang="en-US" dirty="0"/>
        </a:p>
      </dgm:t>
    </dgm:pt>
    <dgm:pt modelId="{21A5B983-A593-47E5-AED8-16BDEFD5B87C}" type="parTrans" cxnId="{05755B55-4854-4072-8D3F-EA467BDD1524}">
      <dgm:prSet/>
      <dgm:spPr/>
      <dgm:t>
        <a:bodyPr/>
        <a:lstStyle/>
        <a:p>
          <a:endParaRPr lang="en-US"/>
        </a:p>
      </dgm:t>
    </dgm:pt>
    <dgm:pt modelId="{C8F734B8-78FC-44EC-B74A-1B74496BCB98}" type="sibTrans" cxnId="{05755B55-4854-4072-8D3F-EA467BDD1524}">
      <dgm:prSet/>
      <dgm:spPr/>
      <dgm:t>
        <a:bodyPr/>
        <a:lstStyle/>
        <a:p>
          <a:endParaRPr lang="en-US"/>
        </a:p>
      </dgm:t>
    </dgm:pt>
    <dgm:pt modelId="{090752CE-3AE5-4676-BFB0-C290C7EBE30A}" type="pres">
      <dgm:prSet presAssocID="{702D21FA-27B8-46A8-BD97-21A18FF8B8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AC8844-4975-47FA-9223-B95113912D02}" type="pres">
      <dgm:prSet presAssocID="{5FC4B915-53FC-4B97-A159-81413C179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55B55-4854-4072-8D3F-EA467BDD1524}" srcId="{702D21FA-27B8-46A8-BD97-21A18FF8B85F}" destId="{5FC4B915-53FC-4B97-A159-81413C179961}" srcOrd="0" destOrd="0" parTransId="{21A5B983-A593-47E5-AED8-16BDEFD5B87C}" sibTransId="{C8F734B8-78FC-44EC-B74A-1B74496BCB98}"/>
    <dgm:cxn modelId="{92F7B44E-190A-410E-BCB5-BC37D7D5D6D4}" type="presOf" srcId="{702D21FA-27B8-46A8-BD97-21A18FF8B85F}" destId="{090752CE-3AE5-4676-BFB0-C290C7EBE30A}" srcOrd="0" destOrd="0" presId="urn:microsoft.com/office/officeart/2005/8/layout/vList2"/>
    <dgm:cxn modelId="{FA531D1B-8539-4E56-A736-447A506CC27D}" type="presOf" srcId="{5FC4B915-53FC-4B97-A159-81413C179961}" destId="{5DAC8844-4975-47FA-9223-B95113912D02}" srcOrd="0" destOrd="0" presId="urn:microsoft.com/office/officeart/2005/8/layout/vList2"/>
    <dgm:cxn modelId="{90C582DD-77EB-44EE-A807-B6F6C98A6770}" type="presParOf" srcId="{090752CE-3AE5-4676-BFB0-C290C7EBE30A}" destId="{5DAC8844-4975-47FA-9223-B95113912D0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7A66C9-FD41-4964-AC41-E93BA23E69C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611FA1D-DC91-48AA-A37F-D9C33905B7A5}">
      <dgm:prSet/>
      <dgm:spPr/>
      <dgm:t>
        <a:bodyPr/>
        <a:lstStyle/>
        <a:p>
          <a:pPr rtl="1"/>
          <a:r>
            <a:rPr lang="ar-SA" dirty="0" err="1" smtClean="0"/>
            <a:t>الحموضه</a:t>
          </a:r>
          <a:r>
            <a:rPr lang="ar-SA" dirty="0" smtClean="0"/>
            <a:t> </a:t>
          </a:r>
          <a:r>
            <a:rPr lang="en-US" dirty="0" smtClean="0"/>
            <a:t>pH</a:t>
          </a:r>
          <a:endParaRPr lang="en-US" dirty="0"/>
        </a:p>
      </dgm:t>
    </dgm:pt>
    <dgm:pt modelId="{75F2EE26-CA9A-4C2B-AC2F-B4DE5432F785}" type="parTrans" cxnId="{AA2D5E8F-BF3F-49E6-A670-21049C64C386}">
      <dgm:prSet/>
      <dgm:spPr/>
      <dgm:t>
        <a:bodyPr/>
        <a:lstStyle/>
        <a:p>
          <a:endParaRPr lang="en-US"/>
        </a:p>
      </dgm:t>
    </dgm:pt>
    <dgm:pt modelId="{4BA88E8F-C6F6-427B-8A10-B8FDDEF16C77}" type="sibTrans" cxnId="{AA2D5E8F-BF3F-49E6-A670-21049C64C386}">
      <dgm:prSet/>
      <dgm:spPr/>
      <dgm:t>
        <a:bodyPr/>
        <a:lstStyle/>
        <a:p>
          <a:endParaRPr lang="en-US"/>
        </a:p>
      </dgm:t>
    </dgm:pt>
    <dgm:pt modelId="{0E723AE8-2AC6-4F35-9D90-D7D0DC3EE493}">
      <dgm:prSet/>
      <dgm:spPr/>
      <dgm:t>
        <a:bodyPr/>
        <a:lstStyle/>
        <a:p>
          <a:pPr rtl="1"/>
          <a:r>
            <a:rPr lang="ar-SA" dirty="0" smtClean="0"/>
            <a:t>درجة </a:t>
          </a:r>
          <a:r>
            <a:rPr lang="ar-SA" dirty="0" err="1" smtClean="0"/>
            <a:t>الحراره</a:t>
          </a:r>
          <a:endParaRPr lang="en-US" dirty="0"/>
        </a:p>
      </dgm:t>
    </dgm:pt>
    <dgm:pt modelId="{1DBB5D8B-DBDA-4A8C-8686-A9BDDF4FF0B4}" type="parTrans" cxnId="{73B1D677-1004-4682-8CF5-BCBD439CEF37}">
      <dgm:prSet/>
      <dgm:spPr/>
      <dgm:t>
        <a:bodyPr/>
        <a:lstStyle/>
        <a:p>
          <a:endParaRPr lang="en-US"/>
        </a:p>
      </dgm:t>
    </dgm:pt>
    <dgm:pt modelId="{D79523D0-4FEF-48AE-BABF-FE6A07C30FAD}" type="sibTrans" cxnId="{73B1D677-1004-4682-8CF5-BCBD439CEF37}">
      <dgm:prSet/>
      <dgm:spPr/>
      <dgm:t>
        <a:bodyPr/>
        <a:lstStyle/>
        <a:p>
          <a:endParaRPr lang="en-US"/>
        </a:p>
      </dgm:t>
    </dgm:pt>
    <dgm:pt modelId="{9EF7B531-183B-49A0-8026-12924F12C203}">
      <dgm:prSet/>
      <dgm:spPr/>
      <dgm:t>
        <a:bodyPr/>
        <a:lstStyle/>
        <a:p>
          <a:pPr rtl="1"/>
          <a:r>
            <a:rPr lang="ar-SA" dirty="0" err="1" smtClean="0"/>
            <a:t>نفاذية</a:t>
          </a:r>
          <a:r>
            <a:rPr lang="ar-SA" dirty="0" smtClean="0"/>
            <a:t> المثبتات المستخدمة.</a:t>
          </a:r>
          <a:endParaRPr lang="en-US" dirty="0"/>
        </a:p>
      </dgm:t>
    </dgm:pt>
    <dgm:pt modelId="{B2C5F0BA-6670-4CAD-905B-542CAF720290}" type="parTrans" cxnId="{8775F12B-DF3A-4396-B445-BC1F2CDE61C7}">
      <dgm:prSet/>
      <dgm:spPr/>
      <dgm:t>
        <a:bodyPr/>
        <a:lstStyle/>
        <a:p>
          <a:endParaRPr lang="en-US"/>
        </a:p>
      </dgm:t>
    </dgm:pt>
    <dgm:pt modelId="{30B3EF90-3175-4050-96CB-9751EC5410F9}" type="sibTrans" cxnId="{8775F12B-DF3A-4396-B445-BC1F2CDE61C7}">
      <dgm:prSet/>
      <dgm:spPr/>
      <dgm:t>
        <a:bodyPr/>
        <a:lstStyle/>
        <a:p>
          <a:endParaRPr lang="en-US"/>
        </a:p>
      </dgm:t>
    </dgm:pt>
    <dgm:pt modelId="{76FFAEC6-3A16-4E93-BA7F-4001F74F31B5}">
      <dgm:prSet/>
      <dgm:spPr/>
      <dgm:t>
        <a:bodyPr/>
        <a:lstStyle/>
        <a:p>
          <a:pPr rtl="1"/>
          <a:r>
            <a:rPr lang="ar-SA" dirty="0" smtClean="0"/>
            <a:t>حجم النسيج</a:t>
          </a:r>
          <a:endParaRPr lang="en-US" dirty="0"/>
        </a:p>
      </dgm:t>
    </dgm:pt>
    <dgm:pt modelId="{24667927-C1D9-4B94-8A98-97FC2EF8E3D9}" type="parTrans" cxnId="{F3686DC3-BD93-45F0-ABFA-53E0C0740AED}">
      <dgm:prSet/>
      <dgm:spPr/>
      <dgm:t>
        <a:bodyPr/>
        <a:lstStyle/>
        <a:p>
          <a:endParaRPr lang="en-US"/>
        </a:p>
      </dgm:t>
    </dgm:pt>
    <dgm:pt modelId="{72431B1D-0329-4632-9173-57BE2779E949}" type="sibTrans" cxnId="{F3686DC3-BD93-45F0-ABFA-53E0C0740AED}">
      <dgm:prSet/>
      <dgm:spPr/>
      <dgm:t>
        <a:bodyPr/>
        <a:lstStyle/>
        <a:p>
          <a:endParaRPr lang="en-US"/>
        </a:p>
      </dgm:t>
    </dgm:pt>
    <dgm:pt modelId="{3BA9A7CA-0C13-4D51-89E7-CA5D52C97563}">
      <dgm:prSet/>
      <dgm:spPr/>
      <dgm:t>
        <a:bodyPr/>
        <a:lstStyle/>
        <a:p>
          <a:pPr rtl="1"/>
          <a:r>
            <a:rPr lang="ar-SA" dirty="0" smtClean="0"/>
            <a:t>حجم المحلول المثبت</a:t>
          </a:r>
          <a:endParaRPr lang="en-US" dirty="0"/>
        </a:p>
      </dgm:t>
    </dgm:pt>
    <dgm:pt modelId="{0D4DA52E-7DD3-499C-8A6F-B217CAFDAE4E}" type="parTrans" cxnId="{BEACED6E-A008-44EA-8426-D6651E49C6EF}">
      <dgm:prSet/>
      <dgm:spPr/>
      <dgm:t>
        <a:bodyPr/>
        <a:lstStyle/>
        <a:p>
          <a:endParaRPr lang="en-US"/>
        </a:p>
      </dgm:t>
    </dgm:pt>
    <dgm:pt modelId="{CD37252C-98B2-45C4-A65E-B4F290A08F99}" type="sibTrans" cxnId="{BEACED6E-A008-44EA-8426-D6651E49C6EF}">
      <dgm:prSet/>
      <dgm:spPr/>
      <dgm:t>
        <a:bodyPr/>
        <a:lstStyle/>
        <a:p>
          <a:endParaRPr lang="en-US"/>
        </a:p>
      </dgm:t>
    </dgm:pt>
    <dgm:pt modelId="{AF867ACD-DD0A-4355-BA0B-4D3DA5A5756D}">
      <dgm:prSet/>
      <dgm:spPr/>
      <dgm:t>
        <a:bodyPr/>
        <a:lstStyle/>
        <a:p>
          <a:pPr rtl="1"/>
          <a:r>
            <a:rPr lang="ar-SA" dirty="0" smtClean="0"/>
            <a:t>الوقت الخاص بكل خطوة من خطوات التثبيت.</a:t>
          </a:r>
          <a:endParaRPr lang="en-US" dirty="0"/>
        </a:p>
      </dgm:t>
    </dgm:pt>
    <dgm:pt modelId="{DDCF9574-9075-4CE4-AF45-1CB52BEA9888}" type="parTrans" cxnId="{D4BBFC2B-62B5-4BCD-A037-CDC810928DDB}">
      <dgm:prSet/>
      <dgm:spPr/>
      <dgm:t>
        <a:bodyPr/>
        <a:lstStyle/>
        <a:p>
          <a:endParaRPr lang="en-US"/>
        </a:p>
      </dgm:t>
    </dgm:pt>
    <dgm:pt modelId="{C10582D7-A86F-4756-8180-E49F6661F6C8}" type="sibTrans" cxnId="{D4BBFC2B-62B5-4BCD-A037-CDC810928DDB}">
      <dgm:prSet/>
      <dgm:spPr/>
      <dgm:t>
        <a:bodyPr/>
        <a:lstStyle/>
        <a:p>
          <a:endParaRPr lang="en-US"/>
        </a:p>
      </dgm:t>
    </dgm:pt>
    <dgm:pt modelId="{21AFEF72-8992-40DA-96BE-8084DFDE063F}" type="pres">
      <dgm:prSet presAssocID="{F27A66C9-FD41-4964-AC41-E93BA23E69C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F5F074-1DE6-41F6-8994-67C30B2F5839}" type="pres">
      <dgm:prSet presAssocID="{A611FA1D-DC91-48AA-A37F-D9C33905B7A5}" presName="thickLine" presStyleLbl="alignNode1" presStyleIdx="0" presStyleCnt="6"/>
      <dgm:spPr/>
    </dgm:pt>
    <dgm:pt modelId="{64417DAF-BFE4-4F67-B380-C463FEC05610}" type="pres">
      <dgm:prSet presAssocID="{A611FA1D-DC91-48AA-A37F-D9C33905B7A5}" presName="horz1" presStyleCnt="0"/>
      <dgm:spPr/>
    </dgm:pt>
    <dgm:pt modelId="{4AA0F2EC-2FD9-4F71-9B3F-2ABAD0D5261C}" type="pres">
      <dgm:prSet presAssocID="{A611FA1D-DC91-48AA-A37F-D9C33905B7A5}" presName="tx1" presStyleLbl="revTx" presStyleIdx="0" presStyleCnt="6"/>
      <dgm:spPr/>
      <dgm:t>
        <a:bodyPr/>
        <a:lstStyle/>
        <a:p>
          <a:endParaRPr lang="en-US"/>
        </a:p>
      </dgm:t>
    </dgm:pt>
    <dgm:pt modelId="{DECEF101-623C-465B-9AF1-F14BBE9226F6}" type="pres">
      <dgm:prSet presAssocID="{A611FA1D-DC91-48AA-A37F-D9C33905B7A5}" presName="vert1" presStyleCnt="0"/>
      <dgm:spPr/>
    </dgm:pt>
    <dgm:pt modelId="{6ECED60F-4A4B-4877-A581-3744BF1A9A74}" type="pres">
      <dgm:prSet presAssocID="{0E723AE8-2AC6-4F35-9D90-D7D0DC3EE493}" presName="thickLine" presStyleLbl="alignNode1" presStyleIdx="1" presStyleCnt="6"/>
      <dgm:spPr/>
    </dgm:pt>
    <dgm:pt modelId="{E35DDFE4-1328-4394-9DFA-D4B65D3D75E8}" type="pres">
      <dgm:prSet presAssocID="{0E723AE8-2AC6-4F35-9D90-D7D0DC3EE493}" presName="horz1" presStyleCnt="0"/>
      <dgm:spPr/>
    </dgm:pt>
    <dgm:pt modelId="{A683E024-5566-45EB-8D7D-FCBFCB1DC2E2}" type="pres">
      <dgm:prSet presAssocID="{0E723AE8-2AC6-4F35-9D90-D7D0DC3EE493}" presName="tx1" presStyleLbl="revTx" presStyleIdx="1" presStyleCnt="6"/>
      <dgm:spPr/>
      <dgm:t>
        <a:bodyPr/>
        <a:lstStyle/>
        <a:p>
          <a:endParaRPr lang="en-US"/>
        </a:p>
      </dgm:t>
    </dgm:pt>
    <dgm:pt modelId="{E1F04CF4-DCAB-4A00-98FD-590F787A2C64}" type="pres">
      <dgm:prSet presAssocID="{0E723AE8-2AC6-4F35-9D90-D7D0DC3EE493}" presName="vert1" presStyleCnt="0"/>
      <dgm:spPr/>
    </dgm:pt>
    <dgm:pt modelId="{1AE536EB-E193-41E4-87CB-9999C9FA8A70}" type="pres">
      <dgm:prSet presAssocID="{9EF7B531-183B-49A0-8026-12924F12C203}" presName="thickLine" presStyleLbl="alignNode1" presStyleIdx="2" presStyleCnt="6"/>
      <dgm:spPr/>
    </dgm:pt>
    <dgm:pt modelId="{3BF143A4-19D6-4133-886A-0C98F7364D2D}" type="pres">
      <dgm:prSet presAssocID="{9EF7B531-183B-49A0-8026-12924F12C203}" presName="horz1" presStyleCnt="0"/>
      <dgm:spPr/>
    </dgm:pt>
    <dgm:pt modelId="{014C8D5A-C8A4-46F4-BC91-81C6764A8B86}" type="pres">
      <dgm:prSet presAssocID="{9EF7B531-183B-49A0-8026-12924F12C203}" presName="tx1" presStyleLbl="revTx" presStyleIdx="2" presStyleCnt="6"/>
      <dgm:spPr/>
      <dgm:t>
        <a:bodyPr/>
        <a:lstStyle/>
        <a:p>
          <a:endParaRPr lang="en-US"/>
        </a:p>
      </dgm:t>
    </dgm:pt>
    <dgm:pt modelId="{5D82C0CC-92F6-43B8-843A-BA5CE672BF8B}" type="pres">
      <dgm:prSet presAssocID="{9EF7B531-183B-49A0-8026-12924F12C203}" presName="vert1" presStyleCnt="0"/>
      <dgm:spPr/>
    </dgm:pt>
    <dgm:pt modelId="{BB377289-C1B5-4D7E-AAEA-12CB0DC8BEC6}" type="pres">
      <dgm:prSet presAssocID="{76FFAEC6-3A16-4E93-BA7F-4001F74F31B5}" presName="thickLine" presStyleLbl="alignNode1" presStyleIdx="3" presStyleCnt="6"/>
      <dgm:spPr/>
    </dgm:pt>
    <dgm:pt modelId="{08F93389-DD54-42C9-A0F5-0AC046C55C42}" type="pres">
      <dgm:prSet presAssocID="{76FFAEC6-3A16-4E93-BA7F-4001F74F31B5}" presName="horz1" presStyleCnt="0"/>
      <dgm:spPr/>
    </dgm:pt>
    <dgm:pt modelId="{54E0F4E9-6F84-4E71-91BC-732A475E84ED}" type="pres">
      <dgm:prSet presAssocID="{76FFAEC6-3A16-4E93-BA7F-4001F74F31B5}" presName="tx1" presStyleLbl="revTx" presStyleIdx="3" presStyleCnt="6"/>
      <dgm:spPr/>
      <dgm:t>
        <a:bodyPr/>
        <a:lstStyle/>
        <a:p>
          <a:endParaRPr lang="en-US"/>
        </a:p>
      </dgm:t>
    </dgm:pt>
    <dgm:pt modelId="{F3D0C6E9-424F-4233-A78F-158704031258}" type="pres">
      <dgm:prSet presAssocID="{76FFAEC6-3A16-4E93-BA7F-4001F74F31B5}" presName="vert1" presStyleCnt="0"/>
      <dgm:spPr/>
    </dgm:pt>
    <dgm:pt modelId="{5B715FC3-F7DE-4226-9DD3-F23E76B73C57}" type="pres">
      <dgm:prSet presAssocID="{3BA9A7CA-0C13-4D51-89E7-CA5D52C97563}" presName="thickLine" presStyleLbl="alignNode1" presStyleIdx="4" presStyleCnt="6"/>
      <dgm:spPr/>
    </dgm:pt>
    <dgm:pt modelId="{0711BDE5-DB7E-4D73-803F-0F3A787D5042}" type="pres">
      <dgm:prSet presAssocID="{3BA9A7CA-0C13-4D51-89E7-CA5D52C97563}" presName="horz1" presStyleCnt="0"/>
      <dgm:spPr/>
    </dgm:pt>
    <dgm:pt modelId="{C68204C3-546F-4416-9B3B-A21C0B5C7CD9}" type="pres">
      <dgm:prSet presAssocID="{3BA9A7CA-0C13-4D51-89E7-CA5D52C97563}" presName="tx1" presStyleLbl="revTx" presStyleIdx="4" presStyleCnt="6"/>
      <dgm:spPr/>
      <dgm:t>
        <a:bodyPr/>
        <a:lstStyle/>
        <a:p>
          <a:endParaRPr lang="en-US"/>
        </a:p>
      </dgm:t>
    </dgm:pt>
    <dgm:pt modelId="{C5F35F32-89D0-4D9A-BBDA-587495283852}" type="pres">
      <dgm:prSet presAssocID="{3BA9A7CA-0C13-4D51-89E7-CA5D52C97563}" presName="vert1" presStyleCnt="0"/>
      <dgm:spPr/>
    </dgm:pt>
    <dgm:pt modelId="{5CF78AD8-A839-41CE-B371-042A54ED0BB1}" type="pres">
      <dgm:prSet presAssocID="{AF867ACD-DD0A-4355-BA0B-4D3DA5A5756D}" presName="thickLine" presStyleLbl="alignNode1" presStyleIdx="5" presStyleCnt="6"/>
      <dgm:spPr/>
    </dgm:pt>
    <dgm:pt modelId="{987EDCCF-7924-4C58-9408-F7E32C2B1A69}" type="pres">
      <dgm:prSet presAssocID="{AF867ACD-DD0A-4355-BA0B-4D3DA5A5756D}" presName="horz1" presStyleCnt="0"/>
      <dgm:spPr/>
    </dgm:pt>
    <dgm:pt modelId="{F6F74A33-5D51-49FF-A338-5086F31774E8}" type="pres">
      <dgm:prSet presAssocID="{AF867ACD-DD0A-4355-BA0B-4D3DA5A5756D}" presName="tx1" presStyleLbl="revTx" presStyleIdx="5" presStyleCnt="6"/>
      <dgm:spPr/>
      <dgm:t>
        <a:bodyPr/>
        <a:lstStyle/>
        <a:p>
          <a:endParaRPr lang="en-US"/>
        </a:p>
      </dgm:t>
    </dgm:pt>
    <dgm:pt modelId="{38EE9EEA-71F5-4563-9D36-255E7C93EAA6}" type="pres">
      <dgm:prSet presAssocID="{AF867ACD-DD0A-4355-BA0B-4D3DA5A5756D}" presName="vert1" presStyleCnt="0"/>
      <dgm:spPr/>
    </dgm:pt>
  </dgm:ptLst>
  <dgm:cxnLst>
    <dgm:cxn modelId="{D9A5D6AD-CF13-4D6C-90EC-7A90B2BFBE26}" type="presOf" srcId="{76FFAEC6-3A16-4E93-BA7F-4001F74F31B5}" destId="{54E0F4E9-6F84-4E71-91BC-732A475E84ED}" srcOrd="0" destOrd="0" presId="urn:microsoft.com/office/officeart/2008/layout/LinedList"/>
    <dgm:cxn modelId="{BD9F8CD7-56FC-49E5-A46B-3EEF3770A135}" type="presOf" srcId="{AF867ACD-DD0A-4355-BA0B-4D3DA5A5756D}" destId="{F6F74A33-5D51-49FF-A338-5086F31774E8}" srcOrd="0" destOrd="0" presId="urn:microsoft.com/office/officeart/2008/layout/LinedList"/>
    <dgm:cxn modelId="{BEACED6E-A008-44EA-8426-D6651E49C6EF}" srcId="{F27A66C9-FD41-4964-AC41-E93BA23E69CA}" destId="{3BA9A7CA-0C13-4D51-89E7-CA5D52C97563}" srcOrd="4" destOrd="0" parTransId="{0D4DA52E-7DD3-499C-8A6F-B217CAFDAE4E}" sibTransId="{CD37252C-98B2-45C4-A65E-B4F290A08F99}"/>
    <dgm:cxn modelId="{2E3625EB-4E3F-417E-B95A-2D9E80956513}" type="presOf" srcId="{0E723AE8-2AC6-4F35-9D90-D7D0DC3EE493}" destId="{A683E024-5566-45EB-8D7D-FCBFCB1DC2E2}" srcOrd="0" destOrd="0" presId="urn:microsoft.com/office/officeart/2008/layout/LinedList"/>
    <dgm:cxn modelId="{D4BBFC2B-62B5-4BCD-A037-CDC810928DDB}" srcId="{F27A66C9-FD41-4964-AC41-E93BA23E69CA}" destId="{AF867ACD-DD0A-4355-BA0B-4D3DA5A5756D}" srcOrd="5" destOrd="0" parTransId="{DDCF9574-9075-4CE4-AF45-1CB52BEA9888}" sibTransId="{C10582D7-A86F-4756-8180-E49F6661F6C8}"/>
    <dgm:cxn modelId="{BDE6FC7E-AAF4-4F1E-A82B-4BF4B5DB00B1}" type="presOf" srcId="{9EF7B531-183B-49A0-8026-12924F12C203}" destId="{014C8D5A-C8A4-46F4-BC91-81C6764A8B86}" srcOrd="0" destOrd="0" presId="urn:microsoft.com/office/officeart/2008/layout/LinedList"/>
    <dgm:cxn modelId="{0DCDC0A2-4199-4F34-9F07-AE607FB909FF}" type="presOf" srcId="{A611FA1D-DC91-48AA-A37F-D9C33905B7A5}" destId="{4AA0F2EC-2FD9-4F71-9B3F-2ABAD0D5261C}" srcOrd="0" destOrd="0" presId="urn:microsoft.com/office/officeart/2008/layout/LinedList"/>
    <dgm:cxn modelId="{AA2D5E8F-BF3F-49E6-A670-21049C64C386}" srcId="{F27A66C9-FD41-4964-AC41-E93BA23E69CA}" destId="{A611FA1D-DC91-48AA-A37F-D9C33905B7A5}" srcOrd="0" destOrd="0" parTransId="{75F2EE26-CA9A-4C2B-AC2F-B4DE5432F785}" sibTransId="{4BA88E8F-C6F6-427B-8A10-B8FDDEF16C77}"/>
    <dgm:cxn modelId="{CD36CAAE-5A7B-4BB3-B5D7-392BF7757944}" type="presOf" srcId="{3BA9A7CA-0C13-4D51-89E7-CA5D52C97563}" destId="{C68204C3-546F-4416-9B3B-A21C0B5C7CD9}" srcOrd="0" destOrd="0" presId="urn:microsoft.com/office/officeart/2008/layout/LinedList"/>
    <dgm:cxn modelId="{8775F12B-DF3A-4396-B445-BC1F2CDE61C7}" srcId="{F27A66C9-FD41-4964-AC41-E93BA23E69CA}" destId="{9EF7B531-183B-49A0-8026-12924F12C203}" srcOrd="2" destOrd="0" parTransId="{B2C5F0BA-6670-4CAD-905B-542CAF720290}" sibTransId="{30B3EF90-3175-4050-96CB-9751EC5410F9}"/>
    <dgm:cxn modelId="{73B1D677-1004-4682-8CF5-BCBD439CEF37}" srcId="{F27A66C9-FD41-4964-AC41-E93BA23E69CA}" destId="{0E723AE8-2AC6-4F35-9D90-D7D0DC3EE493}" srcOrd="1" destOrd="0" parTransId="{1DBB5D8B-DBDA-4A8C-8686-A9BDDF4FF0B4}" sibTransId="{D79523D0-4FEF-48AE-BABF-FE6A07C30FAD}"/>
    <dgm:cxn modelId="{8525AFE6-F51F-4E1C-BAB8-DBE77AD3C664}" type="presOf" srcId="{F27A66C9-FD41-4964-AC41-E93BA23E69CA}" destId="{21AFEF72-8992-40DA-96BE-8084DFDE063F}" srcOrd="0" destOrd="0" presId="urn:microsoft.com/office/officeart/2008/layout/LinedList"/>
    <dgm:cxn modelId="{F3686DC3-BD93-45F0-ABFA-53E0C0740AED}" srcId="{F27A66C9-FD41-4964-AC41-E93BA23E69CA}" destId="{76FFAEC6-3A16-4E93-BA7F-4001F74F31B5}" srcOrd="3" destOrd="0" parTransId="{24667927-C1D9-4B94-8A98-97FC2EF8E3D9}" sibTransId="{72431B1D-0329-4632-9173-57BE2779E949}"/>
    <dgm:cxn modelId="{E0BD350C-7DF0-4606-B173-E6E4A27D5ED6}" type="presParOf" srcId="{21AFEF72-8992-40DA-96BE-8084DFDE063F}" destId="{0AF5F074-1DE6-41F6-8994-67C30B2F5839}" srcOrd="0" destOrd="0" presId="urn:microsoft.com/office/officeart/2008/layout/LinedList"/>
    <dgm:cxn modelId="{E77BCE66-52D7-4886-A4B3-1726EBFE1EA3}" type="presParOf" srcId="{21AFEF72-8992-40DA-96BE-8084DFDE063F}" destId="{64417DAF-BFE4-4F67-B380-C463FEC05610}" srcOrd="1" destOrd="0" presId="urn:microsoft.com/office/officeart/2008/layout/LinedList"/>
    <dgm:cxn modelId="{92E6B226-56B9-49BC-8CE7-6156332F2A47}" type="presParOf" srcId="{64417DAF-BFE4-4F67-B380-C463FEC05610}" destId="{4AA0F2EC-2FD9-4F71-9B3F-2ABAD0D5261C}" srcOrd="0" destOrd="0" presId="urn:microsoft.com/office/officeart/2008/layout/LinedList"/>
    <dgm:cxn modelId="{A2A8903E-E61C-4948-B75C-7799A3A6C58E}" type="presParOf" srcId="{64417DAF-BFE4-4F67-B380-C463FEC05610}" destId="{DECEF101-623C-465B-9AF1-F14BBE9226F6}" srcOrd="1" destOrd="0" presId="urn:microsoft.com/office/officeart/2008/layout/LinedList"/>
    <dgm:cxn modelId="{FC24515A-CE67-4EB3-8C50-68FD3BEA0F8F}" type="presParOf" srcId="{21AFEF72-8992-40DA-96BE-8084DFDE063F}" destId="{6ECED60F-4A4B-4877-A581-3744BF1A9A74}" srcOrd="2" destOrd="0" presId="urn:microsoft.com/office/officeart/2008/layout/LinedList"/>
    <dgm:cxn modelId="{1383FC7A-8C3E-4E0C-96F0-4ED5D27A858D}" type="presParOf" srcId="{21AFEF72-8992-40DA-96BE-8084DFDE063F}" destId="{E35DDFE4-1328-4394-9DFA-D4B65D3D75E8}" srcOrd="3" destOrd="0" presId="urn:microsoft.com/office/officeart/2008/layout/LinedList"/>
    <dgm:cxn modelId="{E82EFA9A-3237-444A-94F6-BF6DE8A817D4}" type="presParOf" srcId="{E35DDFE4-1328-4394-9DFA-D4B65D3D75E8}" destId="{A683E024-5566-45EB-8D7D-FCBFCB1DC2E2}" srcOrd="0" destOrd="0" presId="urn:microsoft.com/office/officeart/2008/layout/LinedList"/>
    <dgm:cxn modelId="{3DB50C11-BBEB-4774-9E70-C32246DA5654}" type="presParOf" srcId="{E35DDFE4-1328-4394-9DFA-D4B65D3D75E8}" destId="{E1F04CF4-DCAB-4A00-98FD-590F787A2C64}" srcOrd="1" destOrd="0" presId="urn:microsoft.com/office/officeart/2008/layout/LinedList"/>
    <dgm:cxn modelId="{7725EB4D-B787-413F-AE5A-E9CB89410DBD}" type="presParOf" srcId="{21AFEF72-8992-40DA-96BE-8084DFDE063F}" destId="{1AE536EB-E193-41E4-87CB-9999C9FA8A70}" srcOrd="4" destOrd="0" presId="urn:microsoft.com/office/officeart/2008/layout/LinedList"/>
    <dgm:cxn modelId="{F771DBB0-D27F-4ACD-B3D8-41E3914C976C}" type="presParOf" srcId="{21AFEF72-8992-40DA-96BE-8084DFDE063F}" destId="{3BF143A4-19D6-4133-886A-0C98F7364D2D}" srcOrd="5" destOrd="0" presId="urn:microsoft.com/office/officeart/2008/layout/LinedList"/>
    <dgm:cxn modelId="{5249BC0E-4BBD-4FED-B277-9BD25AFFB550}" type="presParOf" srcId="{3BF143A4-19D6-4133-886A-0C98F7364D2D}" destId="{014C8D5A-C8A4-46F4-BC91-81C6764A8B86}" srcOrd="0" destOrd="0" presId="urn:microsoft.com/office/officeart/2008/layout/LinedList"/>
    <dgm:cxn modelId="{CA3C8B24-59AE-43D9-86F7-2F17D2E21DEB}" type="presParOf" srcId="{3BF143A4-19D6-4133-886A-0C98F7364D2D}" destId="{5D82C0CC-92F6-43B8-843A-BA5CE672BF8B}" srcOrd="1" destOrd="0" presId="urn:microsoft.com/office/officeart/2008/layout/LinedList"/>
    <dgm:cxn modelId="{D086EF87-F403-4C1D-9A4F-E4373E1817DD}" type="presParOf" srcId="{21AFEF72-8992-40DA-96BE-8084DFDE063F}" destId="{BB377289-C1B5-4D7E-AAEA-12CB0DC8BEC6}" srcOrd="6" destOrd="0" presId="urn:microsoft.com/office/officeart/2008/layout/LinedList"/>
    <dgm:cxn modelId="{FC173566-3818-43FD-8796-04A44D30550A}" type="presParOf" srcId="{21AFEF72-8992-40DA-96BE-8084DFDE063F}" destId="{08F93389-DD54-42C9-A0F5-0AC046C55C42}" srcOrd="7" destOrd="0" presId="urn:microsoft.com/office/officeart/2008/layout/LinedList"/>
    <dgm:cxn modelId="{8075A321-A49E-4E4F-8287-7466E65F0E6A}" type="presParOf" srcId="{08F93389-DD54-42C9-A0F5-0AC046C55C42}" destId="{54E0F4E9-6F84-4E71-91BC-732A475E84ED}" srcOrd="0" destOrd="0" presId="urn:microsoft.com/office/officeart/2008/layout/LinedList"/>
    <dgm:cxn modelId="{7BA643C5-790D-4BB2-BDEC-54D03CB89A48}" type="presParOf" srcId="{08F93389-DD54-42C9-A0F5-0AC046C55C42}" destId="{F3D0C6E9-424F-4233-A78F-158704031258}" srcOrd="1" destOrd="0" presId="urn:microsoft.com/office/officeart/2008/layout/LinedList"/>
    <dgm:cxn modelId="{9096847B-D276-4CA2-AD83-3DE3E2BCB567}" type="presParOf" srcId="{21AFEF72-8992-40DA-96BE-8084DFDE063F}" destId="{5B715FC3-F7DE-4226-9DD3-F23E76B73C57}" srcOrd="8" destOrd="0" presId="urn:microsoft.com/office/officeart/2008/layout/LinedList"/>
    <dgm:cxn modelId="{700EF53B-B279-42CB-8544-73865AA97D85}" type="presParOf" srcId="{21AFEF72-8992-40DA-96BE-8084DFDE063F}" destId="{0711BDE5-DB7E-4D73-803F-0F3A787D5042}" srcOrd="9" destOrd="0" presId="urn:microsoft.com/office/officeart/2008/layout/LinedList"/>
    <dgm:cxn modelId="{CE4C85EF-D775-4256-BF8F-66C443D21754}" type="presParOf" srcId="{0711BDE5-DB7E-4D73-803F-0F3A787D5042}" destId="{C68204C3-546F-4416-9B3B-A21C0B5C7CD9}" srcOrd="0" destOrd="0" presId="urn:microsoft.com/office/officeart/2008/layout/LinedList"/>
    <dgm:cxn modelId="{F82C9EDB-21C7-405F-BBD2-0292519B88B7}" type="presParOf" srcId="{0711BDE5-DB7E-4D73-803F-0F3A787D5042}" destId="{C5F35F32-89D0-4D9A-BBDA-587495283852}" srcOrd="1" destOrd="0" presId="urn:microsoft.com/office/officeart/2008/layout/LinedList"/>
    <dgm:cxn modelId="{BA2EF2FD-CC29-4F30-88FA-4AC478723E7D}" type="presParOf" srcId="{21AFEF72-8992-40DA-96BE-8084DFDE063F}" destId="{5CF78AD8-A839-41CE-B371-042A54ED0BB1}" srcOrd="10" destOrd="0" presId="urn:microsoft.com/office/officeart/2008/layout/LinedList"/>
    <dgm:cxn modelId="{031975A3-34C0-490D-8067-F73627355D8A}" type="presParOf" srcId="{21AFEF72-8992-40DA-96BE-8084DFDE063F}" destId="{987EDCCF-7924-4C58-9408-F7E32C2B1A69}" srcOrd="11" destOrd="0" presId="urn:microsoft.com/office/officeart/2008/layout/LinedList"/>
    <dgm:cxn modelId="{377C9BEA-62D9-4C97-A1BE-2F774C2D8656}" type="presParOf" srcId="{987EDCCF-7924-4C58-9408-F7E32C2B1A69}" destId="{F6F74A33-5D51-49FF-A338-5086F31774E8}" srcOrd="0" destOrd="0" presId="urn:microsoft.com/office/officeart/2008/layout/LinedList"/>
    <dgm:cxn modelId="{A6FBE5CB-5A01-48CE-B31F-B8D383D4C0C6}" type="presParOf" srcId="{987EDCCF-7924-4C58-9408-F7E32C2B1A69}" destId="{38EE9EEA-71F5-4563-9D36-255E7C93EA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317676-849E-4066-B822-764A990DAE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702A82-D0C0-4B86-A301-62B869B346BF}">
      <dgm:prSet/>
      <dgm:spPr/>
      <dgm:t>
        <a:bodyPr/>
        <a:lstStyle/>
        <a:p>
          <a:pPr algn="r" rtl="0"/>
          <a:r>
            <a:rPr lang="ar-SA" dirty="0" smtClean="0"/>
            <a:t>الأدوات </a:t>
          </a:r>
          <a:endParaRPr lang="en-US" dirty="0"/>
        </a:p>
      </dgm:t>
    </dgm:pt>
    <dgm:pt modelId="{495E16A7-2917-43E8-98C6-D83D047A9537}" type="parTrans" cxnId="{008A3739-079E-488E-BE03-9988A9B4A54D}">
      <dgm:prSet/>
      <dgm:spPr/>
      <dgm:t>
        <a:bodyPr/>
        <a:lstStyle/>
        <a:p>
          <a:endParaRPr lang="en-US"/>
        </a:p>
      </dgm:t>
    </dgm:pt>
    <dgm:pt modelId="{82645CE3-CB40-42EE-A318-40887B174F76}" type="sibTrans" cxnId="{008A3739-079E-488E-BE03-9988A9B4A54D}">
      <dgm:prSet/>
      <dgm:spPr/>
      <dgm:t>
        <a:bodyPr/>
        <a:lstStyle/>
        <a:p>
          <a:endParaRPr lang="en-US"/>
        </a:p>
      </dgm:t>
    </dgm:pt>
    <dgm:pt modelId="{52CC69F8-9BC9-4D4E-A7B1-02F26DED123D}" type="pres">
      <dgm:prSet presAssocID="{9F317676-849E-4066-B822-764A990DAE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AEE10F-A03A-4196-B6A8-4B8A94FDD5E6}" type="pres">
      <dgm:prSet presAssocID="{55702A82-D0C0-4B86-A301-62B869B346B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A3739-079E-488E-BE03-9988A9B4A54D}" srcId="{9F317676-849E-4066-B822-764A990DAEA8}" destId="{55702A82-D0C0-4B86-A301-62B869B346BF}" srcOrd="0" destOrd="0" parTransId="{495E16A7-2917-43E8-98C6-D83D047A9537}" sibTransId="{82645CE3-CB40-42EE-A318-40887B174F76}"/>
    <dgm:cxn modelId="{E2663D68-816B-4F06-8184-20D6C9ED5158}" type="presOf" srcId="{9F317676-849E-4066-B822-764A990DAEA8}" destId="{52CC69F8-9BC9-4D4E-A7B1-02F26DED123D}" srcOrd="0" destOrd="0" presId="urn:microsoft.com/office/officeart/2005/8/layout/vList2"/>
    <dgm:cxn modelId="{5706E68A-9917-426B-B273-33F2EACF378D}" type="presOf" srcId="{55702A82-D0C0-4B86-A301-62B869B346BF}" destId="{7AAEE10F-A03A-4196-B6A8-4B8A94FDD5E6}" srcOrd="0" destOrd="0" presId="urn:microsoft.com/office/officeart/2005/8/layout/vList2"/>
    <dgm:cxn modelId="{55A0E55E-2590-4646-9F85-9DBD36515A72}" type="presParOf" srcId="{52CC69F8-9BC9-4D4E-A7B1-02F26DED123D}" destId="{7AAEE10F-A03A-4196-B6A8-4B8A94FDD5E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0F71CE-7282-42B5-8886-839D7519CB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5EB3E95-AF95-4153-9695-22DB41640C46}">
      <dgm:prSet/>
      <dgm:spPr/>
      <dgm:t>
        <a:bodyPr/>
        <a:lstStyle/>
        <a:p>
          <a:pPr rtl="1"/>
          <a:r>
            <a:rPr lang="ar-SA" dirty="0" smtClean="0"/>
            <a:t>طريقة تحضير محلول التثبيت </a:t>
          </a:r>
          <a:r>
            <a:rPr lang="en-US" dirty="0" smtClean="0"/>
            <a:t>FAA</a:t>
          </a:r>
          <a:endParaRPr lang="en-US" dirty="0"/>
        </a:p>
      </dgm:t>
    </dgm:pt>
    <dgm:pt modelId="{ACEA137F-C647-4713-9A64-4DAA1B2BB3FC}" type="parTrans" cxnId="{63B3D6E2-80E4-4582-B3C8-03B8BE40F7C5}">
      <dgm:prSet/>
      <dgm:spPr/>
      <dgm:t>
        <a:bodyPr/>
        <a:lstStyle/>
        <a:p>
          <a:endParaRPr lang="en-US"/>
        </a:p>
      </dgm:t>
    </dgm:pt>
    <dgm:pt modelId="{E276DC2C-C54F-4F5D-A1F5-B7EA615B17F5}" type="sibTrans" cxnId="{63B3D6E2-80E4-4582-B3C8-03B8BE40F7C5}">
      <dgm:prSet/>
      <dgm:spPr/>
      <dgm:t>
        <a:bodyPr/>
        <a:lstStyle/>
        <a:p>
          <a:endParaRPr lang="en-US"/>
        </a:p>
      </dgm:t>
    </dgm:pt>
    <dgm:pt modelId="{2F9957F0-48D8-4D2B-A3BB-A9F320D1CE86}">
      <dgm:prSet/>
      <dgm:spPr/>
      <dgm:t>
        <a:bodyPr/>
        <a:lstStyle/>
        <a:p>
          <a:pPr rtl="1"/>
          <a:r>
            <a:rPr lang="ar-SA" dirty="0" err="1" smtClean="0"/>
            <a:t>90مل</a:t>
          </a:r>
          <a:r>
            <a:rPr lang="ar-SA" dirty="0" smtClean="0"/>
            <a:t> كحول </a:t>
          </a:r>
          <a:r>
            <a:rPr lang="ar-SA" dirty="0" err="1" smtClean="0"/>
            <a:t>ايثيلي</a:t>
          </a:r>
          <a:r>
            <a:rPr lang="ar-SA" dirty="0" smtClean="0"/>
            <a:t> </a:t>
          </a:r>
          <a:r>
            <a:rPr lang="ar-SA" dirty="0" err="1" smtClean="0"/>
            <a:t>50 </a:t>
          </a:r>
          <a:r>
            <a:rPr lang="ar-SA" dirty="0" smtClean="0"/>
            <a:t>% أو </a:t>
          </a:r>
          <a:r>
            <a:rPr lang="ar-SA" dirty="0" err="1" smtClean="0"/>
            <a:t>70%</a:t>
          </a:r>
          <a:r>
            <a:rPr lang="ar-SA" dirty="0" smtClean="0"/>
            <a:t>  </a:t>
          </a:r>
          <a:r>
            <a:rPr lang="en-US" dirty="0" smtClean="0"/>
            <a:t>Ethanol alcohol </a:t>
          </a:r>
          <a:endParaRPr lang="en-US" dirty="0"/>
        </a:p>
      </dgm:t>
    </dgm:pt>
    <dgm:pt modelId="{B71AFAC0-BFFF-4525-9B12-690B32701553}" type="parTrans" cxnId="{17A1AD26-EA97-4252-8ECD-0A0AA4D5BD9C}">
      <dgm:prSet/>
      <dgm:spPr/>
      <dgm:t>
        <a:bodyPr/>
        <a:lstStyle/>
        <a:p>
          <a:endParaRPr lang="en-US"/>
        </a:p>
      </dgm:t>
    </dgm:pt>
    <dgm:pt modelId="{4324C3A0-FBEE-4F10-9B19-02BE81C6ECF9}" type="sibTrans" cxnId="{17A1AD26-EA97-4252-8ECD-0A0AA4D5BD9C}">
      <dgm:prSet/>
      <dgm:spPr/>
      <dgm:t>
        <a:bodyPr/>
        <a:lstStyle/>
        <a:p>
          <a:endParaRPr lang="en-US"/>
        </a:p>
      </dgm:t>
    </dgm:pt>
    <dgm:pt modelId="{9B0DB7B0-BD39-45AA-AA4C-F68EB361B454}">
      <dgm:prSet/>
      <dgm:spPr/>
      <dgm:t>
        <a:bodyPr/>
        <a:lstStyle/>
        <a:p>
          <a:pPr rtl="1"/>
          <a:r>
            <a:rPr lang="en-US" dirty="0" smtClean="0"/>
            <a:t>5</a:t>
          </a:r>
          <a:r>
            <a:rPr lang="ar-SA" dirty="0" smtClean="0"/>
            <a:t>مل </a:t>
          </a:r>
          <a:r>
            <a:rPr lang="ar-SA" dirty="0" err="1" smtClean="0"/>
            <a:t>فورمالين</a:t>
          </a:r>
          <a:r>
            <a:rPr lang="ar-SA" dirty="0" smtClean="0"/>
            <a:t>  </a:t>
          </a:r>
          <a:r>
            <a:rPr lang="ar-SA" dirty="0" err="1" smtClean="0"/>
            <a:t>40%</a:t>
          </a:r>
          <a:r>
            <a:rPr lang="ar-SA" dirty="0" smtClean="0"/>
            <a:t>     </a:t>
          </a:r>
          <a:r>
            <a:rPr lang="en-US" dirty="0" smtClean="0"/>
            <a:t>Formalin </a:t>
          </a:r>
          <a:endParaRPr lang="en-US" dirty="0"/>
        </a:p>
      </dgm:t>
    </dgm:pt>
    <dgm:pt modelId="{41C772D7-2EA6-4B5E-A317-C2D202B01CC1}" type="parTrans" cxnId="{8BA712EA-9BE7-4FCD-9B29-4494B6D1E5C4}">
      <dgm:prSet/>
      <dgm:spPr/>
      <dgm:t>
        <a:bodyPr/>
        <a:lstStyle/>
        <a:p>
          <a:endParaRPr lang="en-US"/>
        </a:p>
      </dgm:t>
    </dgm:pt>
    <dgm:pt modelId="{BDF2395E-D5AF-4ED4-8122-CE56DE3571BE}" type="sibTrans" cxnId="{8BA712EA-9BE7-4FCD-9B29-4494B6D1E5C4}">
      <dgm:prSet/>
      <dgm:spPr/>
      <dgm:t>
        <a:bodyPr/>
        <a:lstStyle/>
        <a:p>
          <a:endParaRPr lang="en-US"/>
        </a:p>
      </dgm:t>
    </dgm:pt>
    <dgm:pt modelId="{0C66EFCB-C8B7-40E9-B331-38A20BB1CC1D}">
      <dgm:prSet/>
      <dgm:spPr/>
      <dgm:t>
        <a:bodyPr/>
        <a:lstStyle/>
        <a:p>
          <a:pPr rtl="1"/>
          <a:r>
            <a:rPr lang="en-US" dirty="0" smtClean="0"/>
            <a:t>5</a:t>
          </a:r>
          <a:r>
            <a:rPr lang="ar-SA" dirty="0" smtClean="0"/>
            <a:t>مل حمض الخليك الثلجي   </a:t>
          </a:r>
          <a:r>
            <a:rPr lang="en-US" dirty="0" smtClean="0"/>
            <a:t>Glacial acetic acid</a:t>
          </a:r>
          <a:endParaRPr lang="en-US" dirty="0"/>
        </a:p>
      </dgm:t>
    </dgm:pt>
    <dgm:pt modelId="{BBD960AF-CF29-4538-A5E3-7FD798DF7861}" type="parTrans" cxnId="{F5A131B1-BF80-41F0-9D01-57FF791E14C3}">
      <dgm:prSet/>
      <dgm:spPr/>
      <dgm:t>
        <a:bodyPr/>
        <a:lstStyle/>
        <a:p>
          <a:endParaRPr lang="en-US"/>
        </a:p>
      </dgm:t>
    </dgm:pt>
    <dgm:pt modelId="{F3441716-BA73-4915-A2C1-DCE30E452D07}" type="sibTrans" cxnId="{F5A131B1-BF80-41F0-9D01-57FF791E14C3}">
      <dgm:prSet/>
      <dgm:spPr/>
      <dgm:t>
        <a:bodyPr/>
        <a:lstStyle/>
        <a:p>
          <a:endParaRPr lang="en-US"/>
        </a:p>
      </dgm:t>
    </dgm:pt>
    <dgm:pt modelId="{BD1DB675-67BA-4678-9218-B4BA3AF087E0}">
      <dgm:prSet/>
      <dgm:spPr/>
      <dgm:t>
        <a:bodyPr/>
        <a:lstStyle/>
        <a:p>
          <a:pPr rtl="1"/>
          <a:r>
            <a:rPr lang="ar-SA" dirty="0" smtClean="0"/>
            <a:t>أوراق و سيقان نباتية طازجة </a:t>
          </a:r>
          <a:r>
            <a:rPr lang="ar-SA" dirty="0" err="1" smtClean="0"/>
            <a:t>وغضة </a:t>
          </a:r>
          <a:r>
            <a:rPr lang="ar-SA" dirty="0" smtClean="0"/>
            <a:t>, </a:t>
          </a:r>
          <a:r>
            <a:rPr lang="ar-SA" dirty="0" err="1" smtClean="0"/>
            <a:t>شفرات </a:t>
          </a:r>
          <a:r>
            <a:rPr lang="ar-SA" dirty="0" smtClean="0"/>
            <a:t>, أوعية </a:t>
          </a:r>
          <a:r>
            <a:rPr lang="ar-SA" dirty="0" err="1" smtClean="0"/>
            <a:t>زجاجية </a:t>
          </a:r>
          <a:r>
            <a:rPr lang="ar-SA" dirty="0" smtClean="0"/>
            <a:t>, مساطر</a:t>
          </a:r>
          <a:r>
            <a:rPr lang="en-US" dirty="0" smtClean="0"/>
            <a:t>.</a:t>
          </a:r>
          <a:r>
            <a:rPr lang="ar-SA" dirty="0" smtClean="0"/>
            <a:t> ملاقط, انابيب صغيرة ذات </a:t>
          </a:r>
          <a:r>
            <a:rPr lang="ar-SA" dirty="0" err="1" smtClean="0"/>
            <a:t>غطاء </a:t>
          </a:r>
          <a:r>
            <a:rPr lang="ar-SA" dirty="0" smtClean="0"/>
            <a:t>, شمع </a:t>
          </a:r>
          <a:r>
            <a:rPr lang="ar-SA" dirty="0" err="1" smtClean="0"/>
            <a:t>بارفين.</a:t>
          </a:r>
          <a:endParaRPr lang="en-US" dirty="0"/>
        </a:p>
      </dgm:t>
    </dgm:pt>
    <dgm:pt modelId="{0255263A-E604-441D-9800-01DC993790EA}" type="parTrans" cxnId="{2AF5573F-4259-49E8-ACED-FA9CD5492378}">
      <dgm:prSet/>
      <dgm:spPr/>
      <dgm:t>
        <a:bodyPr/>
        <a:lstStyle/>
        <a:p>
          <a:endParaRPr lang="en-US"/>
        </a:p>
      </dgm:t>
    </dgm:pt>
    <dgm:pt modelId="{589B4903-CAEF-463C-B7E2-12C7CF9CE140}" type="sibTrans" cxnId="{2AF5573F-4259-49E8-ACED-FA9CD5492378}">
      <dgm:prSet/>
      <dgm:spPr/>
      <dgm:t>
        <a:bodyPr/>
        <a:lstStyle/>
        <a:p>
          <a:endParaRPr lang="en-US"/>
        </a:p>
      </dgm:t>
    </dgm:pt>
    <dgm:pt modelId="{5F01C24A-D6BE-4B5D-978A-923EA4A88B72}" type="pres">
      <dgm:prSet presAssocID="{8D0F71CE-7282-42B5-8886-839D7519CB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BC1E99-471B-49FF-9E9C-50023806E5C1}" type="pres">
      <dgm:prSet presAssocID="{B5EB3E95-AF95-4153-9695-22DB41640C4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FF4E6-2721-47AD-998F-8F95F3D8AC89}" type="pres">
      <dgm:prSet presAssocID="{B5EB3E95-AF95-4153-9695-22DB41640C4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1EFC4-977D-48FC-AD71-1DA21D1804CF}" type="pres">
      <dgm:prSet presAssocID="{BD1DB675-67BA-4678-9218-B4BA3AF087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895FD8-F0C2-4417-A5AD-2742C9A79C5E}" type="presOf" srcId="{0C66EFCB-C8B7-40E9-B331-38A20BB1CC1D}" destId="{DB1FF4E6-2721-47AD-998F-8F95F3D8AC89}" srcOrd="0" destOrd="2" presId="urn:microsoft.com/office/officeart/2005/8/layout/vList2"/>
    <dgm:cxn modelId="{0D88DBC0-71BC-465A-9971-0757CB9056D7}" type="presOf" srcId="{9B0DB7B0-BD39-45AA-AA4C-F68EB361B454}" destId="{DB1FF4E6-2721-47AD-998F-8F95F3D8AC89}" srcOrd="0" destOrd="1" presId="urn:microsoft.com/office/officeart/2005/8/layout/vList2"/>
    <dgm:cxn modelId="{DF335679-C73F-4C7C-8A4D-F70EDADBFBFA}" type="presOf" srcId="{8D0F71CE-7282-42B5-8886-839D7519CB70}" destId="{5F01C24A-D6BE-4B5D-978A-923EA4A88B72}" srcOrd="0" destOrd="0" presId="urn:microsoft.com/office/officeart/2005/8/layout/vList2"/>
    <dgm:cxn modelId="{17A1AD26-EA97-4252-8ECD-0A0AA4D5BD9C}" srcId="{B5EB3E95-AF95-4153-9695-22DB41640C46}" destId="{2F9957F0-48D8-4D2B-A3BB-A9F320D1CE86}" srcOrd="0" destOrd="0" parTransId="{B71AFAC0-BFFF-4525-9B12-690B32701553}" sibTransId="{4324C3A0-FBEE-4F10-9B19-02BE81C6ECF9}"/>
    <dgm:cxn modelId="{B2029031-6C68-4A08-8DC0-184D1ECD6D5A}" type="presOf" srcId="{BD1DB675-67BA-4678-9218-B4BA3AF087E0}" destId="{3B01EFC4-977D-48FC-AD71-1DA21D1804CF}" srcOrd="0" destOrd="0" presId="urn:microsoft.com/office/officeart/2005/8/layout/vList2"/>
    <dgm:cxn modelId="{2AF5573F-4259-49E8-ACED-FA9CD5492378}" srcId="{8D0F71CE-7282-42B5-8886-839D7519CB70}" destId="{BD1DB675-67BA-4678-9218-B4BA3AF087E0}" srcOrd="1" destOrd="0" parTransId="{0255263A-E604-441D-9800-01DC993790EA}" sibTransId="{589B4903-CAEF-463C-B7E2-12C7CF9CE140}"/>
    <dgm:cxn modelId="{F5A131B1-BF80-41F0-9D01-57FF791E14C3}" srcId="{B5EB3E95-AF95-4153-9695-22DB41640C46}" destId="{0C66EFCB-C8B7-40E9-B331-38A20BB1CC1D}" srcOrd="2" destOrd="0" parTransId="{BBD960AF-CF29-4538-A5E3-7FD798DF7861}" sibTransId="{F3441716-BA73-4915-A2C1-DCE30E452D07}"/>
    <dgm:cxn modelId="{63B3D6E2-80E4-4582-B3C8-03B8BE40F7C5}" srcId="{8D0F71CE-7282-42B5-8886-839D7519CB70}" destId="{B5EB3E95-AF95-4153-9695-22DB41640C46}" srcOrd="0" destOrd="0" parTransId="{ACEA137F-C647-4713-9A64-4DAA1B2BB3FC}" sibTransId="{E276DC2C-C54F-4F5D-A1F5-B7EA615B17F5}"/>
    <dgm:cxn modelId="{7129C1A2-921A-4381-B8EC-E293BCB22C45}" type="presOf" srcId="{2F9957F0-48D8-4D2B-A3BB-A9F320D1CE86}" destId="{DB1FF4E6-2721-47AD-998F-8F95F3D8AC89}" srcOrd="0" destOrd="0" presId="urn:microsoft.com/office/officeart/2005/8/layout/vList2"/>
    <dgm:cxn modelId="{8BA712EA-9BE7-4FCD-9B29-4494B6D1E5C4}" srcId="{B5EB3E95-AF95-4153-9695-22DB41640C46}" destId="{9B0DB7B0-BD39-45AA-AA4C-F68EB361B454}" srcOrd="1" destOrd="0" parTransId="{41C772D7-2EA6-4B5E-A317-C2D202B01CC1}" sibTransId="{BDF2395E-D5AF-4ED4-8122-CE56DE3571BE}"/>
    <dgm:cxn modelId="{3FDBB038-E3BB-4AC5-8EB4-ADB6482648D4}" type="presOf" srcId="{B5EB3E95-AF95-4153-9695-22DB41640C46}" destId="{6ABC1E99-471B-49FF-9E9C-50023806E5C1}" srcOrd="0" destOrd="0" presId="urn:microsoft.com/office/officeart/2005/8/layout/vList2"/>
    <dgm:cxn modelId="{4C436D83-E727-4C2C-A11D-887C3BF31EC0}" type="presParOf" srcId="{5F01C24A-D6BE-4B5D-978A-923EA4A88B72}" destId="{6ABC1E99-471B-49FF-9E9C-50023806E5C1}" srcOrd="0" destOrd="0" presId="urn:microsoft.com/office/officeart/2005/8/layout/vList2"/>
    <dgm:cxn modelId="{A014F6A5-928A-4C1B-9AAC-B33603E9D9A8}" type="presParOf" srcId="{5F01C24A-D6BE-4B5D-978A-923EA4A88B72}" destId="{DB1FF4E6-2721-47AD-998F-8F95F3D8AC89}" srcOrd="1" destOrd="0" presId="urn:microsoft.com/office/officeart/2005/8/layout/vList2"/>
    <dgm:cxn modelId="{771A1B4E-6BBA-4CE4-8932-378D5DA8CAA7}" type="presParOf" srcId="{5F01C24A-D6BE-4B5D-978A-923EA4A88B72}" destId="{3B01EFC4-977D-48FC-AD71-1DA21D1804C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60B85A-F582-46C9-9A9F-B0B7675CCD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9EC5FC-807A-4203-8C63-747C1C3BAC95}">
      <dgm:prSet/>
      <dgm:spPr/>
      <dgm:t>
        <a:bodyPr/>
        <a:lstStyle/>
        <a:p>
          <a:pPr algn="ctr" rtl="1"/>
          <a:r>
            <a:rPr lang="ar-SA" dirty="0" smtClean="0"/>
            <a:t>طريقة العمل </a:t>
          </a:r>
          <a:endParaRPr lang="en-US" dirty="0"/>
        </a:p>
      </dgm:t>
    </dgm:pt>
    <dgm:pt modelId="{6D59C5ED-653E-403F-AACA-D55BDFFE7236}" type="parTrans" cxnId="{9075E658-9E25-467C-8A0E-73D531B08CCC}">
      <dgm:prSet/>
      <dgm:spPr/>
      <dgm:t>
        <a:bodyPr/>
        <a:lstStyle/>
        <a:p>
          <a:endParaRPr lang="en-US"/>
        </a:p>
      </dgm:t>
    </dgm:pt>
    <dgm:pt modelId="{A3CBEBCD-BBA6-4EC4-B676-C9FA9CFADEB6}" type="sibTrans" cxnId="{9075E658-9E25-467C-8A0E-73D531B08CCC}">
      <dgm:prSet/>
      <dgm:spPr/>
      <dgm:t>
        <a:bodyPr/>
        <a:lstStyle/>
        <a:p>
          <a:endParaRPr lang="en-US"/>
        </a:p>
      </dgm:t>
    </dgm:pt>
    <dgm:pt modelId="{0039449B-B652-4588-97B0-2CA1AF8E8D2F}" type="pres">
      <dgm:prSet presAssocID="{6860B85A-F582-46C9-9A9F-B0B7675CCD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31B594-86DC-4CBF-9ECF-94120B611925}" type="pres">
      <dgm:prSet presAssocID="{209EC5FC-807A-4203-8C63-747C1C3BAC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75E658-9E25-467C-8A0E-73D531B08CCC}" srcId="{6860B85A-F582-46C9-9A9F-B0B7675CCD65}" destId="{209EC5FC-807A-4203-8C63-747C1C3BAC95}" srcOrd="0" destOrd="0" parTransId="{6D59C5ED-653E-403F-AACA-D55BDFFE7236}" sibTransId="{A3CBEBCD-BBA6-4EC4-B676-C9FA9CFADEB6}"/>
    <dgm:cxn modelId="{25E5E1FA-93B8-4F8C-AD7C-665C3C1C33C3}" type="presOf" srcId="{209EC5FC-807A-4203-8C63-747C1C3BAC95}" destId="{4331B594-86DC-4CBF-9ECF-94120B611925}" srcOrd="0" destOrd="0" presId="urn:microsoft.com/office/officeart/2005/8/layout/vList2"/>
    <dgm:cxn modelId="{7F78059A-2CDA-488E-A50F-29D24F39419A}" type="presOf" srcId="{6860B85A-F582-46C9-9A9F-B0B7675CCD65}" destId="{0039449B-B652-4588-97B0-2CA1AF8E8D2F}" srcOrd="0" destOrd="0" presId="urn:microsoft.com/office/officeart/2005/8/layout/vList2"/>
    <dgm:cxn modelId="{08C47162-F1D8-4D5A-BF0F-6523E8F388AC}" type="presParOf" srcId="{0039449B-B652-4588-97B0-2CA1AF8E8D2F}" destId="{4331B594-86DC-4CBF-9ECF-94120B6119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8F8868C-32F3-419B-A89E-C454703C73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E740EB-5B8F-47A3-83D3-176C2E338617}">
      <dgm:prSet/>
      <dgm:spPr/>
      <dgm:t>
        <a:bodyPr/>
        <a:lstStyle/>
        <a:p>
          <a:pPr algn="r" rtl="0"/>
          <a:r>
            <a:rPr lang="ar-SA" dirty="0" smtClean="0"/>
            <a:t>لعمل </a:t>
          </a:r>
          <a:r>
            <a:rPr lang="ar-SA" dirty="0" err="1" smtClean="0"/>
            <a:t>تراكيز</a:t>
          </a:r>
          <a:r>
            <a:rPr lang="ar-SA" dirty="0" smtClean="0"/>
            <a:t> مختلفة من الكحول </a:t>
          </a:r>
          <a:r>
            <a:rPr lang="ar-SA" dirty="0" err="1" smtClean="0"/>
            <a:t>الأيثيلي</a:t>
          </a:r>
          <a:r>
            <a:rPr lang="ar-SA" dirty="0" smtClean="0"/>
            <a:t> ذو تركيز 95% نتبع احدى الطريقتين  التاليتين </a:t>
          </a:r>
          <a:endParaRPr lang="en-US" dirty="0"/>
        </a:p>
      </dgm:t>
    </dgm:pt>
    <dgm:pt modelId="{BCA469A8-031C-427B-9632-2DEFD81B8E5E}" type="parTrans" cxnId="{29B2C2F9-FEE6-4EC5-A61F-459E48D0B3D8}">
      <dgm:prSet/>
      <dgm:spPr/>
      <dgm:t>
        <a:bodyPr/>
        <a:lstStyle/>
        <a:p>
          <a:endParaRPr lang="en-US"/>
        </a:p>
      </dgm:t>
    </dgm:pt>
    <dgm:pt modelId="{EE457982-4DD9-4D40-ADD5-FB20A20A90EA}" type="sibTrans" cxnId="{29B2C2F9-FEE6-4EC5-A61F-459E48D0B3D8}">
      <dgm:prSet/>
      <dgm:spPr/>
      <dgm:t>
        <a:bodyPr/>
        <a:lstStyle/>
        <a:p>
          <a:endParaRPr lang="en-US"/>
        </a:p>
      </dgm:t>
    </dgm:pt>
    <dgm:pt modelId="{1AC84AE4-C05C-4407-9E69-75843A5C421A}" type="pres">
      <dgm:prSet presAssocID="{58F8868C-32F3-419B-A89E-C454703C73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64E1C0-D110-446A-B86C-2D01C4E98FF8}" type="pres">
      <dgm:prSet presAssocID="{F2E740EB-5B8F-47A3-83D3-176C2E33861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3E5583-E2C9-4AE8-A462-D006AD7C1A7D}" type="presOf" srcId="{F2E740EB-5B8F-47A3-83D3-176C2E338617}" destId="{D664E1C0-D110-446A-B86C-2D01C4E98FF8}" srcOrd="0" destOrd="0" presId="urn:microsoft.com/office/officeart/2005/8/layout/vList2"/>
    <dgm:cxn modelId="{29B2C2F9-FEE6-4EC5-A61F-459E48D0B3D8}" srcId="{58F8868C-32F3-419B-A89E-C454703C7374}" destId="{F2E740EB-5B8F-47A3-83D3-176C2E338617}" srcOrd="0" destOrd="0" parTransId="{BCA469A8-031C-427B-9632-2DEFD81B8E5E}" sibTransId="{EE457982-4DD9-4D40-ADD5-FB20A20A90EA}"/>
    <dgm:cxn modelId="{15B27BA3-55A4-4CD5-A664-9D66989CBA83}" type="presOf" srcId="{58F8868C-32F3-419B-A89E-C454703C7374}" destId="{1AC84AE4-C05C-4407-9E69-75843A5C421A}" srcOrd="0" destOrd="0" presId="urn:microsoft.com/office/officeart/2005/8/layout/vList2"/>
    <dgm:cxn modelId="{FB452DE0-E713-473E-B77C-87EB16A9B281}" type="presParOf" srcId="{1AC84AE4-C05C-4407-9E69-75843A5C421A}" destId="{D664E1C0-D110-446A-B86C-2D01C4E98F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9088-C837-4A9E-9ECC-4CD4D5366FE5}">
      <dsp:nvSpPr>
        <dsp:cNvPr id="0" name=""/>
        <dsp:cNvSpPr/>
      </dsp:nvSpPr>
      <dsp:spPr>
        <a:xfrm>
          <a:off x="0" y="32183"/>
          <a:ext cx="8229600" cy="1792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دراسة الانسجة الحية تحتاج الى معرفة تركيب ومكونات النسيج وهذا الترتيب له علاقة بوظائف كل نسيج حيث ان مجموعة الانسجة يشكل جسم النبات الكامل.</a:t>
          </a:r>
          <a:endParaRPr lang="en-US" sz="2600" b="1" kern="1200" dirty="0"/>
        </a:p>
      </dsp:txBody>
      <dsp:txXfrm>
        <a:off x="87521" y="119704"/>
        <a:ext cx="8054558" cy="1617836"/>
      </dsp:txXfrm>
    </dsp:sp>
    <dsp:sp modelId="{AE5BF51C-E17A-41DE-BDA8-4A9B7B6EF030}">
      <dsp:nvSpPr>
        <dsp:cNvPr id="0" name=""/>
        <dsp:cNvSpPr/>
      </dsp:nvSpPr>
      <dsp:spPr>
        <a:xfrm>
          <a:off x="0" y="1899942"/>
          <a:ext cx="8229600" cy="1792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يعتمد تحضير العينات الكبيرة التي لا يمكن فحصها مباشرة تحت المجهر الضوئي والتي يجب تقطيعها إلى أجزاء </a:t>
          </a:r>
          <a:r>
            <a:rPr lang="ar-SA" sz="2600" b="1" kern="1200" dirty="0" err="1" smtClean="0"/>
            <a:t>صغيرة </a:t>
          </a:r>
          <a:r>
            <a:rPr lang="ar-SA" sz="2600" b="1" kern="1200" dirty="0" smtClean="0"/>
            <a:t>, على الالتزام بجداول زمنية مناسبة ومعينة باستخدام محاليل ذات نسب معينة ومن مواد الأولية تتلاءم طبيعة تلك </a:t>
          </a:r>
          <a:r>
            <a:rPr lang="ar-SA" sz="2600" b="1" kern="1200" dirty="0" err="1" smtClean="0"/>
            <a:t>العينات .</a:t>
          </a:r>
          <a:endParaRPr lang="en-US" sz="2600" b="1" kern="1200" dirty="0"/>
        </a:p>
      </dsp:txBody>
      <dsp:txXfrm>
        <a:off x="87521" y="1987463"/>
        <a:ext cx="8054558" cy="1617836"/>
      </dsp:txXfrm>
    </dsp:sp>
    <dsp:sp modelId="{C1D349DC-F533-4F21-AFED-B85D631356FA}">
      <dsp:nvSpPr>
        <dsp:cNvPr id="0" name=""/>
        <dsp:cNvSpPr/>
      </dsp:nvSpPr>
      <dsp:spPr>
        <a:xfrm>
          <a:off x="0" y="3767700"/>
          <a:ext cx="8229600" cy="17928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للحصول على قطاعات ذات نوعية جيدة من عينات مطمورة بشمع </a:t>
          </a:r>
          <a:r>
            <a:rPr lang="ar-SA" sz="2600" b="1" kern="1200" dirty="0" err="1" smtClean="0"/>
            <a:t>البرافين</a:t>
          </a:r>
          <a:r>
            <a:rPr lang="ar-SA" sz="2600" b="1" kern="1200" dirty="0" smtClean="0"/>
            <a:t> أو أي وسط طمر أخر,  فان هذه العملية تمر بخطوات ذات تنظيم </a:t>
          </a:r>
          <a:r>
            <a:rPr lang="ar-SA" sz="2600" b="1" kern="1200" dirty="0" err="1" smtClean="0"/>
            <a:t>معين .</a:t>
          </a:r>
          <a:endParaRPr lang="en-US" sz="2600" b="1" kern="1200" dirty="0"/>
        </a:p>
      </dsp:txBody>
      <dsp:txXfrm>
        <a:off x="87521" y="3855221"/>
        <a:ext cx="8054558" cy="16178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CEDF9-4684-4206-B982-5774F9FEEB89}">
      <dsp:nvSpPr>
        <dsp:cNvPr id="0" name=""/>
        <dsp:cNvSpPr/>
      </dsp:nvSpPr>
      <dsp:spPr>
        <a:xfrm>
          <a:off x="0" y="364946"/>
          <a:ext cx="8229600" cy="2150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مجموعة معقدة من العمليات الكيميائية </a:t>
          </a:r>
          <a:r>
            <a:rPr lang="ar-SA" sz="2600" b="1" kern="1200" dirty="0" err="1" smtClean="0"/>
            <a:t>المتسلسة</a:t>
          </a:r>
          <a:r>
            <a:rPr lang="ar-SA" sz="2600" b="1" kern="1200" dirty="0" smtClean="0"/>
            <a:t> تختلف </a:t>
          </a:r>
          <a:r>
            <a:rPr lang="ar-SA" sz="2600" b="1" kern="1200" dirty="0" err="1" smtClean="0"/>
            <a:t>بأختلاف</a:t>
          </a:r>
          <a:r>
            <a:rPr lang="ar-SA" sz="2600" b="1" kern="1200" dirty="0" smtClean="0"/>
            <a:t> المجموعات النباتية فالطحالب تثبت بطريقة تختلف عن النباتات الزهرية </a:t>
          </a:r>
          <a:r>
            <a:rPr lang="ar-SA" sz="2600" b="1" kern="1200" dirty="0" err="1" smtClean="0"/>
            <a:t>وافضل</a:t>
          </a:r>
          <a:r>
            <a:rPr lang="ar-SA" sz="2600" b="1" kern="1200" dirty="0" smtClean="0"/>
            <a:t> محلول تثبيت هو المحلول الذي يستطيع وقف العمليات وتثبيت النسيج بسرعة قبل حدوث تغيرات في النسيج مثل الامتلاء </a:t>
          </a:r>
          <a:r>
            <a:rPr lang="ar-SA" sz="2600" b="1" kern="1200" dirty="0" err="1" smtClean="0"/>
            <a:t>والبلزمة.</a:t>
          </a:r>
          <a:endParaRPr lang="en-US" sz="2600" b="1" kern="1200" dirty="0"/>
        </a:p>
      </dsp:txBody>
      <dsp:txXfrm>
        <a:off x="104970" y="469916"/>
        <a:ext cx="8019660" cy="1940373"/>
      </dsp:txXfrm>
    </dsp:sp>
    <dsp:sp modelId="{4D41A9B2-3397-4A63-8E22-4BBA52B0584A}">
      <dsp:nvSpPr>
        <dsp:cNvPr id="0" name=""/>
        <dsp:cNvSpPr/>
      </dsp:nvSpPr>
      <dsp:spPr>
        <a:xfrm>
          <a:off x="0" y="2590139"/>
          <a:ext cx="8229600" cy="21503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dirty="0" smtClean="0"/>
            <a:t>الهدف من عملية التثبيت هو منع النسيج من التحلل الذي قد يحصل نتيجة للتحلل الذاتي بفعل بعض الأنزيمات أو نشاط عدد من الكائنات الحية </a:t>
          </a:r>
          <a:r>
            <a:rPr lang="ar-SA" sz="2600" b="1" kern="1200" dirty="0" err="1" smtClean="0"/>
            <a:t>الدقيقة </a:t>
          </a:r>
          <a:r>
            <a:rPr lang="ar-SA" sz="2600" b="1" kern="1200" dirty="0" smtClean="0"/>
            <a:t>,  وذلك من خلال طمره في مادة صلبة كالشمع لدعم النسيج </a:t>
          </a:r>
          <a:r>
            <a:rPr lang="ar-SA" sz="2600" b="1" kern="1200" dirty="0" err="1" smtClean="0"/>
            <a:t>واعطاءه</a:t>
          </a:r>
          <a:r>
            <a:rPr lang="ar-SA" sz="2600" b="1" kern="1200" dirty="0" smtClean="0"/>
            <a:t> الصلابة الكافية لتسهيل تقطيعه الى قطاعات رقيقه جدا وتكون الانسجة طرية لتسهل قطعة بالسكين بدون ضرر ولحفظ القطاع اطول فتره ممكنة.</a:t>
          </a:r>
          <a:endParaRPr lang="en-US" sz="2600" b="1" kern="1200" dirty="0"/>
        </a:p>
      </dsp:txBody>
      <dsp:txXfrm>
        <a:off x="104970" y="2695109"/>
        <a:ext cx="8019660" cy="19403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C8844-4975-47FA-9223-B95113912D02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هنالك بعض العوامل التي </a:t>
          </a:r>
          <a:r>
            <a:rPr lang="ar-SA" sz="4500" kern="1200" dirty="0" err="1" smtClean="0"/>
            <a:t>توثر</a:t>
          </a:r>
          <a:r>
            <a:rPr lang="ar-SA" sz="4500" kern="1200" dirty="0" smtClean="0"/>
            <a:t> على التثبيت</a:t>
          </a:r>
          <a:endParaRPr lang="en-US" sz="4500" kern="1200" dirty="0"/>
        </a:p>
      </dsp:txBody>
      <dsp:txXfrm>
        <a:off x="52688" y="84525"/>
        <a:ext cx="8124224" cy="9739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5F074-1DE6-41F6-8994-67C30B2F5839}">
      <dsp:nvSpPr>
        <dsp:cNvPr id="0" name=""/>
        <dsp:cNvSpPr/>
      </dsp:nvSpPr>
      <dsp:spPr>
        <a:xfrm>
          <a:off x="0" y="2379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A0F2EC-2FD9-4F71-9B3F-2ABAD0D5261C}">
      <dsp:nvSpPr>
        <dsp:cNvPr id="0" name=""/>
        <dsp:cNvSpPr/>
      </dsp:nvSpPr>
      <dsp:spPr>
        <a:xfrm>
          <a:off x="0" y="2379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err="1" smtClean="0"/>
            <a:t>الحموضه</a:t>
          </a:r>
          <a:r>
            <a:rPr lang="ar-SA" sz="3700" kern="1200" dirty="0" smtClean="0"/>
            <a:t> </a:t>
          </a:r>
          <a:r>
            <a:rPr lang="en-US" sz="3700" kern="1200" dirty="0" smtClean="0"/>
            <a:t>pH</a:t>
          </a:r>
          <a:endParaRPr lang="en-US" sz="3700" kern="1200" dirty="0"/>
        </a:p>
      </dsp:txBody>
      <dsp:txXfrm>
        <a:off x="0" y="2379"/>
        <a:ext cx="7467600" cy="811477"/>
      </dsp:txXfrm>
    </dsp:sp>
    <dsp:sp modelId="{6ECED60F-4A4B-4877-A581-3744BF1A9A74}">
      <dsp:nvSpPr>
        <dsp:cNvPr id="0" name=""/>
        <dsp:cNvSpPr/>
      </dsp:nvSpPr>
      <dsp:spPr>
        <a:xfrm>
          <a:off x="0" y="813857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3E024-5566-45EB-8D7D-FCBFCB1DC2E2}">
      <dsp:nvSpPr>
        <dsp:cNvPr id="0" name=""/>
        <dsp:cNvSpPr/>
      </dsp:nvSpPr>
      <dsp:spPr>
        <a:xfrm>
          <a:off x="0" y="813857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درجة </a:t>
          </a:r>
          <a:r>
            <a:rPr lang="ar-SA" sz="3700" kern="1200" dirty="0" err="1" smtClean="0"/>
            <a:t>الحراره</a:t>
          </a:r>
          <a:endParaRPr lang="en-US" sz="3700" kern="1200" dirty="0"/>
        </a:p>
      </dsp:txBody>
      <dsp:txXfrm>
        <a:off x="0" y="813857"/>
        <a:ext cx="7467600" cy="811477"/>
      </dsp:txXfrm>
    </dsp:sp>
    <dsp:sp modelId="{1AE536EB-E193-41E4-87CB-9999C9FA8A70}">
      <dsp:nvSpPr>
        <dsp:cNvPr id="0" name=""/>
        <dsp:cNvSpPr/>
      </dsp:nvSpPr>
      <dsp:spPr>
        <a:xfrm>
          <a:off x="0" y="1625334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C8D5A-C8A4-46F4-BC91-81C6764A8B86}">
      <dsp:nvSpPr>
        <dsp:cNvPr id="0" name=""/>
        <dsp:cNvSpPr/>
      </dsp:nvSpPr>
      <dsp:spPr>
        <a:xfrm>
          <a:off x="0" y="1625334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err="1" smtClean="0"/>
            <a:t>نفاذية</a:t>
          </a:r>
          <a:r>
            <a:rPr lang="ar-SA" sz="3700" kern="1200" dirty="0" smtClean="0"/>
            <a:t> المثبتات المستخدمة.</a:t>
          </a:r>
          <a:endParaRPr lang="en-US" sz="3700" kern="1200" dirty="0"/>
        </a:p>
      </dsp:txBody>
      <dsp:txXfrm>
        <a:off x="0" y="1625334"/>
        <a:ext cx="7467600" cy="811477"/>
      </dsp:txXfrm>
    </dsp:sp>
    <dsp:sp modelId="{BB377289-C1B5-4D7E-AAEA-12CB0DC8BEC6}">
      <dsp:nvSpPr>
        <dsp:cNvPr id="0" name=""/>
        <dsp:cNvSpPr/>
      </dsp:nvSpPr>
      <dsp:spPr>
        <a:xfrm>
          <a:off x="0" y="2436812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0F4E9-6F84-4E71-91BC-732A475E84ED}">
      <dsp:nvSpPr>
        <dsp:cNvPr id="0" name=""/>
        <dsp:cNvSpPr/>
      </dsp:nvSpPr>
      <dsp:spPr>
        <a:xfrm>
          <a:off x="0" y="2436812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حجم النسيج</a:t>
          </a:r>
          <a:endParaRPr lang="en-US" sz="3700" kern="1200" dirty="0"/>
        </a:p>
      </dsp:txBody>
      <dsp:txXfrm>
        <a:off x="0" y="2436812"/>
        <a:ext cx="7467600" cy="811477"/>
      </dsp:txXfrm>
    </dsp:sp>
    <dsp:sp modelId="{5B715FC3-F7DE-4226-9DD3-F23E76B73C57}">
      <dsp:nvSpPr>
        <dsp:cNvPr id="0" name=""/>
        <dsp:cNvSpPr/>
      </dsp:nvSpPr>
      <dsp:spPr>
        <a:xfrm>
          <a:off x="0" y="3248290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204C3-546F-4416-9B3B-A21C0B5C7CD9}">
      <dsp:nvSpPr>
        <dsp:cNvPr id="0" name=""/>
        <dsp:cNvSpPr/>
      </dsp:nvSpPr>
      <dsp:spPr>
        <a:xfrm>
          <a:off x="0" y="3248290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حجم المحلول المثبت</a:t>
          </a:r>
          <a:endParaRPr lang="en-US" sz="3700" kern="1200" dirty="0"/>
        </a:p>
      </dsp:txBody>
      <dsp:txXfrm>
        <a:off x="0" y="3248290"/>
        <a:ext cx="7467600" cy="811477"/>
      </dsp:txXfrm>
    </dsp:sp>
    <dsp:sp modelId="{5CF78AD8-A839-41CE-B371-042A54ED0BB1}">
      <dsp:nvSpPr>
        <dsp:cNvPr id="0" name=""/>
        <dsp:cNvSpPr/>
      </dsp:nvSpPr>
      <dsp:spPr>
        <a:xfrm>
          <a:off x="0" y="4059767"/>
          <a:ext cx="7467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74A33-5D51-49FF-A338-5086F31774E8}">
      <dsp:nvSpPr>
        <dsp:cNvPr id="0" name=""/>
        <dsp:cNvSpPr/>
      </dsp:nvSpPr>
      <dsp:spPr>
        <a:xfrm>
          <a:off x="0" y="4059767"/>
          <a:ext cx="7467600" cy="8114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الوقت الخاص بكل خطوة من خطوات التثبيت.</a:t>
          </a:r>
          <a:endParaRPr lang="en-US" sz="3700" kern="1200" dirty="0"/>
        </a:p>
      </dsp:txBody>
      <dsp:txXfrm>
        <a:off x="0" y="4059767"/>
        <a:ext cx="7467600" cy="811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EE10F-A03A-4196-B6A8-4B8A94FDD5E6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الأدوات 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C1E99-471B-49FF-9E9C-50023806E5C1}">
      <dsp:nvSpPr>
        <dsp:cNvPr id="0" name=""/>
        <dsp:cNvSpPr/>
      </dsp:nvSpPr>
      <dsp:spPr>
        <a:xfrm>
          <a:off x="0" y="64052"/>
          <a:ext cx="7467600" cy="1726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طريقة تحضير محلول التثبيت </a:t>
          </a:r>
          <a:r>
            <a:rPr lang="en-US" sz="3200" kern="1200" dirty="0" smtClean="0"/>
            <a:t>FAA</a:t>
          </a:r>
          <a:endParaRPr lang="en-US" sz="3200" kern="1200" dirty="0"/>
        </a:p>
      </dsp:txBody>
      <dsp:txXfrm>
        <a:off x="84301" y="148353"/>
        <a:ext cx="7298998" cy="1558318"/>
      </dsp:txXfrm>
    </dsp:sp>
    <dsp:sp modelId="{DB1FF4E6-2721-47AD-998F-8F95F3D8AC89}">
      <dsp:nvSpPr>
        <dsp:cNvPr id="0" name=""/>
        <dsp:cNvSpPr/>
      </dsp:nvSpPr>
      <dsp:spPr>
        <a:xfrm>
          <a:off x="0" y="1790972"/>
          <a:ext cx="7467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40640" rIns="227584" bIns="40640" numCol="1" spcCol="1270" anchor="t" anchorCtr="0">
          <a:noAutofit/>
        </a:bodyPr>
        <a:lstStyle/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500" kern="1200" dirty="0" err="1" smtClean="0"/>
            <a:t>90مل</a:t>
          </a:r>
          <a:r>
            <a:rPr lang="ar-SA" sz="2500" kern="1200" dirty="0" smtClean="0"/>
            <a:t> كحول </a:t>
          </a:r>
          <a:r>
            <a:rPr lang="ar-SA" sz="2500" kern="1200" dirty="0" err="1" smtClean="0"/>
            <a:t>ايثيلي</a:t>
          </a:r>
          <a:r>
            <a:rPr lang="ar-SA" sz="2500" kern="1200" dirty="0" smtClean="0"/>
            <a:t> </a:t>
          </a:r>
          <a:r>
            <a:rPr lang="ar-SA" sz="2500" kern="1200" dirty="0" err="1" smtClean="0"/>
            <a:t>50 </a:t>
          </a:r>
          <a:r>
            <a:rPr lang="ar-SA" sz="2500" kern="1200" dirty="0" smtClean="0"/>
            <a:t>% أو </a:t>
          </a:r>
          <a:r>
            <a:rPr lang="ar-SA" sz="2500" kern="1200" dirty="0" err="1" smtClean="0"/>
            <a:t>70%</a:t>
          </a:r>
          <a:r>
            <a:rPr lang="ar-SA" sz="2500" kern="1200" dirty="0" smtClean="0"/>
            <a:t>  </a:t>
          </a:r>
          <a:r>
            <a:rPr lang="en-US" sz="2500" kern="1200" dirty="0" smtClean="0"/>
            <a:t>Ethanol alcohol </a:t>
          </a:r>
          <a:endParaRPr lang="en-US" sz="2500" kern="1200" dirty="0"/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5</a:t>
          </a:r>
          <a:r>
            <a:rPr lang="ar-SA" sz="2500" kern="1200" dirty="0" smtClean="0"/>
            <a:t>مل </a:t>
          </a:r>
          <a:r>
            <a:rPr lang="ar-SA" sz="2500" kern="1200" dirty="0" err="1" smtClean="0"/>
            <a:t>فورمالين</a:t>
          </a:r>
          <a:r>
            <a:rPr lang="ar-SA" sz="2500" kern="1200" dirty="0" smtClean="0"/>
            <a:t>  </a:t>
          </a:r>
          <a:r>
            <a:rPr lang="ar-SA" sz="2500" kern="1200" dirty="0" err="1" smtClean="0"/>
            <a:t>40%</a:t>
          </a:r>
          <a:r>
            <a:rPr lang="ar-SA" sz="2500" kern="1200" dirty="0" smtClean="0"/>
            <a:t>     </a:t>
          </a:r>
          <a:r>
            <a:rPr lang="en-US" sz="2500" kern="1200" dirty="0" smtClean="0"/>
            <a:t>Formalin </a:t>
          </a:r>
          <a:endParaRPr lang="en-US" sz="2500" kern="1200" dirty="0"/>
        </a:p>
        <a:p>
          <a:pPr marL="228600" lvl="1" indent="-228600" algn="r" defTabSz="11112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smtClean="0"/>
            <a:t>5</a:t>
          </a:r>
          <a:r>
            <a:rPr lang="ar-SA" sz="2500" kern="1200" dirty="0" smtClean="0"/>
            <a:t>مل حمض الخليك الثلجي   </a:t>
          </a:r>
          <a:r>
            <a:rPr lang="en-US" sz="2500" kern="1200" dirty="0" smtClean="0"/>
            <a:t>Glacial acetic acid</a:t>
          </a:r>
          <a:endParaRPr lang="en-US" sz="2500" kern="1200" dirty="0"/>
        </a:p>
      </dsp:txBody>
      <dsp:txXfrm>
        <a:off x="0" y="1790972"/>
        <a:ext cx="7467600" cy="1291680"/>
      </dsp:txXfrm>
    </dsp:sp>
    <dsp:sp modelId="{3B01EFC4-977D-48FC-AD71-1DA21D1804CF}">
      <dsp:nvSpPr>
        <dsp:cNvPr id="0" name=""/>
        <dsp:cNvSpPr/>
      </dsp:nvSpPr>
      <dsp:spPr>
        <a:xfrm>
          <a:off x="0" y="3082652"/>
          <a:ext cx="7467600" cy="1726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أوراق و سيقان نباتية طازجة </a:t>
          </a:r>
          <a:r>
            <a:rPr lang="ar-SA" sz="3200" kern="1200" dirty="0" err="1" smtClean="0"/>
            <a:t>وغضة </a:t>
          </a:r>
          <a:r>
            <a:rPr lang="ar-SA" sz="3200" kern="1200" dirty="0" smtClean="0"/>
            <a:t>, </a:t>
          </a:r>
          <a:r>
            <a:rPr lang="ar-SA" sz="3200" kern="1200" dirty="0" err="1" smtClean="0"/>
            <a:t>شفرات </a:t>
          </a:r>
          <a:r>
            <a:rPr lang="ar-SA" sz="3200" kern="1200" dirty="0" smtClean="0"/>
            <a:t>, أوعية </a:t>
          </a:r>
          <a:r>
            <a:rPr lang="ar-SA" sz="3200" kern="1200" dirty="0" err="1" smtClean="0"/>
            <a:t>زجاجية </a:t>
          </a:r>
          <a:r>
            <a:rPr lang="ar-SA" sz="3200" kern="1200" dirty="0" smtClean="0"/>
            <a:t>, مساطر</a:t>
          </a:r>
          <a:r>
            <a:rPr lang="en-US" sz="3200" kern="1200" dirty="0" smtClean="0"/>
            <a:t>.</a:t>
          </a:r>
          <a:r>
            <a:rPr lang="ar-SA" sz="3200" kern="1200" dirty="0" smtClean="0"/>
            <a:t> ملاقط, انابيب صغيرة ذات </a:t>
          </a:r>
          <a:r>
            <a:rPr lang="ar-SA" sz="3200" kern="1200" dirty="0" err="1" smtClean="0"/>
            <a:t>غطاء </a:t>
          </a:r>
          <a:r>
            <a:rPr lang="ar-SA" sz="3200" kern="1200" dirty="0" smtClean="0"/>
            <a:t>, شمع </a:t>
          </a:r>
          <a:r>
            <a:rPr lang="ar-SA" sz="3200" kern="1200" dirty="0" err="1" smtClean="0"/>
            <a:t>بارفين.</a:t>
          </a:r>
          <a:endParaRPr lang="en-US" sz="3200" kern="1200" dirty="0"/>
        </a:p>
      </dsp:txBody>
      <dsp:txXfrm>
        <a:off x="84301" y="3166953"/>
        <a:ext cx="7298998" cy="15583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1B594-86DC-4CBF-9ECF-94120B611925}">
      <dsp:nvSpPr>
        <dsp:cNvPr id="0" name=""/>
        <dsp:cNvSpPr/>
      </dsp:nvSpPr>
      <dsp:spPr>
        <a:xfrm>
          <a:off x="0" y="7852"/>
          <a:ext cx="86868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طريقة العمل </a:t>
          </a:r>
          <a:endParaRPr lang="en-US" sz="4700" kern="1200" dirty="0"/>
        </a:p>
      </dsp:txBody>
      <dsp:txXfrm>
        <a:off x="55030" y="62882"/>
        <a:ext cx="85767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4E1C0-D110-446A-B86C-2D01C4E98FF8}">
      <dsp:nvSpPr>
        <dsp:cNvPr id="0" name=""/>
        <dsp:cNvSpPr/>
      </dsp:nvSpPr>
      <dsp:spPr>
        <a:xfrm>
          <a:off x="0" y="11654"/>
          <a:ext cx="8229600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لعمل </a:t>
          </a:r>
          <a:r>
            <a:rPr lang="ar-SA" sz="2900" kern="1200" dirty="0" err="1" smtClean="0"/>
            <a:t>تراكيز</a:t>
          </a:r>
          <a:r>
            <a:rPr lang="ar-SA" sz="2900" kern="1200" dirty="0" smtClean="0"/>
            <a:t> مختلفة من الكحول </a:t>
          </a:r>
          <a:r>
            <a:rPr lang="ar-SA" sz="2900" kern="1200" dirty="0" err="1" smtClean="0"/>
            <a:t>الأيثيلي</a:t>
          </a:r>
          <a:r>
            <a:rPr lang="ar-SA" sz="2900" kern="1200" dirty="0" smtClean="0"/>
            <a:t> ذو تركيز 95% نتبع احدى الطريقتين  التاليتين </a:t>
          </a:r>
          <a:endParaRPr lang="en-US" sz="2900" kern="1200" dirty="0"/>
        </a:p>
      </dsp:txBody>
      <dsp:txXfrm>
        <a:off x="54659" y="66313"/>
        <a:ext cx="8120282" cy="1010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A1D557-2373-483F-B511-A919C91ACE3C}" type="datetimeFigureOut">
              <a:rPr lang="ar-SA" smtClean="0"/>
              <a:pPr/>
              <a:t>23/02/45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E0C2AF-1DFF-4D52-B52D-F643F075E23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1268760"/>
            <a:ext cx="6840760" cy="2664296"/>
          </a:xfrm>
        </p:spPr>
        <p:txBody>
          <a:bodyPr>
            <a:noAutofit/>
          </a:bodyPr>
          <a:lstStyle/>
          <a:p>
            <a:pPr rtl="1"/>
            <a:r>
              <a:rPr lang="ar-SA" sz="3200" dirty="0" smtClean="0"/>
              <a:t>تحضير النسيج النباتي للدراسات النسيجية</a:t>
            </a:r>
            <a:br>
              <a:rPr lang="ar-SA" sz="3200" dirty="0" smtClean="0"/>
            </a:br>
            <a:r>
              <a:rPr lang="en-US" sz="3200" dirty="0" smtClean="0"/>
              <a:t>preparation of plant tissues for histological study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95400"/>
          </a:xfrm>
        </p:spPr>
        <p:txBody>
          <a:bodyPr>
            <a:normAutofit/>
          </a:bodyPr>
          <a:lstStyle/>
          <a:p>
            <a:pPr algn="ctr"/>
            <a:r>
              <a:rPr lang="ar-SA" sz="2400" dirty="0" smtClean="0"/>
              <a:t>ا.</a:t>
            </a:r>
            <a:r>
              <a:rPr lang="ar-SA" sz="2400" dirty="0" err="1" smtClean="0"/>
              <a:t>العنود</a:t>
            </a:r>
            <a:r>
              <a:rPr lang="ar-SA" sz="2400" dirty="0" smtClean="0"/>
              <a:t> </a:t>
            </a:r>
            <a:r>
              <a:rPr lang="ar-SA" sz="2400" dirty="0" err="1" smtClean="0"/>
              <a:t>الفغم</a:t>
            </a:r>
            <a:r>
              <a:rPr lang="ar-SA" sz="2400" dirty="0" smtClean="0"/>
              <a:t>+ مها ابانمي </a:t>
            </a:r>
          </a:p>
          <a:p>
            <a:pPr algn="ctr"/>
            <a:r>
              <a:rPr lang="ar-SA" sz="2400" smtClean="0"/>
              <a:t>213 </a:t>
            </a:r>
            <a:r>
              <a:rPr lang="ar-SA" sz="2400" dirty="0" smtClean="0"/>
              <a:t>نبت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57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2017019"/>
              </p:ext>
            </p:extLst>
          </p:nvPr>
        </p:nvGraphicFramePr>
        <p:xfrm>
          <a:off x="0" y="274638"/>
          <a:ext cx="86868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0" y="1484784"/>
            <a:ext cx="5554960" cy="4691063"/>
          </a:xfrm>
        </p:spPr>
        <p:txBody>
          <a:bodyPr>
            <a:noAutofit/>
          </a:bodyPr>
          <a:lstStyle/>
          <a:p>
            <a:pPr algn="r" rtl="1"/>
            <a:r>
              <a:rPr lang="ar-SA" sz="2400" b="1" u="sng" dirty="0"/>
              <a:t>تقسم العينات على المجموعات </a:t>
            </a:r>
          </a:p>
          <a:p>
            <a:pPr algn="r" rtl="1"/>
            <a:r>
              <a:rPr lang="ar-SA" sz="2400" dirty="0"/>
              <a:t>كل مجموعة تأخذ نوع معين ويتم أخذ من الساق والورقة خمس أجزاء من الساق بحيث يكون طول الجزء 1سم , كذلك الورقة يتم اخذ مساحة </a:t>
            </a:r>
            <a:r>
              <a:rPr lang="ar-SA" sz="2400" dirty="0" smtClean="0"/>
              <a:t>ا </a:t>
            </a:r>
            <a:r>
              <a:rPr lang="ar-SA" sz="2400" dirty="0" err="1" smtClean="0"/>
              <a:t>سم2</a:t>
            </a:r>
            <a:r>
              <a:rPr lang="ar-SA" sz="2400" dirty="0" smtClean="0"/>
              <a:t> </a:t>
            </a:r>
            <a:r>
              <a:rPr lang="ar-SA" sz="2400" dirty="0"/>
              <a:t>تحتوي على العرق الوسطي , باستخدام المسطرة.</a:t>
            </a:r>
          </a:p>
          <a:p>
            <a:pPr algn="r" rtl="1"/>
            <a:r>
              <a:rPr lang="ar-SA" sz="2400" dirty="0"/>
              <a:t>توضع القطع لكل نبات في وعاء زجاجي ذو غطاء ويغمر بمحلول </a:t>
            </a:r>
            <a:r>
              <a:rPr lang="en-US" sz="2400" dirty="0"/>
              <a:t>FAA , </a:t>
            </a:r>
            <a:r>
              <a:rPr lang="ar-SA" sz="2400" dirty="0"/>
              <a:t>ويغطى , ويكتب علية أسم المجموعة وأسم النبات , ويترك لمدة 24ساعة     </a:t>
            </a:r>
          </a:p>
          <a:p>
            <a:pPr algn="r" rtl="1"/>
            <a:r>
              <a:rPr lang="ar-SA" sz="2400" dirty="0"/>
              <a:t>ملاحظة : 12 ساعة للأجزاء الزهرية – 24ساعة للأجزاء المتخشبة من النبات </a:t>
            </a:r>
          </a:p>
          <a:p>
            <a:pPr algn="r" rtl="1"/>
            <a:endParaRPr lang="en-US" sz="2000" dirty="0"/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sz="quarter" idx="1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00192" y="1484784"/>
            <a:ext cx="2398440" cy="4896544"/>
          </a:xfrm>
        </p:spPr>
      </p:pic>
    </p:spTree>
    <p:extLst>
      <p:ext uri="{BB962C8B-B14F-4D97-AF65-F5344CB8AC3E}">
        <p14:creationId xmlns:p14="http://schemas.microsoft.com/office/powerpoint/2010/main" val="22394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68" y="26064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جدول يوضح الاربع خطوات الاولى في عملية التثبيت المستديم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3996187"/>
              </p:ext>
            </p:extLst>
          </p:nvPr>
        </p:nvGraphicFramePr>
        <p:xfrm>
          <a:off x="128192" y="1196752"/>
          <a:ext cx="856895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2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65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 err="1" smtClean="0"/>
                        <a:t>اليوم </a:t>
                      </a:r>
                      <a:r>
                        <a:rPr lang="ar-SA" sz="2000" b="1" dirty="0" smtClean="0"/>
                        <a:t>/ الوقت </a:t>
                      </a:r>
                      <a:endParaRPr lang="en-US" sz="2000" b="1" dirty="0" smtClean="0"/>
                    </a:p>
                    <a:p>
                      <a:pPr algn="ctr" rtl="1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المدة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التركيز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 rtl="1">
                        <a:buFont typeface="+mj-lt"/>
                        <a:buNone/>
                      </a:pPr>
                      <a:r>
                        <a:rPr lang="ar-SA" sz="2000" b="1" dirty="0" smtClean="0"/>
                        <a:t>الخطوة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26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يوم </a:t>
                      </a:r>
                      <a:r>
                        <a:rPr lang="ar-SA" sz="1800" b="1" dirty="0" err="1" smtClean="0"/>
                        <a:t>التجربه</a:t>
                      </a:r>
                      <a:r>
                        <a:rPr lang="ar-SA" sz="1800" b="1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 24-12</a:t>
                      </a:r>
                      <a:r>
                        <a:rPr lang="ar-SA" sz="1800" b="1" baseline="0" dirty="0" smtClean="0"/>
                        <a:t> ساعة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محلول </a:t>
                      </a:r>
                      <a:r>
                        <a:rPr lang="en-US" sz="1800" b="1" dirty="0" smtClean="0"/>
                        <a:t>FAA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800" b="1" dirty="0" smtClean="0"/>
                        <a:t> القتل والتثبيت </a:t>
                      </a:r>
                      <a:r>
                        <a:rPr lang="en-US" sz="1800" b="1" dirty="0" smtClean="0"/>
                        <a:t>Fixation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263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baseline="0" dirty="0" smtClean="0"/>
                        <a:t> اليوم </a:t>
                      </a:r>
                      <a:r>
                        <a:rPr lang="ar-SA" sz="1800" b="1" baseline="0" dirty="0" smtClean="0"/>
                        <a:t>الثاني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ساعتين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80</a:t>
                      </a:r>
                      <a:r>
                        <a:rPr lang="en-US" sz="1800" b="1" dirty="0" smtClean="0"/>
                        <a:t>%</a:t>
                      </a:r>
                      <a:r>
                        <a:rPr lang="ar-SA" sz="1800" b="1" dirty="0" smtClean="0"/>
                        <a:t> كحول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SA" sz="1800" b="1" dirty="0" smtClean="0"/>
                        <a:t> نزع الماء  </a:t>
                      </a:r>
                      <a:r>
                        <a:rPr lang="en-US" sz="1800" b="1" dirty="0" smtClean="0"/>
                        <a:t>Dehydration</a:t>
                      </a:r>
                      <a:r>
                        <a:rPr lang="ar-SA" sz="1800" b="1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471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</a:t>
                      </a:r>
                      <a:r>
                        <a:rPr lang="ar-SA" b="1" dirty="0" smtClean="0"/>
                        <a:t>الثاني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ساعتين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90%</a:t>
                      </a:r>
                      <a:r>
                        <a:rPr lang="ar-SA" sz="1800" b="1" dirty="0" smtClean="0"/>
                        <a:t> كحول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26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الثاني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24 </a:t>
                      </a:r>
                      <a:r>
                        <a:rPr lang="ar-SA" sz="1800" b="1" dirty="0" smtClean="0"/>
                        <a:t>ساعه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dirty="0" smtClean="0"/>
                        <a:t>100%</a:t>
                      </a:r>
                      <a:r>
                        <a:rPr lang="ar-SA" sz="1800" b="1" dirty="0" smtClean="0"/>
                        <a:t> كحول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26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</a:t>
                      </a:r>
                      <a:r>
                        <a:rPr lang="ar-SA" b="1" dirty="0" smtClean="0"/>
                        <a:t>الثالث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ساعتين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</a:t>
                      </a:r>
                      <a:r>
                        <a:rPr lang="ar-SA" sz="1800" b="1" baseline="0" dirty="0" smtClean="0"/>
                        <a:t> زايلين : 3 </a:t>
                      </a:r>
                      <a:r>
                        <a:rPr lang="ar-SA" sz="1800" b="1" baseline="0" dirty="0" smtClean="0"/>
                        <a:t>اثانول(كحول)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 </a:t>
                      </a:r>
                      <a:r>
                        <a:rPr lang="ar-SA" sz="1800" b="1" dirty="0" err="1" smtClean="0"/>
                        <a:t>الترويق</a:t>
                      </a:r>
                      <a:r>
                        <a:rPr lang="ar-SA" sz="1800" b="1" dirty="0" smtClean="0"/>
                        <a:t>   </a:t>
                      </a:r>
                      <a:r>
                        <a:rPr lang="en-US" sz="1800" b="1" dirty="0" smtClean="0"/>
                        <a:t>clearing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126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</a:t>
                      </a:r>
                      <a:r>
                        <a:rPr lang="ar-SA" b="1" dirty="0" smtClean="0"/>
                        <a:t>الثالث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ساعتين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1 زايلين : 1 </a:t>
                      </a:r>
                      <a:r>
                        <a:rPr lang="ar-SA" sz="1800" b="1" dirty="0" smtClean="0"/>
                        <a:t>ايثانول(كحول)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1126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</a:t>
                      </a:r>
                      <a:r>
                        <a:rPr lang="ar-SA" b="1" dirty="0" smtClean="0"/>
                        <a:t>الثالث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ساعتين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3 زايلين : 1 </a:t>
                      </a:r>
                      <a:r>
                        <a:rPr lang="ar-SA" sz="1800" b="1" dirty="0" smtClean="0"/>
                        <a:t>ايثانول(كحول)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126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اليوم االثالث</a:t>
                      </a:r>
                      <a:r>
                        <a:rPr lang="ar-SA" b="1" baseline="0" dirty="0" smtClean="0"/>
                        <a:t>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24 ساعه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 smtClean="0"/>
                        <a:t>زايلين </a:t>
                      </a:r>
                      <a:r>
                        <a:rPr lang="ar-SA" sz="1800" b="1" dirty="0" smtClean="0"/>
                        <a:t>مطلق100%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93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36675356"/>
              </p:ext>
            </p:extLst>
          </p:nvPr>
        </p:nvGraphicFramePr>
        <p:xfrm>
          <a:off x="457200" y="1600200"/>
          <a:ext cx="7467600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1800" b="1" dirty="0" err="1" smtClean="0">
                          <a:solidFill>
                            <a:schemeClr val="tx1"/>
                          </a:solidFill>
                        </a:rPr>
                        <a:t>التشريب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infiltration</a:t>
                      </a:r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>
                          <a:solidFill>
                            <a:schemeClr val="tx1"/>
                          </a:solidFill>
                        </a:rPr>
                        <a:t>اضافة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شمع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</a:rPr>
                        <a:t>البرافين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المبشور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</a:rPr>
                        <a:t>والانابيب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SA" sz="1800" b="1" baseline="0" dirty="0" err="1" smtClean="0">
                          <a:solidFill>
                            <a:schemeClr val="tx1"/>
                          </a:solidFill>
                        </a:rPr>
                        <a:t>مفتوحه</a:t>
                      </a:r>
                      <a:r>
                        <a:rPr lang="ar-SA" sz="1800" b="1" baseline="0" dirty="0" smtClean="0">
                          <a:solidFill>
                            <a:schemeClr val="tx1"/>
                          </a:solidFill>
                        </a:rPr>
                        <a:t> في فرن درجة حرارته 60 مئوية.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الرابع 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dirty="0" smtClean="0"/>
                        <a:t>الاستمرار في </a:t>
                      </a:r>
                      <a:r>
                        <a:rPr lang="ar-SA" sz="1800" b="1" dirty="0" err="1" smtClean="0"/>
                        <a:t>الاضافه</a:t>
                      </a:r>
                      <a:r>
                        <a:rPr lang="ar-SA" sz="1800" b="1" dirty="0" smtClean="0"/>
                        <a:t> الى زوال رائحة </a:t>
                      </a:r>
                      <a:r>
                        <a:rPr lang="ar-SA" sz="1800" b="1" dirty="0" err="1" smtClean="0"/>
                        <a:t>الزايلين</a:t>
                      </a:r>
                      <a:r>
                        <a:rPr lang="ar-SA" sz="1800" b="1" baseline="0" dirty="0" smtClean="0"/>
                        <a:t> وسقوط العينات اسفل الانبوبة</a:t>
                      </a:r>
                      <a:endParaRPr lang="en-US" sz="1800" b="1" dirty="0" smtClean="0"/>
                    </a:p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خطوات التثبيت المستديم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8077200" cy="3124200"/>
          </a:xfrm>
        </p:spPr>
      </p:pic>
    </p:spTree>
    <p:extLst>
      <p:ext uri="{BB962C8B-B14F-4D97-AF65-F5344CB8AC3E}">
        <p14:creationId xmlns:p14="http://schemas.microsoft.com/office/powerpoint/2010/main" val="94537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u="sng" dirty="0">
                <a:solidFill>
                  <a:srgbClr val="FF0000"/>
                </a:solidFill>
              </a:rPr>
              <a:t>ماهي الطريقة لعمل كحول تركيز 70% </a:t>
            </a:r>
            <a:r>
              <a:rPr lang="ar-SA" b="1" u="sng" dirty="0" smtClean="0">
                <a:solidFill>
                  <a:srgbClr val="FF0000"/>
                </a:solidFill>
              </a:rPr>
              <a:t>؟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باستعمال </a:t>
            </a:r>
            <a:r>
              <a:rPr lang="ar-SA" dirty="0"/>
              <a:t>مخبار درج سعته 100مل </a:t>
            </a:r>
          </a:p>
          <a:p>
            <a:pPr algn="r" rtl="1"/>
            <a:r>
              <a:rPr lang="ar-SA" dirty="0" smtClean="0"/>
              <a:t>نضع </a:t>
            </a:r>
            <a:r>
              <a:rPr lang="ar-SA" dirty="0"/>
              <a:t>في المخبار 70 مل كحول  </a:t>
            </a:r>
          </a:p>
          <a:p>
            <a:pPr algn="r" rtl="1"/>
            <a:r>
              <a:rPr lang="ar-SA" dirty="0" smtClean="0"/>
              <a:t>نضيف </a:t>
            </a:r>
            <a:r>
              <a:rPr lang="ar-SA" dirty="0"/>
              <a:t>30مل ماء مقطر معقم </a:t>
            </a:r>
            <a:r>
              <a:rPr lang="en-US" dirty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237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778587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9387237"/>
              </p:ext>
            </p:extLst>
          </p:nvPr>
        </p:nvGraphicFramePr>
        <p:xfrm>
          <a:off x="762000" y="1676400"/>
          <a:ext cx="7619998" cy="5120640"/>
        </p:xfrm>
        <a:graphic>
          <a:graphicData uri="http://schemas.openxmlformats.org/drawingml/2006/table">
            <a:tbl>
              <a:tblPr rtl="1" firstRow="1" firstCol="1" bandRow="1"/>
              <a:tblGrid>
                <a:gridCol w="3809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4242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الطريقة </a:t>
                      </a:r>
                      <a:r>
                        <a:rPr lang="ar-SA" sz="2000" b="1" dirty="0" err="1">
                          <a:effectLst/>
                          <a:latin typeface="Calibri"/>
                          <a:ea typeface="Calibri"/>
                          <a:cs typeface="+mj-cs"/>
                        </a:rPr>
                        <a:t>الأولى :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1- يؤخذ حجم من الكحول ذي تركيز 95% يعادل قيمة التركيز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+mj-cs"/>
                        </a:rPr>
                        <a:t>المطلوب70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% مثلاً ويوضع في مخبار مدرج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2- تطرح قيمة التركيز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+mj-cs"/>
                        </a:rPr>
                        <a:t>المطلوب (70%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) من قيمة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+mj-cs"/>
                        </a:rPr>
                        <a:t>التركيز (95%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) ويضاف قيمة الفرق بين </a:t>
                      </a:r>
                      <a:r>
                        <a:rPr lang="ar-SA" sz="2000" dirty="0" err="1">
                          <a:effectLst/>
                          <a:latin typeface="Calibri"/>
                          <a:ea typeface="Calibri"/>
                          <a:cs typeface="+mj-cs"/>
                        </a:rPr>
                        <a:t>التركيزين</a:t>
                      </a:r>
                      <a:r>
                        <a:rPr lang="ar-SA" sz="2000" dirty="0">
                          <a:effectLst/>
                          <a:latin typeface="Calibri"/>
                          <a:ea typeface="Calibri"/>
                          <a:cs typeface="+mj-cs"/>
                        </a:rPr>
                        <a:t> ماء مقطر الى الكحول في المخبار المدرج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الطريقة الثانية :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تستعمل المعادلـة التالية للحصول على التركيز المطلوب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ت1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x</a:t>
                      </a: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 ح1 = ت2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x</a:t>
                      </a: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حيث أن :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ت1= قيمة تركيز 95%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ت2= قيمة تركيز 70% (وهو المطلوب)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ح1= حجم الكحول ذو تركيز 95% وهو المطلوب معرفتة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ح2= حجم الكحول ذو تركيز المطلوب 95مل نعوض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95 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x</a:t>
                      </a: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ح1= 70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 x</a:t>
                      </a: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95مل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ح1= 70</a:t>
                      </a: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 x</a:t>
                      </a: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95  = 70مل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             95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اذاً حجم الماء المطلوب = 95- 70=25مل 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  <a:p>
                      <a:pPr marL="0" marR="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latin typeface="Calibri"/>
                          <a:ea typeface="Calibri"/>
                          <a:cs typeface="+mj-cs"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AutoShape 1"/>
          <p:cNvSpPr>
            <a:spLocks noChangeShapeType="1"/>
          </p:cNvSpPr>
          <p:nvPr/>
        </p:nvSpPr>
        <p:spPr bwMode="auto">
          <a:xfrm flipH="1">
            <a:off x="3754438" y="2085975"/>
            <a:ext cx="390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3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3573362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1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solidFill>
                  <a:srgbClr val="FF0000"/>
                </a:solidFill>
              </a:rPr>
              <a:t>خطوات التثبيت المستديم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7467600" cy="487375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القتل والتثبيت </a:t>
            </a:r>
            <a:r>
              <a:rPr lang="en-US" sz="2800" b="1" dirty="0" smtClean="0"/>
              <a:t>Fixation 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نزع الماء </a:t>
            </a:r>
            <a:r>
              <a:rPr lang="en-US" sz="2800" b="1" dirty="0"/>
              <a:t>Dehydration 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الترويق </a:t>
            </a:r>
            <a:r>
              <a:rPr lang="en-US" sz="2800" b="1" dirty="0"/>
              <a:t>Clearing 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التشريب </a:t>
            </a:r>
            <a:r>
              <a:rPr lang="en-US" sz="2800" b="1" dirty="0"/>
              <a:t>Infiltration 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الطمر </a:t>
            </a:r>
            <a:r>
              <a:rPr lang="en-US" sz="2800" b="1" dirty="0" smtClean="0"/>
              <a:t>Embedding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التشذيب </a:t>
            </a:r>
            <a:r>
              <a:rPr lang="en-US" sz="2800" b="1" dirty="0"/>
              <a:t>Trimming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التقطيع </a:t>
            </a:r>
            <a:r>
              <a:rPr lang="en-US" sz="2800" b="1" dirty="0"/>
              <a:t>Sectioning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الصبغ </a:t>
            </a:r>
            <a:r>
              <a:rPr lang="en-US" sz="2800" b="1" dirty="0"/>
              <a:t>Staining 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التحميل </a:t>
            </a:r>
            <a:r>
              <a:rPr lang="en-US" sz="2800" b="1" dirty="0" smtClean="0"/>
              <a:t>mounting</a:t>
            </a:r>
            <a:endParaRPr lang="ar-SA" sz="28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sz="2800" b="1" dirty="0" smtClean="0"/>
              <a:t>الفحص والدراسة والتصوير</a:t>
            </a:r>
            <a:r>
              <a:rPr lang="en-US" sz="2800" b="1" dirty="0" smtClean="0"/>
              <a:t> examine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57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>
                <a:solidFill>
                  <a:srgbClr val="FF0000"/>
                </a:solidFill>
              </a:rPr>
              <a:t>الخطوة الأولى : القتل </a:t>
            </a:r>
            <a:r>
              <a:rPr lang="ar-SA" b="1" u="sng" dirty="0" smtClean="0">
                <a:solidFill>
                  <a:srgbClr val="FF0000"/>
                </a:solidFill>
              </a:rPr>
              <a:t>والتثبيت</a:t>
            </a:r>
            <a:r>
              <a:rPr lang="en-US" b="1" u="sng" dirty="0">
                <a:solidFill>
                  <a:srgbClr val="FF0000"/>
                </a:solidFill>
              </a:rPr>
              <a:t>Fixation 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smtClean="0">
                <a:solidFill>
                  <a:srgbClr val="FF0000"/>
                </a:solidFill>
              </a:rPr>
              <a:t>  </a:t>
            </a:r>
            <a:endParaRPr lang="en-US" b="1" u="sng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1546274"/>
              </p:ext>
            </p:extLst>
          </p:nvPr>
        </p:nvGraphicFramePr>
        <p:xfrm>
          <a:off x="457200" y="13716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1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4735418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458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>
                <a:solidFill>
                  <a:srgbClr val="FF0000"/>
                </a:solidFill>
              </a:rPr>
              <a:t>الخطوة الثانية نزع </a:t>
            </a:r>
            <a:r>
              <a:rPr lang="ar-SA" b="1" u="sng" dirty="0" err="1" smtClean="0">
                <a:solidFill>
                  <a:srgbClr val="FF0000"/>
                </a:solidFill>
              </a:rPr>
              <a:t>الماء :</a:t>
            </a:r>
            <a:r>
              <a:rPr lang="en-US" b="1" dirty="0" smtClean="0">
                <a:solidFill>
                  <a:srgbClr val="FF0000"/>
                </a:solidFill>
              </a:rPr>
              <a:t> Dehydration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تحتوى الخلايا </a:t>
            </a:r>
            <a:r>
              <a:rPr lang="ar-SA" dirty="0" err="1" smtClean="0"/>
              <a:t>والانسجة</a:t>
            </a:r>
            <a:r>
              <a:rPr lang="ar-SA" dirty="0" smtClean="0"/>
              <a:t> النباتية على كمية كبيرة  من الماء  لذلك  يجب ازالته او سحبه من الخلايا  قبل الغمر بالشمع او غيره من مواد </a:t>
            </a:r>
            <a:r>
              <a:rPr lang="ar-SA" dirty="0" err="1" smtClean="0"/>
              <a:t>الطمر </a:t>
            </a:r>
            <a:r>
              <a:rPr lang="ar-SA" dirty="0" smtClean="0"/>
              <a:t>، وعملية سحب الماء من العينة النباتيه تكون بمعاملة الانسجة النباتيه بسلسلة من محلول يحتوي على زيادة تركيز من الماده مع انخفاض تركيز </a:t>
            </a:r>
            <a:r>
              <a:rPr lang="ar-SA" dirty="0" err="1" smtClean="0"/>
              <a:t>الماء .</a:t>
            </a:r>
            <a:endParaRPr lang="ar-SA" dirty="0" smtClean="0"/>
          </a:p>
          <a:p>
            <a:r>
              <a:rPr lang="ar-SA" dirty="0" smtClean="0"/>
              <a:t>ويسحب الماء من العينة بمادة لا تذيب الشمع   ثم تنقل بعد ذلك الى مادة اخرى او محلول يذيب </a:t>
            </a:r>
            <a:r>
              <a:rPr lang="ar-SA" dirty="0" err="1" smtClean="0"/>
              <a:t>الشمع .</a:t>
            </a:r>
            <a:endParaRPr lang="ar-SA" dirty="0" smtClean="0"/>
          </a:p>
          <a:p>
            <a:r>
              <a:rPr lang="ar-SA" dirty="0" smtClean="0"/>
              <a:t>وسنستخدم الكحول </a:t>
            </a:r>
            <a:r>
              <a:rPr lang="ar-SA" dirty="0" err="1" smtClean="0"/>
              <a:t>الايثيلي</a:t>
            </a:r>
            <a:r>
              <a:rPr lang="ar-SA" dirty="0" smtClean="0"/>
              <a:t> </a:t>
            </a:r>
            <a:r>
              <a:rPr lang="ar-SA" dirty="0" err="1" smtClean="0"/>
              <a:t>بتراكيز</a:t>
            </a:r>
            <a:r>
              <a:rPr lang="ar-SA" dirty="0" smtClean="0"/>
              <a:t> متدرجة  </a:t>
            </a:r>
            <a:r>
              <a:rPr lang="ar-SA" dirty="0" err="1" smtClean="0"/>
              <a:t>80%-90%-100%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بحيث يسكب  محلول القتل والتثبيت  بعد الانتهاء من المرحلة الاولى بحرص شديد  بحيث لا تسقط العينات  وتضاف كمية </a:t>
            </a:r>
            <a:r>
              <a:rPr lang="ar-SA" dirty="0" err="1" smtClean="0"/>
              <a:t>مناسبه</a:t>
            </a:r>
            <a:r>
              <a:rPr lang="ar-SA" dirty="0" smtClean="0"/>
              <a:t> من تركيز الكحول  80% ويترك </a:t>
            </a:r>
            <a:r>
              <a:rPr lang="ar-SA" dirty="0" err="1" smtClean="0"/>
              <a:t>ساعتين .</a:t>
            </a:r>
            <a:endParaRPr lang="ar-SA" dirty="0" smtClean="0"/>
          </a:p>
          <a:p>
            <a:r>
              <a:rPr lang="ar-SA" dirty="0" smtClean="0"/>
              <a:t>يسكب الكحول </a:t>
            </a:r>
            <a:r>
              <a:rPr lang="ar-SA" dirty="0" err="1" smtClean="0"/>
              <a:t>الايثيلي</a:t>
            </a:r>
            <a:r>
              <a:rPr lang="ar-SA" dirty="0" smtClean="0"/>
              <a:t> 80% بحرص شديد ويستبدل بكحول 90% ويترك </a:t>
            </a:r>
            <a:r>
              <a:rPr lang="ar-SA" dirty="0" err="1" smtClean="0"/>
              <a:t>ساعتين .</a:t>
            </a:r>
            <a:endParaRPr lang="ar-SA" dirty="0" smtClean="0"/>
          </a:p>
          <a:p>
            <a:r>
              <a:rPr lang="ar-SA" dirty="0" smtClean="0"/>
              <a:t>يسكب الكحول 90% بحرص ويستبدل بكحول 100% ويترك </a:t>
            </a:r>
            <a:r>
              <a:rPr lang="ar-SA" dirty="0" err="1" smtClean="0"/>
              <a:t>24ساعه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0"/>
            <a:ext cx="7467600" cy="1143000"/>
          </a:xfrm>
        </p:spPr>
        <p:txBody>
          <a:bodyPr/>
          <a:lstStyle/>
          <a:p>
            <a:pPr algn="r"/>
            <a:r>
              <a:rPr lang="ar-SA" b="1" u="sng" dirty="0" smtClean="0">
                <a:solidFill>
                  <a:srgbClr val="FF0000"/>
                </a:solidFill>
              </a:rPr>
              <a:t>الخطوه الثالثه  </a:t>
            </a:r>
            <a:r>
              <a:rPr lang="ar-SA" b="1" u="sng" dirty="0" err="1" smtClean="0">
                <a:solidFill>
                  <a:srgbClr val="FF0000"/>
                </a:solidFill>
              </a:rPr>
              <a:t>الترويق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FF0000"/>
                </a:solidFill>
              </a:rPr>
              <a:t> Clearing 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424936" cy="54006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هي عملية ترسيب الشوائب المعلقة في الماء او غيره من السوائل باستخدام وسائل طبيعية او </a:t>
            </a:r>
            <a:r>
              <a:rPr lang="ar-SA" dirty="0" err="1" smtClean="0"/>
              <a:t>كيميائية </a:t>
            </a:r>
            <a:r>
              <a:rPr lang="ar-SA" dirty="0" smtClean="0"/>
              <a:t>، ويعنى </a:t>
            </a:r>
            <a:r>
              <a:rPr lang="ar-SA" dirty="0" err="1" smtClean="0"/>
              <a:t>به</a:t>
            </a:r>
            <a:r>
              <a:rPr lang="ar-SA" dirty="0" smtClean="0"/>
              <a:t> ايضا نقل العينة النباتية من الوسط النازع للماء الى وسط يذيب مادة </a:t>
            </a:r>
            <a:r>
              <a:rPr lang="ar-SA" dirty="0" err="1" smtClean="0"/>
              <a:t>التشريب</a:t>
            </a:r>
            <a:r>
              <a:rPr lang="ar-SA" dirty="0" smtClean="0"/>
              <a:t> ، </a:t>
            </a:r>
            <a:r>
              <a:rPr lang="ar-SA" dirty="0" err="1" smtClean="0"/>
              <a:t>فاذا</a:t>
            </a:r>
            <a:r>
              <a:rPr lang="ar-SA" dirty="0" smtClean="0"/>
              <a:t> كان الوسط النازع للماء </a:t>
            </a:r>
            <a:r>
              <a:rPr lang="ar-SA" dirty="0" err="1" smtClean="0"/>
              <a:t>لايذيب</a:t>
            </a:r>
            <a:r>
              <a:rPr lang="ar-SA" dirty="0" smtClean="0"/>
              <a:t> الشمع فالمقصود </a:t>
            </a:r>
            <a:r>
              <a:rPr lang="ar-SA" dirty="0" err="1" smtClean="0"/>
              <a:t>به</a:t>
            </a:r>
            <a:r>
              <a:rPr lang="ar-SA" dirty="0" smtClean="0"/>
              <a:t> ازالة الكحول او أي مادة اخرى من داخل النسيج النباتي والتي تؤدي الى صعوبة صعوبات عند عملية التقطيع وسوف نستخدم محلول </a:t>
            </a:r>
            <a:r>
              <a:rPr lang="ar-SA" dirty="0" err="1" smtClean="0"/>
              <a:t>الزايلول</a:t>
            </a:r>
            <a:r>
              <a:rPr lang="ar-SA" dirty="0" smtClean="0"/>
              <a:t>  لاستكمال </a:t>
            </a:r>
            <a:r>
              <a:rPr lang="ar-SA" dirty="0" err="1" smtClean="0"/>
              <a:t>التحضير .</a:t>
            </a:r>
            <a:endParaRPr lang="ar-SA" dirty="0" smtClean="0"/>
          </a:p>
          <a:p>
            <a:r>
              <a:rPr lang="ar-SA" dirty="0" smtClean="0"/>
              <a:t>يسكب الكحول </a:t>
            </a:r>
            <a:r>
              <a:rPr lang="ar-SA" dirty="0" err="1" smtClean="0"/>
              <a:t>الايثيلي</a:t>
            </a:r>
            <a:r>
              <a:rPr lang="ar-SA" dirty="0" smtClean="0"/>
              <a:t> </a:t>
            </a:r>
            <a:r>
              <a:rPr lang="ar-SA" dirty="0" err="1" smtClean="0"/>
              <a:t>المطلق100</a:t>
            </a:r>
            <a:r>
              <a:rPr lang="ar-SA" dirty="0" smtClean="0"/>
              <a:t>%  في الخطوة السابقة  بحرص ويضاف </a:t>
            </a:r>
            <a:r>
              <a:rPr lang="ar-SA" dirty="0" err="1" smtClean="0"/>
              <a:t>محله :</a:t>
            </a:r>
            <a:endParaRPr lang="ar-SA" dirty="0" smtClean="0"/>
          </a:p>
          <a:p>
            <a:r>
              <a:rPr lang="ar-SA" dirty="0" smtClean="0"/>
              <a:t>3 كحول ايثيلي : 1 زايلول   لمدة ساعتين </a:t>
            </a:r>
          </a:p>
          <a:p>
            <a:r>
              <a:rPr lang="ar-SA" dirty="0" smtClean="0"/>
              <a:t>يسكب بحرص شديد ويحل محله كمية </a:t>
            </a:r>
            <a:r>
              <a:rPr lang="ar-SA" dirty="0" err="1" smtClean="0"/>
              <a:t>مناسبه</a:t>
            </a:r>
            <a:r>
              <a:rPr lang="ar-SA" dirty="0" smtClean="0"/>
              <a:t> </a:t>
            </a:r>
            <a:r>
              <a:rPr lang="ar-SA" dirty="0" err="1" smtClean="0"/>
              <a:t>من :</a:t>
            </a:r>
            <a:endParaRPr lang="ar-SA" dirty="0" smtClean="0"/>
          </a:p>
          <a:p>
            <a:r>
              <a:rPr lang="ar-SA" dirty="0" err="1" smtClean="0"/>
              <a:t>1كحول</a:t>
            </a:r>
            <a:r>
              <a:rPr lang="ar-SA" dirty="0" smtClean="0"/>
              <a:t> </a:t>
            </a:r>
            <a:r>
              <a:rPr lang="ar-SA" dirty="0" err="1" smtClean="0"/>
              <a:t>ايثيلي</a:t>
            </a:r>
            <a:r>
              <a:rPr lang="ar-SA" dirty="0" smtClean="0"/>
              <a:t> : 1 </a:t>
            </a:r>
            <a:r>
              <a:rPr lang="ar-SA" dirty="0" err="1" smtClean="0"/>
              <a:t>زيلول</a:t>
            </a:r>
            <a:r>
              <a:rPr lang="ar-SA" dirty="0" smtClean="0"/>
              <a:t>     لمدة ساعتين </a:t>
            </a:r>
          </a:p>
          <a:p>
            <a:r>
              <a:rPr lang="ar-SA" dirty="0" smtClean="0"/>
              <a:t>يسكب بحرص شديد ويحل محله كمية </a:t>
            </a:r>
            <a:r>
              <a:rPr lang="ar-SA" dirty="0" err="1" smtClean="0"/>
              <a:t>مناسبه</a:t>
            </a:r>
            <a:r>
              <a:rPr lang="ar-SA" dirty="0" smtClean="0"/>
              <a:t> </a:t>
            </a:r>
            <a:r>
              <a:rPr lang="ar-SA" dirty="0" err="1" smtClean="0"/>
              <a:t>من :</a:t>
            </a:r>
            <a:endParaRPr lang="ar-SA" dirty="0" smtClean="0"/>
          </a:p>
          <a:p>
            <a:r>
              <a:rPr lang="ar-SA" dirty="0" smtClean="0"/>
              <a:t>1كحول ايثيلي : 3 زيلول     لمدة ساعتين </a:t>
            </a:r>
          </a:p>
          <a:p>
            <a:r>
              <a:rPr lang="ar-SA" dirty="0" smtClean="0"/>
              <a:t>يسكب بحرص شديد ويحل محله  كمية </a:t>
            </a:r>
            <a:r>
              <a:rPr lang="ar-SA" dirty="0" err="1" smtClean="0"/>
              <a:t>مناسبه</a:t>
            </a:r>
            <a:r>
              <a:rPr lang="ar-SA" dirty="0" smtClean="0"/>
              <a:t> </a:t>
            </a:r>
            <a:r>
              <a:rPr lang="ar-SA" dirty="0" err="1" smtClean="0"/>
              <a:t>من :</a:t>
            </a:r>
            <a:endParaRPr lang="ar-SA" dirty="0" smtClean="0"/>
          </a:p>
          <a:p>
            <a:r>
              <a:rPr lang="ar-SA" dirty="0" err="1" smtClean="0"/>
              <a:t>زايلول</a:t>
            </a:r>
            <a:r>
              <a:rPr lang="ar-SA" dirty="0" smtClean="0"/>
              <a:t> 100% مطلق  لمدة 24 </a:t>
            </a:r>
            <a:r>
              <a:rPr lang="ar-SA" dirty="0" err="1" smtClean="0"/>
              <a:t>ساعه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u="sng" dirty="0" smtClean="0">
                <a:solidFill>
                  <a:srgbClr val="FF0000"/>
                </a:solidFill>
              </a:rPr>
              <a:t>الخطوة الرابعة  </a:t>
            </a:r>
            <a:r>
              <a:rPr lang="ar-SA" b="1" u="sng" dirty="0" err="1" smtClean="0">
                <a:solidFill>
                  <a:srgbClr val="FF0000"/>
                </a:solidFill>
              </a:rPr>
              <a:t>التشريب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:</a:t>
            </a:r>
            <a:r>
              <a:rPr lang="en-US" b="1" u="sng" dirty="0" smtClean="0">
                <a:solidFill>
                  <a:srgbClr val="FF0000"/>
                </a:solidFill>
              </a:rPr>
              <a:t> Infiltration 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تتلخص عملية </a:t>
            </a:r>
            <a:r>
              <a:rPr lang="ar-SA" dirty="0" err="1" smtClean="0"/>
              <a:t>التشريب</a:t>
            </a:r>
            <a:r>
              <a:rPr lang="ar-SA" dirty="0" smtClean="0"/>
              <a:t> بزيادة تدريجية لتركيز مادة </a:t>
            </a:r>
            <a:r>
              <a:rPr lang="ar-SA" dirty="0" err="1" smtClean="0"/>
              <a:t>التشريب</a:t>
            </a:r>
            <a:r>
              <a:rPr lang="ar-SA" dirty="0" smtClean="0"/>
              <a:t> (شمع  </a:t>
            </a:r>
            <a:r>
              <a:rPr lang="ar-SA" dirty="0" err="1" smtClean="0"/>
              <a:t>البارفين</a:t>
            </a:r>
            <a:r>
              <a:rPr lang="ar-SA" dirty="0" smtClean="0"/>
              <a:t> ) وتقليل مادة </a:t>
            </a:r>
            <a:r>
              <a:rPr lang="ar-SA" dirty="0" err="1" smtClean="0"/>
              <a:t>الترويق</a:t>
            </a:r>
            <a:r>
              <a:rPr lang="ar-SA" dirty="0" smtClean="0"/>
              <a:t>  وتتطلب عملية </a:t>
            </a:r>
            <a:r>
              <a:rPr lang="ar-SA" dirty="0" err="1" smtClean="0"/>
              <a:t>التشريب</a:t>
            </a:r>
            <a:r>
              <a:rPr lang="ar-SA" dirty="0" smtClean="0"/>
              <a:t> المحافظه على درجة حرارة الشمع بحيث تصبح اعلى قليل من درجة </a:t>
            </a:r>
            <a:r>
              <a:rPr lang="ar-SA" dirty="0" err="1" smtClean="0"/>
              <a:t>انصهاره .</a:t>
            </a:r>
            <a:endParaRPr lang="ar-SA" dirty="0" smtClean="0"/>
          </a:p>
          <a:p>
            <a:r>
              <a:rPr lang="ar-SA" dirty="0" smtClean="0"/>
              <a:t>يضاف بلورات من شمع </a:t>
            </a:r>
            <a:r>
              <a:rPr lang="ar-SA" dirty="0" err="1" smtClean="0"/>
              <a:t>البارفين</a:t>
            </a:r>
            <a:r>
              <a:rPr lang="ar-SA" dirty="0" smtClean="0"/>
              <a:t> الى العينات </a:t>
            </a:r>
            <a:r>
              <a:rPr lang="ar-SA" dirty="0" err="1" smtClean="0"/>
              <a:t>المغموره</a:t>
            </a:r>
            <a:r>
              <a:rPr lang="ar-SA" dirty="0" smtClean="0"/>
              <a:t> </a:t>
            </a:r>
            <a:r>
              <a:rPr lang="ar-SA" dirty="0" err="1" smtClean="0"/>
              <a:t>بالزايلول</a:t>
            </a:r>
            <a:r>
              <a:rPr lang="ar-SA" dirty="0" smtClean="0"/>
              <a:t> المطلق  وكلما ذابت  بلورات الشمع نضيف اخرى  لمدة 24-48 </a:t>
            </a:r>
            <a:r>
              <a:rPr lang="ar-SA" dirty="0" err="1" smtClean="0"/>
              <a:t>ساعه</a:t>
            </a:r>
            <a:r>
              <a:rPr lang="ar-SA" dirty="0" smtClean="0"/>
              <a:t>  وتوضع اثناء ذلك في فرن درجة حرارته </a:t>
            </a:r>
            <a:r>
              <a:rPr lang="ar-SA" dirty="0" err="1" smtClean="0"/>
              <a:t>50درجة</a:t>
            </a:r>
            <a:r>
              <a:rPr lang="ar-SA" dirty="0" smtClean="0"/>
              <a:t> وهي مغطاة بغطاء الوعاء  المستخدم  وبعد مرور 48 </a:t>
            </a:r>
            <a:r>
              <a:rPr lang="ar-SA" dirty="0" err="1" smtClean="0"/>
              <a:t>ساعه</a:t>
            </a:r>
            <a:r>
              <a:rPr lang="ar-SA" dirty="0" smtClean="0"/>
              <a:t> تضاف مزيد من بلورات الشمع مع فتح الغطاء حتى يتطاير </a:t>
            </a:r>
            <a:r>
              <a:rPr lang="ar-SA" dirty="0" err="1" smtClean="0"/>
              <a:t>الزيلول</a:t>
            </a:r>
            <a:r>
              <a:rPr lang="ar-SA" dirty="0" smtClean="0"/>
              <a:t> وتتشرب العينة الشمع </a:t>
            </a:r>
            <a:r>
              <a:rPr lang="ar-SA" dirty="0" err="1" smtClean="0"/>
              <a:t>تماما 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3519865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844472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271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1042</Words>
  <Application>Microsoft Office PowerPoint</Application>
  <PresentationFormat>On-screen Show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Schoolbook</vt:lpstr>
      <vt:lpstr>Times New Roman</vt:lpstr>
      <vt:lpstr>Wingdings</vt:lpstr>
      <vt:lpstr>Wingdings 2</vt:lpstr>
      <vt:lpstr>مشربية</vt:lpstr>
      <vt:lpstr>تحضير النسيج النباتي للدراسات النسيجية preparation of plant tissues for histological study</vt:lpstr>
      <vt:lpstr>PowerPoint Presentation</vt:lpstr>
      <vt:lpstr>خطوات التثبيت المستديم</vt:lpstr>
      <vt:lpstr>الخطوة الأولى : القتل والتثبيتFixation    </vt:lpstr>
      <vt:lpstr>PowerPoint Presentation</vt:lpstr>
      <vt:lpstr>الخطوة الثانية نزع الماء : Dehydration</vt:lpstr>
      <vt:lpstr>الخطوه الثالثه  الترويق : Clearing </vt:lpstr>
      <vt:lpstr>الخطوة الرابعة  التشريب : Infiltration </vt:lpstr>
      <vt:lpstr>PowerPoint Presentation</vt:lpstr>
      <vt:lpstr>PowerPoint Presentation</vt:lpstr>
      <vt:lpstr>جدول يوضح الاربع خطوات الاولى في عملية التثبيت المستديم</vt:lpstr>
      <vt:lpstr>PowerPoint Presentation</vt:lpstr>
      <vt:lpstr>خطوات التثبيت المستديم</vt:lpstr>
      <vt:lpstr>ماهي الطريقة لعمل كحول تركيز 70% 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تحضير النسيج النباتي للدراسات النسيجية preparation of plant tissues for histological study</dc:title>
  <dc:creator>a</dc:creator>
  <cp:lastModifiedBy>maha abanomai</cp:lastModifiedBy>
  <cp:revision>29</cp:revision>
  <dcterms:created xsi:type="dcterms:W3CDTF">2019-02-21T10:14:05Z</dcterms:created>
  <dcterms:modified xsi:type="dcterms:W3CDTF">2023-09-08T04:59:11Z</dcterms:modified>
</cp:coreProperties>
</file>