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258" r:id="rId3"/>
    <p:sldId id="259" r:id="rId4"/>
    <p:sldId id="330" r:id="rId5"/>
    <p:sldId id="331" r:id="rId6"/>
    <p:sldId id="332" r:id="rId7"/>
    <p:sldId id="301" r:id="rId8"/>
    <p:sldId id="333"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302" r:id="rId49"/>
    <p:sldId id="304" r:id="rId50"/>
    <p:sldId id="306" r:id="rId51"/>
    <p:sldId id="299" r:id="rId52"/>
    <p:sldId id="300" r:id="rId53"/>
    <p:sldId id="307" r:id="rId54"/>
    <p:sldId id="308" r:id="rId55"/>
    <p:sldId id="309" r:id="rId56"/>
    <p:sldId id="310" r:id="rId57"/>
    <p:sldId id="320" r:id="rId58"/>
    <p:sldId id="311" r:id="rId59"/>
    <p:sldId id="316" r:id="rId60"/>
    <p:sldId id="312" r:id="rId61"/>
    <p:sldId id="317" r:id="rId62"/>
    <p:sldId id="313" r:id="rId63"/>
    <p:sldId id="315" r:id="rId64"/>
    <p:sldId id="314" r:id="rId65"/>
    <p:sldId id="318" r:id="rId66"/>
    <p:sldId id="31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4" autoAdjust="0"/>
    <p:restoredTop sz="94660"/>
  </p:normalViewPr>
  <p:slideViewPr>
    <p:cSldViewPr snapToGrid="0">
      <p:cViewPr varScale="1">
        <p:scale>
          <a:sx n="114" d="100"/>
          <a:sy n="114" d="100"/>
        </p:scale>
        <p:origin x="18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54B24C-106D-4936-8926-DEBA53CDEEE5}" type="datetimeFigureOut">
              <a:rPr lang="en-US" smtClean="0"/>
              <a:t>10/1/2019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9C98E-7910-4C65-8F8B-69043A000604}" type="slidenum">
              <a:rPr lang="en-US" smtClean="0"/>
              <a:t>‹#›</a:t>
            </a:fld>
            <a:endParaRPr lang="en-US"/>
          </a:p>
        </p:txBody>
      </p:sp>
    </p:spTree>
    <p:extLst>
      <p:ext uri="{BB962C8B-B14F-4D97-AF65-F5344CB8AC3E}">
        <p14:creationId xmlns:p14="http://schemas.microsoft.com/office/powerpoint/2010/main" val="203242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EED0C9-D0D5-48A1-BC4F-D7D2F031E075}" type="datetime1">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9B33C-29CF-42AC-80A8-79AD0A377C5A}" type="slidenum">
              <a:rPr lang="en-GB" smtClean="0"/>
              <a:t>‹#›</a:t>
            </a:fld>
            <a:endParaRPr lang="en-GB"/>
          </a:p>
        </p:txBody>
      </p:sp>
    </p:spTree>
    <p:extLst>
      <p:ext uri="{BB962C8B-B14F-4D97-AF65-F5344CB8AC3E}">
        <p14:creationId xmlns:p14="http://schemas.microsoft.com/office/powerpoint/2010/main" val="305251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24E15A-F8BA-4D2E-A7E9-4AC30F1C6B03}" type="datetime1">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9B33C-29CF-42AC-80A8-79AD0A377C5A}" type="slidenum">
              <a:rPr lang="en-GB" smtClean="0"/>
              <a:t>‹#›</a:t>
            </a:fld>
            <a:endParaRPr lang="en-GB"/>
          </a:p>
        </p:txBody>
      </p:sp>
    </p:spTree>
    <p:extLst>
      <p:ext uri="{BB962C8B-B14F-4D97-AF65-F5344CB8AC3E}">
        <p14:creationId xmlns:p14="http://schemas.microsoft.com/office/powerpoint/2010/main" val="214956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BEB820-5A01-4DDE-AEF9-119925DB70CB}" type="datetime1">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9B33C-29CF-42AC-80A8-79AD0A377C5A}" type="slidenum">
              <a:rPr lang="en-GB" smtClean="0"/>
              <a:t>‹#›</a:t>
            </a:fld>
            <a:endParaRPr lang="en-GB"/>
          </a:p>
        </p:txBody>
      </p:sp>
    </p:spTree>
    <p:extLst>
      <p:ext uri="{BB962C8B-B14F-4D97-AF65-F5344CB8AC3E}">
        <p14:creationId xmlns:p14="http://schemas.microsoft.com/office/powerpoint/2010/main" val="222979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BCF269-3D08-4B56-9E93-6EC588305F83}" type="datetime1">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9B33C-29CF-42AC-80A8-79AD0A377C5A}" type="slidenum">
              <a:rPr lang="en-GB" smtClean="0"/>
              <a:t>‹#›</a:t>
            </a:fld>
            <a:endParaRPr lang="en-GB"/>
          </a:p>
        </p:txBody>
      </p:sp>
    </p:spTree>
    <p:extLst>
      <p:ext uri="{BB962C8B-B14F-4D97-AF65-F5344CB8AC3E}">
        <p14:creationId xmlns:p14="http://schemas.microsoft.com/office/powerpoint/2010/main" val="375263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7DDC4-9633-4F48-92CF-8CAAA054B5D0}" type="datetime1">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9B33C-29CF-42AC-80A8-79AD0A377C5A}" type="slidenum">
              <a:rPr lang="en-GB" smtClean="0"/>
              <a:t>‹#›</a:t>
            </a:fld>
            <a:endParaRPr lang="en-GB"/>
          </a:p>
        </p:txBody>
      </p:sp>
    </p:spTree>
    <p:extLst>
      <p:ext uri="{BB962C8B-B14F-4D97-AF65-F5344CB8AC3E}">
        <p14:creationId xmlns:p14="http://schemas.microsoft.com/office/powerpoint/2010/main" val="268547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12B170-BF3C-47A0-9471-53447494B345}" type="datetime1">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09B33C-29CF-42AC-80A8-79AD0A377C5A}" type="slidenum">
              <a:rPr lang="en-GB" smtClean="0"/>
              <a:t>‹#›</a:t>
            </a:fld>
            <a:endParaRPr lang="en-GB"/>
          </a:p>
        </p:txBody>
      </p:sp>
    </p:spTree>
    <p:extLst>
      <p:ext uri="{BB962C8B-B14F-4D97-AF65-F5344CB8AC3E}">
        <p14:creationId xmlns:p14="http://schemas.microsoft.com/office/powerpoint/2010/main" val="8152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CB386C7-F330-470A-9A3D-ADD4BB2C9ED7}" type="datetime1">
              <a:rPr lang="en-GB" smtClean="0"/>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09B33C-29CF-42AC-80A8-79AD0A377C5A}" type="slidenum">
              <a:rPr lang="en-GB" smtClean="0"/>
              <a:t>‹#›</a:t>
            </a:fld>
            <a:endParaRPr lang="en-GB"/>
          </a:p>
        </p:txBody>
      </p:sp>
    </p:spTree>
    <p:extLst>
      <p:ext uri="{BB962C8B-B14F-4D97-AF65-F5344CB8AC3E}">
        <p14:creationId xmlns:p14="http://schemas.microsoft.com/office/powerpoint/2010/main" val="108268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94C88C-7638-4656-B0F9-FC87A130658A}" type="datetime1">
              <a:rPr lang="en-GB" smtClean="0"/>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09B33C-29CF-42AC-80A8-79AD0A377C5A}" type="slidenum">
              <a:rPr lang="en-GB" smtClean="0"/>
              <a:t>‹#›</a:t>
            </a:fld>
            <a:endParaRPr lang="en-GB"/>
          </a:p>
        </p:txBody>
      </p:sp>
    </p:spTree>
    <p:extLst>
      <p:ext uri="{BB962C8B-B14F-4D97-AF65-F5344CB8AC3E}">
        <p14:creationId xmlns:p14="http://schemas.microsoft.com/office/powerpoint/2010/main" val="83549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8797F-9847-478F-8620-3C13995EEE98}" type="datetime1">
              <a:rPr lang="en-GB" smtClean="0"/>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09B33C-29CF-42AC-80A8-79AD0A377C5A}" type="slidenum">
              <a:rPr lang="en-GB" smtClean="0"/>
              <a:t>‹#›</a:t>
            </a:fld>
            <a:endParaRPr lang="en-GB"/>
          </a:p>
        </p:txBody>
      </p:sp>
    </p:spTree>
    <p:extLst>
      <p:ext uri="{BB962C8B-B14F-4D97-AF65-F5344CB8AC3E}">
        <p14:creationId xmlns:p14="http://schemas.microsoft.com/office/powerpoint/2010/main" val="211458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A304A5-A435-4453-BA9D-994DA150F327}" type="datetime1">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09B33C-29CF-42AC-80A8-79AD0A377C5A}" type="slidenum">
              <a:rPr lang="en-GB" smtClean="0"/>
              <a:t>‹#›</a:t>
            </a:fld>
            <a:endParaRPr lang="en-GB"/>
          </a:p>
        </p:txBody>
      </p:sp>
    </p:spTree>
    <p:extLst>
      <p:ext uri="{BB962C8B-B14F-4D97-AF65-F5344CB8AC3E}">
        <p14:creationId xmlns:p14="http://schemas.microsoft.com/office/powerpoint/2010/main" val="3920013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DEDA6B-5064-4BDA-9D1F-F127D19D9AA1}" type="datetime1">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09B33C-29CF-42AC-80A8-79AD0A377C5A}" type="slidenum">
              <a:rPr lang="en-GB" smtClean="0"/>
              <a:t>‹#›</a:t>
            </a:fld>
            <a:endParaRPr lang="en-GB"/>
          </a:p>
        </p:txBody>
      </p:sp>
    </p:spTree>
    <p:extLst>
      <p:ext uri="{BB962C8B-B14F-4D97-AF65-F5344CB8AC3E}">
        <p14:creationId xmlns:p14="http://schemas.microsoft.com/office/powerpoint/2010/main" val="209720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C56E6-2CEE-4AAA-BBE9-EF28F6FD3FAC}" type="datetime1">
              <a:rPr lang="en-GB" smtClean="0"/>
              <a:t>01/10/2019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9B33C-29CF-42AC-80A8-79AD0A377C5A}" type="slidenum">
              <a:rPr lang="en-GB" smtClean="0"/>
              <a:t>‹#›</a:t>
            </a:fld>
            <a:endParaRPr lang="en-GB"/>
          </a:p>
        </p:txBody>
      </p:sp>
    </p:spTree>
    <p:extLst>
      <p:ext uri="{BB962C8B-B14F-4D97-AF65-F5344CB8AC3E}">
        <p14:creationId xmlns:p14="http://schemas.microsoft.com/office/powerpoint/2010/main" val="2429417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2209800" y="14097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Chapter 3</a:t>
            </a:r>
            <a:endParaRPr lang="en-GB" b="1" dirty="0"/>
          </a:p>
        </p:txBody>
      </p:sp>
      <p:sp>
        <p:nvSpPr>
          <p:cNvPr id="3" name="Rectangle 2"/>
          <p:cNvSpPr/>
          <p:nvPr/>
        </p:nvSpPr>
        <p:spPr>
          <a:xfrm>
            <a:off x="2362200" y="3243471"/>
            <a:ext cx="7467600" cy="1446550"/>
          </a:xfrm>
          <a:prstGeom prst="rect">
            <a:avLst/>
          </a:prstGeom>
        </p:spPr>
        <p:txBody>
          <a:bodyPr wrap="square">
            <a:spAutoFit/>
          </a:bodyPr>
          <a:lstStyle/>
          <a:p>
            <a:pPr lvl="0" algn="ctr"/>
            <a:r>
              <a:rPr lang="en-US" sz="4400" dirty="0">
                <a:solidFill>
                  <a:srgbClr val="FF0000"/>
                </a:solidFill>
              </a:rPr>
              <a:t>Internal Energy, Heat and First Law of Thermodynamics</a:t>
            </a:r>
            <a:endParaRPr lang="en-GB" sz="4400" dirty="0">
              <a:solidFill>
                <a:srgbClr val="FF0000"/>
              </a:solidFill>
            </a:endParaRPr>
          </a:p>
        </p:txBody>
      </p:sp>
      <p:sp>
        <p:nvSpPr>
          <p:cNvPr id="4" name="Slide Number Placeholder 3"/>
          <p:cNvSpPr>
            <a:spLocks noGrp="1"/>
          </p:cNvSpPr>
          <p:nvPr>
            <p:ph type="sldNum" sz="quarter" idx="12"/>
          </p:nvPr>
        </p:nvSpPr>
        <p:spPr/>
        <p:txBody>
          <a:bodyPr/>
          <a:lstStyle/>
          <a:p>
            <a:fld id="{1509B33C-29CF-42AC-80A8-79AD0A377C5A}" type="slidenum">
              <a:rPr lang="en-GB" smtClean="0"/>
              <a:t>1</a:t>
            </a:fld>
            <a:endParaRPr lang="en-GB"/>
          </a:p>
        </p:txBody>
      </p:sp>
    </p:spTree>
    <p:extLst>
      <p:ext uri="{BB962C8B-B14F-4D97-AF65-F5344CB8AC3E}">
        <p14:creationId xmlns:p14="http://schemas.microsoft.com/office/powerpoint/2010/main" val="1230906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781050"/>
            <a:ext cx="11087100" cy="5016758"/>
          </a:xfrm>
          <a:prstGeom prst="rect">
            <a:avLst/>
          </a:prstGeom>
          <a:noFill/>
        </p:spPr>
        <p:txBody>
          <a:bodyPr wrap="square" rtlCol="0">
            <a:spAutoFit/>
          </a:bodyPr>
          <a:lstStyle/>
          <a:p>
            <a:r>
              <a:rPr lang="en-US" sz="2400" dirty="0">
                <a:solidFill>
                  <a:srgbClr val="00B050"/>
                </a:solidFill>
              </a:rPr>
              <a:t>The change in the internal energy:</a:t>
            </a:r>
          </a:p>
          <a:p>
            <a:endParaRPr lang="en-US" sz="2400" dirty="0"/>
          </a:p>
          <a:p>
            <a:r>
              <a:rPr lang="en-US" sz="2400" dirty="0">
                <a:solidFill>
                  <a:srgbClr val="FF0000"/>
                </a:solidFill>
              </a:rPr>
              <a:t>∆U = U</a:t>
            </a:r>
            <a:r>
              <a:rPr lang="en-US" sz="2400" baseline="-25000" dirty="0">
                <a:solidFill>
                  <a:srgbClr val="FF0000"/>
                </a:solidFill>
              </a:rPr>
              <a:t>2</a:t>
            </a:r>
            <a:r>
              <a:rPr lang="en-US" sz="2400" dirty="0">
                <a:solidFill>
                  <a:srgbClr val="FF0000"/>
                </a:solidFill>
              </a:rPr>
              <a:t> – U</a:t>
            </a:r>
            <a:r>
              <a:rPr lang="en-US" sz="2400" baseline="-25000" dirty="0">
                <a:solidFill>
                  <a:srgbClr val="FF0000"/>
                </a:solidFill>
              </a:rPr>
              <a:t>1</a:t>
            </a:r>
          </a:p>
          <a:p>
            <a:endParaRPr lang="en-US" sz="2400" baseline="-25000" dirty="0"/>
          </a:p>
          <a:p>
            <a:r>
              <a:rPr lang="en-US" sz="2400" dirty="0"/>
              <a:t>Internal energy can be changed by </a:t>
            </a:r>
            <a:r>
              <a:rPr lang="en-US" sz="2400" dirty="0">
                <a:solidFill>
                  <a:srgbClr val="00B050"/>
                </a:solidFill>
              </a:rPr>
              <a:t>heating</a:t>
            </a:r>
            <a:r>
              <a:rPr lang="en-US" sz="2400" dirty="0"/>
              <a:t> </a:t>
            </a:r>
            <a:r>
              <a:rPr lang="en-US" sz="2400" dirty="0">
                <a:solidFill>
                  <a:srgbClr val="FF0000"/>
                </a:solidFill>
              </a:rPr>
              <a:t>q</a:t>
            </a:r>
            <a:r>
              <a:rPr lang="en-US" sz="2400" dirty="0"/>
              <a:t> the substance and/or by </a:t>
            </a:r>
            <a:r>
              <a:rPr lang="en-US" sz="2400" dirty="0">
                <a:solidFill>
                  <a:srgbClr val="00B050"/>
                </a:solidFill>
              </a:rPr>
              <a:t>doing work </a:t>
            </a:r>
            <a:r>
              <a:rPr lang="en-US" sz="2400" dirty="0">
                <a:solidFill>
                  <a:srgbClr val="FF0000"/>
                </a:solidFill>
              </a:rPr>
              <a:t>w</a:t>
            </a:r>
            <a:r>
              <a:rPr lang="en-US" sz="2400" dirty="0">
                <a:solidFill>
                  <a:srgbClr val="00B050"/>
                </a:solidFill>
              </a:rPr>
              <a:t> </a:t>
            </a:r>
            <a:r>
              <a:rPr lang="en-US" sz="2400" dirty="0"/>
              <a:t>on the system. Therefore:</a:t>
            </a:r>
          </a:p>
          <a:p>
            <a:endParaRPr lang="en-US" sz="2400" dirty="0"/>
          </a:p>
          <a:p>
            <a:r>
              <a:rPr lang="en-US" sz="2400" dirty="0">
                <a:solidFill>
                  <a:srgbClr val="FF0000"/>
                </a:solidFill>
              </a:rPr>
              <a:t>∆U = q + w</a:t>
            </a:r>
          </a:p>
          <a:p>
            <a:endParaRPr lang="en-US" sz="2400" baseline="-25000" dirty="0"/>
          </a:p>
          <a:p>
            <a:r>
              <a:rPr lang="en-US" sz="2400" dirty="0"/>
              <a:t>for small change</a:t>
            </a:r>
          </a:p>
          <a:p>
            <a:endParaRPr lang="en-US" sz="2400" dirty="0"/>
          </a:p>
          <a:p>
            <a:r>
              <a:rPr lang="en-US" sz="2400" dirty="0" err="1">
                <a:solidFill>
                  <a:srgbClr val="FF0000"/>
                </a:solidFill>
              </a:rPr>
              <a:t>dU</a:t>
            </a:r>
            <a:r>
              <a:rPr lang="en-US" sz="2400" dirty="0">
                <a:solidFill>
                  <a:srgbClr val="FF0000"/>
                </a:solidFill>
              </a:rPr>
              <a:t> = </a:t>
            </a:r>
            <a:r>
              <a:rPr lang="en-US" sz="2400" dirty="0" err="1">
                <a:solidFill>
                  <a:srgbClr val="FF0000"/>
                </a:solidFill>
                <a:latin typeface="Yu Gothic" panose="020B0400000000000000" pitchFamily="34" charset="-128"/>
                <a:ea typeface="Yu Gothic" panose="020B0400000000000000" pitchFamily="34" charset="-128"/>
              </a:rPr>
              <a:t>đq</a:t>
            </a:r>
            <a:r>
              <a:rPr lang="en-US" sz="2400" dirty="0">
                <a:solidFill>
                  <a:srgbClr val="FF0000"/>
                </a:solidFill>
                <a:latin typeface="Yu Gothic" panose="020B0400000000000000" pitchFamily="34" charset="-128"/>
                <a:ea typeface="Yu Gothic" panose="020B0400000000000000" pitchFamily="34" charset="-128"/>
              </a:rPr>
              <a:t> + </a:t>
            </a:r>
            <a:r>
              <a:rPr lang="en-US" sz="2400" dirty="0" err="1">
                <a:solidFill>
                  <a:srgbClr val="FF0000"/>
                </a:solidFill>
                <a:latin typeface="Yu Gothic" panose="020B0400000000000000" pitchFamily="34" charset="-128"/>
                <a:ea typeface="Yu Gothic" panose="020B0400000000000000" pitchFamily="34" charset="-128"/>
              </a:rPr>
              <a:t>đw</a:t>
            </a:r>
            <a:endParaRPr lang="en-US" sz="2400" dirty="0">
              <a:solidFill>
                <a:srgbClr val="FF0000"/>
              </a:solidFill>
            </a:endParaRPr>
          </a:p>
          <a:p>
            <a:endParaRPr lang="en-US" dirty="0"/>
          </a:p>
          <a:p>
            <a:endParaRPr lang="en-US" baseline="-25000" dirty="0"/>
          </a:p>
          <a:p>
            <a:endParaRPr lang="en-GB" dirty="0"/>
          </a:p>
        </p:txBody>
      </p:sp>
      <p:sp>
        <p:nvSpPr>
          <p:cNvPr id="3" name="Slide Number Placeholder 2"/>
          <p:cNvSpPr>
            <a:spLocks noGrp="1"/>
          </p:cNvSpPr>
          <p:nvPr>
            <p:ph type="sldNum" sz="quarter" idx="12"/>
          </p:nvPr>
        </p:nvSpPr>
        <p:spPr/>
        <p:txBody>
          <a:bodyPr/>
          <a:lstStyle/>
          <a:p>
            <a:fld id="{1509B33C-29CF-42AC-80A8-79AD0A377C5A}" type="slidenum">
              <a:rPr lang="en-GB" smtClean="0"/>
              <a:t>10</a:t>
            </a:fld>
            <a:endParaRPr lang="en-GB"/>
          </a:p>
        </p:txBody>
      </p:sp>
    </p:spTree>
    <p:extLst>
      <p:ext uri="{BB962C8B-B14F-4D97-AF65-F5344CB8AC3E}">
        <p14:creationId xmlns:p14="http://schemas.microsoft.com/office/powerpoint/2010/main" val="80870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457450" y="1809750"/>
            <a:ext cx="7105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457450" y="1809750"/>
            <a:ext cx="0" cy="5431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951355" y="1809750"/>
            <a:ext cx="0" cy="5431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563100" y="1809750"/>
            <a:ext cx="0" cy="5431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951355" y="1587352"/>
            <a:ext cx="0" cy="222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16200000">
            <a:off x="2155006" y="2470878"/>
            <a:ext cx="604888" cy="182215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 name="TextBox 10"/>
          <p:cNvSpPr txBox="1"/>
          <p:nvPr/>
        </p:nvSpPr>
        <p:spPr>
          <a:xfrm>
            <a:off x="2226457" y="2435123"/>
            <a:ext cx="617477" cy="523220"/>
          </a:xfrm>
          <a:prstGeom prst="rect">
            <a:avLst/>
          </a:prstGeom>
          <a:noFill/>
        </p:spPr>
        <p:txBody>
          <a:bodyPr wrap="none" rtlCol="0">
            <a:spAutoFit/>
          </a:bodyPr>
          <a:lstStyle/>
          <a:p>
            <a:r>
              <a:rPr lang="en-GB" sz="2800" dirty="0"/>
              <a:t>∆U</a:t>
            </a:r>
          </a:p>
        </p:txBody>
      </p:sp>
      <p:sp>
        <p:nvSpPr>
          <p:cNvPr id="12" name="Rectangle 11"/>
          <p:cNvSpPr/>
          <p:nvPr/>
        </p:nvSpPr>
        <p:spPr>
          <a:xfrm>
            <a:off x="5764445" y="2325242"/>
            <a:ext cx="373820" cy="523220"/>
          </a:xfrm>
          <a:prstGeom prst="rect">
            <a:avLst/>
          </a:prstGeom>
        </p:spPr>
        <p:txBody>
          <a:bodyPr wrap="none">
            <a:spAutoFit/>
          </a:bodyPr>
          <a:lstStyle/>
          <a:p>
            <a:r>
              <a:rPr lang="en-GB" sz="2800" dirty="0"/>
              <a:t>q</a:t>
            </a:r>
            <a:endParaRPr lang="en-GB" dirty="0"/>
          </a:p>
        </p:txBody>
      </p:sp>
      <p:sp>
        <p:nvSpPr>
          <p:cNvPr id="13" name="Rectangle 12"/>
          <p:cNvSpPr/>
          <p:nvPr/>
        </p:nvSpPr>
        <p:spPr>
          <a:xfrm>
            <a:off x="9388212" y="2435123"/>
            <a:ext cx="441146" cy="523220"/>
          </a:xfrm>
          <a:prstGeom prst="rect">
            <a:avLst/>
          </a:prstGeom>
        </p:spPr>
        <p:txBody>
          <a:bodyPr wrap="none">
            <a:spAutoFit/>
          </a:bodyPr>
          <a:lstStyle/>
          <a:p>
            <a:r>
              <a:rPr lang="en-GB" sz="2800" dirty="0"/>
              <a:t>w</a:t>
            </a:r>
            <a:endParaRPr lang="en-GB" dirty="0"/>
          </a:p>
        </p:txBody>
      </p:sp>
      <p:sp>
        <p:nvSpPr>
          <p:cNvPr id="16" name="Right Brace 15"/>
          <p:cNvSpPr/>
          <p:nvPr/>
        </p:nvSpPr>
        <p:spPr>
          <a:xfrm rot="16200000">
            <a:off x="5648911" y="2388652"/>
            <a:ext cx="604888" cy="182215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 name="Right Brace 16"/>
          <p:cNvSpPr/>
          <p:nvPr/>
        </p:nvSpPr>
        <p:spPr>
          <a:xfrm rot="16200000">
            <a:off x="9260656" y="2470877"/>
            <a:ext cx="604888" cy="182215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0" name="TextBox 19"/>
          <p:cNvSpPr txBox="1"/>
          <p:nvPr/>
        </p:nvSpPr>
        <p:spPr>
          <a:xfrm>
            <a:off x="1097654" y="3899824"/>
            <a:ext cx="1359796" cy="1569660"/>
          </a:xfrm>
          <a:prstGeom prst="rect">
            <a:avLst/>
          </a:prstGeom>
          <a:noFill/>
        </p:spPr>
        <p:txBody>
          <a:bodyPr wrap="none" rtlCol="0">
            <a:spAutoFit/>
          </a:bodyPr>
          <a:lstStyle/>
          <a:p>
            <a:r>
              <a:rPr lang="en-US" sz="2400" dirty="0">
                <a:solidFill>
                  <a:srgbClr val="00B050"/>
                </a:solidFill>
              </a:rPr>
              <a:t>Positive</a:t>
            </a:r>
          </a:p>
          <a:p>
            <a:r>
              <a:rPr lang="en-US" sz="2400" dirty="0"/>
              <a:t>U</a:t>
            </a:r>
            <a:r>
              <a:rPr lang="en-US" sz="2400" baseline="-25000" dirty="0"/>
              <a:t>2</a:t>
            </a:r>
            <a:r>
              <a:rPr lang="en-US" sz="2400" dirty="0"/>
              <a:t> &gt; U</a:t>
            </a:r>
            <a:r>
              <a:rPr lang="en-US" sz="2400" baseline="-25000" dirty="0"/>
              <a:t>1</a:t>
            </a:r>
          </a:p>
          <a:p>
            <a:r>
              <a:rPr lang="en-US" sz="2400" dirty="0"/>
              <a:t>Energy is</a:t>
            </a:r>
          </a:p>
          <a:p>
            <a:r>
              <a:rPr lang="en-US" sz="2400" dirty="0">
                <a:solidFill>
                  <a:srgbClr val="0070C0"/>
                </a:solidFill>
              </a:rPr>
              <a:t>absorbed</a:t>
            </a:r>
            <a:endParaRPr lang="en-GB" sz="2400" dirty="0">
              <a:solidFill>
                <a:srgbClr val="0070C0"/>
              </a:solidFill>
            </a:endParaRPr>
          </a:p>
        </p:txBody>
      </p:sp>
      <p:sp>
        <p:nvSpPr>
          <p:cNvPr id="21" name="Rectangle 20"/>
          <p:cNvSpPr/>
          <p:nvPr/>
        </p:nvSpPr>
        <p:spPr>
          <a:xfrm>
            <a:off x="2843934" y="3899824"/>
            <a:ext cx="1467681" cy="1569660"/>
          </a:xfrm>
          <a:prstGeom prst="rect">
            <a:avLst/>
          </a:prstGeom>
        </p:spPr>
        <p:txBody>
          <a:bodyPr wrap="square">
            <a:spAutoFit/>
          </a:bodyPr>
          <a:lstStyle/>
          <a:p>
            <a:pPr lvl="0"/>
            <a:r>
              <a:rPr lang="en-US" sz="2400" dirty="0">
                <a:solidFill>
                  <a:srgbClr val="FF0000"/>
                </a:solidFill>
              </a:rPr>
              <a:t>Negative</a:t>
            </a:r>
          </a:p>
          <a:p>
            <a:pPr lvl="0"/>
            <a:r>
              <a:rPr lang="en-US" sz="2400" dirty="0">
                <a:solidFill>
                  <a:prstClr val="black"/>
                </a:solidFill>
              </a:rPr>
              <a:t>U</a:t>
            </a:r>
            <a:r>
              <a:rPr lang="en-US" sz="2400" baseline="-25000" dirty="0">
                <a:solidFill>
                  <a:prstClr val="black"/>
                </a:solidFill>
              </a:rPr>
              <a:t>2</a:t>
            </a:r>
            <a:r>
              <a:rPr lang="en-US" sz="2400" dirty="0">
                <a:solidFill>
                  <a:prstClr val="black"/>
                </a:solidFill>
              </a:rPr>
              <a:t> &lt; U</a:t>
            </a:r>
            <a:r>
              <a:rPr lang="en-US" sz="2400" baseline="-25000" dirty="0">
                <a:solidFill>
                  <a:prstClr val="black"/>
                </a:solidFill>
              </a:rPr>
              <a:t>1</a:t>
            </a:r>
          </a:p>
          <a:p>
            <a:pPr lvl="0"/>
            <a:r>
              <a:rPr lang="en-US" sz="2400" dirty="0">
                <a:solidFill>
                  <a:prstClr val="black"/>
                </a:solidFill>
              </a:rPr>
              <a:t>Energy is</a:t>
            </a:r>
          </a:p>
          <a:p>
            <a:pPr lvl="0"/>
            <a:r>
              <a:rPr lang="en-US" sz="2400" dirty="0">
                <a:solidFill>
                  <a:schemeClr val="accent2">
                    <a:lumMod val="75000"/>
                  </a:schemeClr>
                </a:solidFill>
              </a:rPr>
              <a:t>released</a:t>
            </a:r>
            <a:endParaRPr lang="en-GB" sz="2400" dirty="0">
              <a:solidFill>
                <a:schemeClr val="accent2">
                  <a:lumMod val="75000"/>
                </a:schemeClr>
              </a:solidFill>
            </a:endParaRPr>
          </a:p>
        </p:txBody>
      </p:sp>
      <p:sp>
        <p:nvSpPr>
          <p:cNvPr id="22" name="TextBox 21"/>
          <p:cNvSpPr txBox="1"/>
          <p:nvPr/>
        </p:nvSpPr>
        <p:spPr>
          <a:xfrm>
            <a:off x="4504953" y="3899824"/>
            <a:ext cx="1359796" cy="1569660"/>
          </a:xfrm>
          <a:prstGeom prst="rect">
            <a:avLst/>
          </a:prstGeom>
          <a:noFill/>
        </p:spPr>
        <p:txBody>
          <a:bodyPr wrap="none" rtlCol="0">
            <a:spAutoFit/>
          </a:bodyPr>
          <a:lstStyle/>
          <a:p>
            <a:r>
              <a:rPr lang="en-US" sz="2400" dirty="0">
                <a:solidFill>
                  <a:srgbClr val="00B050"/>
                </a:solidFill>
              </a:rPr>
              <a:t>Positive</a:t>
            </a:r>
          </a:p>
          <a:p>
            <a:endParaRPr lang="en-US" sz="2400" dirty="0"/>
          </a:p>
          <a:p>
            <a:r>
              <a:rPr lang="en-US" sz="2400" dirty="0"/>
              <a:t>Energy is</a:t>
            </a:r>
          </a:p>
          <a:p>
            <a:r>
              <a:rPr lang="en-US" sz="2400" dirty="0">
                <a:solidFill>
                  <a:srgbClr val="0070C0"/>
                </a:solidFill>
              </a:rPr>
              <a:t>absorbed</a:t>
            </a:r>
            <a:endParaRPr lang="en-GB" sz="2400" dirty="0">
              <a:solidFill>
                <a:srgbClr val="0070C0"/>
              </a:solidFill>
            </a:endParaRPr>
          </a:p>
        </p:txBody>
      </p:sp>
      <p:sp>
        <p:nvSpPr>
          <p:cNvPr id="23" name="Rectangle 22"/>
          <p:cNvSpPr/>
          <p:nvPr/>
        </p:nvSpPr>
        <p:spPr>
          <a:xfrm>
            <a:off x="6324600" y="3899824"/>
            <a:ext cx="1456953" cy="1569660"/>
          </a:xfrm>
          <a:prstGeom prst="rect">
            <a:avLst/>
          </a:prstGeom>
        </p:spPr>
        <p:txBody>
          <a:bodyPr wrap="square">
            <a:spAutoFit/>
          </a:bodyPr>
          <a:lstStyle/>
          <a:p>
            <a:pPr lvl="0"/>
            <a:r>
              <a:rPr lang="en-US" sz="2400" dirty="0">
                <a:solidFill>
                  <a:srgbClr val="FF0000"/>
                </a:solidFill>
              </a:rPr>
              <a:t>Negative</a:t>
            </a:r>
          </a:p>
          <a:p>
            <a:pPr lvl="0"/>
            <a:endParaRPr lang="en-US" sz="2400" dirty="0">
              <a:solidFill>
                <a:prstClr val="black"/>
              </a:solidFill>
            </a:endParaRPr>
          </a:p>
          <a:p>
            <a:pPr lvl="0"/>
            <a:r>
              <a:rPr lang="en-US" sz="2400" dirty="0">
                <a:solidFill>
                  <a:prstClr val="black"/>
                </a:solidFill>
              </a:rPr>
              <a:t>Energy is</a:t>
            </a:r>
          </a:p>
          <a:p>
            <a:pPr lvl="0"/>
            <a:r>
              <a:rPr lang="en-US" sz="2400" dirty="0">
                <a:solidFill>
                  <a:schemeClr val="accent2">
                    <a:lumMod val="75000"/>
                  </a:schemeClr>
                </a:solidFill>
              </a:rPr>
              <a:t>released</a:t>
            </a:r>
            <a:endParaRPr lang="en-GB" sz="2400" dirty="0">
              <a:solidFill>
                <a:schemeClr val="accent2">
                  <a:lumMod val="75000"/>
                </a:schemeClr>
              </a:solidFill>
            </a:endParaRPr>
          </a:p>
        </p:txBody>
      </p:sp>
      <p:sp>
        <p:nvSpPr>
          <p:cNvPr id="24" name="TextBox 23"/>
          <p:cNvSpPr txBox="1"/>
          <p:nvPr/>
        </p:nvSpPr>
        <p:spPr>
          <a:xfrm>
            <a:off x="8020080" y="3899824"/>
            <a:ext cx="1809278" cy="2677656"/>
          </a:xfrm>
          <a:prstGeom prst="rect">
            <a:avLst/>
          </a:prstGeom>
          <a:noFill/>
        </p:spPr>
        <p:txBody>
          <a:bodyPr wrap="square" rtlCol="0">
            <a:spAutoFit/>
          </a:bodyPr>
          <a:lstStyle/>
          <a:p>
            <a:r>
              <a:rPr lang="en-US" sz="2400" dirty="0"/>
              <a:t>Compression </a:t>
            </a:r>
            <a:r>
              <a:rPr lang="en-US" sz="2400" dirty="0">
                <a:solidFill>
                  <a:srgbClr val="0070C0"/>
                </a:solidFill>
              </a:rPr>
              <a:t>On</a:t>
            </a:r>
            <a:r>
              <a:rPr lang="en-US" sz="2400" dirty="0"/>
              <a:t> the System</a:t>
            </a:r>
          </a:p>
          <a:p>
            <a:endParaRPr lang="en-US" sz="2400" dirty="0"/>
          </a:p>
          <a:p>
            <a:r>
              <a:rPr lang="en-US" sz="2400" dirty="0">
                <a:solidFill>
                  <a:srgbClr val="00B050"/>
                </a:solidFill>
              </a:rPr>
              <a:t>Positive</a:t>
            </a:r>
          </a:p>
          <a:p>
            <a:endParaRPr lang="en-US" sz="2400" dirty="0"/>
          </a:p>
          <a:p>
            <a:endParaRPr lang="en-GB" sz="2400" dirty="0"/>
          </a:p>
        </p:txBody>
      </p:sp>
      <p:sp>
        <p:nvSpPr>
          <p:cNvPr id="25" name="Rectangle 24"/>
          <p:cNvSpPr/>
          <p:nvPr/>
        </p:nvSpPr>
        <p:spPr>
          <a:xfrm>
            <a:off x="10108901" y="3899824"/>
            <a:ext cx="1906183" cy="2677656"/>
          </a:xfrm>
          <a:prstGeom prst="rect">
            <a:avLst/>
          </a:prstGeom>
        </p:spPr>
        <p:txBody>
          <a:bodyPr wrap="square">
            <a:spAutoFit/>
          </a:bodyPr>
          <a:lstStyle/>
          <a:p>
            <a:pPr lvl="0"/>
            <a:r>
              <a:rPr lang="en-US" sz="2400" dirty="0">
                <a:solidFill>
                  <a:prstClr val="black"/>
                </a:solidFill>
              </a:rPr>
              <a:t>Compression </a:t>
            </a:r>
            <a:r>
              <a:rPr lang="en-US" sz="2400" dirty="0">
                <a:solidFill>
                  <a:schemeClr val="accent2">
                    <a:lumMod val="75000"/>
                  </a:schemeClr>
                </a:solidFill>
              </a:rPr>
              <a:t>By</a:t>
            </a:r>
            <a:r>
              <a:rPr lang="en-US" sz="2400" dirty="0">
                <a:solidFill>
                  <a:prstClr val="black"/>
                </a:solidFill>
              </a:rPr>
              <a:t> the System</a:t>
            </a:r>
          </a:p>
          <a:p>
            <a:pPr lvl="0"/>
            <a:endParaRPr lang="en-US" sz="2400" dirty="0">
              <a:solidFill>
                <a:prstClr val="black"/>
              </a:solidFill>
            </a:endParaRPr>
          </a:p>
          <a:p>
            <a:pPr lvl="0"/>
            <a:r>
              <a:rPr lang="en-US" sz="2400" dirty="0">
                <a:solidFill>
                  <a:srgbClr val="FF0000"/>
                </a:solidFill>
              </a:rPr>
              <a:t>Negative</a:t>
            </a:r>
          </a:p>
          <a:p>
            <a:pPr lvl="0"/>
            <a:endParaRPr lang="en-US" sz="2400" dirty="0">
              <a:solidFill>
                <a:prstClr val="black"/>
              </a:solidFill>
            </a:endParaRPr>
          </a:p>
          <a:p>
            <a:pPr lvl="0"/>
            <a:endParaRPr lang="en-GB" sz="2400" dirty="0">
              <a:solidFill>
                <a:prstClr val="black"/>
              </a:solidFill>
            </a:endParaRPr>
          </a:p>
        </p:txBody>
      </p:sp>
      <p:sp>
        <p:nvSpPr>
          <p:cNvPr id="26" name="TextBox 25"/>
          <p:cNvSpPr txBox="1"/>
          <p:nvPr/>
        </p:nvSpPr>
        <p:spPr>
          <a:xfrm>
            <a:off x="4742139" y="992159"/>
            <a:ext cx="2536272" cy="523220"/>
          </a:xfrm>
          <a:prstGeom prst="rect">
            <a:avLst/>
          </a:prstGeom>
          <a:noFill/>
        </p:spPr>
        <p:txBody>
          <a:bodyPr wrap="none" rtlCol="0">
            <a:spAutoFit/>
          </a:bodyPr>
          <a:lstStyle/>
          <a:p>
            <a:r>
              <a:rPr lang="en-US" sz="2800" dirty="0">
                <a:solidFill>
                  <a:srgbClr val="FF0000"/>
                </a:solidFill>
              </a:rPr>
              <a:t>Sign Convention</a:t>
            </a:r>
            <a:endParaRPr lang="en-GB" sz="2800" dirty="0">
              <a:solidFill>
                <a:srgbClr val="FF0000"/>
              </a:solidFill>
            </a:endParaRPr>
          </a:p>
        </p:txBody>
      </p:sp>
      <p:sp>
        <p:nvSpPr>
          <p:cNvPr id="2" name="Slide Number Placeholder 1"/>
          <p:cNvSpPr>
            <a:spLocks noGrp="1"/>
          </p:cNvSpPr>
          <p:nvPr>
            <p:ph type="sldNum" sz="quarter" idx="12"/>
          </p:nvPr>
        </p:nvSpPr>
        <p:spPr/>
        <p:txBody>
          <a:bodyPr/>
          <a:lstStyle/>
          <a:p>
            <a:fld id="{1509B33C-29CF-42AC-80A8-79AD0A377C5A}" type="slidenum">
              <a:rPr lang="en-GB" smtClean="0"/>
              <a:t>11</a:t>
            </a:fld>
            <a:endParaRPr lang="en-GB"/>
          </a:p>
        </p:txBody>
      </p:sp>
    </p:spTree>
    <p:extLst>
      <p:ext uri="{BB962C8B-B14F-4D97-AF65-F5344CB8AC3E}">
        <p14:creationId xmlns:p14="http://schemas.microsoft.com/office/powerpoint/2010/main" val="118665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1050" y="647700"/>
            <a:ext cx="10706099" cy="1692771"/>
          </a:xfrm>
          <a:prstGeom prst="rect">
            <a:avLst/>
          </a:prstGeom>
          <a:noFill/>
        </p:spPr>
        <p:txBody>
          <a:bodyPr wrap="square" rtlCol="0">
            <a:spAutoFit/>
          </a:bodyPr>
          <a:lstStyle/>
          <a:p>
            <a:r>
              <a:rPr lang="en-US" sz="2800" dirty="0">
                <a:solidFill>
                  <a:srgbClr val="FF0000"/>
                </a:solidFill>
              </a:rPr>
              <a:t>Heat (q)</a:t>
            </a:r>
          </a:p>
          <a:p>
            <a:endParaRPr lang="en-US" sz="2800" dirty="0">
              <a:solidFill>
                <a:srgbClr val="FF0000"/>
              </a:solidFill>
            </a:endParaRPr>
          </a:p>
          <a:p>
            <a:r>
              <a:rPr lang="en-US" sz="2400" dirty="0"/>
              <a:t>Heat is the energy transfer between a system </a:t>
            </a:r>
            <a:r>
              <a:rPr lang="en-US" sz="2400" dirty="0">
                <a:solidFill>
                  <a:srgbClr val="FF0000"/>
                </a:solidFill>
              </a:rPr>
              <a:t>S</a:t>
            </a:r>
            <a:r>
              <a:rPr lang="en-US" sz="2400" dirty="0"/>
              <a:t> and its environment </a:t>
            </a:r>
            <a:r>
              <a:rPr lang="en-US" sz="2400" dirty="0">
                <a:solidFill>
                  <a:srgbClr val="FF0000"/>
                </a:solidFill>
              </a:rPr>
              <a:t>E</a:t>
            </a:r>
            <a:r>
              <a:rPr lang="en-US" sz="2400" dirty="0"/>
              <a:t> (surroundings) because of a temperature difference that exists between them.</a:t>
            </a:r>
            <a:endParaRPr lang="en-GB" sz="2400" dirty="0"/>
          </a:p>
        </p:txBody>
      </p:sp>
      <p:pic>
        <p:nvPicPr>
          <p:cNvPr id="3" name="Picture 2"/>
          <p:cNvPicPr>
            <a:picLocks noChangeAspect="1" noChangeArrowheads="1"/>
          </p:cNvPicPr>
          <p:nvPr/>
        </p:nvPicPr>
        <p:blipFill>
          <a:blip r:embed="rId2" cstate="print"/>
          <a:srcRect/>
          <a:stretch>
            <a:fillRect/>
          </a:stretch>
        </p:blipFill>
        <p:spPr bwMode="auto">
          <a:xfrm>
            <a:off x="781050" y="2527300"/>
            <a:ext cx="2825750" cy="222250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4438650" y="2516187"/>
            <a:ext cx="2819400" cy="2244725"/>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8089900" y="2516187"/>
            <a:ext cx="2819400" cy="2222500"/>
          </a:xfrm>
          <a:prstGeom prst="rect">
            <a:avLst/>
          </a:prstGeom>
          <a:noFill/>
          <a:ln w="9525">
            <a:noFill/>
            <a:miter lim="800000"/>
            <a:headEnd/>
            <a:tailEnd/>
          </a:ln>
        </p:spPr>
      </p:pic>
      <p:sp>
        <p:nvSpPr>
          <p:cNvPr id="6" name="TextBox 5"/>
          <p:cNvSpPr txBox="1"/>
          <p:nvPr/>
        </p:nvSpPr>
        <p:spPr>
          <a:xfrm>
            <a:off x="2333897" y="3988526"/>
            <a:ext cx="306494" cy="369332"/>
          </a:xfrm>
          <a:prstGeom prst="rect">
            <a:avLst/>
          </a:prstGeom>
          <a:solidFill>
            <a:schemeClr val="accent4">
              <a:lumMod val="20000"/>
              <a:lumOff val="80000"/>
            </a:schemeClr>
          </a:solidFill>
        </p:spPr>
        <p:txBody>
          <a:bodyPr wrap="none" rtlCol="0">
            <a:spAutoFit/>
          </a:bodyPr>
          <a:lstStyle/>
          <a:p>
            <a:r>
              <a:rPr lang="en-US" i="1" dirty="0">
                <a:latin typeface="Times New Roman" panose="02020603050405020304" pitchFamily="18" charset="0"/>
                <a:cs typeface="Times New Roman" panose="02020603050405020304" pitchFamily="18" charset="0"/>
              </a:rPr>
              <a:t>q</a:t>
            </a:r>
            <a:endParaRPr lang="en-GB"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746776" y="4173192"/>
            <a:ext cx="660758" cy="369332"/>
          </a:xfrm>
          <a:prstGeom prst="rect">
            <a:avLst/>
          </a:prstGeom>
          <a:solidFill>
            <a:schemeClr val="accent4">
              <a:lumMod val="20000"/>
              <a:lumOff val="80000"/>
            </a:schemeClr>
          </a:solidFill>
        </p:spPr>
        <p:txBody>
          <a:bodyPr wrap="none" rtlCol="0">
            <a:spAutoFit/>
          </a:bodyPr>
          <a:lstStyle/>
          <a:p>
            <a:r>
              <a:rPr lang="en-US" i="1" dirty="0">
                <a:latin typeface="Times New Roman" panose="02020603050405020304" pitchFamily="18" charset="0"/>
                <a:cs typeface="Times New Roman" panose="02020603050405020304" pitchFamily="18" charset="0"/>
              </a:rPr>
              <a:t>q &lt; 0</a:t>
            </a:r>
            <a:endParaRPr lang="en-GB"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400022" y="4211599"/>
            <a:ext cx="660758" cy="369332"/>
          </a:xfrm>
          <a:prstGeom prst="rect">
            <a:avLst/>
          </a:prstGeom>
          <a:solidFill>
            <a:schemeClr val="accent4">
              <a:lumMod val="20000"/>
              <a:lumOff val="80000"/>
            </a:schemeClr>
          </a:solidFill>
        </p:spPr>
        <p:txBody>
          <a:bodyPr wrap="none" rtlCol="0">
            <a:spAutoFit/>
          </a:bodyPr>
          <a:lstStyle/>
          <a:p>
            <a:r>
              <a:rPr lang="en-US" i="1" dirty="0">
                <a:latin typeface="Times New Roman" panose="02020603050405020304" pitchFamily="18" charset="0"/>
                <a:cs typeface="Times New Roman" panose="02020603050405020304" pitchFamily="18" charset="0"/>
              </a:rPr>
              <a:t>q = 0</a:t>
            </a:r>
            <a:endParaRPr lang="en-GB"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0088166" y="4211599"/>
            <a:ext cx="660758" cy="369332"/>
          </a:xfrm>
          <a:prstGeom prst="rect">
            <a:avLst/>
          </a:prstGeom>
          <a:solidFill>
            <a:schemeClr val="accent4">
              <a:lumMod val="20000"/>
              <a:lumOff val="80000"/>
            </a:schemeClr>
          </a:solidFill>
        </p:spPr>
        <p:txBody>
          <a:bodyPr wrap="none" rtlCol="0">
            <a:spAutoFit/>
          </a:bodyPr>
          <a:lstStyle/>
          <a:p>
            <a:r>
              <a:rPr lang="en-US" i="1" dirty="0">
                <a:latin typeface="Times New Roman" panose="02020603050405020304" pitchFamily="18" charset="0"/>
                <a:cs typeface="Times New Roman" panose="02020603050405020304" pitchFamily="18" charset="0"/>
              </a:rPr>
              <a:t>q &gt; 0</a:t>
            </a:r>
            <a:endParaRPr lang="en-GB" i="1" dirty="0">
              <a:latin typeface="Times New Roman" panose="02020603050405020304" pitchFamily="18" charset="0"/>
              <a:cs typeface="Times New Roman" panose="02020603050405020304" pitchFamily="18" charset="0"/>
            </a:endParaRPr>
          </a:p>
        </p:txBody>
      </p:sp>
      <p:sp>
        <p:nvSpPr>
          <p:cNvPr id="10" name="Rectangle 9"/>
          <p:cNvSpPr/>
          <p:nvPr/>
        </p:nvSpPr>
        <p:spPr>
          <a:xfrm>
            <a:off x="781050" y="5157414"/>
            <a:ext cx="6096000" cy="1200329"/>
          </a:xfrm>
          <a:prstGeom prst="rect">
            <a:avLst/>
          </a:prstGeom>
        </p:spPr>
        <p:txBody>
          <a:bodyPr>
            <a:spAutoFit/>
          </a:bodyPr>
          <a:lstStyle/>
          <a:p>
            <a:pPr lvl="0" algn="justLow" fontAlgn="base">
              <a:spcBef>
                <a:spcPct val="0"/>
              </a:spcBef>
              <a:spcAft>
                <a:spcPct val="0"/>
              </a:spcAft>
            </a:pPr>
            <a:r>
              <a:rPr kumimoji="0" lang="en-GB" sz="2400" b="0" i="1" u="none" strike="noStrike" cap="none" normalizeH="0" baseline="0" dirty="0">
                <a:ln>
                  <a:noFill/>
                </a:ln>
                <a:solidFill>
                  <a:srgbClr val="FF0000"/>
                </a:solidFill>
                <a:effectLst/>
                <a:ea typeface="Calibri" pitchFamily="34" charset="0"/>
                <a:cs typeface="Times New Roman" pitchFamily="18" charset="0"/>
              </a:rPr>
              <a:t>Heat</a:t>
            </a:r>
            <a:r>
              <a:rPr kumimoji="0" lang="en-GB" sz="2400" b="0" i="1" u="none" strike="noStrike" cap="none" normalizeH="0" baseline="0" dirty="0">
                <a:ln>
                  <a:noFill/>
                </a:ln>
                <a:solidFill>
                  <a:schemeClr val="tx1"/>
                </a:solidFill>
                <a:effectLst/>
                <a:ea typeface="Calibri" pitchFamily="34" charset="0"/>
                <a:cs typeface="Times New Roman" pitchFamily="18" charset="0"/>
              </a:rPr>
              <a:t> can be either:</a:t>
            </a:r>
            <a:endParaRPr kumimoji="0" lang="en-GB" sz="2400" b="0" i="1" u="none" strike="noStrike" cap="none" normalizeH="0" baseline="0" dirty="0">
              <a:ln>
                <a:noFill/>
              </a:ln>
              <a:solidFill>
                <a:schemeClr val="tx1"/>
              </a:solidFill>
              <a:effectLst/>
              <a:cs typeface="Arial" pitchFamily="34" charset="0"/>
            </a:endParaRPr>
          </a:p>
          <a:p>
            <a:pPr lvl="0" algn="justLow" eaLnBrk="0" fontAlgn="base" hangingPunct="0">
              <a:spcBef>
                <a:spcPct val="0"/>
              </a:spcBef>
              <a:spcAft>
                <a:spcPct val="0"/>
              </a:spcAft>
            </a:pPr>
            <a:r>
              <a:rPr kumimoji="0" lang="en-GB" sz="2400" b="0" i="1" u="none" strike="noStrike" cap="none" normalizeH="0" baseline="0" dirty="0">
                <a:ln>
                  <a:noFill/>
                </a:ln>
                <a:solidFill>
                  <a:schemeClr val="tx1"/>
                </a:solidFill>
                <a:effectLst/>
                <a:ea typeface="Calibri" pitchFamily="34" charset="0"/>
                <a:cs typeface="Times New Roman" pitchFamily="18" charset="0"/>
              </a:rPr>
              <a:t>	1) at constant volume </a:t>
            </a:r>
            <a:r>
              <a:rPr kumimoji="0" lang="en-GB" sz="2400" b="0" i="1" u="none" strike="noStrike" cap="none" normalizeH="0" baseline="0" dirty="0">
                <a:ln>
                  <a:noFill/>
                </a:ln>
                <a:solidFill>
                  <a:srgbClr val="FF0000"/>
                </a:solidFill>
                <a:effectLst/>
                <a:ea typeface="Calibri" pitchFamily="34" charset="0"/>
                <a:cs typeface="Times New Roman" pitchFamily="18" charset="0"/>
              </a:rPr>
              <a:t>q</a:t>
            </a:r>
            <a:r>
              <a:rPr kumimoji="0" lang="en-GB" sz="2400" b="0" i="1" u="none" strike="noStrike" cap="none" normalizeH="0" baseline="-30000" dirty="0">
                <a:ln>
                  <a:noFill/>
                </a:ln>
                <a:solidFill>
                  <a:srgbClr val="FF0000"/>
                </a:solidFill>
                <a:effectLst/>
                <a:ea typeface="Calibri" pitchFamily="34" charset="0"/>
                <a:cs typeface="Times New Roman" pitchFamily="18" charset="0"/>
              </a:rPr>
              <a:t>v</a:t>
            </a:r>
            <a:endParaRPr kumimoji="0" lang="en-GB" sz="2400" b="0" i="1" u="none" strike="noStrike" cap="none" normalizeH="0" baseline="0" dirty="0">
              <a:ln>
                <a:noFill/>
              </a:ln>
              <a:solidFill>
                <a:srgbClr val="FF0000"/>
              </a:solidFill>
              <a:effectLst/>
              <a:cs typeface="Arial" pitchFamily="34" charset="0"/>
            </a:endParaRPr>
          </a:p>
          <a:p>
            <a:pPr lvl="0" algn="justLow" eaLnBrk="0" fontAlgn="base" hangingPunct="0">
              <a:spcBef>
                <a:spcPct val="0"/>
              </a:spcBef>
              <a:spcAft>
                <a:spcPct val="0"/>
              </a:spcAft>
            </a:pPr>
            <a:r>
              <a:rPr kumimoji="0" lang="en-GB" sz="2400" b="0" i="1" u="none" strike="noStrike" cap="none" normalizeH="0" baseline="0" dirty="0">
                <a:ln>
                  <a:noFill/>
                </a:ln>
                <a:solidFill>
                  <a:schemeClr val="tx1"/>
                </a:solidFill>
                <a:effectLst/>
                <a:ea typeface="Calibri" pitchFamily="34" charset="0"/>
                <a:cs typeface="Times New Roman" pitchFamily="18" charset="0"/>
              </a:rPr>
              <a:t>	2) at constant pressure </a:t>
            </a:r>
            <a:r>
              <a:rPr kumimoji="0" lang="en-GB" sz="2400" b="0" i="1" u="none" strike="noStrike" cap="none" normalizeH="0" baseline="0" dirty="0" err="1">
                <a:ln>
                  <a:noFill/>
                </a:ln>
                <a:solidFill>
                  <a:srgbClr val="FF0000"/>
                </a:solidFill>
                <a:effectLst/>
                <a:ea typeface="Calibri" pitchFamily="34" charset="0"/>
                <a:cs typeface="Times New Roman" pitchFamily="18" charset="0"/>
              </a:rPr>
              <a:t>q</a:t>
            </a:r>
            <a:r>
              <a:rPr kumimoji="0" lang="en-GB" sz="2400" b="0" i="1" u="none" strike="noStrike" cap="none" normalizeH="0" baseline="-30000" dirty="0" err="1">
                <a:ln>
                  <a:noFill/>
                </a:ln>
                <a:solidFill>
                  <a:srgbClr val="FF0000"/>
                </a:solidFill>
                <a:effectLst/>
                <a:ea typeface="Calibri" pitchFamily="34" charset="0"/>
                <a:cs typeface="Times New Roman" pitchFamily="18" charset="0"/>
              </a:rPr>
              <a:t>p</a:t>
            </a:r>
            <a:endParaRPr kumimoji="0" lang="en-GB" sz="2400" b="0" i="1" u="none" strike="noStrike" cap="none" normalizeH="0" baseline="0" dirty="0">
              <a:ln>
                <a:noFill/>
              </a:ln>
              <a:solidFill>
                <a:srgbClr val="FF0000"/>
              </a:solidFill>
              <a:effectLst/>
              <a:cs typeface="Arial" pitchFamily="34" charset="0"/>
            </a:endParaRPr>
          </a:p>
        </p:txBody>
      </p:sp>
      <p:sp>
        <p:nvSpPr>
          <p:cNvPr id="11" name="Slide Number Placeholder 10"/>
          <p:cNvSpPr>
            <a:spLocks noGrp="1"/>
          </p:cNvSpPr>
          <p:nvPr>
            <p:ph type="sldNum" sz="quarter" idx="12"/>
          </p:nvPr>
        </p:nvSpPr>
        <p:spPr/>
        <p:txBody>
          <a:bodyPr/>
          <a:lstStyle/>
          <a:p>
            <a:fld id="{1509B33C-29CF-42AC-80A8-79AD0A377C5A}" type="slidenum">
              <a:rPr lang="en-GB" smtClean="0"/>
              <a:t>12</a:t>
            </a:fld>
            <a:endParaRPr lang="en-GB"/>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9600" y="3964742"/>
            <a:ext cx="4016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30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33401" y="628650"/>
                <a:ext cx="11182350" cy="5251951"/>
              </a:xfrm>
              <a:prstGeom prst="rect">
                <a:avLst/>
              </a:prstGeom>
              <a:noFill/>
            </p:spPr>
            <p:txBody>
              <a:bodyPr wrap="square" rtlCol="0">
                <a:spAutoFit/>
              </a:bodyPr>
              <a:lstStyle/>
              <a:p>
                <a:r>
                  <a:rPr lang="en-US" sz="2800" dirty="0">
                    <a:solidFill>
                      <a:srgbClr val="FF0000"/>
                    </a:solidFill>
                  </a:rPr>
                  <a:t>Absorption of Heat</a:t>
                </a:r>
              </a:p>
              <a:p>
                <a:endParaRPr lang="en-US" dirty="0"/>
              </a:p>
              <a:p>
                <a:r>
                  <a:rPr lang="en-US" sz="2400" dirty="0">
                    <a:solidFill>
                      <a:srgbClr val="00B050"/>
                    </a:solidFill>
                  </a:rPr>
                  <a:t>Heat Capacity (C): </a:t>
                </a:r>
                <a:r>
                  <a:rPr lang="en-US" sz="2400" dirty="0"/>
                  <a:t>defined as the amount of energy (q) required to rise the temperature of substance by 1 K or 1 °C</a:t>
                </a:r>
              </a:p>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𝑞</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𝐶</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𝑇</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𝐶</m:t>
                      </m:r>
                      <m:d>
                        <m:dPr>
                          <m:ctrlPr>
                            <a:rPr lang="en-US" sz="2400" b="0" i="1" smtClean="0">
                              <a:solidFill>
                                <a:srgbClr val="FF0000"/>
                              </a:solidFill>
                              <a:latin typeface="Cambria Math" panose="02040503050406030204" pitchFamily="18" charset="0"/>
                              <a:ea typeface="Cambria Math" panose="02040503050406030204" pitchFamily="18" charset="0"/>
                            </a:rPr>
                          </m:ctrlPr>
                        </m:dPr>
                        <m:e>
                          <m:sSub>
                            <m:sSubPr>
                              <m:ctrlPr>
                                <a:rPr lang="en-US" sz="2400" b="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𝑇</m:t>
                              </m:r>
                            </m:e>
                            <m:sub>
                              <m:r>
                                <a:rPr lang="en-US" sz="2400" b="0" i="1" smtClean="0">
                                  <a:solidFill>
                                    <a:srgbClr val="FF0000"/>
                                  </a:solidFill>
                                  <a:latin typeface="Cambria Math" panose="02040503050406030204" pitchFamily="18" charset="0"/>
                                  <a:ea typeface="Cambria Math" panose="02040503050406030204" pitchFamily="18" charset="0"/>
                                </a:rPr>
                                <m:t>𝑓</m:t>
                              </m:r>
                            </m:sub>
                          </m:sSub>
                          <m:r>
                            <a:rPr lang="en-US" sz="2400" b="0" i="1" smtClean="0">
                              <a:solidFill>
                                <a:srgbClr val="FF0000"/>
                              </a:solidFill>
                              <a:latin typeface="Cambria Math" panose="02040503050406030204" pitchFamily="18" charset="0"/>
                              <a:ea typeface="Cambria Math" panose="02040503050406030204" pitchFamily="18" charset="0"/>
                            </a:rPr>
                            <m:t>−</m:t>
                          </m:r>
                          <m:sSub>
                            <m:sSubPr>
                              <m:ctrlPr>
                                <a:rPr lang="en-US" sz="2400" b="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𝑇</m:t>
                              </m:r>
                            </m:e>
                            <m:sub>
                              <m:r>
                                <a:rPr lang="en-US" sz="2400" b="0" i="1" smtClean="0">
                                  <a:solidFill>
                                    <a:srgbClr val="FF0000"/>
                                  </a:solidFill>
                                  <a:latin typeface="Cambria Math" panose="02040503050406030204" pitchFamily="18" charset="0"/>
                                  <a:ea typeface="Cambria Math" panose="02040503050406030204" pitchFamily="18" charset="0"/>
                                </a:rPr>
                                <m:t>𝑖</m:t>
                              </m:r>
                            </m:sub>
                          </m:sSub>
                        </m:e>
                      </m:d>
                    </m:oMath>
                  </m:oMathPara>
                </a14:m>
                <a:endParaRPr lang="en-US" sz="2400" b="0" dirty="0">
                  <a:ea typeface="Cambria Math" panose="02040503050406030204" pitchFamily="18" charset="0"/>
                </a:endParaRPr>
              </a:p>
              <a:p>
                <a:endParaRPr lang="en-US" sz="2400" dirty="0"/>
              </a:p>
              <a:p>
                <a:r>
                  <a:rPr lang="en-US" sz="2400" dirty="0">
                    <a:solidFill>
                      <a:srgbClr val="00B050"/>
                    </a:solidFill>
                  </a:rPr>
                  <a:t>Specific Heat (C</a:t>
                </a:r>
                <a:r>
                  <a:rPr lang="en-US" sz="2400" baseline="-25000" dirty="0">
                    <a:solidFill>
                      <a:srgbClr val="00B050"/>
                    </a:solidFill>
                  </a:rPr>
                  <a:t>S</a:t>
                </a:r>
                <a:r>
                  <a:rPr lang="en-US" sz="2400" dirty="0">
                    <a:solidFill>
                      <a:srgbClr val="00B050"/>
                    </a:solidFill>
                  </a:rPr>
                  <a:t>): </a:t>
                </a:r>
                <a:r>
                  <a:rPr lang="en-US" sz="2400" dirty="0"/>
                  <a:t>defined as the amount of energy (q) required to rise the temperature of one gram of a substance by K or 1 °C</a:t>
                </a:r>
              </a:p>
              <a:p>
                <a:endParaRPr lang="en-US" sz="2400" dirty="0"/>
              </a:p>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rPr>
                        <m:t>𝑞</m:t>
                      </m:r>
                      <m:r>
                        <a:rPr lang="en-US" sz="240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𝑚</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𝑆</m:t>
                          </m:r>
                        </m:sub>
                      </m:sSub>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𝑇</m:t>
                      </m:r>
                      <m:r>
                        <a:rPr lang="en-US" sz="2400" i="1">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𝑚</m:t>
                      </m:r>
                      <m:sSub>
                        <m:sSubPr>
                          <m:ctrlPr>
                            <a:rPr lang="en-US" sz="2400" b="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𝐶</m:t>
                          </m:r>
                        </m:e>
                        <m:sub>
                          <m:r>
                            <a:rPr lang="en-US" sz="2400" b="0" i="1" smtClean="0">
                              <a:solidFill>
                                <a:srgbClr val="FF0000"/>
                              </a:solidFill>
                              <a:latin typeface="Cambria Math" panose="02040503050406030204" pitchFamily="18" charset="0"/>
                              <a:ea typeface="Cambria Math" panose="02040503050406030204" pitchFamily="18" charset="0"/>
                            </a:rPr>
                            <m:t>𝑆</m:t>
                          </m:r>
                        </m:sub>
                      </m:sSub>
                      <m:d>
                        <m:dPr>
                          <m:ctrlPr>
                            <a:rPr lang="en-US" sz="2400" i="1">
                              <a:solidFill>
                                <a:srgbClr val="FF0000"/>
                              </a:solidFill>
                              <a:latin typeface="Cambria Math" panose="02040503050406030204" pitchFamily="18" charset="0"/>
                              <a:ea typeface="Cambria Math" panose="02040503050406030204" pitchFamily="18" charset="0"/>
                            </a:rPr>
                          </m:ctrlPr>
                        </m:dPr>
                        <m:e>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𝑓</m:t>
                              </m:r>
                            </m:sub>
                          </m:sSub>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𝑖</m:t>
                              </m:r>
                            </m:sub>
                          </m:sSub>
                        </m:e>
                      </m:d>
                    </m:oMath>
                  </m:oMathPara>
                </a14:m>
                <a:endParaRPr lang="en-US" sz="2400" dirty="0">
                  <a:solidFill>
                    <a:srgbClr val="FF0000"/>
                  </a:solidFill>
                </a:endParaRPr>
              </a:p>
              <a:p>
                <a:endParaRPr lang="en-US" sz="2400" dirty="0">
                  <a:solidFill>
                    <a:srgbClr val="FF0000"/>
                  </a:solidFill>
                </a:endParaRPr>
              </a:p>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𝐶</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𝑚</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𝐶</m:t>
                          </m:r>
                        </m:e>
                        <m:sub>
                          <m:r>
                            <a:rPr lang="en-US" sz="2400" b="0" i="1" smtClean="0">
                              <a:solidFill>
                                <a:srgbClr val="FF0000"/>
                              </a:solidFill>
                              <a:latin typeface="Cambria Math" panose="02040503050406030204" pitchFamily="18" charset="0"/>
                            </a:rPr>
                            <m:t>𝑆</m:t>
                          </m:r>
                        </m:sub>
                      </m:sSub>
                    </m:oMath>
                  </m:oMathPara>
                </a14:m>
                <a:endParaRPr lang="en-US" sz="2400" dirty="0"/>
              </a:p>
              <a:p>
                <a:r>
                  <a:rPr lang="en-US" sz="2400" dirty="0">
                    <a:solidFill>
                      <a:srgbClr val="0070C0"/>
                    </a:solidFill>
                  </a:rPr>
                  <a:t>What are their units?</a:t>
                </a:r>
              </a:p>
              <a:p>
                <a:r>
                  <a:rPr lang="en-US" dirty="0"/>
                  <a:t> </a:t>
                </a:r>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533401" y="628650"/>
                <a:ext cx="11182350" cy="5251951"/>
              </a:xfrm>
              <a:prstGeom prst="rect">
                <a:avLst/>
              </a:prstGeom>
              <a:blipFill rotWithShape="0">
                <a:blip r:embed="rId2"/>
                <a:stretch>
                  <a:fillRect l="-1145" t="-1044"/>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1509B33C-29CF-42AC-80A8-79AD0A377C5A}" type="slidenum">
              <a:rPr lang="en-GB" smtClean="0"/>
              <a:t>13</a:t>
            </a:fld>
            <a:endParaRPr lang="en-GB"/>
          </a:p>
        </p:txBody>
      </p:sp>
    </p:spTree>
    <p:extLst>
      <p:ext uri="{BB962C8B-B14F-4D97-AF65-F5344CB8AC3E}">
        <p14:creationId xmlns:p14="http://schemas.microsoft.com/office/powerpoint/2010/main" val="109197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0575" y="1457325"/>
            <a:ext cx="10610850" cy="3943350"/>
          </a:xfrm>
          <a:prstGeom prst="rect">
            <a:avLst/>
          </a:prstGeom>
        </p:spPr>
      </p:pic>
      <p:sp>
        <p:nvSpPr>
          <p:cNvPr id="3" name="Slide Number Placeholder 2"/>
          <p:cNvSpPr>
            <a:spLocks noGrp="1"/>
          </p:cNvSpPr>
          <p:nvPr>
            <p:ph type="sldNum" sz="quarter" idx="12"/>
          </p:nvPr>
        </p:nvSpPr>
        <p:spPr/>
        <p:txBody>
          <a:bodyPr/>
          <a:lstStyle/>
          <a:p>
            <a:fld id="{1509B33C-29CF-42AC-80A8-79AD0A377C5A}" type="slidenum">
              <a:rPr lang="en-GB" smtClean="0"/>
              <a:t>14</a:t>
            </a:fld>
            <a:endParaRPr lang="en-GB"/>
          </a:p>
        </p:txBody>
      </p:sp>
    </p:spTree>
    <p:extLst>
      <p:ext uri="{BB962C8B-B14F-4D97-AF65-F5344CB8AC3E}">
        <p14:creationId xmlns:p14="http://schemas.microsoft.com/office/powerpoint/2010/main" val="2397438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52450"/>
            <a:ext cx="10591800" cy="6155531"/>
          </a:xfrm>
          <a:prstGeom prst="rect">
            <a:avLst/>
          </a:prstGeom>
          <a:noFill/>
        </p:spPr>
        <p:txBody>
          <a:bodyPr wrap="square" rtlCol="0">
            <a:spAutoFit/>
          </a:bodyPr>
          <a:lstStyle/>
          <a:p>
            <a:r>
              <a:rPr lang="en-US" sz="2800" dirty="0">
                <a:solidFill>
                  <a:srgbClr val="FF0000"/>
                </a:solidFill>
              </a:rPr>
              <a:t>Examples</a:t>
            </a:r>
          </a:p>
          <a:p>
            <a:endParaRPr lang="en-US" dirty="0"/>
          </a:p>
          <a:p>
            <a:pPr>
              <a:lnSpc>
                <a:spcPct val="150000"/>
              </a:lnSpc>
            </a:pPr>
            <a:r>
              <a:rPr lang="en-GB" sz="2400" dirty="0">
                <a:cs typeface="Times New Roman" pitchFamily="18" charset="0"/>
              </a:rPr>
              <a:t>1- How much heat is given off when an 869 g iron bar cools from 94 </a:t>
            </a:r>
            <a:r>
              <a:rPr lang="en-GB" sz="2400" baseline="30000" dirty="0" err="1">
                <a:cs typeface="Times New Roman" pitchFamily="18" charset="0"/>
              </a:rPr>
              <a:t>o</a:t>
            </a:r>
            <a:r>
              <a:rPr lang="en-GB" sz="2400" dirty="0" err="1">
                <a:cs typeface="Times New Roman" pitchFamily="18" charset="0"/>
              </a:rPr>
              <a:t>C</a:t>
            </a:r>
            <a:r>
              <a:rPr lang="en-GB" sz="2400" dirty="0">
                <a:cs typeface="Times New Roman" pitchFamily="18" charset="0"/>
              </a:rPr>
              <a:t> to 5 </a:t>
            </a:r>
            <a:r>
              <a:rPr lang="en-GB" sz="2400" baseline="30000" dirty="0" err="1">
                <a:cs typeface="Times New Roman" pitchFamily="18" charset="0"/>
              </a:rPr>
              <a:t>o</a:t>
            </a:r>
            <a:r>
              <a:rPr lang="en-GB" sz="2400" dirty="0" err="1">
                <a:cs typeface="Times New Roman" pitchFamily="18" charset="0"/>
              </a:rPr>
              <a:t>C</a:t>
            </a:r>
            <a:r>
              <a:rPr lang="en-GB" sz="2400" dirty="0">
                <a:cs typeface="Times New Roman" pitchFamily="18" charset="0"/>
              </a:rPr>
              <a:t>? </a:t>
            </a:r>
            <a:r>
              <a:rPr lang="ar-SA" sz="2400" dirty="0">
                <a:cs typeface="Times New Roman" pitchFamily="18" charset="0"/>
              </a:rPr>
              <a:t> </a:t>
            </a:r>
            <a:r>
              <a:rPr lang="en-GB" sz="2400" dirty="0">
                <a:cs typeface="Times New Roman" pitchFamily="18" charset="0"/>
              </a:rPr>
              <a:t>   (Cs of Fe = 0.444 J/g </a:t>
            </a:r>
            <a:r>
              <a:rPr lang="en-GB" sz="2400" baseline="30000" dirty="0" err="1">
                <a:cs typeface="Times New Roman" pitchFamily="18" charset="0"/>
              </a:rPr>
              <a:t>o</a:t>
            </a:r>
            <a:r>
              <a:rPr lang="en-GB" sz="2400" dirty="0" err="1">
                <a:cs typeface="Times New Roman" pitchFamily="18" charset="0"/>
              </a:rPr>
              <a:t>C</a:t>
            </a:r>
            <a:r>
              <a:rPr lang="en-GB" sz="2400" dirty="0">
                <a:cs typeface="Times New Roman" pitchFamily="18" charset="0"/>
              </a:rPr>
              <a:t>)? </a:t>
            </a:r>
          </a:p>
          <a:p>
            <a:pPr>
              <a:lnSpc>
                <a:spcPct val="150000"/>
              </a:lnSpc>
            </a:pPr>
            <a:endParaRPr lang="en-US" sz="2400" dirty="0">
              <a:cs typeface="Times New Roman" pitchFamily="18" charset="0"/>
            </a:endParaRPr>
          </a:p>
          <a:p>
            <a:pPr>
              <a:lnSpc>
                <a:spcPct val="150000"/>
              </a:lnSpc>
            </a:pPr>
            <a:r>
              <a:rPr lang="en-GB" sz="2400" dirty="0">
                <a:cs typeface="Times New Roman" pitchFamily="18" charset="0"/>
              </a:rPr>
              <a:t>2- (a) How much heat is needed to warm 250 g of water from 22 °C to 98 °C?         (b) What is the molar heat capacity of water?</a:t>
            </a:r>
          </a:p>
          <a:p>
            <a:pPr>
              <a:lnSpc>
                <a:spcPct val="150000"/>
              </a:lnSpc>
            </a:pPr>
            <a:endParaRPr lang="en-US" sz="2400" dirty="0">
              <a:cs typeface="Times New Roman" pitchFamily="18" charset="0"/>
            </a:endParaRPr>
          </a:p>
          <a:p>
            <a:pPr>
              <a:lnSpc>
                <a:spcPct val="150000"/>
              </a:lnSpc>
            </a:pPr>
            <a:r>
              <a:rPr lang="en-US" sz="2400" dirty="0">
                <a:cs typeface="Times New Roman" pitchFamily="18" charset="0"/>
              </a:rPr>
              <a:t>3- </a:t>
            </a:r>
            <a:r>
              <a:rPr lang="en-GB" sz="2400" dirty="0">
                <a:cs typeface="Times New Roman" pitchFamily="18" charset="0"/>
              </a:rPr>
              <a:t>What is the specific heat capacity of a metal if addition of 90.0 g of the metal at 17.7 °C to 210.0 g of Cu (Cs = 0.385 J/g °C) at 153.7 °C produces a mixture that reaches thermal equilibrium at 129.1 °C?</a:t>
            </a:r>
          </a:p>
          <a:p>
            <a:endParaRPr lang="en-US" sz="2400" dirty="0"/>
          </a:p>
        </p:txBody>
      </p:sp>
      <p:sp>
        <p:nvSpPr>
          <p:cNvPr id="3" name="Slide Number Placeholder 2"/>
          <p:cNvSpPr>
            <a:spLocks noGrp="1"/>
          </p:cNvSpPr>
          <p:nvPr>
            <p:ph type="sldNum" sz="quarter" idx="12"/>
          </p:nvPr>
        </p:nvSpPr>
        <p:spPr/>
        <p:txBody>
          <a:bodyPr/>
          <a:lstStyle/>
          <a:p>
            <a:fld id="{1509B33C-29CF-42AC-80A8-79AD0A377C5A}" type="slidenum">
              <a:rPr lang="en-GB" smtClean="0"/>
              <a:t>15</a:t>
            </a:fld>
            <a:endParaRPr lang="en-GB"/>
          </a:p>
        </p:txBody>
      </p:sp>
    </p:spTree>
    <p:extLst>
      <p:ext uri="{BB962C8B-B14F-4D97-AF65-F5344CB8AC3E}">
        <p14:creationId xmlns:p14="http://schemas.microsoft.com/office/powerpoint/2010/main" val="2241599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790486"/>
            <a:ext cx="10363200" cy="4893647"/>
          </a:xfrm>
          <a:prstGeom prst="rect">
            <a:avLst/>
          </a:prstGeom>
        </p:spPr>
        <p:txBody>
          <a:bodyPr wrap="square">
            <a:spAutoFit/>
          </a:bodyPr>
          <a:lstStyle/>
          <a:p>
            <a:pPr>
              <a:lnSpc>
                <a:spcPct val="150000"/>
              </a:lnSpc>
            </a:pPr>
            <a:r>
              <a:rPr lang="en-GB" sz="2400" dirty="0"/>
              <a:t>4- The temperature of a piece of silver metal is increased from 22.2 </a:t>
            </a:r>
            <a:r>
              <a:rPr lang="en-GB" sz="2400" baseline="30000" dirty="0" err="1"/>
              <a:t>o</a:t>
            </a:r>
            <a:r>
              <a:rPr lang="en-GB" sz="2400" dirty="0" err="1"/>
              <a:t>C</a:t>
            </a:r>
            <a:r>
              <a:rPr lang="en-GB" sz="2400" dirty="0"/>
              <a:t> to 84.30 </a:t>
            </a:r>
            <a:r>
              <a:rPr lang="en-GB" sz="2400" baseline="30000" dirty="0" err="1"/>
              <a:t>o</a:t>
            </a:r>
            <a:r>
              <a:rPr lang="en-GB" sz="2400" dirty="0" err="1"/>
              <a:t>C</a:t>
            </a:r>
            <a:r>
              <a:rPr lang="en-GB" sz="2400" dirty="0"/>
              <a:t> by absorbing 365 J of heat. Knowing that the specific heat of silver is 0.235 J/</a:t>
            </a:r>
            <a:r>
              <a:rPr lang="en-GB" sz="2400" dirty="0" err="1"/>
              <a:t>g.°C</a:t>
            </a:r>
            <a:r>
              <a:rPr lang="en-GB" sz="2400" dirty="0"/>
              <a:t>.  What is the mass (in Kg) of this piece of silver?</a:t>
            </a:r>
          </a:p>
          <a:p>
            <a:pPr>
              <a:lnSpc>
                <a:spcPct val="150000"/>
              </a:lnSpc>
            </a:pPr>
            <a:endParaRPr lang="en-US" sz="2400" dirty="0"/>
          </a:p>
          <a:p>
            <a:pPr>
              <a:lnSpc>
                <a:spcPct val="150000"/>
              </a:lnSpc>
            </a:pPr>
            <a:endParaRPr lang="en-US" sz="2400" dirty="0"/>
          </a:p>
          <a:p>
            <a:pPr>
              <a:lnSpc>
                <a:spcPct val="150000"/>
              </a:lnSpc>
            </a:pPr>
            <a:r>
              <a:rPr lang="en-US" sz="2400" dirty="0"/>
              <a:t>5- </a:t>
            </a:r>
            <a:r>
              <a:rPr lang="en-GB" sz="2400" dirty="0">
                <a:cs typeface="Times New Roman" pitchFamily="18" charset="0"/>
              </a:rPr>
              <a:t>A 454 g block of lead is at an initial temperature of 22.5</a:t>
            </a:r>
            <a:r>
              <a:rPr lang="en-GB" sz="2400" baseline="30000" dirty="0">
                <a:cs typeface="Times New Roman" pitchFamily="18" charset="0"/>
              </a:rPr>
              <a:t>o</a:t>
            </a:r>
            <a:r>
              <a:rPr lang="en-GB" sz="2400" dirty="0">
                <a:cs typeface="Times New Roman" pitchFamily="18" charset="0"/>
              </a:rPr>
              <a:t>C. What will be the temperature of the lead after it absorbs 4.22 kJ of heat from its surroundings? (Assume that the specific heat capacity of </a:t>
            </a:r>
            <a:r>
              <a:rPr lang="en-GB" sz="2400" dirty="0" err="1">
                <a:cs typeface="Times New Roman" pitchFamily="18" charset="0"/>
              </a:rPr>
              <a:t>Pb</a:t>
            </a:r>
            <a:r>
              <a:rPr lang="en-GB" sz="2400" dirty="0">
                <a:cs typeface="Times New Roman" pitchFamily="18" charset="0"/>
              </a:rPr>
              <a:t> is equal to 0.128 J/</a:t>
            </a:r>
            <a:r>
              <a:rPr lang="en-GB" sz="2400" dirty="0" err="1">
                <a:cs typeface="Times New Roman" pitchFamily="18" charset="0"/>
              </a:rPr>
              <a:t>g.</a:t>
            </a:r>
            <a:r>
              <a:rPr lang="en-GB" sz="2400" baseline="30000" dirty="0" err="1">
                <a:cs typeface="Times New Roman" pitchFamily="18" charset="0"/>
              </a:rPr>
              <a:t>o</a:t>
            </a:r>
            <a:r>
              <a:rPr lang="en-GB" sz="2400" dirty="0" err="1">
                <a:cs typeface="Times New Roman" pitchFamily="18" charset="0"/>
              </a:rPr>
              <a:t>C</a:t>
            </a:r>
            <a:r>
              <a:rPr lang="en-GB" sz="2400" dirty="0">
                <a:cs typeface="Times New Roman" pitchFamily="18" charset="0"/>
              </a:rPr>
              <a:t>)</a:t>
            </a:r>
          </a:p>
          <a:p>
            <a:endParaRPr lang="en-GB" sz="2400" dirty="0"/>
          </a:p>
        </p:txBody>
      </p:sp>
      <p:sp>
        <p:nvSpPr>
          <p:cNvPr id="3" name="Slide Number Placeholder 2"/>
          <p:cNvSpPr>
            <a:spLocks noGrp="1"/>
          </p:cNvSpPr>
          <p:nvPr>
            <p:ph type="sldNum" sz="quarter" idx="12"/>
          </p:nvPr>
        </p:nvSpPr>
        <p:spPr/>
        <p:txBody>
          <a:bodyPr/>
          <a:lstStyle/>
          <a:p>
            <a:fld id="{1509B33C-29CF-42AC-80A8-79AD0A377C5A}" type="slidenum">
              <a:rPr lang="en-GB" smtClean="0"/>
              <a:t>16</a:t>
            </a:fld>
            <a:endParaRPr lang="en-GB"/>
          </a:p>
        </p:txBody>
      </p:sp>
    </p:spTree>
    <p:extLst>
      <p:ext uri="{BB962C8B-B14F-4D97-AF65-F5344CB8AC3E}">
        <p14:creationId xmlns:p14="http://schemas.microsoft.com/office/powerpoint/2010/main" val="357439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50" y="375494"/>
            <a:ext cx="10725150" cy="5632311"/>
          </a:xfrm>
          <a:prstGeom prst="rect">
            <a:avLst/>
          </a:prstGeom>
        </p:spPr>
        <p:txBody>
          <a:bodyPr wrap="square">
            <a:spAutoFit/>
          </a:bodyPr>
          <a:lstStyle/>
          <a:p>
            <a:pPr lvl="0" algn="justLow" fontAlgn="base">
              <a:lnSpc>
                <a:spcPct val="150000"/>
              </a:lnSpc>
              <a:spcBef>
                <a:spcPct val="0"/>
              </a:spcBef>
              <a:spcAft>
                <a:spcPct val="0"/>
              </a:spcAft>
            </a:pPr>
            <a:r>
              <a:rPr lang="en-GB" sz="2400" dirty="0">
                <a:solidFill>
                  <a:srgbClr val="00B050"/>
                </a:solidFill>
                <a:ea typeface="Calibri" pitchFamily="34" charset="0"/>
                <a:cs typeface="Times New Roman" pitchFamily="18" charset="0"/>
              </a:rPr>
              <a:t>Consider the system shown below:</a:t>
            </a:r>
          </a:p>
          <a:p>
            <a:pPr lvl="0" algn="justLow" fontAlgn="base">
              <a:lnSpc>
                <a:spcPct val="150000"/>
              </a:lnSpc>
              <a:spcBef>
                <a:spcPct val="0"/>
              </a:spcBef>
              <a:spcAft>
                <a:spcPct val="0"/>
              </a:spcAft>
              <a:buFontTx/>
              <a:buChar char="-"/>
            </a:pPr>
            <a:endParaRPr lang="en-GB" sz="2400" dirty="0">
              <a:cs typeface="Times New Roman" pitchFamily="18" charset="0"/>
            </a:endParaRPr>
          </a:p>
          <a:p>
            <a:pPr lvl="0" algn="justLow" fontAlgn="base">
              <a:lnSpc>
                <a:spcPct val="150000"/>
              </a:lnSpc>
              <a:spcBef>
                <a:spcPct val="0"/>
              </a:spcBef>
              <a:spcAft>
                <a:spcPct val="0"/>
              </a:spcAft>
            </a:pPr>
            <a:endParaRPr lang="en-GB" sz="2400" dirty="0">
              <a:cs typeface="Times New Roman" pitchFamily="18" charset="0"/>
            </a:endParaRPr>
          </a:p>
          <a:p>
            <a:pPr lvl="0" algn="justLow" fontAlgn="base">
              <a:lnSpc>
                <a:spcPct val="150000"/>
              </a:lnSpc>
              <a:spcBef>
                <a:spcPct val="0"/>
              </a:spcBef>
              <a:spcAft>
                <a:spcPct val="0"/>
              </a:spcAft>
              <a:buFontTx/>
              <a:buChar char="-"/>
            </a:pPr>
            <a:endParaRPr lang="en-GB" sz="2400" dirty="0">
              <a:cs typeface="Times New Roman" pitchFamily="18" charset="0"/>
            </a:endParaRPr>
          </a:p>
          <a:p>
            <a:pPr lvl="0" algn="justLow" fontAlgn="base">
              <a:lnSpc>
                <a:spcPct val="150000"/>
              </a:lnSpc>
              <a:spcBef>
                <a:spcPct val="0"/>
              </a:spcBef>
              <a:spcAft>
                <a:spcPct val="0"/>
              </a:spcAft>
            </a:pPr>
            <a:endParaRPr lang="en-GB" sz="2400" dirty="0">
              <a:cs typeface="Arial" pitchFamily="34" charset="0"/>
            </a:endParaRPr>
          </a:p>
          <a:p>
            <a:pPr lvl="0" algn="justLow" fontAlgn="base">
              <a:lnSpc>
                <a:spcPct val="150000"/>
              </a:lnSpc>
              <a:spcBef>
                <a:spcPct val="0"/>
              </a:spcBef>
              <a:spcAft>
                <a:spcPct val="0"/>
              </a:spcAft>
              <a:buFontTx/>
              <a:buChar char="-"/>
            </a:pPr>
            <a:endParaRPr lang="en-GB" sz="2400" dirty="0">
              <a:cs typeface="Arial" pitchFamily="34" charset="0"/>
            </a:endParaRPr>
          </a:p>
          <a:p>
            <a:pPr lvl="0" algn="justLow" eaLnBrk="0" fontAlgn="base" hangingPunct="0">
              <a:lnSpc>
                <a:spcPct val="150000"/>
              </a:lnSpc>
              <a:spcBef>
                <a:spcPct val="0"/>
              </a:spcBef>
              <a:spcAft>
                <a:spcPct val="0"/>
              </a:spcAft>
            </a:pPr>
            <a:r>
              <a:rPr lang="en-GB" sz="2400" dirty="0">
                <a:ea typeface="Calibri" pitchFamily="34" charset="0"/>
                <a:cs typeface="Times New Roman" pitchFamily="18" charset="0"/>
              </a:rPr>
              <a:t>There is two possible ways:	</a:t>
            </a:r>
            <a:endParaRPr lang="en-GB" sz="2400" dirty="0">
              <a:cs typeface="Arial" pitchFamily="34" charset="0"/>
            </a:endParaRPr>
          </a:p>
          <a:p>
            <a:pPr lvl="0" algn="justLow" eaLnBrk="0" fontAlgn="base" hangingPunct="0">
              <a:lnSpc>
                <a:spcPct val="150000"/>
              </a:lnSpc>
              <a:spcBef>
                <a:spcPct val="0"/>
              </a:spcBef>
              <a:spcAft>
                <a:spcPct val="0"/>
              </a:spcAft>
            </a:pPr>
            <a:r>
              <a:rPr lang="en-GB" sz="2400" dirty="0">
                <a:ea typeface="Calibri" pitchFamily="34" charset="0"/>
                <a:cs typeface="Times New Roman" pitchFamily="18" charset="0"/>
              </a:rPr>
              <a:t>1- If we fix the piston, then we end with heat capacity at constant volume </a:t>
            </a:r>
            <a:r>
              <a:rPr lang="en-GB" sz="2400" dirty="0">
                <a:solidFill>
                  <a:srgbClr val="FF0000"/>
                </a:solidFill>
                <a:ea typeface="Calibri" pitchFamily="34" charset="0"/>
                <a:cs typeface="Times New Roman" pitchFamily="18" charset="0"/>
              </a:rPr>
              <a:t>(C</a:t>
            </a:r>
            <a:r>
              <a:rPr lang="en-GB" sz="2400" baseline="-30000" dirty="0">
                <a:solidFill>
                  <a:srgbClr val="FF0000"/>
                </a:solidFill>
                <a:ea typeface="Calibri" pitchFamily="34" charset="0"/>
                <a:cs typeface="Times New Roman" pitchFamily="18" charset="0"/>
              </a:rPr>
              <a:t>V</a:t>
            </a:r>
            <a:r>
              <a:rPr lang="en-GB" sz="2400" dirty="0">
                <a:solidFill>
                  <a:srgbClr val="FF0000"/>
                </a:solidFill>
                <a:ea typeface="Calibri" pitchFamily="34" charset="0"/>
                <a:cs typeface="Times New Roman" pitchFamily="18" charset="0"/>
              </a:rPr>
              <a:t>)</a:t>
            </a:r>
            <a:endParaRPr lang="en-GB" sz="2400" dirty="0">
              <a:solidFill>
                <a:srgbClr val="FF0000"/>
              </a:solidFill>
              <a:cs typeface="Arial" pitchFamily="34" charset="0"/>
            </a:endParaRPr>
          </a:p>
          <a:p>
            <a:pPr lvl="0" algn="justLow" eaLnBrk="0" fontAlgn="base" hangingPunct="0">
              <a:lnSpc>
                <a:spcPct val="150000"/>
              </a:lnSpc>
              <a:spcBef>
                <a:spcPct val="0"/>
              </a:spcBef>
              <a:spcAft>
                <a:spcPct val="0"/>
              </a:spcAft>
            </a:pPr>
            <a:r>
              <a:rPr lang="en-GB" sz="2400" dirty="0">
                <a:ea typeface="Calibri" pitchFamily="34" charset="0"/>
                <a:cs typeface="Times New Roman" pitchFamily="18" charset="0"/>
              </a:rPr>
              <a:t>2- If we allow the piston to move freely, then we end with heat capacity at constant pressure </a:t>
            </a:r>
            <a:r>
              <a:rPr lang="en-GB" sz="2400" dirty="0">
                <a:solidFill>
                  <a:srgbClr val="FF0000"/>
                </a:solidFill>
                <a:ea typeface="Calibri" pitchFamily="34" charset="0"/>
                <a:cs typeface="Times New Roman" pitchFamily="18" charset="0"/>
              </a:rPr>
              <a:t>(C</a:t>
            </a:r>
            <a:r>
              <a:rPr lang="en-GB" sz="2400" baseline="-30000" dirty="0">
                <a:solidFill>
                  <a:srgbClr val="FF0000"/>
                </a:solidFill>
                <a:ea typeface="Calibri" pitchFamily="34" charset="0"/>
                <a:cs typeface="Times New Roman" pitchFamily="18" charset="0"/>
              </a:rPr>
              <a:t>P</a:t>
            </a:r>
            <a:r>
              <a:rPr lang="en-GB" sz="2400" dirty="0">
                <a:solidFill>
                  <a:srgbClr val="FF0000"/>
                </a:solidFill>
                <a:ea typeface="Calibri" pitchFamily="34" charset="0"/>
                <a:cs typeface="Times New Roman" pitchFamily="18" charset="0"/>
              </a:rPr>
              <a:t>)</a:t>
            </a:r>
            <a:endParaRPr lang="en-GB" sz="2400" dirty="0">
              <a:solidFill>
                <a:srgbClr val="FF0000"/>
              </a:solidFill>
              <a:cs typeface="Arial" pitchFamily="34" charset="0"/>
            </a:endParaRPr>
          </a:p>
        </p:txBody>
      </p:sp>
      <p:pic>
        <p:nvPicPr>
          <p:cNvPr id="3" name="Picture 2"/>
          <p:cNvPicPr>
            <a:picLocks noChangeAspect="1"/>
          </p:cNvPicPr>
          <p:nvPr/>
        </p:nvPicPr>
        <p:blipFill>
          <a:blip r:embed="rId2"/>
          <a:stretch>
            <a:fillRect/>
          </a:stretch>
        </p:blipFill>
        <p:spPr>
          <a:xfrm>
            <a:off x="6257379" y="946265"/>
            <a:ext cx="3792041" cy="3212870"/>
          </a:xfrm>
          <a:prstGeom prst="rect">
            <a:avLst/>
          </a:prstGeom>
        </p:spPr>
      </p:pic>
      <p:sp>
        <p:nvSpPr>
          <p:cNvPr id="4" name="Slide Number Placeholder 3"/>
          <p:cNvSpPr>
            <a:spLocks noGrp="1"/>
          </p:cNvSpPr>
          <p:nvPr>
            <p:ph type="sldNum" sz="quarter" idx="12"/>
          </p:nvPr>
        </p:nvSpPr>
        <p:spPr/>
        <p:txBody>
          <a:bodyPr/>
          <a:lstStyle/>
          <a:p>
            <a:fld id="{1509B33C-29CF-42AC-80A8-79AD0A377C5A}" type="slidenum">
              <a:rPr lang="en-GB" smtClean="0"/>
              <a:t>17</a:t>
            </a:fld>
            <a:endParaRPr lang="en-GB"/>
          </a:p>
        </p:txBody>
      </p:sp>
    </p:spTree>
    <p:extLst>
      <p:ext uri="{BB962C8B-B14F-4D97-AF65-F5344CB8AC3E}">
        <p14:creationId xmlns:p14="http://schemas.microsoft.com/office/powerpoint/2010/main" val="257809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094756" y="661144"/>
            <a:ext cx="7620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u="none" strike="noStrike" cap="none" normalizeH="0" baseline="0" dirty="0">
                <a:ln>
                  <a:noFill/>
                </a:ln>
                <a:solidFill>
                  <a:schemeClr val="tx1"/>
                </a:solidFill>
                <a:effectLst/>
                <a:ea typeface="Calibri" pitchFamily="34" charset="0"/>
                <a:cs typeface="Times New Roman" pitchFamily="18" charset="0"/>
              </a:rPr>
              <a:t> Heat capacity (C) can be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u="none" strike="noStrike" cap="none" normalizeH="0" baseline="0" dirty="0">
                <a:ln>
                  <a:noFill/>
                </a:ln>
                <a:solidFill>
                  <a:schemeClr val="tx1"/>
                </a:solidFill>
                <a:effectLst/>
                <a:ea typeface="Calibri" pitchFamily="34" charset="0"/>
                <a:cs typeface="Times New Roman" pitchFamily="18" charset="0"/>
              </a:rPr>
              <a:t>	1) at constant volume (C</a:t>
            </a:r>
            <a:r>
              <a:rPr kumimoji="0" lang="en-GB" sz="2400" b="0" u="none" strike="noStrike" cap="none" normalizeH="0" baseline="-30000" dirty="0">
                <a:ln>
                  <a:noFill/>
                </a:ln>
                <a:solidFill>
                  <a:schemeClr val="tx1"/>
                </a:solidFill>
                <a:effectLst/>
                <a:ea typeface="Calibri" pitchFamily="34" charset="0"/>
                <a:cs typeface="Times New Roman" pitchFamily="18" charset="0"/>
              </a:rPr>
              <a:t>V</a:t>
            </a:r>
            <a:r>
              <a:rPr kumimoji="0" lang="en-GB" sz="2400" b="0" u="none" strike="noStrike" cap="none" normalizeH="0" baseline="0" dirty="0">
                <a:ln>
                  <a:noFill/>
                </a:ln>
                <a:solidFill>
                  <a:schemeClr val="tx1"/>
                </a:solidFill>
                <a:effectLst/>
                <a:ea typeface="Calibri" pitchFamily="34" charset="0"/>
                <a:cs typeface="Times New Roman" pitchFamily="18" charset="0"/>
              </a:rPr>
              <a:t>)</a:t>
            </a:r>
            <a:endParaRPr kumimoji="0" lang="en-GB" sz="2400" b="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u="none" strike="noStrike" cap="none" normalizeH="0" baseline="0" dirty="0">
                <a:ln>
                  <a:noFill/>
                </a:ln>
                <a:solidFill>
                  <a:schemeClr val="tx1"/>
                </a:solidFill>
                <a:effectLst/>
                <a:ea typeface="Calibri" pitchFamily="34" charset="0"/>
                <a:cs typeface="Times New Roman" pitchFamily="18" charset="0"/>
              </a:rPr>
              <a:t>	2) at constant pressure (C</a:t>
            </a:r>
            <a:r>
              <a:rPr kumimoji="0" lang="en-GB" sz="2400" b="0" u="none" strike="noStrike" cap="none" normalizeH="0" baseline="-30000" dirty="0">
                <a:ln>
                  <a:noFill/>
                </a:ln>
                <a:solidFill>
                  <a:schemeClr val="tx1"/>
                </a:solidFill>
                <a:effectLst/>
                <a:ea typeface="Calibri" pitchFamily="34" charset="0"/>
                <a:cs typeface="Times New Roman" pitchFamily="18" charset="0"/>
              </a:rPr>
              <a:t>P</a:t>
            </a:r>
            <a:r>
              <a:rPr kumimoji="0" lang="en-GB" sz="2400" b="0" u="none" strike="noStrike" cap="none" normalizeH="0" baseline="0" dirty="0">
                <a:ln>
                  <a:noFill/>
                </a:ln>
                <a:solidFill>
                  <a:schemeClr val="tx1"/>
                </a:solidFill>
                <a:effectLst/>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u="none" strike="noStrike" cap="none" normalizeH="0" baseline="0" dirty="0">
                <a:ln>
                  <a:noFill/>
                </a:ln>
                <a:solidFill>
                  <a:schemeClr val="tx1"/>
                </a:solidFill>
                <a:effectLst/>
                <a:ea typeface="Calibri" pitchFamily="34" charset="0"/>
                <a:cs typeface="Times New Roman" pitchFamily="18" charset="0"/>
              </a:rPr>
              <a:t>If we have C for one mole, then we could say that:</a:t>
            </a:r>
            <a:endParaRPr kumimoji="0" lang="en-GB" sz="2400" b="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8" name="Rectangle 7"/>
              <p:cNvSpPr>
                <a:spLocks noChangeArrowheads="1"/>
              </p:cNvSpPr>
              <p:nvPr/>
            </p:nvSpPr>
            <p:spPr bwMode="auto">
              <a:xfrm>
                <a:off x="119124" y="3354734"/>
                <a:ext cx="8649291" cy="8317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GB" sz="2400" b="0"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a:t>
                </a:r>
                <a:r>
                  <a:rPr lang="en-GB" sz="2400" i="1" baseline="-25000" dirty="0" err="1">
                    <a:solidFill>
                      <a:srgbClr val="FF0000"/>
                    </a:solidFill>
                    <a:latin typeface="Times New Roman" pitchFamily="18" charset="0"/>
                    <a:ea typeface="Calibri" pitchFamily="34" charset="0"/>
                    <a:cs typeface="Times New Roman" pitchFamily="18" charset="0"/>
                  </a:rPr>
                  <a:t>V</a:t>
                </a:r>
                <a:r>
                  <a:rPr kumimoji="0" lang="en-GB" sz="2400" b="0" i="1" u="none" strike="noStrike" cap="none" normalizeH="0" baseline="-25000" dirty="0" err="1">
                    <a:ln>
                      <a:noFill/>
                    </a:ln>
                    <a:solidFill>
                      <a:srgbClr val="FF0000"/>
                    </a:solidFill>
                    <a:effectLst/>
                    <a:latin typeface="Times New Roman" pitchFamily="18" charset="0"/>
                    <a:ea typeface="Calibri" pitchFamily="34" charset="0"/>
                    <a:cs typeface="Times New Roman" pitchFamily="18" charset="0"/>
                  </a:rPr>
                  <a:t>,m</a:t>
                </a:r>
                <a:r>
                  <a:rPr kumimoji="0" lang="en-GB" sz="2400" b="0" i="1" u="none" strike="noStrike" cap="none" normalizeH="0" baseline="-25000" dirty="0">
                    <a:ln>
                      <a:noFill/>
                    </a:ln>
                    <a:solidFill>
                      <a:schemeClr val="tx1"/>
                    </a:solidFill>
                    <a:effectLst/>
                    <a:latin typeface="Times New Roman" pitchFamily="18" charset="0"/>
                    <a:ea typeface="Calibri" pitchFamily="34" charset="0"/>
                    <a:cs typeface="Times New Roman" pitchFamily="18" charset="0"/>
                  </a:rPr>
                  <a:t>  </a:t>
                </a:r>
                <a:r>
                  <a:rPr kumimoji="0" lang="en-GB" sz="2400" b="0" i="1" u="none" strike="noStrike" cap="none" normalizeH="0" dirty="0">
                    <a:ln>
                      <a:noFill/>
                    </a:ln>
                    <a:solidFill>
                      <a:schemeClr val="tx1"/>
                    </a:solidFill>
                    <a:effectLst/>
                    <a:latin typeface="Times New Roman" pitchFamily="18" charset="0"/>
                    <a:ea typeface="Calibri" pitchFamily="34" charset="0"/>
                    <a:cs typeface="Times New Roman" pitchFamily="18" charset="0"/>
                  </a:rPr>
                  <a:t>or  </a:t>
                </a:r>
                <a14:m>
                  <m:oMath xmlns:m="http://schemas.openxmlformats.org/officeDocument/2006/math">
                    <m:acc>
                      <m:accPr>
                        <m:chr m:val="̅"/>
                        <m:ctrlPr>
                          <a:rPr kumimoji="0" lang="en-GB" sz="2400" b="0" i="1" u="none" strike="noStrike" cap="none" normalizeH="0" baseline="0" dirty="0" smtClean="0">
                            <a:ln>
                              <a:noFill/>
                            </a:ln>
                            <a:solidFill>
                              <a:srgbClr val="FF0000"/>
                            </a:solidFill>
                            <a:effectLst/>
                            <a:latin typeface="Cambria Math" panose="02040503050406030204" pitchFamily="18" charset="0"/>
                            <a:cs typeface="Times New Roman" pitchFamily="18" charset="0"/>
                          </a:rPr>
                        </m:ctrlPr>
                      </m:accPr>
                      <m:e>
                        <m:sSub>
                          <m:sSubPr>
                            <m:ctrlPr>
                              <a:rPr kumimoji="0" lang="en-GB" sz="2400" b="0" i="1" u="none" strike="noStrike" cap="none" normalizeH="0" baseline="0" dirty="0" smtClean="0">
                                <a:ln>
                                  <a:noFill/>
                                </a:ln>
                                <a:solidFill>
                                  <a:srgbClr val="FF0000"/>
                                </a:solidFill>
                                <a:effectLst/>
                                <a:latin typeface="Cambria Math" panose="02040503050406030204" pitchFamily="18" charset="0"/>
                                <a:cs typeface="Times New Roman" pitchFamily="18" charset="0"/>
                              </a:rPr>
                            </m:ctrlPr>
                          </m:sSubPr>
                          <m:e>
                            <m:r>
                              <a:rPr kumimoji="0" lang="en-US" sz="2400" b="0" i="1" u="none" strike="noStrike" cap="none" normalizeH="0" baseline="0" dirty="0" smtClean="0">
                                <a:ln>
                                  <a:noFill/>
                                </a:ln>
                                <a:solidFill>
                                  <a:srgbClr val="FF0000"/>
                                </a:solidFill>
                                <a:effectLst/>
                                <a:latin typeface="Cambria Math" panose="02040503050406030204" pitchFamily="18" charset="0"/>
                                <a:cs typeface="Times New Roman" pitchFamily="18" charset="0"/>
                              </a:rPr>
                              <m:t>𝐶</m:t>
                            </m:r>
                          </m:e>
                          <m:sub>
                            <m:r>
                              <a:rPr kumimoji="0" lang="en-US" sz="2400" b="0" i="1" u="none" strike="noStrike" cap="none" normalizeH="0" baseline="0" dirty="0" smtClean="0">
                                <a:ln>
                                  <a:noFill/>
                                </a:ln>
                                <a:solidFill>
                                  <a:srgbClr val="FF0000"/>
                                </a:solidFill>
                                <a:effectLst/>
                                <a:latin typeface="Cambria Math" panose="02040503050406030204" pitchFamily="18" charset="0"/>
                                <a:cs typeface="Times New Roman" pitchFamily="18" charset="0"/>
                              </a:rPr>
                              <m:t>𝑉</m:t>
                            </m:r>
                          </m:sub>
                        </m:sSub>
                      </m:e>
                    </m:acc>
                  </m:oMath>
                </a14:m>
                <a:r>
                  <a:rPr kumimoji="0" lang="en-GB"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GB" sz="2400" b="0" u="none" strike="noStrike" cap="none" normalizeH="0" baseline="0" dirty="0">
                    <a:ln>
                      <a:noFill/>
                    </a:ln>
                    <a:solidFill>
                      <a:schemeClr val="tx1"/>
                    </a:solidFill>
                    <a:effectLst/>
                    <a:ea typeface="Calibri" pitchFamily="34" charset="0"/>
                    <a:cs typeface="Times New Roman" pitchFamily="18" charset="0"/>
                  </a:rPr>
                  <a:t>=</a:t>
                </a:r>
                <a:r>
                  <a:rPr kumimoji="0" lang="en-GB"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GB" sz="2400" b="0" u="none" strike="noStrike" cap="none" normalizeH="0" baseline="0" dirty="0">
                    <a:ln>
                      <a:noFill/>
                    </a:ln>
                    <a:solidFill>
                      <a:schemeClr val="tx1"/>
                    </a:solidFill>
                    <a:effectLst/>
                    <a:ea typeface="Calibri" pitchFamily="34" charset="0"/>
                    <a:cs typeface="Times New Roman" pitchFamily="18" charset="0"/>
                  </a:rPr>
                  <a:t>heat capacity at constant volume for </a:t>
                </a:r>
                <a:r>
                  <a:rPr kumimoji="0" lang="en-GB" sz="2400" b="0" u="none" strike="noStrike" cap="none" normalizeH="0" baseline="0" dirty="0">
                    <a:ln>
                      <a:noFill/>
                    </a:ln>
                    <a:solidFill>
                      <a:srgbClr val="FF0000"/>
                    </a:solidFill>
                    <a:effectLst/>
                    <a:ea typeface="Calibri" pitchFamily="34" charset="0"/>
                    <a:cs typeface="Times New Roman" pitchFamily="18" charset="0"/>
                  </a:rPr>
                  <a:t>one</a:t>
                </a:r>
                <a:r>
                  <a:rPr kumimoji="0" lang="en-GB" sz="2400" b="0" u="none" strike="noStrike" cap="none" normalizeH="0" baseline="0" dirty="0">
                    <a:ln>
                      <a:noFill/>
                    </a:ln>
                    <a:solidFill>
                      <a:schemeClr val="tx1"/>
                    </a:solidFill>
                    <a:effectLst/>
                    <a:ea typeface="Calibri" pitchFamily="34" charset="0"/>
                    <a:cs typeface="Times New Roman" pitchFamily="18" charset="0"/>
                  </a:rPr>
                  <a:t> mole.</a:t>
                </a:r>
                <a:endParaRPr kumimoji="0" lang="en-GB" sz="2400" b="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a:ln>
                    <a:noFill/>
                  </a:ln>
                  <a:solidFill>
                    <a:schemeClr val="tx1"/>
                  </a:solidFill>
                  <a:effectLst/>
                  <a:latin typeface="Arial" pitchFamily="34" charset="0"/>
                  <a:cs typeface="Arial"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bwMode="auto">
              <a:xfrm>
                <a:off x="119124" y="3354734"/>
                <a:ext cx="8649291" cy="831766"/>
              </a:xfrm>
              <a:prstGeom prst="rect">
                <a:avLst/>
              </a:prstGeom>
              <a:blipFill>
                <a:blip r:embed="rId2"/>
                <a:stretch>
                  <a:fillRect t="-5839" r="-776"/>
                </a:stretch>
              </a:blipFill>
              <a:ln w="9525">
                <a:noFill/>
                <a:miter lim="800000"/>
                <a:headEnd/>
                <a:tailEnd/>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a:spLocks noChangeArrowheads="1"/>
              </p:cNvSpPr>
              <p:nvPr/>
            </p:nvSpPr>
            <p:spPr bwMode="auto">
              <a:xfrm>
                <a:off x="119124" y="4170906"/>
                <a:ext cx="9144000" cy="23106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kumimoji="0" lang="en-GB" sz="2400" b="0" i="1" u="none" strike="noStrike" cap="none" normalizeH="0" baseline="0" dirty="0">
                    <a:ln>
                      <a:noFill/>
                    </a:ln>
                    <a:solidFill>
                      <a:schemeClr val="tx1"/>
                    </a:solidFill>
                    <a:effectLst/>
                    <a:ea typeface="Calibri" pitchFamily="34" charset="0"/>
                    <a:cs typeface="Times New Roman" pitchFamily="18" charset="0"/>
                  </a:rPr>
                  <a:t>	</a:t>
                </a:r>
                <a:r>
                  <a:rPr lang="en-GB" sz="2400" i="1" dirty="0">
                    <a:latin typeface="Times New Roman" pitchFamily="18" charset="0"/>
                    <a:ea typeface="Calibri" pitchFamily="34" charset="0"/>
                    <a:cs typeface="Times New Roman" pitchFamily="18" charset="0"/>
                  </a:rPr>
                  <a:t> </a:t>
                </a:r>
                <a:r>
                  <a:rPr lang="en-GB" sz="2400" i="1" dirty="0" err="1">
                    <a:solidFill>
                      <a:srgbClr val="FF0000"/>
                    </a:solidFill>
                    <a:latin typeface="Times New Roman" pitchFamily="18" charset="0"/>
                    <a:ea typeface="Calibri" pitchFamily="34" charset="0"/>
                    <a:cs typeface="Times New Roman" pitchFamily="18" charset="0"/>
                  </a:rPr>
                  <a:t>C</a:t>
                </a:r>
                <a:r>
                  <a:rPr lang="en-GB" sz="2400" i="1" baseline="-25000" dirty="0" err="1">
                    <a:solidFill>
                      <a:srgbClr val="FF0000"/>
                    </a:solidFill>
                    <a:latin typeface="Times New Roman" pitchFamily="18" charset="0"/>
                    <a:ea typeface="Calibri" pitchFamily="34" charset="0"/>
                    <a:cs typeface="Times New Roman" pitchFamily="18" charset="0"/>
                  </a:rPr>
                  <a:t>P,m</a:t>
                </a:r>
                <a:r>
                  <a:rPr lang="en-GB" sz="2400" i="1" baseline="-25000" dirty="0">
                    <a:latin typeface="Times New Roman" pitchFamily="18" charset="0"/>
                    <a:ea typeface="Calibri" pitchFamily="34" charset="0"/>
                    <a:cs typeface="Times New Roman" pitchFamily="18" charset="0"/>
                  </a:rPr>
                  <a:t>  </a:t>
                </a:r>
                <a:r>
                  <a:rPr lang="en-GB" sz="2400" i="1" dirty="0">
                    <a:latin typeface="Times New Roman" pitchFamily="18" charset="0"/>
                    <a:ea typeface="Calibri" pitchFamily="34" charset="0"/>
                    <a:cs typeface="Times New Roman" pitchFamily="18" charset="0"/>
                  </a:rPr>
                  <a:t>or </a:t>
                </a:r>
                <a:r>
                  <a:rPr lang="en-GB" sz="2400" i="1" baseline="-25000" dirty="0">
                    <a:latin typeface="Times New Roman" pitchFamily="18" charset="0"/>
                    <a:ea typeface="Calibri" pitchFamily="34" charset="0"/>
                    <a:cs typeface="Times New Roman" pitchFamily="18" charset="0"/>
                  </a:rPr>
                  <a:t> </a:t>
                </a:r>
                <a14:m>
                  <m:oMath xmlns:m="http://schemas.openxmlformats.org/officeDocument/2006/math">
                    <m:acc>
                      <m:accPr>
                        <m:chr m:val="̅"/>
                        <m:ctrlPr>
                          <a:rPr kumimoji="0" lang="en-GB" sz="2400" b="0" i="1" u="none" strike="noStrike" cap="none" normalizeH="0" baseline="0" dirty="0" smtClean="0">
                            <a:ln>
                              <a:noFill/>
                            </a:ln>
                            <a:solidFill>
                              <a:srgbClr val="FF0000"/>
                            </a:solidFill>
                            <a:effectLst/>
                            <a:latin typeface="Cambria Math" panose="02040503050406030204" pitchFamily="18" charset="0"/>
                            <a:cs typeface="Times New Roman" pitchFamily="18" charset="0"/>
                          </a:rPr>
                        </m:ctrlPr>
                      </m:accPr>
                      <m:e>
                        <m:sSub>
                          <m:sSubPr>
                            <m:ctrlPr>
                              <a:rPr kumimoji="0" lang="en-GB" sz="2400" b="0" i="1" u="none" strike="noStrike" cap="none" normalizeH="0" baseline="0" dirty="0" smtClean="0">
                                <a:ln>
                                  <a:noFill/>
                                </a:ln>
                                <a:solidFill>
                                  <a:srgbClr val="FF0000"/>
                                </a:solidFill>
                                <a:effectLst/>
                                <a:latin typeface="Cambria Math" panose="02040503050406030204" pitchFamily="18" charset="0"/>
                                <a:cs typeface="Times New Roman" pitchFamily="18" charset="0"/>
                              </a:rPr>
                            </m:ctrlPr>
                          </m:sSubPr>
                          <m:e>
                            <m:r>
                              <a:rPr kumimoji="0" lang="en-US" sz="2400" b="0" i="1" u="none" strike="noStrike" cap="none" normalizeH="0" baseline="0" dirty="0" smtClean="0">
                                <a:ln>
                                  <a:noFill/>
                                </a:ln>
                                <a:solidFill>
                                  <a:srgbClr val="FF0000"/>
                                </a:solidFill>
                                <a:effectLst/>
                                <a:latin typeface="Cambria Math" panose="02040503050406030204" pitchFamily="18" charset="0"/>
                                <a:cs typeface="Times New Roman" pitchFamily="18" charset="0"/>
                              </a:rPr>
                              <m:t>𝐶</m:t>
                            </m:r>
                          </m:e>
                          <m:sub>
                            <m:r>
                              <a:rPr kumimoji="0" lang="en-US" sz="2400" b="0" i="1" u="none" strike="noStrike" cap="none" normalizeH="0" baseline="0" dirty="0" smtClean="0">
                                <a:ln>
                                  <a:noFill/>
                                </a:ln>
                                <a:solidFill>
                                  <a:srgbClr val="FF0000"/>
                                </a:solidFill>
                                <a:effectLst/>
                                <a:latin typeface="Cambria Math" panose="02040503050406030204" pitchFamily="18" charset="0"/>
                                <a:cs typeface="Times New Roman" pitchFamily="18" charset="0"/>
                              </a:rPr>
                              <m:t>𝑃</m:t>
                            </m:r>
                          </m:sub>
                        </m:sSub>
                      </m:e>
                    </m:acc>
                  </m:oMath>
                </a14:m>
                <a:r>
                  <a:rPr kumimoji="0" lang="en-GB" sz="2400" b="0" u="none" strike="noStrike" cap="none" normalizeH="0" baseline="0" dirty="0">
                    <a:ln>
                      <a:noFill/>
                    </a:ln>
                    <a:solidFill>
                      <a:schemeClr val="tx1"/>
                    </a:solidFill>
                    <a:effectLst/>
                    <a:ea typeface="Calibri" pitchFamily="34" charset="0"/>
                    <a:cs typeface="Times New Roman" pitchFamily="18" charset="0"/>
                  </a:rPr>
                  <a:t> = heat capacity at constant pressure for </a:t>
                </a:r>
                <a:r>
                  <a:rPr kumimoji="0" lang="en-GB" sz="2400" b="0" u="none" strike="noStrike" cap="none" normalizeH="0" baseline="0" dirty="0">
                    <a:ln>
                      <a:noFill/>
                    </a:ln>
                    <a:solidFill>
                      <a:srgbClr val="FF0000"/>
                    </a:solidFill>
                    <a:effectLst/>
                    <a:ea typeface="Calibri" pitchFamily="34" charset="0"/>
                    <a:cs typeface="Times New Roman" pitchFamily="18" charset="0"/>
                  </a:rPr>
                  <a:t>one</a:t>
                </a:r>
                <a:r>
                  <a:rPr kumimoji="0" lang="en-GB" sz="2400" b="0" u="none" strike="noStrike" cap="none" normalizeH="0" baseline="0" dirty="0">
                    <a:ln>
                      <a:noFill/>
                    </a:ln>
                    <a:solidFill>
                      <a:schemeClr val="tx1"/>
                    </a:solidFill>
                    <a:effectLst/>
                    <a:ea typeface="Calibri" pitchFamily="34" charset="0"/>
                    <a:cs typeface="Times New Roman" pitchFamily="18" charset="0"/>
                  </a:rPr>
                  <a:t> mole.</a:t>
                </a:r>
                <a:endParaRPr kumimoji="0" lang="en-GB" sz="2400" b="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u="none" strike="noStrike" cap="none" normalizeH="0" baseline="0" dirty="0">
                    <a:ln>
                      <a:noFill/>
                    </a:ln>
                    <a:solidFill>
                      <a:schemeClr val="tx1"/>
                    </a:solidFill>
                    <a:effectLst/>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GB" sz="2400" dirty="0">
                    <a:ea typeface="Calibri" pitchFamily="34" charset="0"/>
                    <a:cs typeface="Times New Roman" pitchFamily="18" charset="0"/>
                  </a:rPr>
                  <a:t>	</a:t>
                </a:r>
                <a:r>
                  <a:rPr kumimoji="0" lang="en-GB" sz="2400" b="0" u="none" strike="noStrike" cap="none" normalizeH="0" baseline="0" dirty="0">
                    <a:ln>
                      <a:noFill/>
                    </a:ln>
                    <a:solidFill>
                      <a:schemeClr val="tx1"/>
                    </a:solidFill>
                    <a:effectLst/>
                    <a:ea typeface="Calibri" pitchFamily="34" charset="0"/>
                    <a:cs typeface="Times New Roman" pitchFamily="18" charset="0"/>
                  </a:rPr>
                  <a:t>in general :</a:t>
                </a:r>
                <a:r>
                  <a:rPr kumimoji="0" lang="en-GB" sz="2400" b="0" u="none" strike="noStrike" cap="none" normalizeH="0" dirty="0">
                    <a:ln>
                      <a:noFill/>
                    </a:ln>
                    <a:solidFill>
                      <a:schemeClr val="tx1"/>
                    </a:solidFill>
                    <a:effectLst/>
                    <a:ea typeface="Calibri" pitchFamily="34" charset="0"/>
                    <a:cs typeface="Times New Roman" pitchFamily="18" charset="0"/>
                  </a:rPr>
                  <a:t>                      </a:t>
                </a:r>
                <a14:m>
                  <m:oMath xmlns:m="http://schemas.openxmlformats.org/officeDocument/2006/math">
                    <m:sSub>
                      <m:sSubPr>
                        <m:ctrlPr>
                          <a:rPr kumimoji="0" lang="en-GB" sz="2400" b="0"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400" b="0" i="1" u="none" strike="noStrike" cap="none" normalizeH="0" baseline="0" smtClean="0">
                            <a:ln>
                              <a:noFill/>
                            </a:ln>
                            <a:solidFill>
                              <a:schemeClr val="tx1"/>
                            </a:solidFill>
                            <a:effectLst/>
                            <a:latin typeface="Cambria Math" panose="02040503050406030204" pitchFamily="18" charset="0"/>
                            <a:cs typeface="Times New Roman" pitchFamily="18" charset="0"/>
                          </a:rPr>
                          <m:t>𝐶</m:t>
                        </m:r>
                      </m:e>
                      <m:sub>
                        <m:r>
                          <a:rPr kumimoji="0" lang="en-US" sz="2400" b="0" i="1" u="none" strike="noStrike" cap="none" normalizeH="0" baseline="0" smtClean="0">
                            <a:ln>
                              <a:noFill/>
                            </a:ln>
                            <a:solidFill>
                              <a:schemeClr val="tx1"/>
                            </a:solidFill>
                            <a:effectLst/>
                            <a:latin typeface="Cambria Math" panose="02040503050406030204" pitchFamily="18" charset="0"/>
                            <a:cs typeface="Times New Roman" pitchFamily="18" charset="0"/>
                          </a:rPr>
                          <m:t>𝑃</m:t>
                        </m:r>
                      </m:sub>
                    </m:sSub>
                    <m:r>
                      <a:rPr kumimoji="0" lang="en-US" sz="2400" b="0" i="1" u="none" strike="noStrike" cap="none" normalizeH="0" baseline="0" smtClean="0">
                        <a:ln>
                          <a:noFill/>
                        </a:ln>
                        <a:solidFill>
                          <a:schemeClr val="tx1"/>
                        </a:solidFill>
                        <a:effectLst/>
                        <a:latin typeface="Cambria Math" panose="02040503050406030204" pitchFamily="18" charset="0"/>
                        <a:cs typeface="Times New Roman" pitchFamily="18" charset="0"/>
                      </a:rPr>
                      <m:t>=</m:t>
                    </m:r>
                    <m:r>
                      <a:rPr kumimoji="0" lang="en-US" sz="2400" b="0" i="1" u="none" strike="noStrike" cap="none" normalizeH="0" baseline="0" smtClean="0">
                        <a:ln>
                          <a:noFill/>
                        </a:ln>
                        <a:solidFill>
                          <a:schemeClr val="tx1"/>
                        </a:solidFill>
                        <a:effectLst/>
                        <a:latin typeface="Cambria Math" panose="02040503050406030204" pitchFamily="18" charset="0"/>
                        <a:cs typeface="Times New Roman" pitchFamily="18" charset="0"/>
                      </a:rPr>
                      <m:t>𝑛</m:t>
                    </m:r>
                    <m:acc>
                      <m:accPr>
                        <m:chr m:val="̅"/>
                        <m:ctrlPr>
                          <a:rPr kumimoji="0" lang="en-US" sz="2400" b="0" i="1" u="none" strike="noStrike" cap="none" normalizeH="0" baseline="0" smtClean="0">
                            <a:ln>
                              <a:noFill/>
                            </a:ln>
                            <a:solidFill>
                              <a:schemeClr val="tx1"/>
                            </a:solidFill>
                            <a:effectLst/>
                            <a:latin typeface="Cambria Math" panose="02040503050406030204" pitchFamily="18" charset="0"/>
                            <a:cs typeface="Times New Roman" pitchFamily="18" charset="0"/>
                          </a:rPr>
                        </m:ctrlPr>
                      </m:accPr>
                      <m:e>
                        <m:sSub>
                          <m:sSubPr>
                            <m:ctrlPr>
                              <a:rPr kumimoji="0" lang="en-US" sz="2400" b="0" i="1" u="none" strike="noStrike" cap="none" normalizeH="0" baseline="0" smtClean="0">
                                <a:ln>
                                  <a:noFill/>
                                </a:ln>
                                <a:solidFill>
                                  <a:schemeClr val="tx1"/>
                                </a:solidFill>
                                <a:effectLst/>
                                <a:latin typeface="Cambria Math" panose="02040503050406030204" pitchFamily="18" charset="0"/>
                                <a:cs typeface="Times New Roman" pitchFamily="18" charset="0"/>
                              </a:rPr>
                            </m:ctrlPr>
                          </m:sSubPr>
                          <m:e>
                            <m:r>
                              <a:rPr kumimoji="0" lang="en-US" sz="2400" b="0" i="1" u="none" strike="noStrike" cap="none" normalizeH="0" baseline="0" smtClean="0">
                                <a:ln>
                                  <a:noFill/>
                                </a:ln>
                                <a:solidFill>
                                  <a:schemeClr val="tx1"/>
                                </a:solidFill>
                                <a:effectLst/>
                                <a:latin typeface="Cambria Math" panose="02040503050406030204" pitchFamily="18" charset="0"/>
                                <a:cs typeface="Times New Roman" pitchFamily="18" charset="0"/>
                              </a:rPr>
                              <m:t>𝐶</m:t>
                            </m:r>
                          </m:e>
                          <m:sub>
                            <m:r>
                              <a:rPr kumimoji="0" lang="en-US" sz="2400" b="0" i="1" u="none" strike="noStrike" cap="none" normalizeH="0" baseline="0" smtClean="0">
                                <a:ln>
                                  <a:noFill/>
                                </a:ln>
                                <a:solidFill>
                                  <a:schemeClr val="tx1"/>
                                </a:solidFill>
                                <a:effectLst/>
                                <a:latin typeface="Cambria Math" panose="02040503050406030204" pitchFamily="18" charset="0"/>
                                <a:cs typeface="Times New Roman" pitchFamily="18" charset="0"/>
                              </a:rPr>
                              <m:t>𝑃</m:t>
                            </m:r>
                          </m:sub>
                        </m:sSub>
                      </m:e>
                    </m:acc>
                  </m:oMath>
                </a14:m>
                <a:endParaRPr kumimoji="0" lang="en-GB" sz="2400" b="0" i="1"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a:ln>
                    <a:noFill/>
                  </a:ln>
                  <a:solidFill>
                    <a:schemeClr val="tx1"/>
                  </a:solidFill>
                  <a:effectLst/>
                  <a:cs typeface="Arial" pitchFamily="34" charset="0"/>
                </a:endParaRPr>
              </a:p>
              <a:p>
                <a:pPr lvl="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cs typeface="Times New Roman" pitchFamily="18" charset="0"/>
                            </a:rPr>
                          </m:ctrlPr>
                        </m:sSubPr>
                        <m:e>
                          <m:r>
                            <a:rPr lang="en-US" sz="2400" i="1">
                              <a:latin typeface="Cambria Math" panose="02040503050406030204" pitchFamily="18" charset="0"/>
                              <a:cs typeface="Times New Roman" pitchFamily="18" charset="0"/>
                            </a:rPr>
                            <m:t>𝐶</m:t>
                          </m:r>
                        </m:e>
                        <m:sub>
                          <m:r>
                            <a:rPr lang="en-US" sz="2400" b="0" i="1" smtClean="0">
                              <a:latin typeface="Cambria Math" panose="02040503050406030204" pitchFamily="18" charset="0"/>
                              <a:cs typeface="Times New Roman" pitchFamily="18" charset="0"/>
                            </a:rPr>
                            <m:t>𝑉</m:t>
                          </m:r>
                        </m:sub>
                      </m:sSub>
                      <m:r>
                        <a:rPr lang="en-US" sz="2400" i="1">
                          <a:latin typeface="Cambria Math" panose="02040503050406030204" pitchFamily="18" charset="0"/>
                          <a:cs typeface="Times New Roman" pitchFamily="18" charset="0"/>
                        </a:rPr>
                        <m:t>=</m:t>
                      </m:r>
                      <m:r>
                        <a:rPr lang="en-US" sz="2400" i="1">
                          <a:latin typeface="Cambria Math" panose="02040503050406030204" pitchFamily="18" charset="0"/>
                          <a:cs typeface="Times New Roman" pitchFamily="18" charset="0"/>
                        </a:rPr>
                        <m:t>𝑛</m:t>
                      </m:r>
                      <m:acc>
                        <m:accPr>
                          <m:chr m:val="̅"/>
                          <m:ctrlPr>
                            <a:rPr lang="en-US" sz="2400" i="1">
                              <a:latin typeface="Cambria Math" panose="02040503050406030204" pitchFamily="18" charset="0"/>
                              <a:cs typeface="Times New Roman" pitchFamily="18" charset="0"/>
                            </a:rPr>
                          </m:ctrlPr>
                        </m:accPr>
                        <m:e>
                          <m:sSub>
                            <m:sSubPr>
                              <m:ctrlPr>
                                <a:rPr lang="en-US" sz="2400" i="1">
                                  <a:latin typeface="Cambria Math" panose="02040503050406030204" pitchFamily="18" charset="0"/>
                                  <a:cs typeface="Times New Roman" pitchFamily="18" charset="0"/>
                                </a:rPr>
                              </m:ctrlPr>
                            </m:sSubPr>
                            <m:e>
                              <m:r>
                                <a:rPr lang="en-US" sz="2400" i="1">
                                  <a:latin typeface="Cambria Math" panose="02040503050406030204" pitchFamily="18" charset="0"/>
                                  <a:cs typeface="Times New Roman" pitchFamily="18" charset="0"/>
                                </a:rPr>
                                <m:t>𝐶</m:t>
                              </m:r>
                            </m:e>
                            <m:sub>
                              <m:r>
                                <a:rPr lang="en-US" sz="2400" b="0" i="1" smtClean="0">
                                  <a:latin typeface="Cambria Math" panose="02040503050406030204" pitchFamily="18" charset="0"/>
                                  <a:cs typeface="Times New Roman" pitchFamily="18" charset="0"/>
                                </a:rPr>
                                <m:t>𝑉</m:t>
                              </m:r>
                            </m:sub>
                          </m:sSub>
                        </m:e>
                      </m:acc>
                    </m:oMath>
                  </m:oMathPara>
                </a14:m>
                <a:endParaRPr kumimoji="0" lang="en-GB" sz="2400" b="0" i="1"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a:ln>
                    <a:noFill/>
                  </a:ln>
                  <a:solidFill>
                    <a:schemeClr val="tx1"/>
                  </a:solidFill>
                  <a:effectLst/>
                  <a:cs typeface="Arial"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bwMode="auto">
              <a:xfrm>
                <a:off x="119124" y="4170906"/>
                <a:ext cx="9144000" cy="2310633"/>
              </a:xfrm>
              <a:prstGeom prst="rect">
                <a:avLst/>
              </a:prstGeom>
              <a:blipFill>
                <a:blip r:embed="rId3"/>
                <a:stretch>
                  <a:fillRect t="-1847"/>
                </a:stretch>
              </a:blipFill>
              <a:ln w="9525">
                <a:noFill/>
                <a:miter lim="800000"/>
                <a:headEnd/>
                <a:tailEnd/>
              </a:ln>
              <a:effectLst/>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1509B33C-29CF-42AC-80A8-79AD0A377C5A}" type="slidenum">
              <a:rPr lang="en-GB" smtClean="0"/>
              <a:t>18</a:t>
            </a:fld>
            <a:endParaRPr lang="en-GB"/>
          </a:p>
        </p:txBody>
      </p:sp>
    </p:spTree>
    <p:extLst>
      <p:ext uri="{BB962C8B-B14F-4D97-AF65-F5344CB8AC3E}">
        <p14:creationId xmlns:p14="http://schemas.microsoft.com/office/powerpoint/2010/main" val="590404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33794" y="340668"/>
                <a:ext cx="7771551" cy="6013249"/>
              </a:xfrm>
              <a:prstGeom prst="rect">
                <a:avLst/>
              </a:prstGeom>
            </p:spPr>
            <p:txBody>
              <a:bodyPr wrap="none">
                <a:spAutoFit/>
              </a:bodyPr>
              <a:lstStyle/>
              <a:p>
                <a:pPr marL="457200" lvl="0" indent="-457200" eaLnBrk="0" fontAlgn="base" hangingPunct="0">
                  <a:spcBef>
                    <a:spcPct val="0"/>
                  </a:spcBef>
                  <a:spcAft>
                    <a:spcPct val="0"/>
                  </a:spcAft>
                  <a:buAutoNum type="arabicParenR"/>
                </a:pPr>
                <a:r>
                  <a:rPr lang="en-GB" sz="2800" dirty="0">
                    <a:solidFill>
                      <a:srgbClr val="FF0000"/>
                    </a:solidFill>
                    <a:ea typeface="Calibri" pitchFamily="34" charset="0"/>
                    <a:cs typeface="Times New Roman" pitchFamily="18" charset="0"/>
                  </a:rPr>
                  <a:t>at constant volume (C</a:t>
                </a:r>
                <a:r>
                  <a:rPr lang="en-GB" sz="2800" baseline="-30000" dirty="0">
                    <a:solidFill>
                      <a:srgbClr val="FF0000"/>
                    </a:solidFill>
                    <a:ea typeface="Calibri" pitchFamily="34" charset="0"/>
                    <a:cs typeface="Times New Roman" pitchFamily="18" charset="0"/>
                  </a:rPr>
                  <a:t>V</a:t>
                </a:r>
                <a:r>
                  <a:rPr lang="en-GB" sz="2800" dirty="0">
                    <a:solidFill>
                      <a:srgbClr val="FF0000"/>
                    </a:solidFill>
                    <a:ea typeface="Calibri" pitchFamily="34" charset="0"/>
                    <a:cs typeface="Times New Roman" pitchFamily="18" charset="0"/>
                  </a:rPr>
                  <a:t>)</a:t>
                </a:r>
              </a:p>
              <a:p>
                <a:pPr marL="457200" lvl="0" indent="-457200" eaLnBrk="0" fontAlgn="base" hangingPunct="0">
                  <a:spcBef>
                    <a:spcPct val="0"/>
                  </a:spcBef>
                  <a:spcAft>
                    <a:spcPct val="0"/>
                  </a:spcAft>
                  <a:buAutoNum type="arabicParenR"/>
                </a:pPr>
                <a:endParaRPr lang="en-US" sz="2400" dirty="0">
                  <a:solidFill>
                    <a:prstClr val="black"/>
                  </a:solidFill>
                  <a:cs typeface="Times New Roman" pitchFamily="18" charset="0"/>
                </a:endParaRPr>
              </a:p>
              <a:p>
                <a:pPr lvl="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GB" sz="2400" i="1" smtClean="0">
                              <a:solidFill>
                                <a:prstClr val="black"/>
                              </a:solidFill>
                              <a:latin typeface="Cambria Math" panose="02040503050406030204" pitchFamily="18" charset="0"/>
                              <a:cs typeface="Arial" pitchFamily="34" charset="0"/>
                            </a:rPr>
                          </m:ctrlPr>
                        </m:sSubPr>
                        <m:e>
                          <m:r>
                            <a:rPr lang="en-US" sz="2400" b="0" i="1" smtClean="0">
                              <a:solidFill>
                                <a:prstClr val="black"/>
                              </a:solidFill>
                              <a:latin typeface="Cambria Math" panose="02040503050406030204" pitchFamily="18" charset="0"/>
                              <a:cs typeface="Arial" pitchFamily="34" charset="0"/>
                            </a:rPr>
                            <m:t>𝐶</m:t>
                          </m:r>
                        </m:e>
                        <m:sub>
                          <m:r>
                            <a:rPr lang="en-US" sz="2400" b="0" i="1" smtClean="0">
                              <a:solidFill>
                                <a:prstClr val="black"/>
                              </a:solidFill>
                              <a:latin typeface="Cambria Math" panose="02040503050406030204" pitchFamily="18" charset="0"/>
                              <a:cs typeface="Arial" pitchFamily="34" charset="0"/>
                            </a:rPr>
                            <m:t>𝑉</m:t>
                          </m:r>
                        </m:sub>
                      </m:sSub>
                      <m:r>
                        <a:rPr lang="en-US" sz="2400" b="0" i="1" smtClean="0">
                          <a:solidFill>
                            <a:prstClr val="black"/>
                          </a:solidFill>
                          <a:latin typeface="Cambria Math" panose="02040503050406030204" pitchFamily="18" charset="0"/>
                          <a:cs typeface="Arial" pitchFamily="34" charset="0"/>
                        </a:rPr>
                        <m:t>=</m:t>
                      </m:r>
                      <m:f>
                        <m:fPr>
                          <m:ctrlPr>
                            <a:rPr lang="en-US" sz="2400" b="0" i="1" smtClean="0">
                              <a:solidFill>
                                <a:prstClr val="black"/>
                              </a:solidFill>
                              <a:latin typeface="Cambria Math" panose="02040503050406030204" pitchFamily="18" charset="0"/>
                              <a:cs typeface="Arial" pitchFamily="34" charset="0"/>
                            </a:rPr>
                          </m:ctrlPr>
                        </m:fPr>
                        <m:num>
                          <m:r>
                            <a:rPr lang="en-US" sz="2400" b="0" i="1" smtClean="0">
                              <a:solidFill>
                                <a:prstClr val="black"/>
                              </a:solidFill>
                              <a:latin typeface="Cambria Math" panose="02040503050406030204" pitchFamily="18" charset="0"/>
                              <a:cs typeface="Arial" pitchFamily="34" charset="0"/>
                            </a:rPr>
                            <m:t>𝑞</m:t>
                          </m:r>
                        </m:num>
                        <m:den>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m:t>
                          </m:r>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𝑇</m:t>
                          </m:r>
                        </m:den>
                      </m:f>
                    </m:oMath>
                  </m:oMathPara>
                </a14:m>
                <a:endParaRPr lang="en-US" sz="2400" b="0" dirty="0">
                  <a:solidFill>
                    <a:prstClr val="black"/>
                  </a:solidFill>
                  <a:cs typeface="Arial" pitchFamily="34" charset="0"/>
                </a:endParaRPr>
              </a:p>
              <a:p>
                <a:pPr lvl="0" eaLnBrk="0" fontAlgn="base" hangingPunct="0">
                  <a:spcBef>
                    <a:spcPct val="0"/>
                  </a:spcBef>
                  <a:spcAft>
                    <a:spcPct val="0"/>
                  </a:spcAft>
                </a:pPr>
                <a:endParaRPr lang="en-US" sz="2400" b="0" dirty="0">
                  <a:solidFill>
                    <a:prstClr val="black"/>
                  </a:solidFill>
                  <a:cs typeface="Arial" pitchFamily="34" charset="0"/>
                </a:endParaRPr>
              </a:p>
              <a:p>
                <a:pPr lvl="0" eaLnBrk="0" fontAlgn="base" hangingPunct="0">
                  <a:spcBef>
                    <a:spcPct val="0"/>
                  </a:spcBef>
                  <a:spcAft>
                    <a:spcPct val="0"/>
                  </a:spcAft>
                </a:pPr>
                <a:r>
                  <a:rPr lang="en-US" sz="2400" dirty="0">
                    <a:solidFill>
                      <a:prstClr val="black"/>
                    </a:solidFill>
                    <a:cs typeface="Arial" pitchFamily="34" charset="0"/>
                  </a:rPr>
                  <a:t>From first law</a:t>
                </a:r>
              </a:p>
              <a:p>
                <a:pPr lvl="0" eaLnBrk="0" fontAlgn="base" hangingPunct="0">
                  <a:spcBef>
                    <a:spcPct val="0"/>
                  </a:spcBef>
                  <a:spcAft>
                    <a:spcPct val="0"/>
                  </a:spcAft>
                </a:pPr>
                <a:endParaRPr lang="en-US" sz="2400" dirty="0">
                  <a:solidFill>
                    <a:prstClr val="black"/>
                  </a:solidFill>
                  <a:cs typeface="Arial" pitchFamily="34" charset="0"/>
                </a:endParaRPr>
              </a:p>
              <a:p>
                <a:pPr lvl="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GB" sz="2400" i="1">
                              <a:solidFill>
                                <a:prstClr val="black"/>
                              </a:solidFill>
                              <a:latin typeface="Cambria Math" panose="02040503050406030204" pitchFamily="18" charset="0"/>
                              <a:cs typeface="Arial" pitchFamily="34" charset="0"/>
                            </a:rPr>
                          </m:ctrlPr>
                        </m:sSubPr>
                        <m:e>
                          <m:r>
                            <a:rPr lang="en-US" sz="2400" i="1">
                              <a:solidFill>
                                <a:prstClr val="black"/>
                              </a:solidFill>
                              <a:latin typeface="Cambria Math" panose="02040503050406030204" pitchFamily="18" charset="0"/>
                              <a:cs typeface="Arial" pitchFamily="34" charset="0"/>
                            </a:rPr>
                            <m:t>𝐶</m:t>
                          </m:r>
                        </m:e>
                        <m:sub>
                          <m:r>
                            <a:rPr lang="en-US" sz="2400" i="1">
                              <a:solidFill>
                                <a:prstClr val="black"/>
                              </a:solidFill>
                              <a:latin typeface="Cambria Math" panose="02040503050406030204" pitchFamily="18" charset="0"/>
                              <a:cs typeface="Arial" pitchFamily="34" charset="0"/>
                            </a:rPr>
                            <m:t>𝑉</m:t>
                          </m:r>
                        </m:sub>
                      </m:sSub>
                      <m:r>
                        <a:rPr lang="en-US" sz="2400" i="1">
                          <a:solidFill>
                            <a:prstClr val="black"/>
                          </a:solidFill>
                          <a:latin typeface="Cambria Math" panose="02040503050406030204" pitchFamily="18" charset="0"/>
                          <a:cs typeface="Arial" pitchFamily="34" charset="0"/>
                        </a:rPr>
                        <m:t>=</m:t>
                      </m:r>
                      <m:f>
                        <m:fPr>
                          <m:ctrlPr>
                            <a:rPr lang="en-US" sz="2400" i="1">
                              <a:solidFill>
                                <a:prstClr val="black"/>
                              </a:solidFill>
                              <a:latin typeface="Cambria Math" panose="02040503050406030204" pitchFamily="18" charset="0"/>
                              <a:cs typeface="Arial" pitchFamily="34" charset="0"/>
                            </a:rPr>
                          </m:ctrlPr>
                        </m:fPr>
                        <m:num>
                          <m:r>
                            <a:rPr lang="en-US" sz="2400" i="1" smtClean="0">
                              <a:solidFill>
                                <a:prstClr val="black"/>
                              </a:solidFill>
                              <a:latin typeface="Cambria Math" panose="02040503050406030204" pitchFamily="18" charset="0"/>
                              <a:ea typeface="Cambria Math" panose="02040503050406030204" pitchFamily="18" charset="0"/>
                              <a:cs typeface="Arial" pitchFamily="34" charset="0"/>
                            </a:rPr>
                            <m:t>∆</m:t>
                          </m:r>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𝑈</m:t>
                          </m:r>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m:t>
                          </m:r>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𝑤</m:t>
                          </m:r>
                        </m:num>
                        <m:den>
                          <m:r>
                            <a:rPr lang="en-US" sz="2400" i="1">
                              <a:solidFill>
                                <a:prstClr val="black"/>
                              </a:solidFill>
                              <a:latin typeface="Cambria Math" panose="02040503050406030204" pitchFamily="18" charset="0"/>
                              <a:ea typeface="Cambria Math" panose="02040503050406030204" pitchFamily="18" charset="0"/>
                              <a:cs typeface="Arial" pitchFamily="34" charset="0"/>
                            </a:rPr>
                            <m:t>∆</m:t>
                          </m:r>
                          <m:r>
                            <a:rPr lang="en-US" sz="2400" i="1">
                              <a:solidFill>
                                <a:prstClr val="black"/>
                              </a:solidFill>
                              <a:latin typeface="Cambria Math" panose="02040503050406030204" pitchFamily="18" charset="0"/>
                              <a:ea typeface="Cambria Math" panose="02040503050406030204" pitchFamily="18" charset="0"/>
                              <a:cs typeface="Arial" pitchFamily="34" charset="0"/>
                            </a:rPr>
                            <m:t>𝑇</m:t>
                          </m:r>
                        </m:den>
                      </m:f>
                    </m:oMath>
                  </m:oMathPara>
                </a14:m>
                <a:endParaRPr lang="en-US" sz="2400" dirty="0">
                  <a:solidFill>
                    <a:prstClr val="black"/>
                  </a:solidFill>
                  <a:ea typeface="Cambria Math" panose="02040503050406030204" pitchFamily="18" charset="0"/>
                  <a:cs typeface="Arial" pitchFamily="34" charset="0"/>
                </a:endParaRPr>
              </a:p>
              <a:p>
                <a:pPr lvl="0" eaLnBrk="0" fontAlgn="base" hangingPunct="0">
                  <a:spcBef>
                    <a:spcPct val="0"/>
                  </a:spcBef>
                  <a:spcAft>
                    <a:spcPct val="0"/>
                  </a:spcAft>
                </a:pPr>
                <a:endParaRPr lang="en-US" sz="2400" dirty="0">
                  <a:solidFill>
                    <a:prstClr val="black"/>
                  </a:solidFill>
                  <a:ea typeface="Cambria Math" panose="02040503050406030204" pitchFamily="18" charset="0"/>
                  <a:cs typeface="Arial" pitchFamily="34" charset="0"/>
                </a:endParaRPr>
              </a:p>
              <a:p>
                <a:pPr lvl="0" eaLnBrk="0" fontAlgn="base" hangingPunct="0">
                  <a:spcBef>
                    <a:spcPct val="0"/>
                  </a:spcBef>
                  <a:spcAft>
                    <a:spcPct val="0"/>
                  </a:spcAft>
                </a:pPr>
                <a:r>
                  <a:rPr lang="en-US" sz="2400" dirty="0">
                    <a:solidFill>
                      <a:prstClr val="black"/>
                    </a:solidFill>
                    <a:cs typeface="Arial" pitchFamily="34" charset="0"/>
                  </a:rPr>
                  <a:t>Because the piston is fixed so w = 0</a:t>
                </a:r>
              </a:p>
              <a:p>
                <a:pPr lvl="0" eaLnBrk="0" fontAlgn="base" hangingPunct="0">
                  <a:spcBef>
                    <a:spcPct val="0"/>
                  </a:spcBef>
                  <a:spcAft>
                    <a:spcPct val="0"/>
                  </a:spcAft>
                </a:pPr>
                <a:endParaRPr lang="en-US" sz="2400" dirty="0">
                  <a:solidFill>
                    <a:prstClr val="black"/>
                  </a:solidFill>
                  <a:cs typeface="Arial" pitchFamily="34" charset="0"/>
                </a:endParaRPr>
              </a:p>
              <a:p>
                <a:pPr lvl="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GB" sz="2400" i="1">
                              <a:solidFill>
                                <a:prstClr val="black"/>
                              </a:solidFill>
                              <a:latin typeface="Cambria Math" panose="02040503050406030204" pitchFamily="18" charset="0"/>
                              <a:cs typeface="Arial" pitchFamily="34" charset="0"/>
                            </a:rPr>
                          </m:ctrlPr>
                        </m:sSubPr>
                        <m:e>
                          <m:r>
                            <a:rPr lang="en-US" sz="2400" i="1">
                              <a:solidFill>
                                <a:prstClr val="black"/>
                              </a:solidFill>
                              <a:latin typeface="Cambria Math" panose="02040503050406030204" pitchFamily="18" charset="0"/>
                              <a:cs typeface="Arial" pitchFamily="34" charset="0"/>
                            </a:rPr>
                            <m:t>𝐶</m:t>
                          </m:r>
                        </m:e>
                        <m:sub>
                          <m:r>
                            <a:rPr lang="en-US" sz="2400" i="1">
                              <a:solidFill>
                                <a:prstClr val="black"/>
                              </a:solidFill>
                              <a:latin typeface="Cambria Math" panose="02040503050406030204" pitchFamily="18" charset="0"/>
                              <a:cs typeface="Arial" pitchFamily="34" charset="0"/>
                            </a:rPr>
                            <m:t>𝑉</m:t>
                          </m:r>
                        </m:sub>
                      </m:sSub>
                      <m:r>
                        <a:rPr lang="en-US" sz="2400" i="1">
                          <a:solidFill>
                            <a:prstClr val="black"/>
                          </a:solidFill>
                          <a:latin typeface="Cambria Math" panose="02040503050406030204" pitchFamily="18" charset="0"/>
                          <a:cs typeface="Arial" pitchFamily="34" charset="0"/>
                        </a:rPr>
                        <m:t>=</m:t>
                      </m:r>
                      <m:f>
                        <m:fPr>
                          <m:ctrlPr>
                            <a:rPr lang="en-US" sz="2400" i="1">
                              <a:solidFill>
                                <a:prstClr val="black"/>
                              </a:solidFill>
                              <a:latin typeface="Cambria Math" panose="02040503050406030204" pitchFamily="18" charset="0"/>
                              <a:cs typeface="Arial" pitchFamily="34" charset="0"/>
                            </a:rPr>
                          </m:ctrlPr>
                        </m:fPr>
                        <m:num>
                          <m:r>
                            <a:rPr lang="en-US" sz="2400" i="1">
                              <a:solidFill>
                                <a:prstClr val="black"/>
                              </a:solidFill>
                              <a:latin typeface="Cambria Math" panose="02040503050406030204" pitchFamily="18" charset="0"/>
                              <a:ea typeface="Cambria Math" panose="02040503050406030204" pitchFamily="18" charset="0"/>
                              <a:cs typeface="Arial" pitchFamily="34" charset="0"/>
                            </a:rPr>
                            <m:t>∆</m:t>
                          </m:r>
                          <m:r>
                            <a:rPr lang="en-US" sz="2400" i="1">
                              <a:solidFill>
                                <a:prstClr val="black"/>
                              </a:solidFill>
                              <a:latin typeface="Cambria Math" panose="02040503050406030204" pitchFamily="18" charset="0"/>
                              <a:ea typeface="Cambria Math" panose="02040503050406030204" pitchFamily="18" charset="0"/>
                              <a:cs typeface="Arial" pitchFamily="34" charset="0"/>
                            </a:rPr>
                            <m:t>𝑈</m:t>
                          </m:r>
                        </m:num>
                        <m:den>
                          <m:r>
                            <a:rPr lang="en-US" sz="2400" i="1">
                              <a:solidFill>
                                <a:prstClr val="black"/>
                              </a:solidFill>
                              <a:latin typeface="Cambria Math" panose="02040503050406030204" pitchFamily="18" charset="0"/>
                              <a:ea typeface="Cambria Math" panose="02040503050406030204" pitchFamily="18" charset="0"/>
                              <a:cs typeface="Arial" pitchFamily="34" charset="0"/>
                            </a:rPr>
                            <m:t>∆</m:t>
                          </m:r>
                          <m:r>
                            <a:rPr lang="en-US" sz="2400" i="1">
                              <a:solidFill>
                                <a:prstClr val="black"/>
                              </a:solidFill>
                              <a:latin typeface="Cambria Math" panose="02040503050406030204" pitchFamily="18" charset="0"/>
                              <a:ea typeface="Cambria Math" panose="02040503050406030204" pitchFamily="18" charset="0"/>
                              <a:cs typeface="Arial" pitchFamily="34" charset="0"/>
                            </a:rPr>
                            <m:t>𝑇</m:t>
                          </m:r>
                        </m:den>
                      </m:f>
                    </m:oMath>
                  </m:oMathPara>
                </a14:m>
                <a:endParaRPr lang="en-GB" sz="2400" dirty="0">
                  <a:solidFill>
                    <a:prstClr val="black"/>
                  </a:solidFill>
                  <a:cs typeface="Arial" pitchFamily="34" charset="0"/>
                </a:endParaRPr>
              </a:p>
              <a:p>
                <a:pPr lvl="0" eaLnBrk="0" fontAlgn="base" hangingPunct="0">
                  <a:spcBef>
                    <a:spcPct val="0"/>
                  </a:spcBef>
                  <a:spcAft>
                    <a:spcPct val="0"/>
                  </a:spcAft>
                </a:pPr>
                <a:endParaRPr lang="en-GB" sz="2400" dirty="0">
                  <a:solidFill>
                    <a:prstClr val="black"/>
                  </a:solidFill>
                  <a:cs typeface="Arial" pitchFamily="34" charset="0"/>
                </a:endParaRPr>
              </a:p>
              <a:p>
                <a:pPr lvl="0" eaLnBrk="0" fontAlgn="base" hangingPunct="0">
                  <a:spcBef>
                    <a:spcPct val="0"/>
                  </a:spcBef>
                  <a:spcAft>
                    <a:spcPct val="0"/>
                  </a:spcAft>
                </a:pPr>
                <a:r>
                  <a:rPr lang="en-US" sz="2400" dirty="0">
                    <a:solidFill>
                      <a:prstClr val="black"/>
                    </a:solidFill>
                    <a:cs typeface="Arial" pitchFamily="34" charset="0"/>
                  </a:rPr>
                  <a:t>U = KE and </a:t>
                </a:r>
                <a14:m>
                  <m:oMath xmlns:m="http://schemas.openxmlformats.org/officeDocument/2006/math">
                    <m:r>
                      <a:rPr lang="en-US" sz="2400" b="0" i="1" smtClean="0">
                        <a:solidFill>
                          <a:prstClr val="black"/>
                        </a:solidFill>
                        <a:latin typeface="Cambria Math" panose="02040503050406030204" pitchFamily="18" charset="0"/>
                        <a:cs typeface="Arial" pitchFamily="34" charset="0"/>
                      </a:rPr>
                      <m:t>𝐾𝐸</m:t>
                    </m:r>
                    <m:r>
                      <a:rPr lang="en-US" sz="2400" b="0" i="1" smtClean="0">
                        <a:solidFill>
                          <a:prstClr val="black"/>
                        </a:solidFill>
                        <a:latin typeface="Cambria Math" panose="02040503050406030204" pitchFamily="18" charset="0"/>
                        <a:cs typeface="Arial" pitchFamily="34" charset="0"/>
                      </a:rPr>
                      <m:t>=</m:t>
                    </m:r>
                    <m:f>
                      <m:fPr>
                        <m:ctrlPr>
                          <a:rPr lang="en-US" sz="2400" b="0" i="1" smtClean="0">
                            <a:solidFill>
                              <a:prstClr val="black"/>
                            </a:solidFill>
                            <a:latin typeface="Cambria Math" panose="02040503050406030204" pitchFamily="18" charset="0"/>
                            <a:cs typeface="Arial" pitchFamily="34" charset="0"/>
                          </a:rPr>
                        </m:ctrlPr>
                      </m:fPr>
                      <m:num>
                        <m:r>
                          <a:rPr lang="en-US" sz="2400" b="0" i="1" smtClean="0">
                            <a:solidFill>
                              <a:prstClr val="black"/>
                            </a:solidFill>
                            <a:latin typeface="Cambria Math" panose="02040503050406030204" pitchFamily="18" charset="0"/>
                            <a:cs typeface="Arial" pitchFamily="34" charset="0"/>
                          </a:rPr>
                          <m:t>3</m:t>
                        </m:r>
                      </m:num>
                      <m:den>
                        <m:r>
                          <a:rPr lang="en-US" sz="2400" b="0" i="1" smtClean="0">
                            <a:solidFill>
                              <a:prstClr val="black"/>
                            </a:solidFill>
                            <a:latin typeface="Cambria Math" panose="02040503050406030204" pitchFamily="18" charset="0"/>
                            <a:cs typeface="Arial" pitchFamily="34" charset="0"/>
                          </a:rPr>
                          <m:t>2</m:t>
                        </m:r>
                      </m:den>
                    </m:f>
                    <m:r>
                      <a:rPr lang="en-US" sz="2400" b="0" i="1" smtClean="0">
                        <a:solidFill>
                          <a:prstClr val="black"/>
                        </a:solidFill>
                        <a:latin typeface="Cambria Math" panose="02040503050406030204" pitchFamily="18" charset="0"/>
                        <a:cs typeface="Arial" pitchFamily="34" charset="0"/>
                      </a:rPr>
                      <m:t>𝑃𝑉</m:t>
                    </m:r>
                    <m:r>
                      <a:rPr lang="en-US" sz="2400" b="0" i="1" smtClean="0">
                        <a:solidFill>
                          <a:prstClr val="black"/>
                        </a:solidFill>
                        <a:latin typeface="Cambria Math" panose="02040503050406030204" pitchFamily="18" charset="0"/>
                        <a:cs typeface="Arial" pitchFamily="34" charset="0"/>
                      </a:rPr>
                      <m:t> </m:t>
                    </m:r>
                  </m:oMath>
                </a14:m>
                <a:r>
                  <a:rPr lang="en-GB" sz="2400" dirty="0">
                    <a:solidFill>
                      <a:prstClr val="black"/>
                    </a:solidFill>
                    <a:cs typeface="Arial" pitchFamily="34" charset="0"/>
                  </a:rPr>
                  <a:t>and PV = </a:t>
                </a:r>
                <a:r>
                  <a:rPr lang="en-GB" sz="2400" dirty="0" err="1">
                    <a:solidFill>
                      <a:prstClr val="black"/>
                    </a:solidFill>
                    <a:cs typeface="Arial" pitchFamily="34" charset="0"/>
                  </a:rPr>
                  <a:t>nRT</a:t>
                </a:r>
                <a:r>
                  <a:rPr lang="en-GB" sz="2400" dirty="0">
                    <a:solidFill>
                      <a:prstClr val="black"/>
                    </a:solidFill>
                    <a:cs typeface="Arial" pitchFamily="34" charset="0"/>
                  </a:rPr>
                  <a:t>   therefore </a:t>
                </a:r>
                <a14:m>
                  <m:oMath xmlns:m="http://schemas.openxmlformats.org/officeDocument/2006/math">
                    <m:r>
                      <a:rPr lang="en-US" sz="2400" b="0" i="1" smtClean="0">
                        <a:solidFill>
                          <a:srgbClr val="00B050"/>
                        </a:solidFill>
                        <a:latin typeface="Cambria Math" panose="02040503050406030204" pitchFamily="18" charset="0"/>
                        <a:cs typeface="Arial" pitchFamily="34" charset="0"/>
                      </a:rPr>
                      <m:t>𝑈</m:t>
                    </m:r>
                    <m:r>
                      <a:rPr lang="en-US" sz="2400" i="1">
                        <a:solidFill>
                          <a:srgbClr val="00B050"/>
                        </a:solidFill>
                        <a:latin typeface="Cambria Math" panose="02040503050406030204" pitchFamily="18" charset="0"/>
                        <a:cs typeface="Arial" pitchFamily="34" charset="0"/>
                      </a:rPr>
                      <m:t>=</m:t>
                    </m:r>
                    <m:f>
                      <m:fPr>
                        <m:ctrlPr>
                          <a:rPr lang="en-US" sz="2400" i="1">
                            <a:solidFill>
                              <a:srgbClr val="00B050"/>
                            </a:solidFill>
                            <a:latin typeface="Cambria Math" panose="02040503050406030204" pitchFamily="18" charset="0"/>
                            <a:cs typeface="Arial" pitchFamily="34" charset="0"/>
                          </a:rPr>
                        </m:ctrlPr>
                      </m:fPr>
                      <m:num>
                        <m:r>
                          <a:rPr lang="en-US" sz="2400" i="1">
                            <a:solidFill>
                              <a:srgbClr val="00B050"/>
                            </a:solidFill>
                            <a:latin typeface="Cambria Math" panose="02040503050406030204" pitchFamily="18" charset="0"/>
                            <a:cs typeface="Arial" pitchFamily="34" charset="0"/>
                          </a:rPr>
                          <m:t>3</m:t>
                        </m:r>
                      </m:num>
                      <m:den>
                        <m:r>
                          <a:rPr lang="en-US" sz="2400" i="1">
                            <a:solidFill>
                              <a:srgbClr val="00B050"/>
                            </a:solidFill>
                            <a:latin typeface="Cambria Math" panose="02040503050406030204" pitchFamily="18" charset="0"/>
                            <a:cs typeface="Arial" pitchFamily="34" charset="0"/>
                          </a:rPr>
                          <m:t>2</m:t>
                        </m:r>
                      </m:den>
                    </m:f>
                    <m:r>
                      <a:rPr lang="en-US" sz="2400" b="0" i="1" smtClean="0">
                        <a:solidFill>
                          <a:srgbClr val="00B050"/>
                        </a:solidFill>
                        <a:latin typeface="Cambria Math" panose="02040503050406030204" pitchFamily="18" charset="0"/>
                        <a:cs typeface="Arial" pitchFamily="34" charset="0"/>
                      </a:rPr>
                      <m:t>𝑛𝑅</m:t>
                    </m:r>
                    <m:r>
                      <a:rPr lang="en-US" sz="2400" b="0" i="1" smtClean="0">
                        <a:solidFill>
                          <a:srgbClr val="00B050"/>
                        </a:solidFill>
                        <a:latin typeface="Cambria Math" panose="02040503050406030204" pitchFamily="18" charset="0"/>
                        <a:ea typeface="Cambria Math" panose="02040503050406030204" pitchFamily="18" charset="0"/>
                        <a:cs typeface="Arial" pitchFamily="34" charset="0"/>
                      </a:rPr>
                      <m:t>∆</m:t>
                    </m:r>
                    <m:r>
                      <a:rPr lang="en-US" sz="2400" b="0" i="1" smtClean="0">
                        <a:solidFill>
                          <a:srgbClr val="00B050"/>
                        </a:solidFill>
                        <a:latin typeface="Cambria Math" panose="02040503050406030204" pitchFamily="18" charset="0"/>
                        <a:ea typeface="Cambria Math" panose="02040503050406030204" pitchFamily="18" charset="0"/>
                        <a:cs typeface="Arial" pitchFamily="34" charset="0"/>
                      </a:rPr>
                      <m:t>𝑇</m:t>
                    </m:r>
                  </m:oMath>
                </a14:m>
                <a:r>
                  <a:rPr lang="en-GB" sz="2400" dirty="0">
                    <a:solidFill>
                      <a:srgbClr val="00B050"/>
                    </a:solidFill>
                    <a:cs typeface="Arial" pitchFamily="34" charset="0"/>
                  </a:rPr>
                  <a:t> </a:t>
                </a:r>
                <a:endParaRPr lang="en-GB" sz="2400" dirty="0">
                  <a:solidFill>
                    <a:prstClr val="black"/>
                  </a:solidFill>
                  <a:cs typeface="Arial"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33794" y="340668"/>
                <a:ext cx="7771551" cy="6013249"/>
              </a:xfrm>
              <a:prstGeom prst="rect">
                <a:avLst/>
              </a:prstGeom>
              <a:blipFill>
                <a:blip r:embed="rId2"/>
                <a:stretch>
                  <a:fillRect l="-1647" t="-1116" b="-203"/>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1509B33C-29CF-42AC-80A8-79AD0A377C5A}" type="slidenum">
              <a:rPr lang="en-GB" smtClean="0"/>
              <a:t>19</a:t>
            </a:fld>
            <a:endParaRPr lang="en-GB"/>
          </a:p>
        </p:txBody>
      </p:sp>
    </p:spTree>
    <p:extLst>
      <p:ext uri="{BB962C8B-B14F-4D97-AF65-F5344CB8AC3E}">
        <p14:creationId xmlns:p14="http://schemas.microsoft.com/office/powerpoint/2010/main" val="340051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419100"/>
            <a:ext cx="10458450" cy="6063198"/>
          </a:xfrm>
          <a:prstGeom prst="rect">
            <a:avLst/>
          </a:prstGeom>
          <a:noFill/>
        </p:spPr>
        <p:txBody>
          <a:bodyPr wrap="square" rtlCol="0">
            <a:spAutoFit/>
          </a:bodyPr>
          <a:lstStyle/>
          <a:p>
            <a:r>
              <a:rPr lang="en-US" sz="2800" dirty="0">
                <a:solidFill>
                  <a:srgbClr val="FF0000"/>
                </a:solidFill>
              </a:rPr>
              <a:t>First law of thermodynamics</a:t>
            </a:r>
          </a:p>
          <a:p>
            <a:endParaRPr lang="en-US" sz="2400" dirty="0"/>
          </a:p>
          <a:p>
            <a:r>
              <a:rPr lang="en-US" sz="2400" dirty="0"/>
              <a:t>First law of thermodynamics is simply the law of conservation of energy</a:t>
            </a:r>
          </a:p>
          <a:p>
            <a:endParaRPr lang="en-US" sz="2400" dirty="0"/>
          </a:p>
          <a:p>
            <a:r>
              <a:rPr lang="en-US" sz="2400" dirty="0"/>
              <a:t>1- Energy can neither be created nor destroyed, only it can be converted from one form to another.</a:t>
            </a:r>
          </a:p>
          <a:p>
            <a:endParaRPr lang="en-US" sz="2400" dirty="0"/>
          </a:p>
          <a:p>
            <a:r>
              <a:rPr lang="en-US" sz="2400" dirty="0"/>
              <a:t>2- The total amount of energy in the Universe remains constant.</a:t>
            </a:r>
          </a:p>
          <a:p>
            <a:endParaRPr lang="en-US" sz="2400" dirty="0"/>
          </a:p>
          <a:p>
            <a:r>
              <a:rPr lang="en-US" sz="2400" dirty="0"/>
              <a:t>3- Whenever a given quantity of energy of one kind disappear, then equivalent amount of energy appears in some other kind.</a:t>
            </a:r>
          </a:p>
          <a:p>
            <a:endParaRPr lang="en-US" sz="2400" dirty="0"/>
          </a:p>
          <a:p>
            <a:r>
              <a:rPr lang="en-US" sz="2400" dirty="0"/>
              <a:t>4- It is not possible for a perpetual motion machine to do work without consuming some form of energy.</a:t>
            </a:r>
          </a:p>
          <a:p>
            <a:endParaRPr lang="en-US" sz="2400" dirty="0"/>
          </a:p>
          <a:p>
            <a:r>
              <a:rPr lang="en-US" sz="2400" dirty="0"/>
              <a:t>5- Total energy of an isolated system remains constant.</a:t>
            </a:r>
            <a:endParaRPr lang="en-GB" sz="2400" dirty="0"/>
          </a:p>
        </p:txBody>
      </p:sp>
      <p:sp>
        <p:nvSpPr>
          <p:cNvPr id="3" name="Slide Number Placeholder 2"/>
          <p:cNvSpPr>
            <a:spLocks noGrp="1"/>
          </p:cNvSpPr>
          <p:nvPr>
            <p:ph type="sldNum" sz="quarter" idx="12"/>
          </p:nvPr>
        </p:nvSpPr>
        <p:spPr/>
        <p:txBody>
          <a:bodyPr/>
          <a:lstStyle/>
          <a:p>
            <a:fld id="{1509B33C-29CF-42AC-80A8-79AD0A377C5A}" type="slidenum">
              <a:rPr lang="en-GB" smtClean="0"/>
              <a:t>2</a:t>
            </a:fld>
            <a:endParaRPr lang="en-GB"/>
          </a:p>
        </p:txBody>
      </p:sp>
    </p:spTree>
    <p:extLst>
      <p:ext uri="{BB962C8B-B14F-4D97-AF65-F5344CB8AC3E}">
        <p14:creationId xmlns:p14="http://schemas.microsoft.com/office/powerpoint/2010/main" val="3016526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428750" y="914400"/>
                <a:ext cx="3059427" cy="4828758"/>
              </a:xfrm>
              <a:prstGeom prst="rect">
                <a:avLst/>
              </a:prstGeom>
              <a:noFill/>
            </p:spPr>
            <p:txBody>
              <a:bodyPr wrap="none" rtlCol="0">
                <a:spAutoFit/>
              </a:bodyPr>
              <a:lstStyle/>
              <a:p>
                <a:r>
                  <a:rPr lang="en-US" sz="2400" dirty="0"/>
                  <a:t>Therefore</a:t>
                </a:r>
              </a:p>
              <a:p>
                <a:endParaRPr lang="en-US" sz="2400" dirty="0"/>
              </a:p>
              <a:p>
                <a:pPr/>
                <a14:m>
                  <m:oMathPara xmlns:m="http://schemas.openxmlformats.org/officeDocument/2006/math">
                    <m:oMathParaPr>
                      <m:jc m:val="centerGroup"/>
                    </m:oMathParaPr>
                    <m:oMath xmlns:m="http://schemas.openxmlformats.org/officeDocument/2006/math">
                      <m:sSub>
                        <m:sSubPr>
                          <m:ctrlPr>
                            <a:rPr lang="en-GB" sz="2400" i="1" smtClean="0">
                              <a:solidFill>
                                <a:srgbClr val="FF0000"/>
                              </a:solidFill>
                              <a:latin typeface="Cambria Math" panose="02040503050406030204" pitchFamily="18" charset="0"/>
                              <a:cs typeface="Arial" pitchFamily="34" charset="0"/>
                            </a:rPr>
                          </m:ctrlPr>
                        </m:sSubPr>
                        <m:e>
                          <m:r>
                            <a:rPr lang="en-US" sz="2400" i="1">
                              <a:solidFill>
                                <a:srgbClr val="FF0000"/>
                              </a:solidFill>
                              <a:latin typeface="Cambria Math" panose="02040503050406030204" pitchFamily="18" charset="0"/>
                              <a:cs typeface="Arial" pitchFamily="34" charset="0"/>
                            </a:rPr>
                            <m:t>𝐶</m:t>
                          </m:r>
                        </m:e>
                        <m:sub>
                          <m:r>
                            <a:rPr lang="en-US" sz="2400" i="1">
                              <a:solidFill>
                                <a:srgbClr val="FF0000"/>
                              </a:solidFill>
                              <a:latin typeface="Cambria Math" panose="02040503050406030204" pitchFamily="18" charset="0"/>
                              <a:cs typeface="Arial" pitchFamily="34" charset="0"/>
                            </a:rPr>
                            <m:t>𝑉</m:t>
                          </m:r>
                        </m:sub>
                      </m:sSub>
                      <m:r>
                        <a:rPr lang="en-US" sz="2400" i="1">
                          <a:solidFill>
                            <a:srgbClr val="FF0000"/>
                          </a:solidFill>
                          <a:latin typeface="Cambria Math" panose="02040503050406030204" pitchFamily="18" charset="0"/>
                          <a:cs typeface="Arial" pitchFamily="34" charset="0"/>
                        </a:rPr>
                        <m:t>=</m:t>
                      </m:r>
                      <m:f>
                        <m:fPr>
                          <m:ctrlPr>
                            <a:rPr lang="en-US" sz="2400" i="1">
                              <a:solidFill>
                                <a:prstClr val="black"/>
                              </a:solidFill>
                              <a:latin typeface="Cambria Math" panose="02040503050406030204" pitchFamily="18" charset="0"/>
                              <a:cs typeface="Arial" pitchFamily="34" charset="0"/>
                            </a:rPr>
                          </m:ctrlPr>
                        </m:fPr>
                        <m:num>
                          <m:f>
                            <m:fPr>
                              <m:ctrlPr>
                                <a:rPr lang="en-US" sz="2400" i="1" smtClean="0">
                                  <a:solidFill>
                                    <a:prstClr val="black"/>
                                  </a:solidFill>
                                  <a:latin typeface="Cambria Math" panose="02040503050406030204" pitchFamily="18" charset="0"/>
                                  <a:cs typeface="Arial" pitchFamily="34" charset="0"/>
                                </a:rPr>
                              </m:ctrlPr>
                            </m:fPr>
                            <m:num>
                              <m:r>
                                <a:rPr lang="en-US" sz="2400" b="0" i="1" smtClean="0">
                                  <a:solidFill>
                                    <a:prstClr val="black"/>
                                  </a:solidFill>
                                  <a:latin typeface="Cambria Math" panose="02040503050406030204" pitchFamily="18" charset="0"/>
                                  <a:cs typeface="Arial" pitchFamily="34" charset="0"/>
                                </a:rPr>
                                <m:t>3</m:t>
                              </m:r>
                            </m:num>
                            <m:den>
                              <m:r>
                                <a:rPr lang="en-US" sz="2400" b="0" i="1" smtClean="0">
                                  <a:solidFill>
                                    <a:prstClr val="black"/>
                                  </a:solidFill>
                                  <a:latin typeface="Cambria Math" panose="02040503050406030204" pitchFamily="18" charset="0"/>
                                  <a:cs typeface="Arial" pitchFamily="34" charset="0"/>
                                </a:rPr>
                                <m:t>2</m:t>
                              </m:r>
                            </m:den>
                          </m:f>
                          <m:r>
                            <a:rPr lang="en-US" sz="2400" b="0" i="1" smtClean="0">
                              <a:solidFill>
                                <a:prstClr val="black"/>
                              </a:solidFill>
                              <a:latin typeface="Cambria Math" panose="02040503050406030204" pitchFamily="18" charset="0"/>
                              <a:cs typeface="Arial" pitchFamily="34" charset="0"/>
                            </a:rPr>
                            <m:t>𝑛𝑅</m:t>
                          </m:r>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m:t>
                          </m:r>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𝑇</m:t>
                          </m:r>
                        </m:num>
                        <m:den>
                          <m:r>
                            <a:rPr lang="en-US" sz="2400" i="1">
                              <a:solidFill>
                                <a:prstClr val="black"/>
                              </a:solidFill>
                              <a:latin typeface="Cambria Math" panose="02040503050406030204" pitchFamily="18" charset="0"/>
                              <a:ea typeface="Cambria Math" panose="02040503050406030204" pitchFamily="18" charset="0"/>
                              <a:cs typeface="Arial" pitchFamily="34" charset="0"/>
                            </a:rPr>
                            <m:t>∆</m:t>
                          </m:r>
                          <m:r>
                            <a:rPr lang="en-US" sz="2400" i="1">
                              <a:solidFill>
                                <a:prstClr val="black"/>
                              </a:solidFill>
                              <a:latin typeface="Cambria Math" panose="02040503050406030204" pitchFamily="18" charset="0"/>
                              <a:ea typeface="Cambria Math" panose="02040503050406030204" pitchFamily="18" charset="0"/>
                              <a:cs typeface="Arial" pitchFamily="34" charset="0"/>
                            </a:rPr>
                            <m:t>𝑇</m:t>
                          </m:r>
                        </m:den>
                      </m:f>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m:t>
                      </m:r>
                      <m:f>
                        <m:fPr>
                          <m:ctrlPr>
                            <a:rPr lang="en-US" sz="2400" b="0" i="1" smtClean="0">
                              <a:solidFill>
                                <a:srgbClr val="FF0000"/>
                              </a:solidFill>
                              <a:latin typeface="Cambria Math" panose="02040503050406030204" pitchFamily="18" charset="0"/>
                              <a:ea typeface="Cambria Math" panose="02040503050406030204" pitchFamily="18" charset="0"/>
                              <a:cs typeface="Arial" pitchFamily="34" charset="0"/>
                            </a:rPr>
                          </m:ctrlPr>
                        </m:fPr>
                        <m:num>
                          <m:r>
                            <a:rPr lang="en-US" sz="2400" b="0" i="1" smtClean="0">
                              <a:solidFill>
                                <a:srgbClr val="FF0000"/>
                              </a:solidFill>
                              <a:latin typeface="Cambria Math" panose="02040503050406030204" pitchFamily="18" charset="0"/>
                              <a:ea typeface="Cambria Math" panose="02040503050406030204" pitchFamily="18" charset="0"/>
                              <a:cs typeface="Arial" pitchFamily="34" charset="0"/>
                            </a:rPr>
                            <m:t>3</m:t>
                          </m:r>
                        </m:num>
                        <m:den>
                          <m:r>
                            <a:rPr lang="en-US" sz="2400" b="0" i="1" smtClean="0">
                              <a:solidFill>
                                <a:srgbClr val="FF0000"/>
                              </a:solidFill>
                              <a:latin typeface="Cambria Math" panose="02040503050406030204" pitchFamily="18" charset="0"/>
                              <a:ea typeface="Cambria Math" panose="02040503050406030204" pitchFamily="18" charset="0"/>
                              <a:cs typeface="Arial" pitchFamily="34" charset="0"/>
                            </a:rPr>
                            <m:t>2</m:t>
                          </m:r>
                        </m:den>
                      </m:f>
                      <m:r>
                        <a:rPr lang="en-US" sz="2400" b="0" i="1" smtClean="0">
                          <a:solidFill>
                            <a:srgbClr val="FF0000"/>
                          </a:solidFill>
                          <a:latin typeface="Cambria Math" panose="02040503050406030204" pitchFamily="18" charset="0"/>
                          <a:ea typeface="Cambria Math" panose="02040503050406030204" pitchFamily="18" charset="0"/>
                          <a:cs typeface="Arial" pitchFamily="34" charset="0"/>
                        </a:rPr>
                        <m:t>𝑛𝑅</m:t>
                      </m:r>
                    </m:oMath>
                  </m:oMathPara>
                </a14:m>
                <a:endParaRPr lang="en-GB" sz="2400" dirty="0">
                  <a:solidFill>
                    <a:srgbClr val="FF0000"/>
                  </a:solidFill>
                </a:endParaRPr>
              </a:p>
              <a:p>
                <a:endParaRPr lang="en-US" sz="2400"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n-GB" sz="3200" i="1">
                              <a:solidFill>
                                <a:srgbClr val="FF0000"/>
                              </a:solidFill>
                              <a:latin typeface="Cambria Math" panose="02040503050406030204" pitchFamily="18" charset="0"/>
                              <a:cs typeface="Arial" pitchFamily="34" charset="0"/>
                            </a:rPr>
                          </m:ctrlPr>
                        </m:sSubPr>
                        <m:e>
                          <m:r>
                            <a:rPr lang="en-US" sz="3200" i="1">
                              <a:solidFill>
                                <a:srgbClr val="FF0000"/>
                              </a:solidFill>
                              <a:latin typeface="Cambria Math" panose="02040503050406030204" pitchFamily="18" charset="0"/>
                              <a:cs typeface="Arial" pitchFamily="34" charset="0"/>
                            </a:rPr>
                            <m:t>𝐶</m:t>
                          </m:r>
                        </m:e>
                        <m:sub>
                          <m:r>
                            <a:rPr lang="en-US" sz="3200" i="1">
                              <a:solidFill>
                                <a:srgbClr val="FF0000"/>
                              </a:solidFill>
                              <a:latin typeface="Cambria Math" panose="02040503050406030204" pitchFamily="18" charset="0"/>
                              <a:cs typeface="Arial" pitchFamily="34" charset="0"/>
                            </a:rPr>
                            <m:t>𝑉</m:t>
                          </m:r>
                        </m:sub>
                      </m:sSub>
                      <m:r>
                        <a:rPr lang="en-US" sz="3200" i="1">
                          <a:solidFill>
                            <a:srgbClr val="FF0000"/>
                          </a:solidFill>
                          <a:latin typeface="Cambria Math" panose="02040503050406030204" pitchFamily="18" charset="0"/>
                          <a:cs typeface="Arial" pitchFamily="34" charset="0"/>
                        </a:rPr>
                        <m:t>=</m:t>
                      </m:r>
                      <m:f>
                        <m:fPr>
                          <m:ctrlPr>
                            <a:rPr lang="en-US" sz="3200" i="1">
                              <a:solidFill>
                                <a:srgbClr val="FF0000"/>
                              </a:solidFill>
                              <a:latin typeface="Cambria Math" panose="02040503050406030204" pitchFamily="18" charset="0"/>
                              <a:ea typeface="Cambria Math" panose="02040503050406030204" pitchFamily="18" charset="0"/>
                              <a:cs typeface="Arial" pitchFamily="34" charset="0"/>
                            </a:rPr>
                          </m:ctrlPr>
                        </m:fPr>
                        <m:num>
                          <m:r>
                            <a:rPr lang="en-US" sz="3200" i="1">
                              <a:solidFill>
                                <a:srgbClr val="FF0000"/>
                              </a:solidFill>
                              <a:latin typeface="Cambria Math" panose="02040503050406030204" pitchFamily="18" charset="0"/>
                              <a:ea typeface="Cambria Math" panose="02040503050406030204" pitchFamily="18" charset="0"/>
                              <a:cs typeface="Arial" pitchFamily="34" charset="0"/>
                            </a:rPr>
                            <m:t>3</m:t>
                          </m:r>
                        </m:num>
                        <m:den>
                          <m:r>
                            <a:rPr lang="en-US" sz="3200" i="1">
                              <a:solidFill>
                                <a:srgbClr val="FF0000"/>
                              </a:solidFill>
                              <a:latin typeface="Cambria Math" panose="02040503050406030204" pitchFamily="18" charset="0"/>
                              <a:ea typeface="Cambria Math" panose="02040503050406030204" pitchFamily="18" charset="0"/>
                              <a:cs typeface="Arial" pitchFamily="34" charset="0"/>
                            </a:rPr>
                            <m:t>2</m:t>
                          </m:r>
                        </m:den>
                      </m:f>
                      <m:r>
                        <a:rPr lang="en-US" sz="3200" i="1">
                          <a:solidFill>
                            <a:srgbClr val="FF0000"/>
                          </a:solidFill>
                          <a:latin typeface="Cambria Math" panose="02040503050406030204" pitchFamily="18" charset="0"/>
                          <a:ea typeface="Cambria Math" panose="02040503050406030204" pitchFamily="18" charset="0"/>
                          <a:cs typeface="Arial" pitchFamily="34" charset="0"/>
                        </a:rPr>
                        <m:t>𝑛𝑅</m:t>
                      </m:r>
                    </m:oMath>
                  </m:oMathPara>
                </a14:m>
                <a:endParaRPr lang="en-GB" sz="3200" dirty="0">
                  <a:solidFill>
                    <a:srgbClr val="FF0000"/>
                  </a:solidFill>
                </a:endParaRPr>
              </a:p>
              <a:p>
                <a:endParaRPr lang="en-GB" sz="2400" dirty="0">
                  <a:solidFill>
                    <a:srgbClr val="FF0000"/>
                  </a:solidFill>
                </a:endParaRPr>
              </a:p>
              <a:p>
                <a:pPr/>
                <a14:m>
                  <m:oMathPara xmlns:m="http://schemas.openxmlformats.org/officeDocument/2006/math">
                    <m:oMathParaPr>
                      <m:jc m:val="centerGroup"/>
                    </m:oMathParaPr>
                    <m:oMath xmlns:m="http://schemas.openxmlformats.org/officeDocument/2006/math">
                      <m:acc>
                        <m:accPr>
                          <m:chr m:val="̅"/>
                          <m:ctrlPr>
                            <a:rPr lang="en-US" sz="3200" i="1" smtClean="0">
                              <a:solidFill>
                                <a:srgbClr val="FF0000"/>
                              </a:solidFill>
                              <a:latin typeface="Cambria Math" panose="02040503050406030204" pitchFamily="18" charset="0"/>
                              <a:cs typeface="Arial" pitchFamily="34" charset="0"/>
                            </a:rPr>
                          </m:ctrlPr>
                        </m:accPr>
                        <m:e>
                          <m:sSub>
                            <m:sSubPr>
                              <m:ctrlPr>
                                <a:rPr lang="en-GB" sz="3200" i="1">
                                  <a:solidFill>
                                    <a:srgbClr val="FF0000"/>
                                  </a:solidFill>
                                  <a:latin typeface="Cambria Math" panose="02040503050406030204" pitchFamily="18" charset="0"/>
                                  <a:cs typeface="Arial" pitchFamily="34" charset="0"/>
                                </a:rPr>
                              </m:ctrlPr>
                            </m:sSubPr>
                            <m:e>
                              <m:r>
                                <a:rPr lang="en-US" sz="3200" i="1">
                                  <a:solidFill>
                                    <a:srgbClr val="FF0000"/>
                                  </a:solidFill>
                                  <a:latin typeface="Cambria Math" panose="02040503050406030204" pitchFamily="18" charset="0"/>
                                  <a:cs typeface="Arial" pitchFamily="34" charset="0"/>
                                </a:rPr>
                                <m:t>𝐶</m:t>
                              </m:r>
                            </m:e>
                            <m:sub>
                              <m:r>
                                <a:rPr lang="en-US" sz="3200" i="1">
                                  <a:solidFill>
                                    <a:srgbClr val="FF0000"/>
                                  </a:solidFill>
                                  <a:latin typeface="Cambria Math" panose="02040503050406030204" pitchFamily="18" charset="0"/>
                                  <a:cs typeface="Arial" pitchFamily="34" charset="0"/>
                                </a:rPr>
                                <m:t>𝑉</m:t>
                              </m:r>
                            </m:sub>
                          </m:sSub>
                        </m:e>
                      </m:acc>
                      <m:r>
                        <a:rPr lang="en-US" sz="3200" i="1">
                          <a:solidFill>
                            <a:srgbClr val="FF0000"/>
                          </a:solidFill>
                          <a:latin typeface="Cambria Math" panose="02040503050406030204" pitchFamily="18" charset="0"/>
                          <a:cs typeface="Arial" pitchFamily="34" charset="0"/>
                        </a:rPr>
                        <m:t>=</m:t>
                      </m:r>
                      <m:f>
                        <m:fPr>
                          <m:ctrlPr>
                            <a:rPr lang="en-US" sz="3200" i="1">
                              <a:solidFill>
                                <a:srgbClr val="FF0000"/>
                              </a:solidFill>
                              <a:latin typeface="Cambria Math" panose="02040503050406030204" pitchFamily="18" charset="0"/>
                              <a:ea typeface="Cambria Math" panose="02040503050406030204" pitchFamily="18" charset="0"/>
                              <a:cs typeface="Arial" pitchFamily="34" charset="0"/>
                            </a:rPr>
                          </m:ctrlPr>
                        </m:fPr>
                        <m:num>
                          <m:r>
                            <a:rPr lang="en-US" sz="3200" i="1">
                              <a:solidFill>
                                <a:srgbClr val="FF0000"/>
                              </a:solidFill>
                              <a:latin typeface="Cambria Math" panose="02040503050406030204" pitchFamily="18" charset="0"/>
                              <a:ea typeface="Cambria Math" panose="02040503050406030204" pitchFamily="18" charset="0"/>
                              <a:cs typeface="Arial" pitchFamily="34" charset="0"/>
                            </a:rPr>
                            <m:t>3</m:t>
                          </m:r>
                        </m:num>
                        <m:den>
                          <m:r>
                            <a:rPr lang="en-US" sz="3200" i="1">
                              <a:solidFill>
                                <a:srgbClr val="FF0000"/>
                              </a:solidFill>
                              <a:latin typeface="Cambria Math" panose="02040503050406030204" pitchFamily="18" charset="0"/>
                              <a:ea typeface="Cambria Math" panose="02040503050406030204" pitchFamily="18" charset="0"/>
                              <a:cs typeface="Arial" pitchFamily="34" charset="0"/>
                            </a:rPr>
                            <m:t>2</m:t>
                          </m:r>
                        </m:den>
                      </m:f>
                      <m:r>
                        <a:rPr lang="en-US" sz="3200" i="1">
                          <a:solidFill>
                            <a:srgbClr val="FF0000"/>
                          </a:solidFill>
                          <a:latin typeface="Cambria Math" panose="02040503050406030204" pitchFamily="18" charset="0"/>
                          <a:ea typeface="Cambria Math" panose="02040503050406030204" pitchFamily="18" charset="0"/>
                          <a:cs typeface="Arial" pitchFamily="34" charset="0"/>
                        </a:rPr>
                        <m:t>𝑅</m:t>
                      </m:r>
                    </m:oMath>
                  </m:oMathPara>
                </a14:m>
                <a:endParaRPr lang="en-GB" sz="3200" dirty="0">
                  <a:solidFill>
                    <a:srgbClr val="FF0000"/>
                  </a:solidFill>
                </a:endParaRPr>
              </a:p>
              <a:p>
                <a:endParaRPr lang="en-GB" sz="24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28750" y="914400"/>
                <a:ext cx="3059427" cy="4828758"/>
              </a:xfrm>
              <a:prstGeom prst="rect">
                <a:avLst/>
              </a:prstGeom>
              <a:blipFill>
                <a:blip r:embed="rId2"/>
                <a:stretch>
                  <a:fillRect l="-2988" t="-1010"/>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1509B33C-29CF-42AC-80A8-79AD0A377C5A}" type="slidenum">
              <a:rPr lang="en-GB" smtClean="0"/>
              <a:t>20</a:t>
            </a:fld>
            <a:endParaRPr lang="en-GB"/>
          </a:p>
        </p:txBody>
      </p:sp>
    </p:spTree>
    <p:extLst>
      <p:ext uri="{BB962C8B-B14F-4D97-AF65-F5344CB8AC3E}">
        <p14:creationId xmlns:p14="http://schemas.microsoft.com/office/powerpoint/2010/main" val="2772276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93461" y="254950"/>
                <a:ext cx="7954357" cy="7271734"/>
              </a:xfrm>
              <a:prstGeom prst="rect">
                <a:avLst/>
              </a:prstGeom>
            </p:spPr>
            <p:txBody>
              <a:bodyPr wrap="none">
                <a:spAutoFit/>
              </a:bodyPr>
              <a:lstStyle/>
              <a:p>
                <a:pPr lvl="0" eaLnBrk="0" fontAlgn="base" hangingPunct="0">
                  <a:spcBef>
                    <a:spcPct val="0"/>
                  </a:spcBef>
                  <a:spcAft>
                    <a:spcPct val="0"/>
                  </a:spcAft>
                </a:pPr>
                <a:r>
                  <a:rPr lang="en-GB" sz="2800" dirty="0">
                    <a:solidFill>
                      <a:srgbClr val="FF0000"/>
                    </a:solidFill>
                    <a:ea typeface="Calibri" pitchFamily="34" charset="0"/>
                    <a:cs typeface="Times New Roman" pitchFamily="18" charset="0"/>
                  </a:rPr>
                  <a:t>2) at constant pressure (C</a:t>
                </a:r>
                <a:r>
                  <a:rPr lang="en-GB" sz="2800" baseline="-30000" dirty="0">
                    <a:solidFill>
                      <a:srgbClr val="FF0000"/>
                    </a:solidFill>
                    <a:ea typeface="Calibri" pitchFamily="34" charset="0"/>
                    <a:cs typeface="Times New Roman" pitchFamily="18" charset="0"/>
                  </a:rPr>
                  <a:t>P</a:t>
                </a:r>
                <a:r>
                  <a:rPr lang="en-GB" sz="2800" dirty="0">
                    <a:solidFill>
                      <a:srgbClr val="FF0000"/>
                    </a:solidFill>
                    <a:ea typeface="Calibri" pitchFamily="34" charset="0"/>
                    <a:cs typeface="Times New Roman" pitchFamily="18" charset="0"/>
                  </a:rPr>
                  <a:t>)</a:t>
                </a:r>
              </a:p>
              <a:p>
                <a:pPr lvl="0" eaLnBrk="0" fontAlgn="base" hangingPunct="0">
                  <a:spcBef>
                    <a:spcPct val="0"/>
                  </a:spcBef>
                  <a:spcAft>
                    <a:spcPct val="0"/>
                  </a:spcAft>
                </a:pPr>
                <a:endParaRPr lang="en-US" sz="2800" dirty="0">
                  <a:solidFill>
                    <a:srgbClr val="FF0000"/>
                  </a:solidFill>
                  <a:ea typeface="Calibri" pitchFamily="34" charset="0"/>
                  <a:cs typeface="Times New Roman" pitchFamily="18" charset="0"/>
                </a:endParaRPr>
              </a:p>
              <a:p>
                <a:pPr lvl="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GB" sz="2400" i="1">
                              <a:solidFill>
                                <a:prstClr val="black"/>
                              </a:solidFill>
                              <a:latin typeface="Cambria Math" panose="02040503050406030204" pitchFamily="18" charset="0"/>
                              <a:cs typeface="Arial" pitchFamily="34" charset="0"/>
                            </a:rPr>
                          </m:ctrlPr>
                        </m:sSubPr>
                        <m:e>
                          <m:r>
                            <a:rPr lang="en-US" sz="2400" i="1">
                              <a:solidFill>
                                <a:prstClr val="black"/>
                              </a:solidFill>
                              <a:latin typeface="Cambria Math" panose="02040503050406030204" pitchFamily="18" charset="0"/>
                              <a:cs typeface="Arial" pitchFamily="34" charset="0"/>
                            </a:rPr>
                            <m:t>𝐶</m:t>
                          </m:r>
                        </m:e>
                        <m:sub>
                          <m:r>
                            <a:rPr lang="en-US" sz="2400" b="0" i="1" smtClean="0">
                              <a:solidFill>
                                <a:prstClr val="black"/>
                              </a:solidFill>
                              <a:latin typeface="Cambria Math" panose="02040503050406030204" pitchFamily="18" charset="0"/>
                              <a:cs typeface="Arial" pitchFamily="34" charset="0"/>
                            </a:rPr>
                            <m:t>𝑃</m:t>
                          </m:r>
                        </m:sub>
                      </m:sSub>
                      <m:r>
                        <a:rPr lang="en-US" sz="2400" i="1">
                          <a:solidFill>
                            <a:prstClr val="black"/>
                          </a:solidFill>
                          <a:latin typeface="Cambria Math" panose="02040503050406030204" pitchFamily="18" charset="0"/>
                          <a:cs typeface="Arial" pitchFamily="34" charset="0"/>
                        </a:rPr>
                        <m:t>=</m:t>
                      </m:r>
                      <m:f>
                        <m:fPr>
                          <m:ctrlPr>
                            <a:rPr lang="en-US" sz="2400" i="1">
                              <a:solidFill>
                                <a:prstClr val="black"/>
                              </a:solidFill>
                              <a:latin typeface="Cambria Math" panose="02040503050406030204" pitchFamily="18" charset="0"/>
                              <a:cs typeface="Arial" pitchFamily="34" charset="0"/>
                            </a:rPr>
                          </m:ctrlPr>
                        </m:fPr>
                        <m:num>
                          <m:r>
                            <a:rPr lang="en-US" sz="2400" i="1">
                              <a:solidFill>
                                <a:prstClr val="black"/>
                              </a:solidFill>
                              <a:latin typeface="Cambria Math" panose="02040503050406030204" pitchFamily="18" charset="0"/>
                              <a:cs typeface="Arial" pitchFamily="34" charset="0"/>
                            </a:rPr>
                            <m:t>𝑞</m:t>
                          </m:r>
                        </m:num>
                        <m:den>
                          <m:r>
                            <a:rPr lang="en-US" sz="2400" i="1">
                              <a:solidFill>
                                <a:prstClr val="black"/>
                              </a:solidFill>
                              <a:latin typeface="Cambria Math" panose="02040503050406030204" pitchFamily="18" charset="0"/>
                              <a:ea typeface="Cambria Math" panose="02040503050406030204" pitchFamily="18" charset="0"/>
                              <a:cs typeface="Arial" pitchFamily="34" charset="0"/>
                            </a:rPr>
                            <m:t>∆</m:t>
                          </m:r>
                          <m:r>
                            <a:rPr lang="en-US" sz="2400" i="1">
                              <a:solidFill>
                                <a:prstClr val="black"/>
                              </a:solidFill>
                              <a:latin typeface="Cambria Math" panose="02040503050406030204" pitchFamily="18" charset="0"/>
                              <a:ea typeface="Cambria Math" panose="02040503050406030204" pitchFamily="18" charset="0"/>
                              <a:cs typeface="Arial" pitchFamily="34" charset="0"/>
                            </a:rPr>
                            <m:t>𝑇</m:t>
                          </m:r>
                        </m:den>
                      </m:f>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m:t>
                      </m:r>
                      <m:f>
                        <m:fPr>
                          <m:ctrlPr>
                            <a:rPr lang="en-US" sz="2400" b="0" i="1" smtClean="0">
                              <a:solidFill>
                                <a:prstClr val="black"/>
                              </a:solidFill>
                              <a:latin typeface="Cambria Math" panose="02040503050406030204" pitchFamily="18" charset="0"/>
                              <a:ea typeface="Cambria Math" panose="02040503050406030204" pitchFamily="18" charset="0"/>
                              <a:cs typeface="Arial" pitchFamily="34" charset="0"/>
                            </a:rPr>
                          </m:ctrlPr>
                        </m:fPr>
                        <m:num>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m:t>
                          </m:r>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𝑈</m:t>
                          </m:r>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m:t>
                          </m:r>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𝑤</m:t>
                          </m:r>
                        </m:num>
                        <m:den>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m:t>
                          </m:r>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𝑇</m:t>
                          </m:r>
                        </m:den>
                      </m:f>
                    </m:oMath>
                  </m:oMathPara>
                </a14:m>
                <a:endParaRPr lang="en-GB" sz="2400" dirty="0">
                  <a:solidFill>
                    <a:srgbClr val="FF0000"/>
                  </a:solidFill>
                  <a:ea typeface="Calibri" pitchFamily="34" charset="0"/>
                  <a:cs typeface="Times New Roman" pitchFamily="18" charset="0"/>
                </a:endParaRPr>
              </a:p>
              <a:p>
                <a:pPr lvl="0" eaLnBrk="0" fontAlgn="base" hangingPunct="0">
                  <a:spcBef>
                    <a:spcPct val="0"/>
                  </a:spcBef>
                  <a:spcAft>
                    <a:spcPct val="0"/>
                  </a:spcAft>
                </a:pPr>
                <a:endParaRPr lang="en-US" sz="2400" dirty="0">
                  <a:solidFill>
                    <a:srgbClr val="FF0000"/>
                  </a:solidFill>
                  <a:ea typeface="Calibri" pitchFamily="34" charset="0"/>
                  <a:cs typeface="Times New Roman" pitchFamily="18" charset="0"/>
                </a:endParaRPr>
              </a:p>
              <a:p>
                <a:pPr lvl="0" eaLnBrk="0" fontAlgn="base" hangingPunct="0">
                  <a:spcBef>
                    <a:spcPct val="0"/>
                  </a:spcBef>
                  <a:spcAft>
                    <a:spcPct val="0"/>
                  </a:spcAft>
                </a:pPr>
                <a:r>
                  <a:rPr lang="en-US" sz="2400" dirty="0">
                    <a:solidFill>
                      <a:srgbClr val="FF0000"/>
                    </a:solidFill>
                    <a:ea typeface="Calibri" pitchFamily="34" charset="0"/>
                    <a:cs typeface="Times New Roman" pitchFamily="18" charset="0"/>
                  </a:rPr>
                  <a:t>w = -P∆V</a:t>
                </a:r>
              </a:p>
              <a:p>
                <a:pPr lvl="0" eaLnBrk="0" fontAlgn="base" hangingPunct="0">
                  <a:spcBef>
                    <a:spcPct val="0"/>
                  </a:spcBef>
                  <a:spcAft>
                    <a:spcPct val="0"/>
                  </a:spcAft>
                </a:pPr>
                <a:endParaRPr lang="en-US" sz="2400" dirty="0">
                  <a:solidFill>
                    <a:srgbClr val="FF0000"/>
                  </a:solidFill>
                  <a:ea typeface="Calibri" pitchFamily="34" charset="0"/>
                  <a:cs typeface="Times New Roman" pitchFamily="18" charset="0"/>
                </a:endParaRPr>
              </a:p>
              <a:p>
                <a:pPr lvl="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GB" sz="2400" i="1">
                              <a:solidFill>
                                <a:prstClr val="black"/>
                              </a:solidFill>
                              <a:latin typeface="Cambria Math" panose="02040503050406030204" pitchFamily="18" charset="0"/>
                              <a:cs typeface="Arial" pitchFamily="34" charset="0"/>
                            </a:rPr>
                          </m:ctrlPr>
                        </m:sSubPr>
                        <m:e>
                          <m:r>
                            <a:rPr lang="en-US" sz="2400" i="1">
                              <a:solidFill>
                                <a:prstClr val="black"/>
                              </a:solidFill>
                              <a:latin typeface="Cambria Math" panose="02040503050406030204" pitchFamily="18" charset="0"/>
                              <a:cs typeface="Arial" pitchFamily="34" charset="0"/>
                            </a:rPr>
                            <m:t>𝐶</m:t>
                          </m:r>
                        </m:e>
                        <m:sub>
                          <m:r>
                            <a:rPr lang="en-US" sz="2400" i="1">
                              <a:solidFill>
                                <a:prstClr val="black"/>
                              </a:solidFill>
                              <a:latin typeface="Cambria Math" panose="02040503050406030204" pitchFamily="18" charset="0"/>
                              <a:cs typeface="Arial" pitchFamily="34" charset="0"/>
                            </a:rPr>
                            <m:t>𝑃</m:t>
                          </m:r>
                        </m:sub>
                      </m:sSub>
                      <m:r>
                        <a:rPr lang="en-US" sz="2400" i="1">
                          <a:solidFill>
                            <a:prstClr val="black"/>
                          </a:solidFill>
                          <a:latin typeface="Cambria Math" panose="02040503050406030204" pitchFamily="18" charset="0"/>
                          <a:cs typeface="Arial" pitchFamily="34" charset="0"/>
                        </a:rPr>
                        <m:t>=</m:t>
                      </m:r>
                      <m:f>
                        <m:fPr>
                          <m:ctrlPr>
                            <a:rPr lang="en-US" sz="2400" i="1">
                              <a:solidFill>
                                <a:prstClr val="black"/>
                              </a:solidFill>
                              <a:latin typeface="Cambria Math" panose="02040503050406030204" pitchFamily="18" charset="0"/>
                              <a:ea typeface="Cambria Math" panose="02040503050406030204" pitchFamily="18" charset="0"/>
                              <a:cs typeface="Arial" pitchFamily="34" charset="0"/>
                            </a:rPr>
                          </m:ctrlPr>
                        </m:fPr>
                        <m:num>
                          <m:r>
                            <a:rPr lang="en-US" sz="2400" i="1">
                              <a:solidFill>
                                <a:prstClr val="black"/>
                              </a:solidFill>
                              <a:latin typeface="Cambria Math" panose="02040503050406030204" pitchFamily="18" charset="0"/>
                              <a:ea typeface="Cambria Math" panose="02040503050406030204" pitchFamily="18" charset="0"/>
                              <a:cs typeface="Arial" pitchFamily="34" charset="0"/>
                            </a:rPr>
                            <m:t>∆</m:t>
                          </m:r>
                          <m:r>
                            <a:rPr lang="en-US" sz="2400" i="1">
                              <a:solidFill>
                                <a:prstClr val="black"/>
                              </a:solidFill>
                              <a:latin typeface="Cambria Math" panose="02040503050406030204" pitchFamily="18" charset="0"/>
                              <a:ea typeface="Cambria Math" panose="02040503050406030204" pitchFamily="18" charset="0"/>
                              <a:cs typeface="Arial" pitchFamily="34" charset="0"/>
                            </a:rPr>
                            <m:t>𝑈</m:t>
                          </m:r>
                          <m:r>
                            <a:rPr lang="en-US" sz="2400" i="1">
                              <a:solidFill>
                                <a:prstClr val="black"/>
                              </a:solidFill>
                              <a:latin typeface="Cambria Math" panose="02040503050406030204" pitchFamily="18" charset="0"/>
                              <a:ea typeface="Cambria Math" panose="02040503050406030204" pitchFamily="18" charset="0"/>
                              <a:cs typeface="Arial" pitchFamily="34" charset="0"/>
                            </a:rPr>
                            <m:t>−</m:t>
                          </m:r>
                          <m:r>
                            <a:rPr lang="en-US" sz="2400" i="1">
                              <a:solidFill>
                                <a:prstClr val="black"/>
                              </a:solidFill>
                              <a:latin typeface="Cambria Math" panose="02040503050406030204" pitchFamily="18" charset="0"/>
                              <a:ea typeface="Cambria Math" panose="02040503050406030204" pitchFamily="18" charset="0"/>
                              <a:cs typeface="Arial" pitchFamily="34" charset="0"/>
                            </a:rPr>
                            <m:t>𝑤</m:t>
                          </m:r>
                        </m:num>
                        <m:den>
                          <m:r>
                            <a:rPr lang="en-US" sz="2400" i="1">
                              <a:solidFill>
                                <a:prstClr val="black"/>
                              </a:solidFill>
                              <a:latin typeface="Cambria Math" panose="02040503050406030204" pitchFamily="18" charset="0"/>
                              <a:ea typeface="Cambria Math" panose="02040503050406030204" pitchFamily="18" charset="0"/>
                              <a:cs typeface="Arial" pitchFamily="34" charset="0"/>
                            </a:rPr>
                            <m:t>∆</m:t>
                          </m:r>
                          <m:r>
                            <a:rPr lang="en-US" sz="2400" i="1">
                              <a:solidFill>
                                <a:prstClr val="black"/>
                              </a:solidFill>
                              <a:latin typeface="Cambria Math" panose="02040503050406030204" pitchFamily="18" charset="0"/>
                              <a:ea typeface="Cambria Math" panose="02040503050406030204" pitchFamily="18" charset="0"/>
                              <a:cs typeface="Arial" pitchFamily="34" charset="0"/>
                            </a:rPr>
                            <m:t>𝑇</m:t>
                          </m:r>
                        </m:den>
                      </m:f>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m:t>
                      </m:r>
                      <m:f>
                        <m:fPr>
                          <m:ctrlPr>
                            <a:rPr lang="en-US" sz="2400" b="0" i="1" smtClean="0">
                              <a:solidFill>
                                <a:prstClr val="black"/>
                              </a:solidFill>
                              <a:latin typeface="Cambria Math" panose="02040503050406030204" pitchFamily="18" charset="0"/>
                              <a:ea typeface="Cambria Math" panose="02040503050406030204" pitchFamily="18" charset="0"/>
                              <a:cs typeface="Arial" pitchFamily="34" charset="0"/>
                            </a:rPr>
                          </m:ctrlPr>
                        </m:fPr>
                        <m:num>
                          <m:f>
                            <m:fPr>
                              <m:ctrlPr>
                                <a:rPr lang="en-US" sz="2400" i="1">
                                  <a:solidFill>
                                    <a:srgbClr val="00B050"/>
                                  </a:solidFill>
                                  <a:latin typeface="Cambria Math" panose="02040503050406030204" pitchFamily="18" charset="0"/>
                                  <a:cs typeface="Arial" pitchFamily="34" charset="0"/>
                                </a:rPr>
                              </m:ctrlPr>
                            </m:fPr>
                            <m:num>
                              <m:r>
                                <a:rPr lang="en-US" sz="2400" i="1">
                                  <a:solidFill>
                                    <a:srgbClr val="00B050"/>
                                  </a:solidFill>
                                  <a:latin typeface="Cambria Math" panose="02040503050406030204" pitchFamily="18" charset="0"/>
                                  <a:cs typeface="Arial" pitchFamily="34" charset="0"/>
                                </a:rPr>
                                <m:t>3</m:t>
                              </m:r>
                            </m:num>
                            <m:den>
                              <m:r>
                                <a:rPr lang="en-US" sz="2400" i="1">
                                  <a:solidFill>
                                    <a:srgbClr val="00B050"/>
                                  </a:solidFill>
                                  <a:latin typeface="Cambria Math" panose="02040503050406030204" pitchFamily="18" charset="0"/>
                                  <a:cs typeface="Arial" pitchFamily="34" charset="0"/>
                                </a:rPr>
                                <m:t>2</m:t>
                              </m:r>
                            </m:den>
                          </m:f>
                          <m:r>
                            <a:rPr lang="en-US" sz="2400" i="1">
                              <a:solidFill>
                                <a:srgbClr val="00B050"/>
                              </a:solidFill>
                              <a:latin typeface="Cambria Math" panose="02040503050406030204" pitchFamily="18" charset="0"/>
                              <a:cs typeface="Arial" pitchFamily="34" charset="0"/>
                            </a:rPr>
                            <m:t>𝑛𝑅</m:t>
                          </m:r>
                          <m:r>
                            <a:rPr lang="en-US" sz="2400" i="1">
                              <a:solidFill>
                                <a:srgbClr val="00B050"/>
                              </a:solidFill>
                              <a:latin typeface="Cambria Math" panose="02040503050406030204" pitchFamily="18" charset="0"/>
                              <a:ea typeface="Cambria Math" panose="02040503050406030204" pitchFamily="18" charset="0"/>
                              <a:cs typeface="Arial" pitchFamily="34" charset="0"/>
                            </a:rPr>
                            <m:t>∆</m:t>
                          </m:r>
                          <m:r>
                            <a:rPr lang="en-US" sz="2400" i="1">
                              <a:solidFill>
                                <a:srgbClr val="00B050"/>
                              </a:solidFill>
                              <a:latin typeface="Cambria Math" panose="02040503050406030204" pitchFamily="18" charset="0"/>
                              <a:ea typeface="Cambria Math" panose="02040503050406030204" pitchFamily="18" charset="0"/>
                              <a:cs typeface="Arial" pitchFamily="34" charset="0"/>
                            </a:rPr>
                            <m:t>𝑇</m:t>
                          </m:r>
                          <m:r>
                            <a:rPr lang="en-US" sz="2400" b="0" i="1" smtClean="0">
                              <a:solidFill>
                                <a:schemeClr val="tx1"/>
                              </a:solidFill>
                              <a:latin typeface="Cambria Math" panose="02040503050406030204" pitchFamily="18" charset="0"/>
                              <a:ea typeface="Cambria Math" panose="02040503050406030204" pitchFamily="18" charset="0"/>
                              <a:cs typeface="Arial"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itchFamily="34" charset="0"/>
                            </a:rPr>
                            <m:t>𝑃</m:t>
                          </m:r>
                          <m:r>
                            <a:rPr lang="en-US" sz="2400" b="0" i="1" smtClean="0">
                              <a:solidFill>
                                <a:srgbClr val="FF0000"/>
                              </a:solidFill>
                              <a:latin typeface="Cambria Math" panose="02040503050406030204" pitchFamily="18" charset="0"/>
                              <a:ea typeface="Cambria Math" panose="02040503050406030204" pitchFamily="18" charset="0"/>
                              <a:cs typeface="Arial"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itchFamily="34" charset="0"/>
                            </a:rPr>
                            <m:t>𝑉</m:t>
                          </m:r>
                        </m:num>
                        <m:den>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m:t>
                          </m:r>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𝑇</m:t>
                          </m:r>
                        </m:den>
                      </m:f>
                      <m:r>
                        <a:rPr lang="en-US" sz="2400" b="0" i="0" smtClean="0">
                          <a:solidFill>
                            <a:prstClr val="black"/>
                          </a:solidFill>
                          <a:latin typeface="Cambria Math" panose="02040503050406030204" pitchFamily="18" charset="0"/>
                          <a:ea typeface="Cambria Math" panose="02040503050406030204" pitchFamily="18" charset="0"/>
                          <a:cs typeface="Arial" pitchFamily="34" charset="0"/>
                        </a:rPr>
                        <m:t>=</m:t>
                      </m:r>
                      <m:f>
                        <m:fPr>
                          <m:ctrlPr>
                            <a:rPr lang="en-US" sz="2400" i="1">
                              <a:solidFill>
                                <a:prstClr val="black"/>
                              </a:solidFill>
                              <a:latin typeface="Cambria Math" panose="02040503050406030204" pitchFamily="18" charset="0"/>
                              <a:ea typeface="Cambria Math" panose="02040503050406030204" pitchFamily="18" charset="0"/>
                              <a:cs typeface="Arial" pitchFamily="34" charset="0"/>
                            </a:rPr>
                          </m:ctrlPr>
                        </m:fPr>
                        <m:num>
                          <m:f>
                            <m:fPr>
                              <m:ctrlPr>
                                <a:rPr lang="en-US" sz="2400" i="1">
                                  <a:solidFill>
                                    <a:srgbClr val="00B050"/>
                                  </a:solidFill>
                                  <a:latin typeface="Cambria Math" panose="02040503050406030204" pitchFamily="18" charset="0"/>
                                  <a:cs typeface="Arial" pitchFamily="34" charset="0"/>
                                </a:rPr>
                              </m:ctrlPr>
                            </m:fPr>
                            <m:num>
                              <m:r>
                                <a:rPr lang="en-US" sz="2400" i="1">
                                  <a:solidFill>
                                    <a:srgbClr val="00B050"/>
                                  </a:solidFill>
                                  <a:latin typeface="Cambria Math" panose="02040503050406030204" pitchFamily="18" charset="0"/>
                                  <a:cs typeface="Arial" pitchFamily="34" charset="0"/>
                                </a:rPr>
                                <m:t>3</m:t>
                              </m:r>
                            </m:num>
                            <m:den>
                              <m:r>
                                <a:rPr lang="en-US" sz="2400" i="1">
                                  <a:solidFill>
                                    <a:srgbClr val="00B050"/>
                                  </a:solidFill>
                                  <a:latin typeface="Cambria Math" panose="02040503050406030204" pitchFamily="18" charset="0"/>
                                  <a:cs typeface="Arial" pitchFamily="34" charset="0"/>
                                </a:rPr>
                                <m:t>2</m:t>
                              </m:r>
                            </m:den>
                          </m:f>
                          <m:r>
                            <a:rPr lang="en-US" sz="2400" i="1">
                              <a:solidFill>
                                <a:srgbClr val="00B050"/>
                              </a:solidFill>
                              <a:latin typeface="Cambria Math" panose="02040503050406030204" pitchFamily="18" charset="0"/>
                              <a:cs typeface="Arial" pitchFamily="34" charset="0"/>
                            </a:rPr>
                            <m:t>𝑛𝑅</m:t>
                          </m:r>
                          <m:r>
                            <a:rPr lang="en-US" sz="2400" i="1">
                              <a:solidFill>
                                <a:srgbClr val="00B050"/>
                              </a:solidFill>
                              <a:latin typeface="Cambria Math" panose="02040503050406030204" pitchFamily="18" charset="0"/>
                              <a:ea typeface="Cambria Math" panose="02040503050406030204" pitchFamily="18" charset="0"/>
                              <a:cs typeface="Arial" pitchFamily="34" charset="0"/>
                            </a:rPr>
                            <m:t>∆</m:t>
                          </m:r>
                          <m:r>
                            <a:rPr lang="en-US" sz="2400" i="1">
                              <a:solidFill>
                                <a:srgbClr val="00B050"/>
                              </a:solidFill>
                              <a:latin typeface="Cambria Math" panose="02040503050406030204" pitchFamily="18" charset="0"/>
                              <a:ea typeface="Cambria Math" panose="02040503050406030204" pitchFamily="18" charset="0"/>
                              <a:cs typeface="Arial" pitchFamily="34" charset="0"/>
                            </a:rPr>
                            <m:t>𝑇</m:t>
                          </m:r>
                          <m:r>
                            <a:rPr lang="en-US" sz="2400" i="1">
                              <a:latin typeface="Cambria Math" panose="02040503050406030204" pitchFamily="18" charset="0"/>
                              <a:ea typeface="Cambria Math" panose="02040503050406030204" pitchFamily="18" charset="0"/>
                              <a:cs typeface="Arial" pitchFamily="34" charset="0"/>
                            </a:rPr>
                            <m:t>+</m:t>
                          </m:r>
                          <m:r>
                            <a:rPr lang="en-US" sz="2400" i="1" smtClean="0">
                              <a:solidFill>
                                <a:srgbClr val="FF0000"/>
                              </a:solidFill>
                              <a:latin typeface="Cambria Math" panose="02040503050406030204" pitchFamily="18" charset="0"/>
                              <a:cs typeface="Arial" pitchFamily="34" charset="0"/>
                            </a:rPr>
                            <m:t>𝑛𝑅</m:t>
                          </m:r>
                          <m:r>
                            <a:rPr lang="en-US" sz="2400" i="1">
                              <a:solidFill>
                                <a:srgbClr val="FF0000"/>
                              </a:solidFill>
                              <a:latin typeface="Cambria Math" panose="02040503050406030204" pitchFamily="18" charset="0"/>
                              <a:ea typeface="Cambria Math" panose="02040503050406030204" pitchFamily="18" charset="0"/>
                              <a:cs typeface="Arial" pitchFamily="34" charset="0"/>
                            </a:rPr>
                            <m:t>∆</m:t>
                          </m:r>
                          <m:r>
                            <a:rPr lang="en-US" sz="2400" i="1">
                              <a:solidFill>
                                <a:srgbClr val="FF0000"/>
                              </a:solidFill>
                              <a:latin typeface="Cambria Math" panose="02040503050406030204" pitchFamily="18" charset="0"/>
                              <a:ea typeface="Cambria Math" panose="02040503050406030204" pitchFamily="18" charset="0"/>
                              <a:cs typeface="Arial" pitchFamily="34" charset="0"/>
                            </a:rPr>
                            <m:t>𝑇</m:t>
                          </m:r>
                        </m:num>
                        <m:den>
                          <m:r>
                            <a:rPr lang="en-US" sz="2400" i="1">
                              <a:solidFill>
                                <a:prstClr val="black"/>
                              </a:solidFill>
                              <a:latin typeface="Cambria Math" panose="02040503050406030204" pitchFamily="18" charset="0"/>
                              <a:ea typeface="Cambria Math" panose="02040503050406030204" pitchFamily="18" charset="0"/>
                              <a:cs typeface="Arial" pitchFamily="34" charset="0"/>
                            </a:rPr>
                            <m:t>∆</m:t>
                          </m:r>
                          <m:r>
                            <a:rPr lang="en-US" sz="2400" i="1">
                              <a:solidFill>
                                <a:prstClr val="black"/>
                              </a:solidFill>
                              <a:latin typeface="Cambria Math" panose="02040503050406030204" pitchFamily="18" charset="0"/>
                              <a:ea typeface="Cambria Math" panose="02040503050406030204" pitchFamily="18" charset="0"/>
                              <a:cs typeface="Arial" pitchFamily="34" charset="0"/>
                            </a:rPr>
                            <m:t>𝑇</m:t>
                          </m:r>
                        </m:den>
                      </m:f>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m:t>
                      </m:r>
                      <m:f>
                        <m:fPr>
                          <m:ctrlPr>
                            <a:rPr lang="en-US" sz="2400" b="0" i="1" smtClean="0">
                              <a:solidFill>
                                <a:prstClr val="black"/>
                              </a:solidFill>
                              <a:latin typeface="Cambria Math" panose="02040503050406030204" pitchFamily="18" charset="0"/>
                              <a:ea typeface="Cambria Math" panose="02040503050406030204" pitchFamily="18" charset="0"/>
                              <a:cs typeface="Arial" pitchFamily="34" charset="0"/>
                            </a:rPr>
                          </m:ctrlPr>
                        </m:fPr>
                        <m:num>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5</m:t>
                          </m:r>
                        </m:num>
                        <m:den>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2</m:t>
                          </m:r>
                        </m:den>
                      </m:f>
                      <m:r>
                        <a:rPr lang="en-US" sz="2400" b="0" i="1" smtClean="0">
                          <a:solidFill>
                            <a:prstClr val="black"/>
                          </a:solidFill>
                          <a:latin typeface="Cambria Math" panose="02040503050406030204" pitchFamily="18" charset="0"/>
                          <a:ea typeface="Cambria Math" panose="02040503050406030204" pitchFamily="18" charset="0"/>
                          <a:cs typeface="Arial" pitchFamily="34" charset="0"/>
                        </a:rPr>
                        <m:t>𝑛𝑅</m:t>
                      </m:r>
                    </m:oMath>
                  </m:oMathPara>
                </a14:m>
                <a:endParaRPr lang="en-US" sz="2400" b="0" dirty="0">
                  <a:solidFill>
                    <a:prstClr val="black"/>
                  </a:solidFill>
                  <a:ea typeface="Cambria Math" panose="02040503050406030204" pitchFamily="18" charset="0"/>
                  <a:cs typeface="Arial" pitchFamily="34" charset="0"/>
                </a:endParaRPr>
              </a:p>
              <a:p>
                <a:pPr lvl="0" eaLnBrk="0" fontAlgn="base" hangingPunct="0">
                  <a:spcBef>
                    <a:spcPct val="0"/>
                  </a:spcBef>
                  <a:spcAft>
                    <a:spcPct val="0"/>
                  </a:spcAft>
                </a:pPr>
                <a:endParaRPr lang="en-US" sz="2400" dirty="0">
                  <a:solidFill>
                    <a:srgbClr val="FF0000"/>
                  </a:solidFill>
                  <a:ea typeface="Calibri" pitchFamily="34" charset="0"/>
                  <a:cs typeface="Times New Roman" pitchFamily="18" charset="0"/>
                </a:endParaRPr>
              </a:p>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GB" sz="3200" i="1" smtClean="0">
                              <a:solidFill>
                                <a:srgbClr val="FF0000"/>
                              </a:solidFill>
                              <a:latin typeface="Cambria Math" panose="02040503050406030204" pitchFamily="18" charset="0"/>
                              <a:cs typeface="Arial" pitchFamily="34" charset="0"/>
                            </a:rPr>
                          </m:ctrlPr>
                        </m:sSubPr>
                        <m:e>
                          <m:r>
                            <a:rPr lang="en-US" sz="3200" i="1">
                              <a:solidFill>
                                <a:srgbClr val="FF0000"/>
                              </a:solidFill>
                              <a:latin typeface="Cambria Math" panose="02040503050406030204" pitchFamily="18" charset="0"/>
                              <a:cs typeface="Arial" pitchFamily="34" charset="0"/>
                            </a:rPr>
                            <m:t>𝐶</m:t>
                          </m:r>
                        </m:e>
                        <m:sub>
                          <m:r>
                            <a:rPr lang="en-US" sz="3200" i="1">
                              <a:solidFill>
                                <a:srgbClr val="FF0000"/>
                              </a:solidFill>
                              <a:latin typeface="Cambria Math" panose="02040503050406030204" pitchFamily="18" charset="0"/>
                              <a:cs typeface="Arial" pitchFamily="34" charset="0"/>
                            </a:rPr>
                            <m:t>𝑃</m:t>
                          </m:r>
                        </m:sub>
                      </m:sSub>
                      <m:r>
                        <a:rPr lang="en-US" sz="3200" i="1">
                          <a:solidFill>
                            <a:srgbClr val="FF0000"/>
                          </a:solidFill>
                          <a:latin typeface="Cambria Math" panose="02040503050406030204" pitchFamily="18" charset="0"/>
                          <a:ea typeface="Cambria Math" panose="02040503050406030204" pitchFamily="18" charset="0"/>
                          <a:cs typeface="Arial" pitchFamily="34" charset="0"/>
                        </a:rPr>
                        <m:t>=</m:t>
                      </m:r>
                      <m:f>
                        <m:fPr>
                          <m:ctrlPr>
                            <a:rPr lang="en-US" sz="3200" i="1">
                              <a:solidFill>
                                <a:srgbClr val="FF0000"/>
                              </a:solidFill>
                              <a:latin typeface="Cambria Math" panose="02040503050406030204" pitchFamily="18" charset="0"/>
                              <a:ea typeface="Cambria Math" panose="02040503050406030204" pitchFamily="18" charset="0"/>
                              <a:cs typeface="Arial" pitchFamily="34" charset="0"/>
                            </a:rPr>
                          </m:ctrlPr>
                        </m:fPr>
                        <m:num>
                          <m:r>
                            <a:rPr lang="en-US" sz="3200" i="1">
                              <a:solidFill>
                                <a:srgbClr val="FF0000"/>
                              </a:solidFill>
                              <a:latin typeface="Cambria Math" panose="02040503050406030204" pitchFamily="18" charset="0"/>
                              <a:ea typeface="Cambria Math" panose="02040503050406030204" pitchFamily="18" charset="0"/>
                              <a:cs typeface="Arial" pitchFamily="34" charset="0"/>
                            </a:rPr>
                            <m:t>5</m:t>
                          </m:r>
                        </m:num>
                        <m:den>
                          <m:r>
                            <a:rPr lang="en-US" sz="3200" i="1">
                              <a:solidFill>
                                <a:srgbClr val="FF0000"/>
                              </a:solidFill>
                              <a:latin typeface="Cambria Math" panose="02040503050406030204" pitchFamily="18" charset="0"/>
                              <a:ea typeface="Cambria Math" panose="02040503050406030204" pitchFamily="18" charset="0"/>
                              <a:cs typeface="Arial" pitchFamily="34" charset="0"/>
                            </a:rPr>
                            <m:t>2</m:t>
                          </m:r>
                        </m:den>
                      </m:f>
                      <m:r>
                        <a:rPr lang="en-US" sz="3200" i="1">
                          <a:solidFill>
                            <a:srgbClr val="FF0000"/>
                          </a:solidFill>
                          <a:latin typeface="Cambria Math" panose="02040503050406030204" pitchFamily="18" charset="0"/>
                          <a:ea typeface="Cambria Math" panose="02040503050406030204" pitchFamily="18" charset="0"/>
                          <a:cs typeface="Arial" pitchFamily="34" charset="0"/>
                        </a:rPr>
                        <m:t>𝑛𝑅</m:t>
                      </m:r>
                    </m:oMath>
                  </m:oMathPara>
                </a14:m>
                <a:endParaRPr lang="en-GB" sz="3200" dirty="0">
                  <a:solidFill>
                    <a:srgbClr val="FF0000"/>
                  </a:solidFill>
                  <a:ea typeface="Calibri" pitchFamily="34" charset="0"/>
                  <a:cs typeface="Times New Roman" pitchFamily="18" charset="0"/>
                </a:endParaRPr>
              </a:p>
              <a:p>
                <a:pPr eaLnBrk="0" fontAlgn="base" hangingPunct="0">
                  <a:spcBef>
                    <a:spcPct val="0"/>
                  </a:spcBef>
                  <a:spcAft>
                    <a:spcPct val="0"/>
                  </a:spcAft>
                </a:pPr>
                <a:endParaRPr lang="en-GB" sz="3200" dirty="0">
                  <a:solidFill>
                    <a:srgbClr val="FF0000"/>
                  </a:solidFill>
                  <a:ea typeface="Calibri" pitchFamily="34" charset="0"/>
                  <a:cs typeface="Times New Roman" pitchFamily="18" charset="0"/>
                </a:endParaRPr>
              </a:p>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sz="3200" i="1" smtClean="0">
                              <a:solidFill>
                                <a:srgbClr val="FF0000"/>
                              </a:solidFill>
                              <a:latin typeface="Cambria Math" panose="02040503050406030204" pitchFamily="18" charset="0"/>
                              <a:cs typeface="Arial" pitchFamily="34" charset="0"/>
                            </a:rPr>
                          </m:ctrlPr>
                        </m:accPr>
                        <m:e>
                          <m:sSub>
                            <m:sSubPr>
                              <m:ctrlPr>
                                <a:rPr lang="en-GB" sz="3200" i="1">
                                  <a:solidFill>
                                    <a:srgbClr val="FF0000"/>
                                  </a:solidFill>
                                  <a:latin typeface="Cambria Math" panose="02040503050406030204" pitchFamily="18" charset="0"/>
                                  <a:cs typeface="Arial" pitchFamily="34" charset="0"/>
                                </a:rPr>
                              </m:ctrlPr>
                            </m:sSubPr>
                            <m:e>
                              <m:r>
                                <a:rPr lang="en-US" sz="3200" i="1">
                                  <a:solidFill>
                                    <a:srgbClr val="FF0000"/>
                                  </a:solidFill>
                                  <a:latin typeface="Cambria Math" panose="02040503050406030204" pitchFamily="18" charset="0"/>
                                  <a:cs typeface="Arial" pitchFamily="34" charset="0"/>
                                </a:rPr>
                                <m:t>𝐶</m:t>
                              </m:r>
                            </m:e>
                            <m:sub>
                              <m:r>
                                <a:rPr lang="en-US" sz="3200" i="1">
                                  <a:solidFill>
                                    <a:srgbClr val="FF0000"/>
                                  </a:solidFill>
                                  <a:latin typeface="Cambria Math" panose="02040503050406030204" pitchFamily="18" charset="0"/>
                                  <a:cs typeface="Arial" pitchFamily="34" charset="0"/>
                                </a:rPr>
                                <m:t>𝑃</m:t>
                              </m:r>
                            </m:sub>
                          </m:sSub>
                        </m:e>
                      </m:acc>
                      <m:r>
                        <a:rPr lang="en-US" sz="3200" i="1">
                          <a:solidFill>
                            <a:srgbClr val="FF0000"/>
                          </a:solidFill>
                          <a:latin typeface="Cambria Math" panose="02040503050406030204" pitchFamily="18" charset="0"/>
                          <a:ea typeface="Cambria Math" panose="02040503050406030204" pitchFamily="18" charset="0"/>
                          <a:cs typeface="Arial" pitchFamily="34" charset="0"/>
                        </a:rPr>
                        <m:t>=</m:t>
                      </m:r>
                      <m:f>
                        <m:fPr>
                          <m:ctrlPr>
                            <a:rPr lang="en-US" sz="3200" i="1">
                              <a:solidFill>
                                <a:srgbClr val="FF0000"/>
                              </a:solidFill>
                              <a:latin typeface="Cambria Math" panose="02040503050406030204" pitchFamily="18" charset="0"/>
                              <a:ea typeface="Cambria Math" panose="02040503050406030204" pitchFamily="18" charset="0"/>
                              <a:cs typeface="Arial" pitchFamily="34" charset="0"/>
                            </a:rPr>
                          </m:ctrlPr>
                        </m:fPr>
                        <m:num>
                          <m:r>
                            <a:rPr lang="en-US" sz="3200" i="1">
                              <a:solidFill>
                                <a:srgbClr val="FF0000"/>
                              </a:solidFill>
                              <a:latin typeface="Cambria Math" panose="02040503050406030204" pitchFamily="18" charset="0"/>
                              <a:ea typeface="Cambria Math" panose="02040503050406030204" pitchFamily="18" charset="0"/>
                              <a:cs typeface="Arial" pitchFamily="34" charset="0"/>
                            </a:rPr>
                            <m:t>5</m:t>
                          </m:r>
                        </m:num>
                        <m:den>
                          <m:r>
                            <a:rPr lang="en-US" sz="3200" i="1">
                              <a:solidFill>
                                <a:srgbClr val="FF0000"/>
                              </a:solidFill>
                              <a:latin typeface="Cambria Math" panose="02040503050406030204" pitchFamily="18" charset="0"/>
                              <a:ea typeface="Cambria Math" panose="02040503050406030204" pitchFamily="18" charset="0"/>
                              <a:cs typeface="Arial" pitchFamily="34" charset="0"/>
                            </a:rPr>
                            <m:t>2</m:t>
                          </m:r>
                        </m:den>
                      </m:f>
                      <m:r>
                        <a:rPr lang="en-US" sz="3200" i="1">
                          <a:solidFill>
                            <a:srgbClr val="FF0000"/>
                          </a:solidFill>
                          <a:latin typeface="Cambria Math" panose="02040503050406030204" pitchFamily="18" charset="0"/>
                          <a:ea typeface="Cambria Math" panose="02040503050406030204" pitchFamily="18" charset="0"/>
                          <a:cs typeface="Arial" pitchFamily="34" charset="0"/>
                        </a:rPr>
                        <m:t>𝑅</m:t>
                      </m:r>
                    </m:oMath>
                  </m:oMathPara>
                </a14:m>
                <a:endParaRPr lang="en-GB" sz="3200" dirty="0">
                  <a:solidFill>
                    <a:srgbClr val="FF0000"/>
                  </a:solidFill>
                  <a:ea typeface="Calibri" pitchFamily="34" charset="0"/>
                  <a:cs typeface="Times New Roman" pitchFamily="18" charset="0"/>
                </a:endParaRPr>
              </a:p>
              <a:p>
                <a:pPr eaLnBrk="0" fontAlgn="base" hangingPunct="0">
                  <a:spcBef>
                    <a:spcPct val="0"/>
                  </a:spcBef>
                  <a:spcAft>
                    <a:spcPct val="0"/>
                  </a:spcAft>
                </a:pPr>
                <a:endParaRPr lang="en-GB" sz="3200" dirty="0">
                  <a:solidFill>
                    <a:srgbClr val="FF0000"/>
                  </a:solidFill>
                  <a:ea typeface="Calibri" pitchFamily="34" charset="0"/>
                  <a:cs typeface="Times New Roman" pitchFamily="18" charset="0"/>
                </a:endParaRPr>
              </a:p>
              <a:p>
                <a:pPr lvl="0" eaLnBrk="0" fontAlgn="base" hangingPunct="0">
                  <a:spcBef>
                    <a:spcPct val="0"/>
                  </a:spcBef>
                  <a:spcAft>
                    <a:spcPct val="0"/>
                  </a:spcAft>
                </a:pPr>
                <a:endParaRPr lang="en-GB" sz="2400" dirty="0">
                  <a:solidFill>
                    <a:srgbClr val="FF0000"/>
                  </a:solidFill>
                  <a:ea typeface="Calibri" pitchFamily="34"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93461" y="254950"/>
                <a:ext cx="7954357" cy="7271734"/>
              </a:xfrm>
              <a:prstGeom prst="rect">
                <a:avLst/>
              </a:prstGeom>
              <a:blipFill>
                <a:blip r:embed="rId2"/>
                <a:stretch>
                  <a:fillRect l="-1533" t="-838"/>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1509B33C-29CF-42AC-80A8-79AD0A377C5A}" type="slidenum">
              <a:rPr lang="en-GB" smtClean="0"/>
              <a:t>21</a:t>
            </a:fld>
            <a:endParaRPr lang="en-GB"/>
          </a:p>
        </p:txBody>
      </p:sp>
    </p:spTree>
    <p:extLst>
      <p:ext uri="{BB962C8B-B14F-4D97-AF65-F5344CB8AC3E}">
        <p14:creationId xmlns:p14="http://schemas.microsoft.com/office/powerpoint/2010/main" val="2981709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71550" y="857250"/>
                <a:ext cx="4812856" cy="5217519"/>
              </a:xfrm>
              <a:prstGeom prst="rect">
                <a:avLst/>
              </a:prstGeom>
              <a:noFill/>
            </p:spPr>
            <p:txBody>
              <a:bodyPr wrap="none" rtlCol="0">
                <a:spAutoFit/>
              </a:bodyPr>
              <a:lstStyle/>
              <a:p>
                <a:r>
                  <a:rPr lang="en-US" sz="2800" dirty="0">
                    <a:solidFill>
                      <a:srgbClr val="FF0000"/>
                    </a:solidFill>
                  </a:rPr>
                  <a:t>Relationship between C</a:t>
                </a:r>
                <a:r>
                  <a:rPr lang="en-US" sz="2800" baseline="-25000" dirty="0">
                    <a:solidFill>
                      <a:srgbClr val="FF0000"/>
                    </a:solidFill>
                  </a:rPr>
                  <a:t>P</a:t>
                </a:r>
                <a:r>
                  <a:rPr lang="en-US" sz="2800" dirty="0">
                    <a:solidFill>
                      <a:srgbClr val="FF0000"/>
                    </a:solidFill>
                  </a:rPr>
                  <a:t> and C</a:t>
                </a:r>
                <a:r>
                  <a:rPr lang="en-US" sz="2800" baseline="-25000" dirty="0">
                    <a:solidFill>
                      <a:srgbClr val="FF0000"/>
                    </a:solidFill>
                  </a:rPr>
                  <a:t>V</a:t>
                </a:r>
              </a:p>
              <a:p>
                <a:endParaRPr lang="en-US" sz="2800" baseline="-25000" dirty="0">
                  <a:solidFill>
                    <a:srgbClr val="FF0000"/>
                  </a:solidFill>
                </a:endParaRPr>
              </a:p>
              <a:p>
                <a:endParaRPr lang="en-US" sz="2800" baseline="-25000" dirty="0">
                  <a:solidFill>
                    <a:srgbClr val="FF0000"/>
                  </a:solidFill>
                </a:endParaRPr>
              </a:p>
              <a:p>
                <a:endParaRPr lang="en-US" sz="2800" baseline="-25000"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n-GB" sz="280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𝐶</m:t>
                          </m:r>
                        </m:e>
                        <m:sub>
                          <m:r>
                            <a:rPr lang="en-US" sz="2800" b="0" i="1" smtClean="0">
                              <a:solidFill>
                                <a:srgbClr val="FF0000"/>
                              </a:solidFill>
                              <a:latin typeface="Cambria Math" panose="02040503050406030204" pitchFamily="18" charset="0"/>
                            </a:rPr>
                            <m:t>𝑃</m:t>
                          </m:r>
                        </m:sub>
                      </m:sSub>
                      <m:r>
                        <a:rPr lang="en-US" sz="2800" b="0" i="1" smtClean="0">
                          <a:solidFill>
                            <a:srgbClr val="FF0000"/>
                          </a:solidFill>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𝐶</m:t>
                          </m:r>
                        </m:e>
                        <m:sub>
                          <m:r>
                            <a:rPr lang="en-US" sz="2800" b="0" i="1" smtClean="0">
                              <a:solidFill>
                                <a:srgbClr val="FF0000"/>
                              </a:solidFill>
                              <a:latin typeface="Cambria Math" panose="02040503050406030204" pitchFamily="18" charset="0"/>
                            </a:rPr>
                            <m:t>𝑉</m:t>
                          </m:r>
                        </m:sub>
                      </m:sSub>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5</m:t>
                          </m:r>
                        </m:num>
                        <m:den>
                          <m:r>
                            <a:rPr lang="en-US" sz="2800" b="0" i="1" smtClean="0">
                              <a:solidFill>
                                <a:schemeClr val="tx1"/>
                              </a:solidFill>
                              <a:latin typeface="Cambria Math" panose="02040503050406030204" pitchFamily="18" charset="0"/>
                            </a:rPr>
                            <m:t>2</m:t>
                          </m:r>
                        </m:den>
                      </m:f>
                      <m:r>
                        <a:rPr lang="en-US" sz="2800" b="0" i="1" smtClean="0">
                          <a:solidFill>
                            <a:schemeClr val="tx1"/>
                          </a:solidFill>
                          <a:latin typeface="Cambria Math" panose="02040503050406030204" pitchFamily="18" charset="0"/>
                        </a:rPr>
                        <m:t>𝑛𝑅</m:t>
                      </m:r>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3</m:t>
                          </m:r>
                        </m:num>
                        <m:den>
                          <m:r>
                            <a:rPr lang="en-US" sz="2800" b="0" i="1" smtClean="0">
                              <a:solidFill>
                                <a:schemeClr val="tx1"/>
                              </a:solidFill>
                              <a:latin typeface="Cambria Math" panose="02040503050406030204" pitchFamily="18" charset="0"/>
                            </a:rPr>
                            <m:t>2</m:t>
                          </m:r>
                        </m:den>
                      </m:f>
                      <m:r>
                        <a:rPr lang="en-US" sz="2800" b="0" i="1" smtClean="0">
                          <a:solidFill>
                            <a:schemeClr val="tx1"/>
                          </a:solidFill>
                          <a:latin typeface="Cambria Math" panose="02040503050406030204" pitchFamily="18" charset="0"/>
                        </a:rPr>
                        <m:t>𝑛𝑅</m:t>
                      </m:r>
                      <m:r>
                        <a:rPr lang="en-US" sz="2800" b="0" i="1" smtClean="0">
                          <a:solidFill>
                            <a:schemeClr val="tx1"/>
                          </a:solidFill>
                          <a:latin typeface="Cambria Math" panose="02040503050406030204" pitchFamily="18" charset="0"/>
                        </a:rPr>
                        <m:t>=</m:t>
                      </m:r>
                      <m:r>
                        <a:rPr lang="en-US" sz="2800" b="0" i="1" smtClean="0">
                          <a:solidFill>
                            <a:srgbClr val="FF0000"/>
                          </a:solidFill>
                          <a:latin typeface="Cambria Math" panose="02040503050406030204" pitchFamily="18" charset="0"/>
                        </a:rPr>
                        <m:t>𝑛𝑅</m:t>
                      </m:r>
                    </m:oMath>
                  </m:oMathPara>
                </a14:m>
                <a:endParaRPr lang="en-GB" sz="2800" b="0" dirty="0">
                  <a:solidFill>
                    <a:srgbClr val="FF0000"/>
                  </a:solidFill>
                </a:endParaRPr>
              </a:p>
              <a:p>
                <a:endParaRPr lang="en-US" sz="2800" b="0" dirty="0">
                  <a:solidFill>
                    <a:srgbClr val="FF0000"/>
                  </a:solidFill>
                </a:endParaRPr>
              </a:p>
              <a:p>
                <a:pPr/>
                <a14:m>
                  <m:oMathPara xmlns:m="http://schemas.openxmlformats.org/officeDocument/2006/math">
                    <m:oMathParaPr>
                      <m:jc m:val="centerGroup"/>
                    </m:oMathParaPr>
                    <m:oMath xmlns:m="http://schemas.openxmlformats.org/officeDocument/2006/math">
                      <m:acc>
                        <m:accPr>
                          <m:chr m:val="̅"/>
                          <m:ctrlPr>
                            <a:rPr lang="en-US" sz="2800" i="1" smtClean="0">
                              <a:solidFill>
                                <a:srgbClr val="FF0000"/>
                              </a:solidFill>
                              <a:latin typeface="Cambria Math" panose="02040503050406030204" pitchFamily="18" charset="0"/>
                            </a:rPr>
                          </m:ctrlPr>
                        </m:accPr>
                        <m:e>
                          <m:sSub>
                            <m:sSubPr>
                              <m:ctrlPr>
                                <a:rPr lang="en-GB"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𝐶</m:t>
                              </m:r>
                            </m:e>
                            <m:sub>
                              <m:r>
                                <a:rPr lang="en-US" sz="2800" i="1">
                                  <a:solidFill>
                                    <a:srgbClr val="FF0000"/>
                                  </a:solidFill>
                                  <a:latin typeface="Cambria Math" panose="02040503050406030204" pitchFamily="18" charset="0"/>
                                </a:rPr>
                                <m:t>𝑃</m:t>
                              </m:r>
                            </m:sub>
                          </m:sSub>
                        </m:e>
                      </m:acc>
                      <m:r>
                        <a:rPr lang="en-US" sz="2800" i="1">
                          <a:solidFill>
                            <a:srgbClr val="FF0000"/>
                          </a:solidFill>
                          <a:latin typeface="Cambria Math" panose="02040503050406030204" pitchFamily="18" charset="0"/>
                        </a:rPr>
                        <m:t>−</m:t>
                      </m:r>
                      <m:acc>
                        <m:accPr>
                          <m:chr m:val="̅"/>
                          <m:ctrlPr>
                            <a:rPr lang="en-US" sz="2800" i="1" smtClean="0">
                              <a:solidFill>
                                <a:srgbClr val="FF0000"/>
                              </a:solidFill>
                              <a:latin typeface="Cambria Math" panose="02040503050406030204" pitchFamily="18" charset="0"/>
                            </a:rPr>
                          </m:ctrlPr>
                        </m:accPr>
                        <m:e>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𝐶</m:t>
                              </m:r>
                            </m:e>
                            <m:sub>
                              <m:r>
                                <a:rPr lang="en-US" sz="2800" i="1">
                                  <a:solidFill>
                                    <a:srgbClr val="FF0000"/>
                                  </a:solidFill>
                                  <a:latin typeface="Cambria Math" panose="02040503050406030204" pitchFamily="18" charset="0"/>
                                </a:rPr>
                                <m:t>𝑉</m:t>
                              </m:r>
                            </m:sub>
                          </m:sSub>
                        </m:e>
                      </m:acc>
                      <m:r>
                        <a:rPr lang="en-GB" sz="2800" b="0" i="1" smtClean="0">
                          <a:solidFill>
                            <a:srgbClr val="FF0000"/>
                          </a:solidFill>
                          <a:latin typeface="Cambria Math" panose="02040503050406030204" pitchFamily="18" charset="0"/>
                        </a:rPr>
                        <m:t>=</m:t>
                      </m:r>
                      <m:r>
                        <a:rPr lang="en-GB" sz="2800" b="0" i="1" smtClean="0">
                          <a:solidFill>
                            <a:srgbClr val="FF0000"/>
                          </a:solidFill>
                          <a:latin typeface="Cambria Math" panose="02040503050406030204" pitchFamily="18" charset="0"/>
                        </a:rPr>
                        <m:t>𝑅</m:t>
                      </m:r>
                    </m:oMath>
                  </m:oMathPara>
                </a14:m>
                <a:endParaRPr lang="en-US" sz="2800" b="0" dirty="0">
                  <a:solidFill>
                    <a:srgbClr val="FF0000"/>
                  </a:solidFill>
                </a:endParaRPr>
              </a:p>
              <a:p>
                <a:endParaRPr lang="en-US" sz="2800" b="0" dirty="0">
                  <a:solidFill>
                    <a:srgbClr val="FF0000"/>
                  </a:solidFill>
                </a:endParaRPr>
              </a:p>
              <a:p>
                <a:r>
                  <a:rPr lang="en-US" sz="2800" dirty="0">
                    <a:solidFill>
                      <a:srgbClr val="00B050"/>
                    </a:solidFill>
                  </a:rPr>
                  <a:t>Always:</a:t>
                </a:r>
              </a:p>
              <a:p>
                <a:endParaRPr lang="en-US" sz="2800" dirty="0">
                  <a:solidFill>
                    <a:srgbClr val="00B050"/>
                  </a:solidFill>
                </a:endParaRPr>
              </a:p>
              <a:p>
                <a:endParaRPr lang="en-US" sz="2800"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n-GB"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𝐶</m:t>
                          </m:r>
                        </m:e>
                        <m:sub>
                          <m:r>
                            <a:rPr lang="en-US" sz="2800" i="1">
                              <a:solidFill>
                                <a:srgbClr val="FF0000"/>
                              </a:solidFill>
                              <a:latin typeface="Cambria Math" panose="02040503050406030204" pitchFamily="18" charset="0"/>
                            </a:rPr>
                            <m:t>𝑃</m:t>
                          </m:r>
                        </m:sub>
                      </m:sSub>
                      <m:r>
                        <a:rPr lang="en-US" sz="2800" b="0" i="1" smtClean="0">
                          <a:solidFill>
                            <a:srgbClr val="FF0000"/>
                          </a:solidFill>
                          <a:latin typeface="Cambria Math" panose="02040503050406030204" pitchFamily="18" charset="0"/>
                        </a:rPr>
                        <m:t>&gt;</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𝐶</m:t>
                          </m:r>
                        </m:e>
                        <m:sub>
                          <m:r>
                            <a:rPr lang="en-US" sz="2800" i="1">
                              <a:solidFill>
                                <a:srgbClr val="FF0000"/>
                              </a:solidFill>
                              <a:latin typeface="Cambria Math" panose="02040503050406030204" pitchFamily="18" charset="0"/>
                            </a:rPr>
                            <m:t>𝑉</m:t>
                          </m:r>
                        </m:sub>
                      </m:sSub>
                      <m:r>
                        <a:rPr lang="en-US" sz="2800" b="0" i="1" smtClean="0">
                          <a:solidFill>
                            <a:srgbClr val="FF0000"/>
                          </a:solidFill>
                          <a:latin typeface="Cambria Math" panose="02040503050406030204" pitchFamily="18" charset="0"/>
                        </a:rPr>
                        <m:t> </m:t>
                      </m:r>
                      <m:r>
                        <a:rPr lang="en-US" sz="2800" b="0" i="1" smtClean="0">
                          <a:solidFill>
                            <a:schemeClr val="tx1"/>
                          </a:solidFill>
                          <a:latin typeface="Cambria Math" panose="02040503050406030204" pitchFamily="18" charset="0"/>
                        </a:rPr>
                        <m:t>𝑎𝑛𝑑</m:t>
                      </m:r>
                      <m:r>
                        <a:rPr lang="en-US" sz="2800" b="0" i="1" smtClean="0">
                          <a:solidFill>
                            <a:srgbClr val="FF0000"/>
                          </a:solidFill>
                          <a:latin typeface="Cambria Math" panose="02040503050406030204" pitchFamily="18" charset="0"/>
                        </a:rPr>
                        <m:t> </m:t>
                      </m:r>
                      <m:f>
                        <m:fPr>
                          <m:type m:val="lin"/>
                          <m:ctrlPr>
                            <a:rPr lang="en-US" sz="2800" b="0" i="1" smtClean="0">
                              <a:solidFill>
                                <a:srgbClr val="FF0000"/>
                              </a:solidFill>
                              <a:latin typeface="Cambria Math" panose="02040503050406030204" pitchFamily="18" charset="0"/>
                            </a:rPr>
                          </m:ctrlPr>
                        </m:fPr>
                        <m:num>
                          <m:sSub>
                            <m:sSubPr>
                              <m:ctrlPr>
                                <a:rPr lang="en-GB"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𝐶</m:t>
                              </m:r>
                            </m:e>
                            <m:sub>
                              <m:r>
                                <a:rPr lang="en-US" sz="2800" i="1">
                                  <a:solidFill>
                                    <a:srgbClr val="FF0000"/>
                                  </a:solidFill>
                                  <a:latin typeface="Cambria Math" panose="02040503050406030204" pitchFamily="18" charset="0"/>
                                </a:rPr>
                                <m:t>𝑃</m:t>
                              </m:r>
                            </m:sub>
                          </m:sSub>
                        </m:num>
                        <m:den>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𝐶</m:t>
                              </m:r>
                            </m:e>
                            <m:sub>
                              <m:r>
                                <a:rPr lang="en-US" sz="2800" i="1">
                                  <a:solidFill>
                                    <a:srgbClr val="FF0000"/>
                                  </a:solidFill>
                                  <a:latin typeface="Cambria Math" panose="02040503050406030204" pitchFamily="18" charset="0"/>
                                </a:rPr>
                                <m:t>𝑉</m:t>
                              </m:r>
                            </m:sub>
                          </m:sSub>
                        </m:den>
                      </m:f>
                      <m:r>
                        <a:rPr lang="en-US" sz="2800" b="0" i="1" smtClean="0">
                          <a:solidFill>
                            <a:srgbClr val="FF0000"/>
                          </a:solidFill>
                          <a:latin typeface="Cambria Math" panose="02040503050406030204" pitchFamily="18" charset="0"/>
                        </a:rPr>
                        <m:t>&gt;</m:t>
                      </m:r>
                      <m:r>
                        <a:rPr lang="en-US" sz="2800" b="0" i="1" smtClean="0">
                          <a:solidFill>
                            <a:srgbClr val="FF0000"/>
                          </a:solidFill>
                          <a:latin typeface="Cambria Math" panose="02040503050406030204" pitchFamily="18" charset="0"/>
                        </a:rPr>
                        <m:t>1</m:t>
                      </m:r>
                    </m:oMath>
                  </m:oMathPara>
                </a14:m>
                <a:endParaRPr lang="en-GB" sz="2800" dirty="0">
                  <a:solidFill>
                    <a:srgbClr val="FF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71550" y="857250"/>
                <a:ext cx="4812856" cy="5217519"/>
              </a:xfrm>
              <a:prstGeom prst="rect">
                <a:avLst/>
              </a:prstGeom>
              <a:blipFill>
                <a:blip r:embed="rId2"/>
                <a:stretch>
                  <a:fillRect l="-2532" t="-1168"/>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1509B33C-29CF-42AC-80A8-79AD0A377C5A}" type="slidenum">
              <a:rPr lang="en-GB" smtClean="0"/>
              <a:t>22</a:t>
            </a:fld>
            <a:endParaRPr lang="en-GB"/>
          </a:p>
        </p:txBody>
      </p:sp>
    </p:spTree>
    <p:extLst>
      <p:ext uri="{BB962C8B-B14F-4D97-AF65-F5344CB8AC3E}">
        <p14:creationId xmlns:p14="http://schemas.microsoft.com/office/powerpoint/2010/main" val="4280372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1" y="514350"/>
            <a:ext cx="10553699" cy="5878532"/>
          </a:xfrm>
          <a:prstGeom prst="rect">
            <a:avLst/>
          </a:prstGeom>
          <a:noFill/>
        </p:spPr>
        <p:txBody>
          <a:bodyPr wrap="square" rtlCol="0">
            <a:spAutoFit/>
          </a:bodyPr>
          <a:lstStyle/>
          <a:p>
            <a:r>
              <a:rPr lang="en-US" sz="2800" dirty="0">
                <a:solidFill>
                  <a:srgbClr val="FF0000"/>
                </a:solidFill>
              </a:rPr>
              <a:t>Examples</a:t>
            </a:r>
          </a:p>
          <a:p>
            <a:endParaRPr lang="en-US" sz="2400" dirty="0"/>
          </a:p>
          <a:p>
            <a:pPr algn="just">
              <a:lnSpc>
                <a:spcPct val="150000"/>
              </a:lnSpc>
            </a:pPr>
            <a:r>
              <a:rPr lang="en-US" sz="2400" dirty="0"/>
              <a:t>6- When 178 J of energy is supplied as heat to 1.9 </a:t>
            </a:r>
            <a:r>
              <a:rPr lang="en-US" sz="2400" dirty="0" err="1"/>
              <a:t>mol</a:t>
            </a:r>
            <a:r>
              <a:rPr lang="en-US" sz="2400" dirty="0"/>
              <a:t> of gas molecules at constant pressure, the temperature of the sample increases by 1.78 K.</a:t>
            </a:r>
          </a:p>
          <a:p>
            <a:pPr algn="just">
              <a:lnSpc>
                <a:spcPct val="150000"/>
              </a:lnSpc>
            </a:pPr>
            <a:r>
              <a:rPr lang="en-US" sz="2400" dirty="0"/>
              <a:t>Calculate the molar heat capacities at constant volume and constant pressure</a:t>
            </a:r>
          </a:p>
          <a:p>
            <a:pPr algn="just">
              <a:lnSpc>
                <a:spcPct val="150000"/>
              </a:lnSpc>
            </a:pPr>
            <a:r>
              <a:rPr lang="en-US" sz="2400" dirty="0"/>
              <a:t>of the gas.</a:t>
            </a:r>
          </a:p>
          <a:p>
            <a:endParaRPr lang="en-US" sz="2400" dirty="0"/>
          </a:p>
          <a:p>
            <a:endParaRPr lang="en-US" sz="2400" dirty="0"/>
          </a:p>
          <a:p>
            <a:pPr>
              <a:lnSpc>
                <a:spcPct val="150000"/>
              </a:lnSpc>
            </a:pPr>
            <a:r>
              <a:rPr lang="en-US" sz="2400" dirty="0"/>
              <a:t>7- </a:t>
            </a:r>
            <a:r>
              <a:rPr lang="en-GB" sz="2400" dirty="0">
                <a:cs typeface="Times New Roman" pitchFamily="18" charset="0"/>
              </a:rPr>
              <a:t>1 mole of krypton (Kr) is placed in the cylinder with a piston at a constant pressure (5 </a:t>
            </a:r>
            <a:r>
              <a:rPr lang="en-GB" sz="2400" dirty="0" err="1">
                <a:cs typeface="Times New Roman" pitchFamily="18" charset="0"/>
              </a:rPr>
              <a:t>atm</a:t>
            </a:r>
            <a:r>
              <a:rPr lang="en-GB" sz="2400" dirty="0">
                <a:cs typeface="Times New Roman" pitchFamily="18" charset="0"/>
              </a:rPr>
              <a:t>); 416 J energy expends on its heating. What is the values of ΔT in the process of krypton expansion? (</a:t>
            </a:r>
            <a:r>
              <a:rPr lang="en-GB" sz="2400" dirty="0" err="1">
                <a:cs typeface="Times New Roman" pitchFamily="18" charset="0"/>
              </a:rPr>
              <a:t>C</a:t>
            </a:r>
            <a:r>
              <a:rPr lang="en-GB" sz="2400" baseline="-25000" dirty="0" err="1">
                <a:cs typeface="Times New Roman" pitchFamily="18" charset="0"/>
              </a:rPr>
              <a:t>v,m</a:t>
            </a:r>
            <a:r>
              <a:rPr lang="en-GB" sz="2400" dirty="0">
                <a:cs typeface="Times New Roman" pitchFamily="18" charset="0"/>
              </a:rPr>
              <a:t> of Krypton equals to 12.47 J/</a:t>
            </a:r>
            <a:r>
              <a:rPr lang="en-US" sz="2400" dirty="0">
                <a:cs typeface="Times New Roman" pitchFamily="18" charset="0"/>
              </a:rPr>
              <a:t>mol.</a:t>
            </a:r>
            <a:r>
              <a:rPr lang="en-GB" sz="2400" dirty="0">
                <a:cs typeface="Times New Roman" pitchFamily="18" charset="0"/>
              </a:rPr>
              <a:t>K)</a:t>
            </a:r>
          </a:p>
          <a:p>
            <a:endParaRPr lang="en-GB" sz="2400" dirty="0"/>
          </a:p>
        </p:txBody>
      </p:sp>
      <p:sp>
        <p:nvSpPr>
          <p:cNvPr id="3" name="Slide Number Placeholder 2"/>
          <p:cNvSpPr>
            <a:spLocks noGrp="1"/>
          </p:cNvSpPr>
          <p:nvPr>
            <p:ph type="sldNum" sz="quarter" idx="12"/>
          </p:nvPr>
        </p:nvSpPr>
        <p:spPr/>
        <p:txBody>
          <a:bodyPr/>
          <a:lstStyle/>
          <a:p>
            <a:fld id="{1509B33C-29CF-42AC-80A8-79AD0A377C5A}" type="slidenum">
              <a:rPr lang="en-GB" smtClean="0"/>
              <a:t>23</a:t>
            </a:fld>
            <a:endParaRPr lang="en-GB"/>
          </a:p>
        </p:txBody>
      </p:sp>
    </p:spTree>
    <p:extLst>
      <p:ext uri="{BB962C8B-B14F-4D97-AF65-F5344CB8AC3E}">
        <p14:creationId xmlns:p14="http://schemas.microsoft.com/office/powerpoint/2010/main" val="280471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42950" y="514350"/>
                <a:ext cx="10725150" cy="6155659"/>
              </a:xfrm>
              <a:prstGeom prst="rect">
                <a:avLst/>
              </a:prstGeom>
              <a:noFill/>
            </p:spPr>
            <p:txBody>
              <a:bodyPr wrap="square" rtlCol="0">
                <a:spAutoFit/>
              </a:bodyPr>
              <a:lstStyle/>
              <a:p>
                <a:r>
                  <a:rPr lang="en-US" sz="2800" dirty="0">
                    <a:solidFill>
                      <a:srgbClr val="FF0000"/>
                    </a:solidFill>
                  </a:rPr>
                  <a:t>Heat Capacity Ratio (</a:t>
                </a:r>
                <a:r>
                  <a:rPr lang="el-GR" sz="2800" dirty="0">
                    <a:solidFill>
                      <a:srgbClr val="FF0000"/>
                    </a:solidFill>
                    <a:ea typeface="Yu Gothic" panose="020B0400000000000000" pitchFamily="34" charset="-128"/>
                  </a:rPr>
                  <a:t>γ</a:t>
                </a:r>
                <a:r>
                  <a:rPr lang="en-US" sz="2800" dirty="0">
                    <a:solidFill>
                      <a:srgbClr val="FF0000"/>
                    </a:solidFill>
                    <a:ea typeface="Yu Gothic" panose="020B0400000000000000" pitchFamily="34" charset="-128"/>
                  </a:rPr>
                  <a:t>) </a:t>
                </a:r>
                <a:r>
                  <a:rPr lang="en-US" sz="2800" dirty="0">
                    <a:solidFill>
                      <a:srgbClr val="0070C0"/>
                    </a:solidFill>
                    <a:ea typeface="Yu Gothic" panose="020B0400000000000000" pitchFamily="34" charset="-128"/>
                  </a:rPr>
                  <a:t>(for adiabatic process)</a:t>
                </a:r>
              </a:p>
              <a:p>
                <a:endParaRPr lang="en-US" sz="2800" dirty="0">
                  <a:solidFill>
                    <a:srgbClr val="FF0000"/>
                  </a:solidFill>
                  <a:ea typeface="Yu Gothic" panose="020B0400000000000000" pitchFamily="34" charset="-128"/>
                </a:endParaRPr>
              </a:p>
              <a:p>
                <a:pPr>
                  <a:lnSpc>
                    <a:spcPct val="150000"/>
                  </a:lnSpc>
                </a:pPr>
                <a:r>
                  <a:rPr lang="en-US" sz="2400" dirty="0">
                    <a:solidFill>
                      <a:srgbClr val="00B050"/>
                    </a:solidFill>
                    <a:ea typeface="Yu Gothic" panose="020B0400000000000000" pitchFamily="34" charset="-128"/>
                  </a:rPr>
                  <a:t>Capacity ratio </a:t>
                </a:r>
                <a:r>
                  <a:rPr lang="en-US" sz="2400" dirty="0">
                    <a:ea typeface="Yu Gothic" panose="020B0400000000000000" pitchFamily="34" charset="-128"/>
                  </a:rPr>
                  <a:t>or</a:t>
                </a:r>
                <a:r>
                  <a:rPr lang="en-US" sz="2400" dirty="0">
                    <a:solidFill>
                      <a:srgbClr val="FF0000"/>
                    </a:solidFill>
                    <a:ea typeface="Yu Gothic" panose="020B0400000000000000" pitchFamily="34" charset="-128"/>
                  </a:rPr>
                  <a:t> </a:t>
                </a:r>
                <a:r>
                  <a:rPr lang="en-US" sz="2400" dirty="0">
                    <a:solidFill>
                      <a:srgbClr val="00B050"/>
                    </a:solidFill>
                    <a:ea typeface="Yu Gothic" panose="020B0400000000000000" pitchFamily="34" charset="-128"/>
                  </a:rPr>
                  <a:t>adiabatic index </a:t>
                </a:r>
                <a:r>
                  <a:rPr lang="en-US" sz="2400" dirty="0">
                    <a:ea typeface="Yu Gothic" panose="020B0400000000000000" pitchFamily="34" charset="-128"/>
                  </a:rPr>
                  <a:t>or</a:t>
                </a:r>
                <a:r>
                  <a:rPr lang="en-US" sz="2400" dirty="0">
                    <a:solidFill>
                      <a:srgbClr val="FF0000"/>
                    </a:solidFill>
                    <a:ea typeface="Yu Gothic" panose="020B0400000000000000" pitchFamily="34" charset="-128"/>
                  </a:rPr>
                  <a:t> </a:t>
                </a:r>
                <a:r>
                  <a:rPr lang="en-US" sz="2400" dirty="0">
                    <a:solidFill>
                      <a:srgbClr val="00B050"/>
                    </a:solidFill>
                    <a:ea typeface="Yu Gothic" panose="020B0400000000000000" pitchFamily="34" charset="-128"/>
                  </a:rPr>
                  <a:t>ratio specific heats </a:t>
                </a:r>
                <a:r>
                  <a:rPr lang="en-US" sz="2400" dirty="0">
                    <a:ea typeface="Yu Gothic" panose="020B0400000000000000" pitchFamily="34" charset="-128"/>
                  </a:rPr>
                  <a:t>or</a:t>
                </a:r>
                <a:r>
                  <a:rPr lang="en-US" sz="2400" dirty="0">
                    <a:solidFill>
                      <a:srgbClr val="FF0000"/>
                    </a:solidFill>
                    <a:ea typeface="Yu Gothic" panose="020B0400000000000000" pitchFamily="34" charset="-128"/>
                  </a:rPr>
                  <a:t> </a:t>
                </a:r>
                <a:r>
                  <a:rPr lang="en-US" sz="2400" dirty="0">
                    <a:solidFill>
                      <a:srgbClr val="00B050"/>
                    </a:solidFill>
                    <a:ea typeface="Yu Gothic" panose="020B0400000000000000" pitchFamily="34" charset="-128"/>
                  </a:rPr>
                  <a:t>Poisson constant</a:t>
                </a:r>
                <a:r>
                  <a:rPr lang="en-US" sz="2400" dirty="0">
                    <a:ea typeface="Yu Gothic" panose="020B0400000000000000" pitchFamily="34" charset="-128"/>
                  </a:rPr>
                  <a:t>, is the ratio of the heat capacity at constant pressure (C</a:t>
                </a:r>
                <a:r>
                  <a:rPr lang="en-US" sz="2400" baseline="-25000" dirty="0">
                    <a:ea typeface="Yu Gothic" panose="020B0400000000000000" pitchFamily="34" charset="-128"/>
                  </a:rPr>
                  <a:t>P</a:t>
                </a:r>
                <a:r>
                  <a:rPr lang="en-US" sz="2400" dirty="0">
                    <a:ea typeface="Yu Gothic" panose="020B0400000000000000" pitchFamily="34" charset="-128"/>
                  </a:rPr>
                  <a:t>) to heat capacity at constant volume (C</a:t>
                </a:r>
                <a:r>
                  <a:rPr lang="en-US" sz="2400" baseline="-25000" dirty="0">
                    <a:ea typeface="Yu Gothic" panose="020B0400000000000000" pitchFamily="34" charset="-128"/>
                  </a:rPr>
                  <a:t>V</a:t>
                </a:r>
                <a:r>
                  <a:rPr lang="en-US" sz="2400" dirty="0">
                    <a:ea typeface="Yu Gothic" panose="020B0400000000000000" pitchFamily="34" charset="-128"/>
                  </a:rPr>
                  <a:t>). It is sometimes Known as the isentropic expansion factor and is denoted by </a:t>
                </a:r>
                <a:r>
                  <a:rPr lang="en-US" sz="2400" dirty="0">
                    <a:solidFill>
                      <a:srgbClr val="FF0000"/>
                    </a:solidFill>
                  </a:rPr>
                  <a:t>(</a:t>
                </a:r>
                <a:r>
                  <a:rPr lang="el-GR" sz="2400" dirty="0">
                    <a:solidFill>
                      <a:srgbClr val="FF0000"/>
                    </a:solidFill>
                    <a:ea typeface="Yu Gothic" panose="020B0400000000000000" pitchFamily="34" charset="-128"/>
                  </a:rPr>
                  <a:t>γ</a:t>
                </a:r>
                <a:r>
                  <a:rPr lang="en-US" sz="2400" dirty="0">
                    <a:solidFill>
                      <a:srgbClr val="FF0000"/>
                    </a:solidFill>
                    <a:ea typeface="Yu Gothic" panose="020B0400000000000000" pitchFamily="34" charset="-128"/>
                  </a:rPr>
                  <a:t>)</a:t>
                </a:r>
              </a:p>
              <a:p>
                <a:pPr>
                  <a:lnSpc>
                    <a:spcPct val="150000"/>
                  </a:lnSpc>
                </a:pPr>
                <a:endParaRPr lang="en-US" sz="2400" dirty="0">
                  <a:solidFill>
                    <a:srgbClr val="00B050"/>
                  </a:solidFill>
                </a:endParaRPr>
              </a:p>
              <a:p>
                <a:pPr>
                  <a:lnSpc>
                    <a:spcPct val="150000"/>
                  </a:lnSpc>
                </a:pPr>
                <a:r>
                  <a:rPr lang="en-US" sz="2400" dirty="0"/>
                  <a:t>For the </a:t>
                </a:r>
                <a:r>
                  <a:rPr lang="en-US" sz="2400" dirty="0">
                    <a:solidFill>
                      <a:srgbClr val="FF0000"/>
                    </a:solidFill>
                  </a:rPr>
                  <a:t>reversible</a:t>
                </a:r>
                <a:r>
                  <a:rPr lang="en-US" sz="2400" dirty="0">
                    <a:solidFill>
                      <a:srgbClr val="00B050"/>
                    </a:solidFill>
                  </a:rPr>
                  <a:t> </a:t>
                </a:r>
                <a:r>
                  <a:rPr lang="en-US" sz="2400" dirty="0">
                    <a:solidFill>
                      <a:srgbClr val="FF0000"/>
                    </a:solidFill>
                    <a:cs typeface="Times New Roman" pitchFamily="18" charset="0"/>
                  </a:rPr>
                  <a:t>adiabatic </a:t>
                </a:r>
                <a:r>
                  <a:rPr lang="en-US" sz="2400" dirty="0">
                    <a:cs typeface="Times New Roman" pitchFamily="18" charset="0"/>
                  </a:rPr>
                  <a:t>expansion of </a:t>
                </a:r>
                <a:r>
                  <a:rPr lang="en-US" sz="2400" b="1" dirty="0">
                    <a:cs typeface="Times New Roman" pitchFamily="18" charset="0"/>
                  </a:rPr>
                  <a:t>a perfect gas</a:t>
                </a:r>
                <a:r>
                  <a:rPr lang="en-US" sz="2400" dirty="0">
                    <a:cs typeface="Times New Roman" pitchFamily="18" charset="0"/>
                  </a:rPr>
                  <a:t>, pressure and volume are related by an expression that depends on the </a:t>
                </a:r>
                <a:r>
                  <a:rPr lang="en-US" sz="2400" dirty="0">
                    <a:solidFill>
                      <a:srgbClr val="FF0000"/>
                    </a:solidFill>
                    <a:cs typeface="Times New Roman" pitchFamily="18" charset="0"/>
                  </a:rPr>
                  <a:t>ratio of heat capacities</a:t>
                </a:r>
              </a:p>
              <a:p>
                <a:pPr>
                  <a:lnSpc>
                    <a:spcPct val="150000"/>
                  </a:lnSpc>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panose="02040503050406030204" pitchFamily="18" charset="0"/>
                          <a:ea typeface="Cambria Math" panose="02040503050406030204" pitchFamily="18" charset="0"/>
                        </a:rPr>
                        <m:t>𝛾</m:t>
                      </m:r>
                      <m:r>
                        <a:rPr lang="en-US" sz="2800" b="0" i="1" smtClean="0">
                          <a:solidFill>
                            <a:srgbClr val="FF0000"/>
                          </a:solidFill>
                          <a:latin typeface="Cambria Math" panose="02040503050406030204" pitchFamily="18" charset="0"/>
                          <a:ea typeface="Cambria Math" panose="02040503050406030204" pitchFamily="18" charset="0"/>
                        </a:rPr>
                        <m:t>=</m:t>
                      </m:r>
                      <m:f>
                        <m:fPr>
                          <m:ctrlPr>
                            <a:rPr lang="en-US" sz="2800" b="0" i="1" smtClean="0">
                              <a:solidFill>
                                <a:srgbClr val="FF0000"/>
                              </a:solidFill>
                              <a:latin typeface="Cambria Math" panose="02040503050406030204" pitchFamily="18" charset="0"/>
                              <a:ea typeface="Cambria Math" panose="02040503050406030204" pitchFamily="18" charset="0"/>
                            </a:rPr>
                          </m:ctrlPr>
                        </m:fPr>
                        <m:num>
                          <m:sSub>
                            <m:sSubPr>
                              <m:ctrlPr>
                                <a:rPr lang="en-US" sz="2800" b="0" i="1" smtClean="0">
                                  <a:solidFill>
                                    <a:srgbClr val="FF0000"/>
                                  </a:solidFill>
                                  <a:latin typeface="Cambria Math" panose="02040503050406030204" pitchFamily="18" charset="0"/>
                                  <a:ea typeface="Cambria Math" panose="02040503050406030204" pitchFamily="18" charset="0"/>
                                </a:rPr>
                              </m:ctrlPr>
                            </m:sSubPr>
                            <m:e>
                              <m:r>
                                <a:rPr lang="en-US" sz="2800" b="0" i="1" smtClean="0">
                                  <a:solidFill>
                                    <a:srgbClr val="FF0000"/>
                                  </a:solidFill>
                                  <a:latin typeface="Cambria Math" panose="02040503050406030204" pitchFamily="18" charset="0"/>
                                  <a:ea typeface="Cambria Math" panose="02040503050406030204" pitchFamily="18" charset="0"/>
                                </a:rPr>
                                <m:t>𝐶</m:t>
                              </m:r>
                            </m:e>
                            <m:sub>
                              <m:r>
                                <a:rPr lang="en-US" sz="2800" b="0" i="1" smtClean="0">
                                  <a:solidFill>
                                    <a:srgbClr val="FF0000"/>
                                  </a:solidFill>
                                  <a:latin typeface="Cambria Math" panose="02040503050406030204" pitchFamily="18" charset="0"/>
                                  <a:ea typeface="Cambria Math" panose="02040503050406030204" pitchFamily="18" charset="0"/>
                                </a:rPr>
                                <m:t>𝑃</m:t>
                              </m:r>
                            </m:sub>
                          </m:sSub>
                        </m:num>
                        <m:den>
                          <m:sSub>
                            <m:sSubPr>
                              <m:ctrlPr>
                                <a:rPr lang="en-US" sz="2800" b="0" i="1" smtClean="0">
                                  <a:solidFill>
                                    <a:srgbClr val="FF0000"/>
                                  </a:solidFill>
                                  <a:latin typeface="Cambria Math" panose="02040503050406030204" pitchFamily="18" charset="0"/>
                                  <a:ea typeface="Cambria Math" panose="02040503050406030204" pitchFamily="18" charset="0"/>
                                </a:rPr>
                              </m:ctrlPr>
                            </m:sSubPr>
                            <m:e>
                              <m:r>
                                <a:rPr lang="en-US" sz="2800" b="0" i="1" smtClean="0">
                                  <a:solidFill>
                                    <a:srgbClr val="FF0000"/>
                                  </a:solidFill>
                                  <a:latin typeface="Cambria Math" panose="02040503050406030204" pitchFamily="18" charset="0"/>
                                  <a:ea typeface="Cambria Math" panose="02040503050406030204" pitchFamily="18" charset="0"/>
                                </a:rPr>
                                <m:t>𝐶</m:t>
                              </m:r>
                            </m:e>
                            <m:sub>
                              <m:r>
                                <a:rPr lang="en-US" sz="2800" b="0" i="1" smtClean="0">
                                  <a:solidFill>
                                    <a:srgbClr val="FF0000"/>
                                  </a:solidFill>
                                  <a:latin typeface="Cambria Math" panose="02040503050406030204" pitchFamily="18" charset="0"/>
                                  <a:ea typeface="Cambria Math" panose="02040503050406030204" pitchFamily="18" charset="0"/>
                                </a:rPr>
                                <m:t>𝑉</m:t>
                              </m:r>
                            </m:sub>
                          </m:sSub>
                        </m:den>
                      </m:f>
                    </m:oMath>
                  </m:oMathPara>
                </a14:m>
                <a:endParaRPr lang="en-GB" sz="2400" dirty="0">
                  <a:solidFill>
                    <a:srgbClr val="00B05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42950" y="514350"/>
                <a:ext cx="10725150" cy="6155659"/>
              </a:xfrm>
              <a:prstGeom prst="rect">
                <a:avLst/>
              </a:prstGeom>
              <a:blipFill rotWithShape="0">
                <a:blip r:embed="rId2"/>
                <a:stretch>
                  <a:fillRect l="-1194" t="-891" r="-1194"/>
                </a:stretch>
              </a:blipFill>
            </p:spPr>
            <p:txBody>
              <a:bodyPr/>
              <a:lstStyle/>
              <a:p>
                <a:r>
                  <a:rPr lang="en-GB">
                    <a:noFill/>
                  </a:rPr>
                  <a:t> </a:t>
                </a:r>
              </a:p>
            </p:txBody>
          </p:sp>
        </mc:Fallback>
      </mc:AlternateContent>
      <p:sp>
        <p:nvSpPr>
          <p:cNvPr id="3" name="TextBox 2"/>
          <p:cNvSpPr txBox="1"/>
          <p:nvPr/>
        </p:nvSpPr>
        <p:spPr>
          <a:xfrm>
            <a:off x="8042274" y="6485343"/>
            <a:ext cx="4149726" cy="369332"/>
          </a:xfrm>
          <a:prstGeom prst="rect">
            <a:avLst/>
          </a:prstGeom>
          <a:noFill/>
          <a:ln>
            <a:solidFill>
              <a:schemeClr val="tx1"/>
            </a:solidFill>
          </a:ln>
        </p:spPr>
        <p:txBody>
          <a:bodyPr wrap="none" rtlCol="0">
            <a:spAutoFit/>
          </a:bodyPr>
          <a:lstStyle/>
          <a:p>
            <a:r>
              <a:rPr lang="en-US" dirty="0"/>
              <a:t>MORE DETAILS WILL BE LATER THIS PART 3</a:t>
            </a:r>
            <a:endParaRPr lang="en-GB" dirty="0"/>
          </a:p>
        </p:txBody>
      </p:sp>
      <p:sp>
        <p:nvSpPr>
          <p:cNvPr id="4" name="Slide Number Placeholder 3"/>
          <p:cNvSpPr>
            <a:spLocks noGrp="1"/>
          </p:cNvSpPr>
          <p:nvPr>
            <p:ph type="sldNum" sz="quarter" idx="12"/>
          </p:nvPr>
        </p:nvSpPr>
        <p:spPr/>
        <p:txBody>
          <a:bodyPr/>
          <a:lstStyle/>
          <a:p>
            <a:fld id="{1509B33C-29CF-42AC-80A8-79AD0A377C5A}" type="slidenum">
              <a:rPr lang="en-GB" smtClean="0"/>
              <a:t>24</a:t>
            </a:fld>
            <a:endParaRPr lang="en-GB"/>
          </a:p>
        </p:txBody>
      </p:sp>
    </p:spTree>
    <p:extLst>
      <p:ext uri="{BB962C8B-B14F-4D97-AF65-F5344CB8AC3E}">
        <p14:creationId xmlns:p14="http://schemas.microsoft.com/office/powerpoint/2010/main" val="818264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62000" y="267638"/>
                <a:ext cx="10401300" cy="6272294"/>
              </a:xfrm>
              <a:prstGeom prst="rect">
                <a:avLst/>
              </a:prstGeom>
            </p:spPr>
            <p:txBody>
              <a:bodyPr wrap="square">
                <a:spAutoFit/>
              </a:bodyPr>
              <a:lstStyle/>
              <a:p>
                <a:pPr algn="just">
                  <a:lnSpc>
                    <a:spcPct val="150000"/>
                  </a:lnSpc>
                </a:pPr>
                <a:r>
                  <a:rPr lang="en-GB" sz="2400" dirty="0">
                    <a:cs typeface="Times New Roman" pitchFamily="18" charset="0"/>
                  </a:rPr>
                  <a:t>For an ideal gas, the heat capacity is constant with temperature. Accordingly, we can express the enthalpy as </a:t>
                </a:r>
                <a:r>
                  <a:rPr lang="en-GB" sz="2400" dirty="0">
                    <a:solidFill>
                      <a:srgbClr val="FF0000"/>
                    </a:solidFill>
                    <a:cs typeface="Times New Roman" pitchFamily="18" charset="0"/>
                  </a:rPr>
                  <a:t>H = C</a:t>
                </a:r>
                <a:r>
                  <a:rPr lang="en-GB" sz="2400" baseline="-25000" dirty="0">
                    <a:solidFill>
                      <a:srgbClr val="FF0000"/>
                    </a:solidFill>
                    <a:cs typeface="Times New Roman" pitchFamily="18" charset="0"/>
                  </a:rPr>
                  <a:t>P</a:t>
                </a:r>
                <a:r>
                  <a:rPr lang="en-GB" sz="2400" dirty="0">
                    <a:solidFill>
                      <a:srgbClr val="FF0000"/>
                    </a:solidFill>
                    <a:cs typeface="Times New Roman" pitchFamily="18" charset="0"/>
                  </a:rPr>
                  <a:t>T</a:t>
                </a:r>
                <a:r>
                  <a:rPr lang="en-GB" sz="2400" dirty="0">
                    <a:cs typeface="Times New Roman" pitchFamily="18" charset="0"/>
                  </a:rPr>
                  <a:t> and the internal energy as </a:t>
                </a:r>
                <a:r>
                  <a:rPr lang="en-GB" sz="2400" dirty="0">
                    <a:solidFill>
                      <a:srgbClr val="FF0000"/>
                    </a:solidFill>
                    <a:cs typeface="Times New Roman" pitchFamily="18" charset="0"/>
                  </a:rPr>
                  <a:t>U = C</a:t>
                </a:r>
                <a:r>
                  <a:rPr lang="en-GB" sz="2400" baseline="-25000" dirty="0">
                    <a:solidFill>
                      <a:srgbClr val="FF0000"/>
                    </a:solidFill>
                    <a:cs typeface="Times New Roman" pitchFamily="18" charset="0"/>
                  </a:rPr>
                  <a:t>V</a:t>
                </a:r>
                <a:r>
                  <a:rPr lang="en-GB" sz="2400" dirty="0">
                    <a:solidFill>
                      <a:srgbClr val="FF0000"/>
                    </a:solidFill>
                    <a:cs typeface="Times New Roman" pitchFamily="18" charset="0"/>
                  </a:rPr>
                  <a:t>T</a:t>
                </a:r>
                <a:r>
                  <a:rPr lang="en-GB" sz="2400" dirty="0">
                    <a:cs typeface="Times New Roman" pitchFamily="18" charset="0"/>
                  </a:rPr>
                  <a:t>. Thus, it can also be said that the heat capacity ratio is the ratio between the enthalpy to the internal energy:</a:t>
                </a:r>
              </a:p>
              <a:p>
                <a:pPr algn="just">
                  <a:lnSpc>
                    <a:spcPct val="150000"/>
                  </a:lnSpc>
                </a:pPr>
                <a14:m>
                  <m:oMathPara xmlns:m="http://schemas.openxmlformats.org/officeDocument/2006/math">
                    <m:oMathParaPr>
                      <m:jc m:val="centerGroup"/>
                    </m:oMathParaPr>
                    <m:oMath xmlns:m="http://schemas.openxmlformats.org/officeDocument/2006/math">
                      <m:r>
                        <a:rPr lang="en-GB" sz="2400" i="1" smtClean="0">
                          <a:solidFill>
                            <a:srgbClr val="FF0000"/>
                          </a:solidFill>
                          <a:latin typeface="Cambria Math" panose="02040503050406030204" pitchFamily="18" charset="0"/>
                          <a:ea typeface="Cambria Math" panose="02040503050406030204" pitchFamily="18" charset="0"/>
                          <a:cs typeface="Times New Roman" pitchFamily="18" charset="0"/>
                        </a:rPr>
                        <m:t>𝛾</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m:t>
                      </m:r>
                      <m:f>
                        <m:fPr>
                          <m:ctrlP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ctrlPr>
                        </m:fPr>
                        <m:num>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𝐻</m:t>
                          </m:r>
                        </m:num>
                        <m:den>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𝑈</m:t>
                          </m:r>
                        </m:den>
                      </m:f>
                    </m:oMath>
                  </m:oMathPara>
                </a14:m>
                <a:endParaRPr lang="en-GB" sz="2400" dirty="0">
                  <a:latin typeface="Times New Roman" pitchFamily="18" charset="0"/>
                  <a:cs typeface="Times New Roman" pitchFamily="18" charset="0"/>
                </a:endParaRPr>
              </a:p>
              <a:p>
                <a:pPr algn="just">
                  <a:lnSpc>
                    <a:spcPct val="150000"/>
                  </a:lnSpc>
                </a:pPr>
                <a:r>
                  <a:rPr lang="en-US" sz="2400" dirty="0">
                    <a:cs typeface="Times New Roman" pitchFamily="18" charset="0"/>
                  </a:rPr>
                  <a:t>Furthermore, the heat capacities can be expressed in terms of heat capacity ratio (</a:t>
                </a:r>
                <a:r>
                  <a:rPr lang="el-GR" sz="2400" dirty="0">
                    <a:ea typeface="Yu Gothic" panose="020B0400000000000000" pitchFamily="34" charset="-128"/>
                    <a:cs typeface="Times New Roman" pitchFamily="18" charset="0"/>
                  </a:rPr>
                  <a:t>γ</a:t>
                </a:r>
                <a:r>
                  <a:rPr lang="en-US" sz="2400" dirty="0">
                    <a:ea typeface="Yu Gothic" panose="020B0400000000000000" pitchFamily="34" charset="-128"/>
                    <a:cs typeface="Times New Roman" pitchFamily="18" charset="0"/>
                  </a:rPr>
                  <a:t>) and the gas constant (R):</a:t>
                </a:r>
              </a:p>
              <a:p>
                <a:pPr algn="just">
                  <a:lnSpc>
                    <a:spcPct val="150000"/>
                  </a:lnSpc>
                </a:pPr>
                <a:endParaRPr lang="en-US" dirty="0">
                  <a:latin typeface="Times New Roman" pitchFamily="18" charset="0"/>
                  <a:ea typeface="Yu Gothic" panose="020B0400000000000000" pitchFamily="34" charset="-128"/>
                  <a:cs typeface="Times New Roman" pitchFamily="18" charset="0"/>
                </a:endParaRPr>
              </a:p>
              <a:p>
                <a:pPr algn="ctr">
                  <a:lnSpc>
                    <a:spcPct val="150000"/>
                  </a:lnSpc>
                </a:pPr>
                <a14:m>
                  <m:oMath xmlns:m="http://schemas.openxmlformats.org/officeDocument/2006/math">
                    <m:sSub>
                      <m:sSubPr>
                        <m:ctrlPr>
                          <a:rPr lang="en-GB" sz="2400" i="1" smtClean="0">
                            <a:solidFill>
                              <a:srgbClr val="FF0000"/>
                            </a:solidFill>
                            <a:latin typeface="Cambria Math" panose="02040503050406030204" pitchFamily="18" charset="0"/>
                            <a:cs typeface="Times New Roman" pitchFamily="18" charset="0"/>
                          </a:rPr>
                        </m:ctrlPr>
                      </m:sSubPr>
                      <m:e>
                        <m:r>
                          <a:rPr lang="en-US" sz="2400" b="0" i="1" smtClean="0">
                            <a:solidFill>
                              <a:srgbClr val="FF0000"/>
                            </a:solidFill>
                            <a:latin typeface="Cambria Math" panose="02040503050406030204" pitchFamily="18" charset="0"/>
                            <a:cs typeface="Times New Roman" pitchFamily="18" charset="0"/>
                          </a:rPr>
                          <m:t>𝐶</m:t>
                        </m:r>
                      </m:e>
                      <m:sub>
                        <m:r>
                          <a:rPr lang="en-US" sz="2400" b="0" i="1" smtClean="0">
                            <a:solidFill>
                              <a:srgbClr val="FF0000"/>
                            </a:solidFill>
                            <a:latin typeface="Cambria Math" panose="02040503050406030204" pitchFamily="18" charset="0"/>
                            <a:cs typeface="Times New Roman" pitchFamily="18" charset="0"/>
                          </a:rPr>
                          <m:t>𝑃</m:t>
                        </m:r>
                      </m:sub>
                    </m:sSub>
                    <m:r>
                      <a:rPr lang="en-US" sz="2400" b="0" i="1" smtClean="0">
                        <a:solidFill>
                          <a:srgbClr val="FF0000"/>
                        </a:solidFill>
                        <a:latin typeface="Cambria Math" panose="02040503050406030204" pitchFamily="18" charset="0"/>
                        <a:cs typeface="Times New Roman" pitchFamily="18" charset="0"/>
                      </a:rPr>
                      <m:t>=</m:t>
                    </m:r>
                    <m:f>
                      <m:fPr>
                        <m:ctrlPr>
                          <a:rPr lang="en-US" sz="2400" b="0" i="1" smtClean="0">
                            <a:solidFill>
                              <a:srgbClr val="FF0000"/>
                            </a:solidFill>
                            <a:latin typeface="Cambria Math" panose="02040503050406030204" pitchFamily="18" charset="0"/>
                            <a:cs typeface="Times New Roman" pitchFamily="18" charset="0"/>
                          </a:rPr>
                        </m:ctrlPr>
                      </m:fPr>
                      <m:num>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𝛾</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𝑛𝑅</m:t>
                        </m:r>
                      </m:num>
                      <m:den>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𝛾</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1</m:t>
                        </m:r>
                      </m:den>
                    </m:f>
                  </m:oMath>
                </a14:m>
                <a:r>
                  <a:rPr lang="en-GB" sz="2400" dirty="0">
                    <a:latin typeface="Times New Roman" pitchFamily="18" charset="0"/>
                    <a:cs typeface="Times New Roman" pitchFamily="18" charset="0"/>
                  </a:rPr>
                  <a:t>                 </a:t>
                </a:r>
                <a:r>
                  <a:rPr lang="en-GB" sz="2400" dirty="0">
                    <a:cs typeface="Times New Roman" pitchFamily="18" charset="0"/>
                  </a:rPr>
                  <a:t>and</a:t>
                </a:r>
                <a:r>
                  <a:rPr lang="en-GB" sz="2400" dirty="0">
                    <a:latin typeface="Times New Roman" pitchFamily="18" charset="0"/>
                    <a:cs typeface="Times New Roman" pitchFamily="18" charset="0"/>
                  </a:rPr>
                  <a:t>               </a:t>
                </a:r>
                <a14:m>
                  <m:oMath xmlns:m="http://schemas.openxmlformats.org/officeDocument/2006/math">
                    <m:sSub>
                      <m:sSubPr>
                        <m:ctrlPr>
                          <a:rPr lang="en-GB" sz="2400" i="1" smtClean="0">
                            <a:solidFill>
                              <a:srgbClr val="FF0000"/>
                            </a:solidFill>
                            <a:latin typeface="Cambria Math" panose="02040503050406030204" pitchFamily="18" charset="0"/>
                            <a:cs typeface="Times New Roman" pitchFamily="18" charset="0"/>
                          </a:rPr>
                        </m:ctrlPr>
                      </m:sSubPr>
                      <m:e>
                        <m:r>
                          <a:rPr lang="en-US" sz="2400" b="0" i="1" smtClean="0">
                            <a:solidFill>
                              <a:srgbClr val="FF0000"/>
                            </a:solidFill>
                            <a:latin typeface="Cambria Math" panose="02040503050406030204" pitchFamily="18" charset="0"/>
                            <a:cs typeface="Times New Roman" pitchFamily="18" charset="0"/>
                          </a:rPr>
                          <m:t>𝐶</m:t>
                        </m:r>
                      </m:e>
                      <m:sub>
                        <m:r>
                          <a:rPr lang="en-US" sz="2400" b="0" i="1" smtClean="0">
                            <a:solidFill>
                              <a:srgbClr val="FF0000"/>
                            </a:solidFill>
                            <a:latin typeface="Cambria Math" panose="02040503050406030204" pitchFamily="18" charset="0"/>
                            <a:cs typeface="Times New Roman" pitchFamily="18" charset="0"/>
                          </a:rPr>
                          <m:t>𝑉</m:t>
                        </m:r>
                      </m:sub>
                    </m:sSub>
                    <m:r>
                      <a:rPr lang="en-US" sz="2400" b="0" i="1" smtClean="0">
                        <a:solidFill>
                          <a:srgbClr val="FF0000"/>
                        </a:solidFill>
                        <a:latin typeface="Cambria Math" panose="02040503050406030204" pitchFamily="18" charset="0"/>
                        <a:cs typeface="Times New Roman" pitchFamily="18" charset="0"/>
                      </a:rPr>
                      <m:t>=</m:t>
                    </m:r>
                    <m:f>
                      <m:fPr>
                        <m:ctrlPr>
                          <a:rPr lang="en-US" sz="2400" b="0" i="1" smtClean="0">
                            <a:solidFill>
                              <a:srgbClr val="FF0000"/>
                            </a:solidFill>
                            <a:latin typeface="Cambria Math" panose="02040503050406030204" pitchFamily="18" charset="0"/>
                            <a:cs typeface="Times New Roman" pitchFamily="18" charset="0"/>
                          </a:rPr>
                        </m:ctrlPr>
                      </m:fPr>
                      <m:num>
                        <m:r>
                          <a:rPr lang="en-US" sz="2400" b="0" i="1" smtClean="0">
                            <a:solidFill>
                              <a:srgbClr val="FF0000"/>
                            </a:solidFill>
                            <a:latin typeface="Cambria Math" panose="02040503050406030204" pitchFamily="18" charset="0"/>
                            <a:cs typeface="Times New Roman" pitchFamily="18" charset="0"/>
                          </a:rPr>
                          <m:t>𝑛𝑅</m:t>
                        </m:r>
                      </m:num>
                      <m:den>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𝛾</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ea typeface="Cambria Math" panose="02040503050406030204" pitchFamily="18" charset="0"/>
                            <a:cs typeface="Times New Roman" pitchFamily="18" charset="0"/>
                          </a:rPr>
                          <m:t>1</m:t>
                        </m:r>
                      </m:den>
                    </m:f>
                  </m:oMath>
                </a14:m>
                <a:endParaRPr lang="en-GB" dirty="0">
                  <a:latin typeface="Times New Roman" pitchFamily="18" charset="0"/>
                  <a:cs typeface="Times New Roman" pitchFamily="18" charset="0"/>
                </a:endParaRPr>
              </a:p>
              <a:p>
                <a:pPr>
                  <a:lnSpc>
                    <a:spcPct val="150000"/>
                  </a:lnSpc>
                </a:pPr>
                <a:r>
                  <a:rPr lang="en-US" sz="2400" dirty="0">
                    <a:cs typeface="Times New Roman" pitchFamily="18" charset="0"/>
                  </a:rPr>
                  <a:t>Where n is the amount of substance in moles</a:t>
                </a:r>
                <a:endParaRPr lang="en-GB" sz="2400" dirty="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62000" y="267638"/>
                <a:ext cx="10401300" cy="6272294"/>
              </a:xfrm>
              <a:prstGeom prst="rect">
                <a:avLst/>
              </a:prstGeom>
              <a:blipFill rotWithShape="0">
                <a:blip r:embed="rId2"/>
                <a:stretch>
                  <a:fillRect l="-879" r="-879" b="-292"/>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1509B33C-29CF-42AC-80A8-79AD0A377C5A}" type="slidenum">
              <a:rPr lang="en-GB" smtClean="0"/>
              <a:t>25</a:t>
            </a:fld>
            <a:endParaRPr lang="en-GB"/>
          </a:p>
        </p:txBody>
      </p:sp>
    </p:spTree>
    <p:extLst>
      <p:ext uri="{BB962C8B-B14F-4D97-AF65-F5344CB8AC3E}">
        <p14:creationId xmlns:p14="http://schemas.microsoft.com/office/powerpoint/2010/main" val="537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62001" y="647700"/>
                <a:ext cx="10191750" cy="5505482"/>
              </a:xfrm>
              <a:prstGeom prst="rect">
                <a:avLst/>
              </a:prstGeom>
              <a:noFill/>
            </p:spPr>
            <p:txBody>
              <a:bodyPr wrap="square" rtlCol="0">
                <a:spAutoFit/>
              </a:bodyPr>
              <a:lstStyle/>
              <a:p>
                <a:pPr>
                  <a:lnSpc>
                    <a:spcPct val="150000"/>
                  </a:lnSpc>
                </a:pPr>
                <a:r>
                  <a:rPr lang="en-US" sz="2400" dirty="0"/>
                  <a:t>For a </a:t>
                </a:r>
                <a:r>
                  <a:rPr lang="en-US" sz="2400" dirty="0">
                    <a:solidFill>
                      <a:srgbClr val="00B050"/>
                    </a:solidFill>
                  </a:rPr>
                  <a:t>monatomic gas</a:t>
                </a:r>
                <a:r>
                  <a:rPr lang="en-US" sz="2400" dirty="0"/>
                  <a:t>, </a:t>
                </a:r>
                <a:r>
                  <a:rPr lang="en-US" sz="2400" dirty="0">
                    <a:solidFill>
                      <a:srgbClr val="0070C0"/>
                    </a:solidFill>
                  </a:rPr>
                  <a:t>the degree of freedom</a:t>
                </a:r>
                <a:r>
                  <a:rPr lang="en-US" sz="2400" dirty="0"/>
                  <a:t> is </a:t>
                </a:r>
                <a:r>
                  <a:rPr lang="en-US" sz="2400" dirty="0">
                    <a:solidFill>
                      <a:srgbClr val="FF0000"/>
                    </a:solidFill>
                  </a:rPr>
                  <a:t>three</a:t>
                </a:r>
                <a:r>
                  <a:rPr lang="en-US" sz="2400" dirty="0"/>
                  <a:t>, and the heat capacity ratio (</a:t>
                </a:r>
                <a:r>
                  <a:rPr lang="el-GR" sz="2400" dirty="0">
                    <a:ea typeface="Yu Gothic" panose="020B0400000000000000" pitchFamily="34" charset="-128"/>
                  </a:rPr>
                  <a:t>γ</a:t>
                </a:r>
                <a:r>
                  <a:rPr lang="en-US" sz="2400" dirty="0">
                    <a:ea typeface="Yu Gothic" panose="020B0400000000000000" pitchFamily="34" charset="-128"/>
                  </a:rPr>
                  <a:t>) has been observed that is equal to:</a:t>
                </a:r>
                <a:r>
                  <a:rPr lang="en-US" sz="2400" dirty="0"/>
                  <a:t>  </a:t>
                </a:r>
              </a:p>
              <a:p>
                <a:pPr>
                  <a:lnSpc>
                    <a:spcPct val="150000"/>
                  </a:lnSpc>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𝛾</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5</m:t>
                          </m:r>
                        </m:num>
                        <m:den>
                          <m:r>
                            <a:rPr lang="en-US" sz="2400" b="0" i="1" smtClean="0">
                              <a:latin typeface="Cambria Math" panose="02040503050406030204" pitchFamily="18" charset="0"/>
                              <a:ea typeface="Cambria Math" panose="02040503050406030204" pitchFamily="18" charset="0"/>
                            </a:rPr>
                            <m:t>3</m:t>
                          </m:r>
                        </m:den>
                      </m:f>
                      <m:r>
                        <a:rPr lang="en-US" sz="2400" b="0" i="1" smtClean="0">
                          <a:latin typeface="Cambria Math" panose="02040503050406030204" pitchFamily="18" charset="0"/>
                          <a:ea typeface="Cambria Math" panose="02040503050406030204" pitchFamily="18" charset="0"/>
                        </a:rPr>
                        <m:t>=1.6666</m:t>
                      </m:r>
                    </m:oMath>
                  </m:oMathPara>
                </a14:m>
                <a:endParaRPr lang="en-US" sz="2400" b="0" dirty="0">
                  <a:ea typeface="Cambria Math" panose="02040503050406030204" pitchFamily="18" charset="0"/>
                </a:endParaRPr>
              </a:p>
              <a:p>
                <a:pPr>
                  <a:lnSpc>
                    <a:spcPct val="150000"/>
                  </a:lnSpc>
                </a:pPr>
                <a:endParaRPr lang="en-US" sz="2400" b="0" dirty="0">
                  <a:ea typeface="Cambria Math" panose="02040503050406030204" pitchFamily="18" charset="0"/>
                </a:endParaRPr>
              </a:p>
              <a:p>
                <a:pPr>
                  <a:lnSpc>
                    <a:spcPct val="150000"/>
                  </a:lnSpc>
                </a:pPr>
                <a:r>
                  <a:rPr lang="en-US" sz="2400" dirty="0"/>
                  <a:t>While for a </a:t>
                </a:r>
                <a:r>
                  <a:rPr lang="en-US" sz="2400" dirty="0">
                    <a:solidFill>
                      <a:srgbClr val="00B050"/>
                    </a:solidFill>
                  </a:rPr>
                  <a:t>diatomic gas</a:t>
                </a:r>
                <a:r>
                  <a:rPr lang="en-US" sz="2400" dirty="0"/>
                  <a:t>, </a:t>
                </a:r>
                <a:r>
                  <a:rPr lang="en-US" sz="2400" dirty="0">
                    <a:solidFill>
                      <a:srgbClr val="0070C0"/>
                    </a:solidFill>
                  </a:rPr>
                  <a:t>the degree of freedom </a:t>
                </a:r>
                <a:r>
                  <a:rPr lang="en-US" sz="2400" dirty="0"/>
                  <a:t>(at room temperature) is </a:t>
                </a:r>
                <a:r>
                  <a:rPr lang="en-US" sz="2400" dirty="0">
                    <a:solidFill>
                      <a:srgbClr val="FF0000"/>
                    </a:solidFill>
                  </a:rPr>
                  <a:t>five</a:t>
                </a:r>
                <a:r>
                  <a:rPr lang="en-US" sz="2400" dirty="0"/>
                  <a:t>, three translation and two rotational degrees of freedom. Note that the vibrational degree of freedom is not involved except at high temperature</a:t>
                </a:r>
              </a:p>
              <a:p>
                <a:pPr>
                  <a:lnSpc>
                    <a:spcPct val="150000"/>
                  </a:lnSpc>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𝛾</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7</m:t>
                          </m:r>
                        </m:num>
                        <m:den>
                          <m:r>
                            <a:rPr lang="en-US" sz="2400" b="0" i="1" smtClean="0">
                              <a:latin typeface="Cambria Math" panose="02040503050406030204" pitchFamily="18" charset="0"/>
                              <a:ea typeface="Cambria Math" panose="02040503050406030204" pitchFamily="18" charset="0"/>
                            </a:rPr>
                            <m:t>5</m:t>
                          </m:r>
                        </m:den>
                      </m:f>
                      <m:r>
                        <a:rPr lang="en-US" sz="2400" b="0" i="1" smtClean="0">
                          <a:latin typeface="Cambria Math" panose="02040503050406030204" pitchFamily="18" charset="0"/>
                          <a:ea typeface="Cambria Math" panose="02040503050406030204" pitchFamily="18" charset="0"/>
                        </a:rPr>
                        <m:t>=1.4</m:t>
                      </m:r>
                    </m:oMath>
                  </m:oMathPara>
                </a14:m>
                <a:endParaRPr lang="en-GB"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762001" y="647700"/>
                <a:ext cx="10191750" cy="5505482"/>
              </a:xfrm>
              <a:prstGeom prst="rect">
                <a:avLst/>
              </a:prstGeom>
              <a:blipFill rotWithShape="0">
                <a:blip r:embed="rId2"/>
                <a:stretch>
                  <a:fillRect l="-897" r="-957"/>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1509B33C-29CF-42AC-80A8-79AD0A377C5A}" type="slidenum">
              <a:rPr lang="en-GB" smtClean="0"/>
              <a:t>26</a:t>
            </a:fld>
            <a:endParaRPr lang="en-GB"/>
          </a:p>
        </p:txBody>
      </p:sp>
    </p:spTree>
    <p:extLst>
      <p:ext uri="{BB962C8B-B14F-4D97-AF65-F5344CB8AC3E}">
        <p14:creationId xmlns:p14="http://schemas.microsoft.com/office/powerpoint/2010/main" val="1086760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895350" y="590550"/>
                <a:ext cx="10401300" cy="6022611"/>
              </a:xfrm>
              <a:prstGeom prst="rect">
                <a:avLst/>
              </a:prstGeom>
              <a:noFill/>
            </p:spPr>
            <p:txBody>
              <a:bodyPr wrap="square" rtlCol="0">
                <a:spAutoFit/>
              </a:bodyPr>
              <a:lstStyle/>
              <a:p>
                <a:r>
                  <a:rPr lang="en-US" sz="2800" dirty="0">
                    <a:solidFill>
                      <a:srgbClr val="FF0000"/>
                    </a:solidFill>
                  </a:rPr>
                  <a:t>Changes in Internal Energy</a:t>
                </a:r>
              </a:p>
              <a:p>
                <a:endParaRPr lang="en-US" dirty="0"/>
              </a:p>
              <a:p>
                <a:pPr>
                  <a:lnSpc>
                    <a:spcPct val="150000"/>
                  </a:lnSpc>
                </a:pPr>
                <a:r>
                  <a:rPr lang="en-US" sz="2400" dirty="0"/>
                  <a:t>The change in internal energy, ∆U, is the final energy of the system minus the initial energy of the system.</a:t>
                </a:r>
              </a:p>
              <a:p>
                <a:pPr>
                  <a:lnSpc>
                    <a:spcPct val="150000"/>
                  </a:lnSpc>
                </a:pPr>
                <a:endParaRPr lang="en-US" sz="2400" dirty="0"/>
              </a:p>
              <a:p>
                <a:pPr>
                  <a:lnSpc>
                    <a:spcPct val="150000"/>
                  </a:lnSpc>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𝑈</m:t>
                      </m:r>
                      <m:r>
                        <a:rPr lang="en-US" sz="2800" b="0" i="1" smtClean="0">
                          <a:solidFill>
                            <a:srgbClr val="FF0000"/>
                          </a:solidFill>
                          <a:latin typeface="Cambria Math" panose="02040503050406030204" pitchFamily="18" charset="0"/>
                          <a:ea typeface="Cambria Math" panose="02040503050406030204" pitchFamily="18" charset="0"/>
                        </a:rPr>
                        <m:t>=</m:t>
                      </m:r>
                      <m:sSub>
                        <m:sSubPr>
                          <m:ctrlPr>
                            <a:rPr lang="en-US" sz="2800" b="0" i="1" smtClean="0">
                              <a:solidFill>
                                <a:srgbClr val="FF0000"/>
                              </a:solidFill>
                              <a:latin typeface="Cambria Math" panose="02040503050406030204" pitchFamily="18" charset="0"/>
                              <a:ea typeface="Cambria Math" panose="02040503050406030204" pitchFamily="18" charset="0"/>
                            </a:rPr>
                          </m:ctrlPr>
                        </m:sSubPr>
                        <m:e>
                          <m:r>
                            <a:rPr lang="en-US" sz="2800" b="0" i="1" smtClean="0">
                              <a:solidFill>
                                <a:srgbClr val="FF0000"/>
                              </a:solidFill>
                              <a:latin typeface="Cambria Math" panose="02040503050406030204" pitchFamily="18" charset="0"/>
                              <a:ea typeface="Cambria Math" panose="02040503050406030204" pitchFamily="18" charset="0"/>
                            </a:rPr>
                            <m:t>𝑈</m:t>
                          </m:r>
                        </m:e>
                        <m:sub>
                          <m:r>
                            <a:rPr lang="en-US" sz="2800" b="0" i="1" smtClean="0">
                              <a:solidFill>
                                <a:srgbClr val="FF0000"/>
                              </a:solidFill>
                              <a:latin typeface="Cambria Math" panose="02040503050406030204" pitchFamily="18" charset="0"/>
                              <a:ea typeface="Cambria Math" panose="02040503050406030204" pitchFamily="18" charset="0"/>
                            </a:rPr>
                            <m:t>𝑓𝑖𝑛𝑎𝑙</m:t>
                          </m:r>
                        </m:sub>
                      </m:sSub>
                      <m:r>
                        <a:rPr lang="en-US" sz="2800" b="0" i="1" smtClean="0">
                          <a:solidFill>
                            <a:srgbClr val="FF0000"/>
                          </a:solidFill>
                          <a:latin typeface="Cambria Math" panose="02040503050406030204" pitchFamily="18" charset="0"/>
                          <a:ea typeface="Cambria Math" panose="02040503050406030204" pitchFamily="18" charset="0"/>
                        </a:rPr>
                        <m:t>−</m:t>
                      </m:r>
                      <m:sSub>
                        <m:sSubPr>
                          <m:ctrlPr>
                            <a:rPr lang="en-US" sz="2800" b="0" i="1" smtClean="0">
                              <a:solidFill>
                                <a:srgbClr val="FF0000"/>
                              </a:solidFill>
                              <a:latin typeface="Cambria Math" panose="02040503050406030204" pitchFamily="18" charset="0"/>
                              <a:ea typeface="Cambria Math" panose="02040503050406030204" pitchFamily="18" charset="0"/>
                            </a:rPr>
                          </m:ctrlPr>
                        </m:sSubPr>
                        <m:e>
                          <m:r>
                            <a:rPr lang="en-US" sz="2800" b="0" i="1" smtClean="0">
                              <a:solidFill>
                                <a:srgbClr val="FF0000"/>
                              </a:solidFill>
                              <a:latin typeface="Cambria Math" panose="02040503050406030204" pitchFamily="18" charset="0"/>
                              <a:ea typeface="Cambria Math" panose="02040503050406030204" pitchFamily="18" charset="0"/>
                            </a:rPr>
                            <m:t>𝑈</m:t>
                          </m:r>
                        </m:e>
                        <m:sub>
                          <m:r>
                            <a:rPr lang="en-US" sz="2800" b="0" i="1" smtClean="0">
                              <a:solidFill>
                                <a:srgbClr val="FF0000"/>
                              </a:solidFill>
                              <a:latin typeface="Cambria Math" panose="02040503050406030204" pitchFamily="18" charset="0"/>
                              <a:ea typeface="Cambria Math" panose="02040503050406030204" pitchFamily="18" charset="0"/>
                            </a:rPr>
                            <m:t>𝑖𝑛𝑖𝑡𝑖𝑎𝑙</m:t>
                          </m:r>
                        </m:sub>
                      </m:sSub>
                    </m:oMath>
                  </m:oMathPara>
                </a14:m>
                <a:endParaRPr lang="en-GB" sz="2800" dirty="0"/>
              </a:p>
              <a:p>
                <a:pPr algn="ctr">
                  <a:lnSpc>
                    <a:spcPct val="150000"/>
                  </a:lnSpc>
                </a:pPr>
                <a:r>
                  <a:rPr lang="en-US" sz="2800" dirty="0"/>
                  <a:t>And </a:t>
                </a:r>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a:rPr lang="en-US" sz="280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𝑈</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𝑞</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𝑤</m:t>
                    </m:r>
                  </m:oMath>
                </a14:m>
                <a:endParaRPr lang="en-GB" sz="2800" dirty="0">
                  <a:solidFill>
                    <a:srgbClr val="FF0000"/>
                  </a:solidFill>
                </a:endParaRPr>
              </a:p>
              <a:p>
                <a:pPr>
                  <a:lnSpc>
                    <a:spcPct val="150000"/>
                  </a:lnSpc>
                </a:pPr>
                <a:r>
                  <a:rPr lang="en-US" sz="2400" dirty="0">
                    <a:solidFill>
                      <a:srgbClr val="00B050"/>
                    </a:solidFill>
                  </a:rPr>
                  <a:t>1- Isothermal Process</a:t>
                </a:r>
              </a:p>
              <a:p>
                <a:pPr>
                  <a:lnSpc>
                    <a:spcPct val="150000"/>
                  </a:lnSpc>
                </a:pPr>
                <a:r>
                  <a:rPr lang="en-US" sz="2400" dirty="0">
                    <a:solidFill>
                      <a:srgbClr val="00B050"/>
                    </a:solidFill>
                  </a:rPr>
                  <a:t>2- Adiabatic Process</a:t>
                </a:r>
              </a:p>
              <a:p>
                <a:pPr>
                  <a:lnSpc>
                    <a:spcPct val="150000"/>
                  </a:lnSpc>
                </a:pPr>
                <a:r>
                  <a:rPr lang="en-US" sz="2400" dirty="0">
                    <a:solidFill>
                      <a:srgbClr val="00B050"/>
                    </a:solidFill>
                  </a:rPr>
                  <a:t>3- Isobaric Process</a:t>
                </a:r>
              </a:p>
              <a:p>
                <a:pPr>
                  <a:lnSpc>
                    <a:spcPct val="150000"/>
                  </a:lnSpc>
                </a:pPr>
                <a:r>
                  <a:rPr lang="en-US" sz="2400" dirty="0">
                    <a:solidFill>
                      <a:srgbClr val="00B050"/>
                    </a:solidFill>
                  </a:rPr>
                  <a:t>4- Isochoric Process</a:t>
                </a:r>
                <a:endParaRPr lang="en-GB" sz="2400" dirty="0">
                  <a:solidFill>
                    <a:srgbClr val="00B05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95350" y="590550"/>
                <a:ext cx="10401300" cy="6022611"/>
              </a:xfrm>
              <a:prstGeom prst="rect">
                <a:avLst/>
              </a:prstGeom>
              <a:blipFill rotWithShape="0">
                <a:blip r:embed="rId2"/>
                <a:stretch>
                  <a:fillRect l="-1231" t="-1012" b="-405"/>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1509B33C-29CF-42AC-80A8-79AD0A377C5A}" type="slidenum">
              <a:rPr lang="en-GB" smtClean="0"/>
              <a:t>27</a:t>
            </a:fld>
            <a:endParaRPr lang="en-GB"/>
          </a:p>
        </p:txBody>
      </p:sp>
    </p:spTree>
    <p:extLst>
      <p:ext uri="{BB962C8B-B14F-4D97-AF65-F5344CB8AC3E}">
        <p14:creationId xmlns:p14="http://schemas.microsoft.com/office/powerpoint/2010/main" val="313721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952500"/>
            <a:ext cx="9636292" cy="4708981"/>
          </a:xfrm>
          <a:prstGeom prst="rect">
            <a:avLst/>
          </a:prstGeom>
          <a:noFill/>
        </p:spPr>
        <p:txBody>
          <a:bodyPr wrap="none" rtlCol="0">
            <a:spAutoFit/>
          </a:bodyPr>
          <a:lstStyle/>
          <a:p>
            <a:r>
              <a:rPr lang="en-US" sz="2800" dirty="0">
                <a:solidFill>
                  <a:srgbClr val="FF0000"/>
                </a:solidFill>
              </a:rPr>
              <a:t>1- Isothermal Process</a:t>
            </a:r>
          </a:p>
          <a:p>
            <a:endParaRPr lang="en-US" sz="2800" dirty="0">
              <a:solidFill>
                <a:srgbClr val="FF0000"/>
              </a:solidFill>
            </a:endParaRPr>
          </a:p>
          <a:p>
            <a:r>
              <a:rPr lang="en-US" sz="2800" dirty="0"/>
              <a:t>The process in which temperature of the system remain constant</a:t>
            </a:r>
          </a:p>
          <a:p>
            <a:endParaRPr lang="en-US" sz="2800" dirty="0"/>
          </a:p>
          <a:p>
            <a:pPr algn="ctr"/>
            <a:r>
              <a:rPr lang="en-US" sz="3200" dirty="0">
                <a:solidFill>
                  <a:srgbClr val="00B050"/>
                </a:solidFill>
              </a:rPr>
              <a:t>∆T = 0   </a:t>
            </a:r>
            <a:r>
              <a:rPr lang="en-US" sz="3200" dirty="0"/>
              <a:t>then   </a:t>
            </a:r>
            <a:r>
              <a:rPr lang="en-US" sz="3200" dirty="0">
                <a:solidFill>
                  <a:srgbClr val="00B050"/>
                </a:solidFill>
              </a:rPr>
              <a:t>∆U = 0</a:t>
            </a:r>
          </a:p>
          <a:p>
            <a:pPr algn="ctr"/>
            <a:endParaRPr lang="en-US" sz="3200" dirty="0"/>
          </a:p>
          <a:p>
            <a:pPr algn="ctr"/>
            <a:r>
              <a:rPr lang="en-US" sz="3200" dirty="0"/>
              <a:t>So            </a:t>
            </a:r>
            <a:r>
              <a:rPr lang="en-US" sz="3200" dirty="0">
                <a:solidFill>
                  <a:srgbClr val="00B050"/>
                </a:solidFill>
              </a:rPr>
              <a:t>0 = q + w</a:t>
            </a:r>
          </a:p>
          <a:p>
            <a:pPr algn="ctr"/>
            <a:endParaRPr lang="en-US" sz="3200" dirty="0"/>
          </a:p>
          <a:p>
            <a:pPr algn="ctr"/>
            <a:r>
              <a:rPr lang="en-US" sz="3200" dirty="0">
                <a:solidFill>
                  <a:srgbClr val="FF0000"/>
                </a:solidFill>
              </a:rPr>
              <a:t>q = -w           </a:t>
            </a:r>
            <a:r>
              <a:rPr lang="en-US" sz="3200" dirty="0"/>
              <a:t>and              </a:t>
            </a:r>
            <a:r>
              <a:rPr lang="en-US" sz="3200" dirty="0">
                <a:solidFill>
                  <a:srgbClr val="FF0000"/>
                </a:solidFill>
              </a:rPr>
              <a:t>w = -q </a:t>
            </a:r>
            <a:endParaRPr lang="en-GB" sz="3200" dirty="0">
              <a:solidFill>
                <a:srgbClr val="FF0000"/>
              </a:solidFill>
            </a:endParaRPr>
          </a:p>
          <a:p>
            <a:endParaRPr lang="en-GB" sz="2800" dirty="0">
              <a:solidFill>
                <a:srgbClr val="FF0000"/>
              </a:solidFill>
            </a:endParaRPr>
          </a:p>
        </p:txBody>
      </p:sp>
      <p:sp>
        <p:nvSpPr>
          <p:cNvPr id="3" name="TextBox 2"/>
          <p:cNvSpPr txBox="1"/>
          <p:nvPr/>
        </p:nvSpPr>
        <p:spPr>
          <a:xfrm>
            <a:off x="8042274" y="6488668"/>
            <a:ext cx="4149726" cy="369332"/>
          </a:xfrm>
          <a:prstGeom prst="rect">
            <a:avLst/>
          </a:prstGeom>
          <a:noFill/>
          <a:ln>
            <a:solidFill>
              <a:schemeClr val="tx1"/>
            </a:solidFill>
          </a:ln>
        </p:spPr>
        <p:txBody>
          <a:bodyPr wrap="none" rtlCol="0">
            <a:spAutoFit/>
          </a:bodyPr>
          <a:lstStyle/>
          <a:p>
            <a:r>
              <a:rPr lang="en-US" dirty="0"/>
              <a:t>MORE DETAILS WILL BE LATER THIS PART 3</a:t>
            </a:r>
            <a:endParaRPr lang="en-GB" dirty="0"/>
          </a:p>
        </p:txBody>
      </p:sp>
      <p:sp>
        <p:nvSpPr>
          <p:cNvPr id="4" name="Slide Number Placeholder 3"/>
          <p:cNvSpPr>
            <a:spLocks noGrp="1"/>
          </p:cNvSpPr>
          <p:nvPr>
            <p:ph type="sldNum" sz="quarter" idx="12"/>
          </p:nvPr>
        </p:nvSpPr>
        <p:spPr/>
        <p:txBody>
          <a:bodyPr/>
          <a:lstStyle/>
          <a:p>
            <a:fld id="{1509B33C-29CF-42AC-80A8-79AD0A377C5A}" type="slidenum">
              <a:rPr lang="en-GB" smtClean="0"/>
              <a:t>28</a:t>
            </a:fld>
            <a:endParaRPr lang="en-GB"/>
          </a:p>
        </p:txBody>
      </p:sp>
    </p:spTree>
    <p:extLst>
      <p:ext uri="{BB962C8B-B14F-4D97-AF65-F5344CB8AC3E}">
        <p14:creationId xmlns:p14="http://schemas.microsoft.com/office/powerpoint/2010/main" val="2643617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876300"/>
            <a:ext cx="10820400" cy="6186309"/>
          </a:xfrm>
          <a:prstGeom prst="rect">
            <a:avLst/>
          </a:prstGeom>
          <a:noFill/>
          <a:ln>
            <a:noFill/>
          </a:ln>
        </p:spPr>
        <p:txBody>
          <a:bodyPr wrap="square" rtlCol="0">
            <a:spAutoFit/>
          </a:bodyPr>
          <a:lstStyle/>
          <a:p>
            <a:r>
              <a:rPr lang="en-US" sz="2800" dirty="0">
                <a:solidFill>
                  <a:srgbClr val="FF0000"/>
                </a:solidFill>
              </a:rPr>
              <a:t>2- Adiabatic Process</a:t>
            </a:r>
          </a:p>
          <a:p>
            <a:endParaRPr lang="en-US" dirty="0"/>
          </a:p>
          <a:p>
            <a:r>
              <a:rPr lang="en-US" sz="2400" dirty="0"/>
              <a:t>A process in which heats not allowed enter or leave the system, because the system is thermally insulated</a:t>
            </a:r>
          </a:p>
          <a:p>
            <a:endParaRPr lang="en-US" sz="2400" dirty="0"/>
          </a:p>
          <a:p>
            <a:pPr algn="ctr"/>
            <a:r>
              <a:rPr lang="en-US" sz="2800" dirty="0"/>
              <a:t>q = 0</a:t>
            </a:r>
          </a:p>
          <a:p>
            <a:pPr algn="ctr"/>
            <a:endParaRPr lang="en-US" sz="2800" dirty="0"/>
          </a:p>
          <a:p>
            <a:pPr algn="ctr"/>
            <a:r>
              <a:rPr lang="en-US" sz="2800" dirty="0">
                <a:solidFill>
                  <a:srgbClr val="00B050"/>
                </a:solidFill>
              </a:rPr>
              <a:t>∆U = q + w</a:t>
            </a:r>
          </a:p>
          <a:p>
            <a:pPr algn="ctr"/>
            <a:endParaRPr lang="en-US" sz="2800" dirty="0"/>
          </a:p>
          <a:p>
            <a:pPr algn="ctr"/>
            <a:endParaRPr lang="en-US" sz="2800" dirty="0"/>
          </a:p>
          <a:p>
            <a:pPr algn="ctr"/>
            <a:r>
              <a:rPr lang="en-US" sz="2800" dirty="0">
                <a:solidFill>
                  <a:srgbClr val="00B050"/>
                </a:solidFill>
              </a:rPr>
              <a:t>∆U = 0 + w</a:t>
            </a:r>
          </a:p>
          <a:p>
            <a:pPr algn="ctr"/>
            <a:endParaRPr lang="en-US" sz="2800" dirty="0">
              <a:solidFill>
                <a:srgbClr val="00B050"/>
              </a:solidFill>
            </a:endParaRPr>
          </a:p>
          <a:p>
            <a:pPr algn="ctr"/>
            <a:r>
              <a:rPr lang="en-US" sz="2800" dirty="0">
                <a:solidFill>
                  <a:srgbClr val="FF0000"/>
                </a:solidFill>
              </a:rPr>
              <a:t>∆U = w</a:t>
            </a:r>
          </a:p>
          <a:p>
            <a:endParaRPr lang="en-US" dirty="0"/>
          </a:p>
          <a:p>
            <a:endParaRPr lang="en-US" dirty="0"/>
          </a:p>
          <a:p>
            <a:endParaRPr lang="en-GB" dirty="0"/>
          </a:p>
        </p:txBody>
      </p:sp>
      <p:sp>
        <p:nvSpPr>
          <p:cNvPr id="3" name="TextBox 2"/>
          <p:cNvSpPr txBox="1"/>
          <p:nvPr/>
        </p:nvSpPr>
        <p:spPr>
          <a:xfrm>
            <a:off x="8042274" y="6488668"/>
            <a:ext cx="4149726" cy="369332"/>
          </a:xfrm>
          <a:prstGeom prst="rect">
            <a:avLst/>
          </a:prstGeom>
          <a:noFill/>
          <a:ln>
            <a:solidFill>
              <a:schemeClr val="tx1"/>
            </a:solidFill>
          </a:ln>
        </p:spPr>
        <p:txBody>
          <a:bodyPr wrap="none" rtlCol="0">
            <a:spAutoFit/>
          </a:bodyPr>
          <a:lstStyle/>
          <a:p>
            <a:r>
              <a:rPr lang="en-US" dirty="0">
                <a:solidFill>
                  <a:prstClr val="black"/>
                </a:solidFill>
              </a:rPr>
              <a:t>MORE DETAILS WILL BE LATER THIS PART 3</a:t>
            </a:r>
            <a:endParaRPr lang="en-GB" dirty="0">
              <a:solidFill>
                <a:prstClr val="black"/>
              </a:solidFill>
            </a:endParaRPr>
          </a:p>
        </p:txBody>
      </p:sp>
      <p:sp>
        <p:nvSpPr>
          <p:cNvPr id="4" name="Slide Number Placeholder 3"/>
          <p:cNvSpPr>
            <a:spLocks noGrp="1"/>
          </p:cNvSpPr>
          <p:nvPr>
            <p:ph type="sldNum" sz="quarter" idx="12"/>
          </p:nvPr>
        </p:nvSpPr>
        <p:spPr/>
        <p:txBody>
          <a:bodyPr/>
          <a:lstStyle/>
          <a:p>
            <a:fld id="{1509B33C-29CF-42AC-80A8-79AD0A377C5A}" type="slidenum">
              <a:rPr lang="en-GB" smtClean="0"/>
              <a:t>29</a:t>
            </a:fld>
            <a:endParaRPr lang="en-GB"/>
          </a:p>
        </p:txBody>
      </p:sp>
    </p:spTree>
    <p:extLst>
      <p:ext uri="{BB962C8B-B14F-4D97-AF65-F5344CB8AC3E}">
        <p14:creationId xmlns:p14="http://schemas.microsoft.com/office/powerpoint/2010/main" val="233626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1050" y="742950"/>
            <a:ext cx="10401300" cy="3323987"/>
          </a:xfrm>
          <a:prstGeom prst="rect">
            <a:avLst/>
          </a:prstGeom>
          <a:noFill/>
        </p:spPr>
        <p:txBody>
          <a:bodyPr wrap="square" rtlCol="0">
            <a:spAutoFit/>
          </a:bodyPr>
          <a:lstStyle/>
          <a:p>
            <a:r>
              <a:rPr lang="en-US" sz="2400" dirty="0">
                <a:solidFill>
                  <a:srgbClr val="FF0000"/>
                </a:solidFill>
              </a:rPr>
              <a:t>There are only two ways of changing the energy of a closed system:</a:t>
            </a:r>
          </a:p>
          <a:p>
            <a:endParaRPr lang="en-US" sz="2400" dirty="0"/>
          </a:p>
          <a:p>
            <a:r>
              <a:rPr lang="en-US" sz="2400" dirty="0">
                <a:solidFill>
                  <a:srgbClr val="00B050"/>
                </a:solidFill>
              </a:rPr>
              <a:t>1- By transfer of energy as heat</a:t>
            </a:r>
          </a:p>
          <a:p>
            <a:endParaRPr lang="en-US" sz="2400" dirty="0"/>
          </a:p>
          <a:p>
            <a:r>
              <a:rPr lang="en-US" sz="2400" dirty="0"/>
              <a:t>Heat is a form of energy which flows from one system to another because of different in temperature.</a:t>
            </a:r>
          </a:p>
          <a:p>
            <a:endParaRPr lang="en-US" sz="2400" dirty="0"/>
          </a:p>
          <a:p>
            <a:r>
              <a:rPr lang="en-US" sz="2400" dirty="0">
                <a:solidFill>
                  <a:srgbClr val="00B050"/>
                </a:solidFill>
              </a:rPr>
              <a:t>2- By transfer of energy as work</a:t>
            </a:r>
          </a:p>
          <a:p>
            <a:endParaRPr lang="en-GB" dirty="0"/>
          </a:p>
        </p:txBody>
      </p:sp>
      <p:sp>
        <p:nvSpPr>
          <p:cNvPr id="3" name="Slide Number Placeholder 2"/>
          <p:cNvSpPr>
            <a:spLocks noGrp="1"/>
          </p:cNvSpPr>
          <p:nvPr>
            <p:ph type="sldNum" sz="quarter" idx="12"/>
          </p:nvPr>
        </p:nvSpPr>
        <p:spPr/>
        <p:txBody>
          <a:bodyPr/>
          <a:lstStyle/>
          <a:p>
            <a:fld id="{1509B33C-29CF-42AC-80A8-79AD0A377C5A}" type="slidenum">
              <a:rPr lang="en-GB" smtClean="0"/>
              <a:t>3</a:t>
            </a:fld>
            <a:endParaRPr lang="en-GB"/>
          </a:p>
        </p:txBody>
      </p:sp>
    </p:spTree>
    <p:extLst>
      <p:ext uri="{BB962C8B-B14F-4D97-AF65-F5344CB8AC3E}">
        <p14:creationId xmlns:p14="http://schemas.microsoft.com/office/powerpoint/2010/main" val="1079797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0" y="628650"/>
            <a:ext cx="10287000" cy="5786199"/>
          </a:xfrm>
          <a:prstGeom prst="rect">
            <a:avLst/>
          </a:prstGeom>
          <a:noFill/>
        </p:spPr>
        <p:txBody>
          <a:bodyPr wrap="square" rtlCol="0">
            <a:spAutoFit/>
          </a:bodyPr>
          <a:lstStyle/>
          <a:p>
            <a:r>
              <a:rPr lang="en-US" sz="2800" dirty="0">
                <a:solidFill>
                  <a:srgbClr val="FF0000"/>
                </a:solidFill>
              </a:rPr>
              <a:t>3- Isobaric Process</a:t>
            </a:r>
          </a:p>
          <a:p>
            <a:endParaRPr lang="en-US" sz="2400" dirty="0"/>
          </a:p>
          <a:p>
            <a:r>
              <a:rPr lang="en-US" sz="2400" dirty="0"/>
              <a:t>A process in which pressure remains constant</a:t>
            </a:r>
          </a:p>
          <a:p>
            <a:endParaRPr lang="en-US" sz="2400" dirty="0"/>
          </a:p>
          <a:p>
            <a:pPr algn="ctr"/>
            <a:r>
              <a:rPr lang="en-US" sz="2800" dirty="0"/>
              <a:t>∆P = 0</a:t>
            </a:r>
          </a:p>
          <a:p>
            <a:pPr algn="ctr"/>
            <a:endParaRPr lang="en-US" sz="2800" dirty="0">
              <a:solidFill>
                <a:srgbClr val="00B050"/>
              </a:solidFill>
            </a:endParaRPr>
          </a:p>
          <a:p>
            <a:pPr algn="ctr"/>
            <a:r>
              <a:rPr lang="en-US" sz="2800" dirty="0">
                <a:solidFill>
                  <a:srgbClr val="00B050"/>
                </a:solidFill>
              </a:rPr>
              <a:t>∆U = </a:t>
            </a:r>
            <a:r>
              <a:rPr lang="en-US" sz="2800" dirty="0" err="1">
                <a:solidFill>
                  <a:srgbClr val="00B050"/>
                </a:solidFill>
              </a:rPr>
              <a:t>q</a:t>
            </a:r>
            <a:r>
              <a:rPr lang="en-US" sz="2800" baseline="-25000" dirty="0" err="1">
                <a:solidFill>
                  <a:srgbClr val="00B050"/>
                </a:solidFill>
              </a:rPr>
              <a:t>P</a:t>
            </a:r>
            <a:r>
              <a:rPr lang="en-US" sz="2800" dirty="0">
                <a:solidFill>
                  <a:srgbClr val="00B050"/>
                </a:solidFill>
              </a:rPr>
              <a:t> + w</a:t>
            </a:r>
          </a:p>
          <a:p>
            <a:pPr algn="ctr"/>
            <a:endParaRPr lang="en-US" sz="2800" dirty="0">
              <a:solidFill>
                <a:srgbClr val="00B050"/>
              </a:solidFill>
            </a:endParaRPr>
          </a:p>
          <a:p>
            <a:pPr algn="ctr"/>
            <a:r>
              <a:rPr lang="en-US" sz="2800" dirty="0">
                <a:solidFill>
                  <a:srgbClr val="00B050"/>
                </a:solidFill>
              </a:rPr>
              <a:t>w = -P∆V</a:t>
            </a:r>
          </a:p>
          <a:p>
            <a:pPr algn="ctr"/>
            <a:endParaRPr lang="en-US" sz="2800" dirty="0">
              <a:solidFill>
                <a:srgbClr val="00B050"/>
              </a:solidFill>
            </a:endParaRPr>
          </a:p>
          <a:p>
            <a:pPr algn="ctr"/>
            <a:r>
              <a:rPr lang="en-US" sz="2800" dirty="0">
                <a:solidFill>
                  <a:srgbClr val="FF0000"/>
                </a:solidFill>
              </a:rPr>
              <a:t>∆U = </a:t>
            </a:r>
            <a:r>
              <a:rPr lang="en-US" sz="2800" dirty="0" err="1">
                <a:solidFill>
                  <a:srgbClr val="FF0000"/>
                </a:solidFill>
              </a:rPr>
              <a:t>q</a:t>
            </a:r>
            <a:r>
              <a:rPr lang="en-US" sz="2800" baseline="-25000" dirty="0" err="1">
                <a:solidFill>
                  <a:srgbClr val="FF0000"/>
                </a:solidFill>
              </a:rPr>
              <a:t>P</a:t>
            </a:r>
            <a:r>
              <a:rPr lang="en-US" sz="2800" dirty="0">
                <a:solidFill>
                  <a:srgbClr val="FF0000"/>
                </a:solidFill>
              </a:rPr>
              <a:t> - P∆V</a:t>
            </a:r>
          </a:p>
          <a:p>
            <a:pPr algn="ctr"/>
            <a:endParaRPr lang="en-US" sz="2800" dirty="0">
              <a:solidFill>
                <a:srgbClr val="00B050"/>
              </a:solidFill>
            </a:endParaRPr>
          </a:p>
          <a:p>
            <a:pPr algn="ctr"/>
            <a:r>
              <a:rPr lang="en-US" sz="2800" dirty="0" err="1">
                <a:solidFill>
                  <a:srgbClr val="FF0000"/>
                </a:solidFill>
              </a:rPr>
              <a:t>q</a:t>
            </a:r>
            <a:r>
              <a:rPr lang="en-US" sz="2800" baseline="-25000" dirty="0" err="1">
                <a:solidFill>
                  <a:srgbClr val="FF0000"/>
                </a:solidFill>
              </a:rPr>
              <a:t>P</a:t>
            </a:r>
            <a:r>
              <a:rPr lang="en-US" sz="2800" dirty="0">
                <a:solidFill>
                  <a:srgbClr val="FF0000"/>
                </a:solidFill>
              </a:rPr>
              <a:t> = ∆U + P∆V</a:t>
            </a:r>
          </a:p>
          <a:p>
            <a:endParaRPr lang="en-US" dirty="0">
              <a:solidFill>
                <a:srgbClr val="00B050"/>
              </a:solidFill>
            </a:endParaRPr>
          </a:p>
        </p:txBody>
      </p:sp>
      <p:sp>
        <p:nvSpPr>
          <p:cNvPr id="3" name="Slide Number Placeholder 2"/>
          <p:cNvSpPr>
            <a:spLocks noGrp="1"/>
          </p:cNvSpPr>
          <p:nvPr>
            <p:ph type="sldNum" sz="quarter" idx="12"/>
          </p:nvPr>
        </p:nvSpPr>
        <p:spPr/>
        <p:txBody>
          <a:bodyPr/>
          <a:lstStyle/>
          <a:p>
            <a:fld id="{1509B33C-29CF-42AC-80A8-79AD0A377C5A}" type="slidenum">
              <a:rPr lang="en-GB" smtClean="0"/>
              <a:t>30</a:t>
            </a:fld>
            <a:endParaRPr lang="en-GB"/>
          </a:p>
        </p:txBody>
      </p:sp>
    </p:spTree>
    <p:extLst>
      <p:ext uri="{BB962C8B-B14F-4D97-AF65-F5344CB8AC3E}">
        <p14:creationId xmlns:p14="http://schemas.microsoft.com/office/powerpoint/2010/main" val="1354555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23900"/>
            <a:ext cx="5796715" cy="6063198"/>
          </a:xfrm>
          <a:prstGeom prst="rect">
            <a:avLst/>
          </a:prstGeom>
          <a:noFill/>
        </p:spPr>
        <p:txBody>
          <a:bodyPr wrap="none" rtlCol="0">
            <a:spAutoFit/>
          </a:bodyPr>
          <a:lstStyle/>
          <a:p>
            <a:r>
              <a:rPr lang="en-US" sz="2800" dirty="0">
                <a:solidFill>
                  <a:srgbClr val="FF0000"/>
                </a:solidFill>
              </a:rPr>
              <a:t>4- Isochoric Process</a:t>
            </a:r>
          </a:p>
          <a:p>
            <a:endParaRPr lang="en-US" sz="2800" dirty="0"/>
          </a:p>
          <a:p>
            <a:pPr algn="ctr"/>
            <a:r>
              <a:rPr lang="en-US" sz="2800" dirty="0"/>
              <a:t>∆V = 0</a:t>
            </a:r>
          </a:p>
          <a:p>
            <a:pPr algn="ctr"/>
            <a:endParaRPr lang="en-US" sz="2800" dirty="0">
              <a:solidFill>
                <a:srgbClr val="00B050"/>
              </a:solidFill>
            </a:endParaRPr>
          </a:p>
          <a:p>
            <a:pPr algn="ctr"/>
            <a:r>
              <a:rPr lang="en-US" sz="2800" dirty="0">
                <a:solidFill>
                  <a:srgbClr val="00B050"/>
                </a:solidFill>
              </a:rPr>
              <a:t>∆U = </a:t>
            </a:r>
            <a:r>
              <a:rPr lang="en-US" sz="2800" dirty="0" err="1">
                <a:solidFill>
                  <a:srgbClr val="00B050"/>
                </a:solidFill>
              </a:rPr>
              <a:t>q</a:t>
            </a:r>
            <a:r>
              <a:rPr lang="en-US" sz="2800" baseline="-25000" dirty="0" err="1">
                <a:solidFill>
                  <a:srgbClr val="00B050"/>
                </a:solidFill>
              </a:rPr>
              <a:t>V</a:t>
            </a:r>
            <a:r>
              <a:rPr lang="en-US" sz="2800" dirty="0">
                <a:solidFill>
                  <a:srgbClr val="00B050"/>
                </a:solidFill>
              </a:rPr>
              <a:t> + w</a:t>
            </a:r>
          </a:p>
          <a:p>
            <a:pPr algn="ctr"/>
            <a:endParaRPr lang="en-US" sz="2800" dirty="0">
              <a:solidFill>
                <a:srgbClr val="00B050"/>
              </a:solidFill>
            </a:endParaRPr>
          </a:p>
          <a:p>
            <a:pPr algn="ctr"/>
            <a:r>
              <a:rPr lang="en-US" sz="2800" dirty="0">
                <a:solidFill>
                  <a:srgbClr val="00B050"/>
                </a:solidFill>
              </a:rPr>
              <a:t>∆U = </a:t>
            </a:r>
            <a:r>
              <a:rPr lang="en-US" sz="2800" dirty="0" err="1">
                <a:solidFill>
                  <a:srgbClr val="00B050"/>
                </a:solidFill>
              </a:rPr>
              <a:t>q</a:t>
            </a:r>
            <a:r>
              <a:rPr lang="en-US" sz="2800" baseline="-25000" dirty="0" err="1">
                <a:solidFill>
                  <a:srgbClr val="00B050"/>
                </a:solidFill>
              </a:rPr>
              <a:t>V</a:t>
            </a:r>
            <a:r>
              <a:rPr lang="en-US" sz="2800" dirty="0">
                <a:solidFill>
                  <a:srgbClr val="00B050"/>
                </a:solidFill>
              </a:rPr>
              <a:t> + (-P∆V)</a:t>
            </a:r>
          </a:p>
          <a:p>
            <a:pPr algn="ctr"/>
            <a:endParaRPr lang="en-US" sz="2800" dirty="0">
              <a:solidFill>
                <a:srgbClr val="00B050"/>
              </a:solidFill>
            </a:endParaRPr>
          </a:p>
          <a:p>
            <a:pPr algn="ctr"/>
            <a:r>
              <a:rPr lang="en-US" sz="2800" dirty="0">
                <a:solidFill>
                  <a:srgbClr val="00B050"/>
                </a:solidFill>
              </a:rPr>
              <a:t>∆U = </a:t>
            </a:r>
            <a:r>
              <a:rPr lang="en-US" sz="2800" dirty="0" err="1">
                <a:solidFill>
                  <a:srgbClr val="00B050"/>
                </a:solidFill>
              </a:rPr>
              <a:t>q</a:t>
            </a:r>
            <a:r>
              <a:rPr lang="en-US" sz="2800" baseline="-25000" dirty="0" err="1">
                <a:solidFill>
                  <a:srgbClr val="00B050"/>
                </a:solidFill>
              </a:rPr>
              <a:t>V</a:t>
            </a:r>
            <a:r>
              <a:rPr lang="en-US" sz="2800" dirty="0">
                <a:solidFill>
                  <a:srgbClr val="00B050"/>
                </a:solidFill>
              </a:rPr>
              <a:t> + 0</a:t>
            </a:r>
          </a:p>
          <a:p>
            <a:pPr algn="ctr"/>
            <a:endParaRPr lang="en-US" sz="2800" dirty="0">
              <a:solidFill>
                <a:srgbClr val="00B050"/>
              </a:solidFill>
            </a:endParaRPr>
          </a:p>
          <a:p>
            <a:pPr algn="ctr"/>
            <a:r>
              <a:rPr lang="en-US" sz="2800" dirty="0">
                <a:solidFill>
                  <a:srgbClr val="FF0000"/>
                </a:solidFill>
              </a:rPr>
              <a:t>∆U = </a:t>
            </a:r>
            <a:r>
              <a:rPr lang="en-US" sz="2800" dirty="0" err="1">
                <a:solidFill>
                  <a:srgbClr val="FF0000"/>
                </a:solidFill>
              </a:rPr>
              <a:t>q</a:t>
            </a:r>
            <a:r>
              <a:rPr lang="en-US" sz="2800" baseline="-25000" dirty="0" err="1">
                <a:solidFill>
                  <a:srgbClr val="FF0000"/>
                </a:solidFill>
              </a:rPr>
              <a:t>V</a:t>
            </a:r>
            <a:r>
              <a:rPr lang="en-US" sz="2800" dirty="0">
                <a:solidFill>
                  <a:srgbClr val="FF0000"/>
                </a:solidFill>
              </a:rPr>
              <a:t> </a:t>
            </a:r>
          </a:p>
          <a:p>
            <a:endParaRPr lang="en-US" sz="2800" dirty="0">
              <a:solidFill>
                <a:srgbClr val="00B050"/>
              </a:solidFill>
            </a:endParaRPr>
          </a:p>
          <a:p>
            <a:r>
              <a:rPr lang="en-US" sz="2400" dirty="0"/>
              <a:t>Note: no PV work in the system at constant V</a:t>
            </a:r>
          </a:p>
          <a:p>
            <a:endParaRPr lang="en-US" sz="2800" dirty="0">
              <a:solidFill>
                <a:srgbClr val="00B050"/>
              </a:solidFill>
            </a:endParaRPr>
          </a:p>
        </p:txBody>
      </p:sp>
      <p:sp>
        <p:nvSpPr>
          <p:cNvPr id="3" name="Slide Number Placeholder 2"/>
          <p:cNvSpPr>
            <a:spLocks noGrp="1"/>
          </p:cNvSpPr>
          <p:nvPr>
            <p:ph type="sldNum" sz="quarter" idx="12"/>
          </p:nvPr>
        </p:nvSpPr>
        <p:spPr/>
        <p:txBody>
          <a:bodyPr/>
          <a:lstStyle/>
          <a:p>
            <a:fld id="{1509B33C-29CF-42AC-80A8-79AD0A377C5A}" type="slidenum">
              <a:rPr lang="en-GB" smtClean="0"/>
              <a:t>31</a:t>
            </a:fld>
            <a:endParaRPr lang="en-GB"/>
          </a:p>
        </p:txBody>
      </p:sp>
    </p:spTree>
    <p:extLst>
      <p:ext uri="{BB962C8B-B14F-4D97-AF65-F5344CB8AC3E}">
        <p14:creationId xmlns:p14="http://schemas.microsoft.com/office/powerpoint/2010/main" val="2737999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47701" y="457200"/>
                <a:ext cx="11010900" cy="5543377"/>
              </a:xfrm>
              <a:prstGeom prst="rect">
                <a:avLst/>
              </a:prstGeom>
              <a:noFill/>
            </p:spPr>
            <p:txBody>
              <a:bodyPr wrap="square" rtlCol="0">
                <a:spAutoFit/>
              </a:bodyPr>
              <a:lstStyle/>
              <a:p>
                <a:r>
                  <a:rPr lang="en-US" sz="2800" dirty="0">
                    <a:solidFill>
                      <a:srgbClr val="FF0000"/>
                    </a:solidFill>
                  </a:rPr>
                  <a:t>Changes in Internal Energy U</a:t>
                </a:r>
              </a:p>
              <a:p>
                <a:endParaRPr lang="en-US" sz="2800" dirty="0"/>
              </a:p>
              <a:p>
                <a:r>
                  <a:rPr lang="en-US" sz="2400" dirty="0"/>
                  <a:t>If U change with Changing (V, T) then:</a:t>
                </a:r>
              </a:p>
              <a:p>
                <a:endParaRPr lang="en-US" sz="240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r>
                            <a:rPr lang="en-US" sz="2400" b="0" i="1" smtClean="0">
                              <a:latin typeface="Cambria Math" panose="02040503050406030204" pitchFamily="18" charset="0"/>
                            </a:rPr>
                            <m:t>, </m:t>
                          </m:r>
                          <m:r>
                            <a:rPr lang="en-US" sz="2400" b="0" i="1" smtClean="0">
                              <a:latin typeface="Cambria Math" panose="02040503050406030204" pitchFamily="18" charset="0"/>
                            </a:rPr>
                            <m:t>𝑉</m:t>
                          </m:r>
                        </m:e>
                      </m:d>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rPr>
                        <m:t>, </m:t>
                      </m:r>
                      <m:r>
                        <a:rPr lang="en-US" sz="2400" b="0" i="1" smtClean="0">
                          <a:latin typeface="Cambria Math" panose="02040503050406030204" pitchFamily="18" charset="0"/>
                        </a:rPr>
                        <m:t>𝑇</m:t>
                      </m:r>
                      <m:r>
                        <a:rPr lang="en-US" sz="2400" b="0" i="1" smtClean="0">
                          <a:latin typeface="Cambria Math" panose="02040503050406030204" pitchFamily="18" charset="0"/>
                        </a:rPr>
                        <m:t>)</m:t>
                      </m:r>
                    </m:oMath>
                  </m:oMathPara>
                </a14:m>
                <a:endParaRPr lang="en-US" sz="2400" dirty="0"/>
              </a:p>
              <a:p>
                <a:endParaRPr lang="en-US" sz="2400" dirty="0"/>
              </a:p>
              <a:p>
                <a14:m>
                  <m:oMath xmlns:m="http://schemas.openxmlformats.org/officeDocument/2006/math">
                    <m:r>
                      <a:rPr lang="en-US" sz="2400" b="0" i="1" smtClean="0">
                        <a:solidFill>
                          <a:srgbClr val="00B050"/>
                        </a:solidFill>
                        <a:latin typeface="Cambria Math" panose="02040503050406030204" pitchFamily="18" charset="0"/>
                      </a:rPr>
                      <m:t>𝑑𝑈</m:t>
                    </m:r>
                    <m:r>
                      <a:rPr lang="en-US" sz="2400" b="0" i="1" smtClean="0">
                        <a:solidFill>
                          <a:srgbClr val="00B050"/>
                        </a:solidFill>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d>
                          <m:dPr>
                            <m:ctrlPr>
                              <a:rPr lang="en-US" sz="2400" i="1">
                                <a:solidFill>
                                  <a:srgbClr val="00B050"/>
                                </a:solidFill>
                                <a:latin typeface="Cambria Math" panose="02040503050406030204" pitchFamily="18" charset="0"/>
                              </a:rPr>
                            </m:ctrlPr>
                          </m:dPr>
                          <m:e>
                            <m:f>
                              <m:fPr>
                                <m:ctrlPr>
                                  <a:rPr lang="en-US" sz="2400" i="1">
                                    <a:solidFill>
                                      <a:srgbClr val="00B050"/>
                                    </a:solidFill>
                                    <a:latin typeface="Cambria Math" panose="02040503050406030204" pitchFamily="18" charset="0"/>
                                  </a:rPr>
                                </m:ctrlPr>
                              </m:fPr>
                              <m:num>
                                <m:r>
                                  <a:rPr lang="en-US" sz="240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𝑈</m:t>
                                </m:r>
                              </m:num>
                              <m:den>
                                <m:r>
                                  <a:rPr lang="en-US" sz="240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𝑇</m:t>
                                </m:r>
                              </m:den>
                            </m:f>
                          </m:e>
                        </m:d>
                      </m:e>
                      <m:sub>
                        <m:r>
                          <a:rPr lang="en-US" sz="2400" b="0" i="1" smtClean="0">
                            <a:solidFill>
                              <a:srgbClr val="00B050"/>
                            </a:solidFill>
                            <a:latin typeface="Cambria Math" panose="02040503050406030204" pitchFamily="18" charset="0"/>
                          </a:rPr>
                          <m:t>𝑉</m:t>
                        </m:r>
                      </m:sub>
                    </m:sSub>
                    <m:r>
                      <a:rPr lang="en-US" sz="2400" b="0" i="1" smtClean="0">
                        <a:solidFill>
                          <a:srgbClr val="00B050"/>
                        </a:solidFill>
                        <a:latin typeface="Cambria Math" panose="02040503050406030204" pitchFamily="18" charset="0"/>
                      </a:rPr>
                      <m:t>𝑑𝑇</m:t>
                    </m:r>
                    <m:r>
                      <a:rPr lang="en-US" sz="2400" b="0" i="1" smtClean="0">
                        <a:solidFill>
                          <a:srgbClr val="00B050"/>
                        </a:solidFill>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d>
                          <m:dPr>
                            <m:ctrlPr>
                              <a:rPr lang="en-US" sz="2400" i="1">
                                <a:solidFill>
                                  <a:srgbClr val="00B050"/>
                                </a:solidFill>
                                <a:latin typeface="Cambria Math" panose="02040503050406030204" pitchFamily="18" charset="0"/>
                              </a:rPr>
                            </m:ctrlPr>
                          </m:dPr>
                          <m:e>
                            <m:f>
                              <m:fPr>
                                <m:ctrlPr>
                                  <a:rPr lang="en-US" sz="2400" i="1">
                                    <a:solidFill>
                                      <a:srgbClr val="00B050"/>
                                    </a:solidFill>
                                    <a:latin typeface="Cambria Math" panose="02040503050406030204" pitchFamily="18" charset="0"/>
                                  </a:rPr>
                                </m:ctrlPr>
                              </m:fPr>
                              <m:num>
                                <m:r>
                                  <a:rPr lang="en-US" sz="240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𝑈</m:t>
                                </m:r>
                              </m:num>
                              <m:den>
                                <m:r>
                                  <a:rPr lang="en-US" sz="240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𝑉</m:t>
                                </m:r>
                              </m:den>
                            </m:f>
                          </m:e>
                        </m:d>
                      </m:e>
                      <m:sub>
                        <m:r>
                          <a:rPr lang="en-US" sz="2400" b="0" i="1" smtClean="0">
                            <a:solidFill>
                              <a:srgbClr val="00B050"/>
                            </a:solidFill>
                            <a:latin typeface="Cambria Math" panose="02040503050406030204" pitchFamily="18" charset="0"/>
                          </a:rPr>
                          <m:t>𝑇</m:t>
                        </m:r>
                      </m:sub>
                    </m:sSub>
                    <m:r>
                      <a:rPr lang="en-US" sz="2400" b="0" i="1" smtClean="0">
                        <a:solidFill>
                          <a:srgbClr val="00B050"/>
                        </a:solidFill>
                        <a:latin typeface="Cambria Math" panose="02040503050406030204" pitchFamily="18" charset="0"/>
                      </a:rPr>
                      <m:t>𝑑𝑉</m:t>
                    </m:r>
                  </m:oMath>
                </a14:m>
                <a:r>
                  <a:rPr lang="en-US" sz="2400" b="0" dirty="0">
                    <a:solidFill>
                      <a:srgbClr val="00B050"/>
                    </a:solidFill>
                  </a:rPr>
                  <a:t>         </a:t>
                </a:r>
                <a:r>
                  <a:rPr lang="en-US" sz="2400" b="0" dirty="0"/>
                  <a:t>and                </a:t>
                </a:r>
                <a14:m>
                  <m:oMath xmlns:m="http://schemas.openxmlformats.org/officeDocument/2006/math">
                    <m:r>
                      <a:rPr lang="en-US" sz="2400" b="0" i="0" smtClean="0">
                        <a:latin typeface="Cambria Math" panose="02040503050406030204" pitchFamily="18" charset="0"/>
                      </a:rPr>
                      <m:t> </m:t>
                    </m:r>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𝐶</m:t>
                        </m:r>
                      </m:e>
                      <m:sub>
                        <m:r>
                          <a:rPr lang="en-US" sz="2400" i="1">
                            <a:solidFill>
                              <a:srgbClr val="00B050"/>
                            </a:solidFill>
                            <a:latin typeface="Cambria Math" panose="02040503050406030204" pitchFamily="18" charset="0"/>
                          </a:rPr>
                          <m:t>𝑉</m:t>
                        </m:r>
                      </m:sub>
                    </m:sSub>
                    <m:r>
                      <a:rPr lang="en-US" sz="2400" i="1">
                        <a:solidFill>
                          <a:srgbClr val="00B050"/>
                        </a:solidFill>
                        <a:latin typeface="Cambria Math" panose="02040503050406030204" pitchFamily="18" charset="0"/>
                      </a:rPr>
                      <m:t>=</m:t>
                    </m:r>
                    <m:f>
                      <m:fPr>
                        <m:ctrlPr>
                          <a:rPr lang="en-US" sz="2400" i="1">
                            <a:solidFill>
                              <a:srgbClr val="00B050"/>
                            </a:solidFill>
                            <a:latin typeface="Cambria Math" panose="02040503050406030204" pitchFamily="18" charset="0"/>
                          </a:rPr>
                        </m:ctrlPr>
                      </m:fPr>
                      <m:num>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𝑈</m:t>
                        </m:r>
                      </m:num>
                      <m:den>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𝑇</m:t>
                        </m:r>
                      </m:den>
                    </m:f>
                  </m:oMath>
                </a14:m>
                <a:endParaRPr lang="en-US" sz="2400" b="0" dirty="0"/>
              </a:p>
              <a:p>
                <a:r>
                  <a:rPr lang="en-US" sz="2400" dirty="0"/>
                  <a:t>				</a:t>
                </a:r>
              </a:p>
              <a:p>
                <a:r>
                  <a:rPr lang="en-US" sz="2400" dirty="0"/>
                  <a:t>Therefore			</a:t>
                </a:r>
                <a14:m>
                  <m:oMath xmlns:m="http://schemas.openxmlformats.org/officeDocument/2006/math">
                    <m:r>
                      <a:rPr lang="en-US" sz="2400" i="1" smtClean="0">
                        <a:solidFill>
                          <a:srgbClr val="0070C0"/>
                        </a:solidFill>
                        <a:latin typeface="Cambria Math" panose="02040503050406030204" pitchFamily="18" charset="0"/>
                      </a:rPr>
                      <m:t>𝑑𝑈</m:t>
                    </m:r>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𝐶</m:t>
                        </m:r>
                      </m:e>
                      <m:sub>
                        <m:r>
                          <a:rPr lang="en-US" sz="2400" b="0" i="1" smtClean="0">
                            <a:solidFill>
                              <a:srgbClr val="0070C0"/>
                            </a:solidFill>
                            <a:latin typeface="Cambria Math" panose="02040503050406030204" pitchFamily="18" charset="0"/>
                          </a:rPr>
                          <m:t>𝑉</m:t>
                        </m:r>
                      </m:sub>
                    </m:sSub>
                    <m:r>
                      <a:rPr lang="en-US" sz="2400" i="1">
                        <a:solidFill>
                          <a:srgbClr val="0070C0"/>
                        </a:solidFill>
                        <a:latin typeface="Cambria Math" panose="02040503050406030204" pitchFamily="18" charset="0"/>
                      </a:rPr>
                      <m:t>𝑑𝑇</m:t>
                    </m:r>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d>
                          <m:dPr>
                            <m:ctrlPr>
                              <a:rPr lang="en-US" sz="2400" i="1">
                                <a:solidFill>
                                  <a:srgbClr val="0070C0"/>
                                </a:solidFill>
                                <a:latin typeface="Cambria Math" panose="02040503050406030204" pitchFamily="18" charset="0"/>
                              </a:rPr>
                            </m:ctrlPr>
                          </m:dPr>
                          <m:e>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𝑈</m:t>
                                </m:r>
                              </m:num>
                              <m:den>
                                <m:r>
                                  <a:rPr lang="en-US" sz="2400" i="1">
                                    <a:solidFill>
                                      <a:srgbClr val="0070C0"/>
                                    </a:solidFill>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𝑉</m:t>
                                </m:r>
                              </m:den>
                            </m:f>
                          </m:e>
                        </m:d>
                      </m:e>
                      <m:sub>
                        <m:r>
                          <a:rPr lang="en-US" sz="2400" i="1">
                            <a:solidFill>
                              <a:srgbClr val="0070C0"/>
                            </a:solidFill>
                            <a:latin typeface="Cambria Math" panose="02040503050406030204" pitchFamily="18" charset="0"/>
                          </a:rPr>
                          <m:t>𝑇</m:t>
                        </m:r>
                      </m:sub>
                    </m:sSub>
                    <m:r>
                      <a:rPr lang="en-US" sz="2400" i="1">
                        <a:solidFill>
                          <a:srgbClr val="0070C0"/>
                        </a:solidFill>
                        <a:latin typeface="Cambria Math" panose="02040503050406030204" pitchFamily="18" charset="0"/>
                      </a:rPr>
                      <m:t>𝑑𝑉</m:t>
                    </m:r>
                  </m:oMath>
                </a14:m>
                <a:endParaRPr lang="en-US" sz="2400" dirty="0">
                  <a:solidFill>
                    <a:srgbClr val="0070C0"/>
                  </a:solidFill>
                </a:endParaRPr>
              </a:p>
              <a:p>
                <a:endParaRPr lang="en-US" sz="2400" dirty="0"/>
              </a:p>
              <a:p>
                <a:r>
                  <a:rPr lang="en-US" sz="2400" dirty="0"/>
                  <a:t>For ideal gas, there is no interaction between gas molecules, as a result the internal energy at constant temperature is 0</a:t>
                </a:r>
              </a:p>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rPr>
                        <m:t>𝑑𝑈</m:t>
                      </m:r>
                      <m:r>
                        <a:rPr lang="en-US" sz="2800" i="1" smtClean="0">
                          <a:solidFill>
                            <a:srgbClr val="FF0000"/>
                          </a:solidFill>
                          <a:latin typeface="Cambria Math" panose="02040503050406030204" pitchFamily="18" charset="0"/>
                        </a:rPr>
                        <m:t>=</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𝐶</m:t>
                          </m:r>
                        </m:e>
                        <m:sub>
                          <m:r>
                            <a:rPr lang="en-US" sz="2800" i="1">
                              <a:solidFill>
                                <a:srgbClr val="FF0000"/>
                              </a:solidFill>
                              <a:latin typeface="Cambria Math" panose="02040503050406030204" pitchFamily="18" charset="0"/>
                            </a:rPr>
                            <m:t>𝑉</m:t>
                          </m:r>
                        </m:sub>
                      </m:sSub>
                      <m:r>
                        <a:rPr lang="en-US" sz="2800" i="1">
                          <a:solidFill>
                            <a:srgbClr val="FF0000"/>
                          </a:solidFill>
                          <a:latin typeface="Cambria Math" panose="02040503050406030204" pitchFamily="18" charset="0"/>
                        </a:rPr>
                        <m:t>𝑑𝑇</m:t>
                      </m:r>
                    </m:oMath>
                  </m:oMathPara>
                </a14:m>
                <a:endParaRPr lang="en-GB" sz="2800" dirty="0">
                  <a:solidFill>
                    <a:srgbClr val="FF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7701" y="457200"/>
                <a:ext cx="11010900" cy="5543377"/>
              </a:xfrm>
              <a:prstGeom prst="rect">
                <a:avLst/>
              </a:prstGeom>
              <a:blipFill rotWithShape="0">
                <a:blip r:embed="rId2"/>
                <a:stretch>
                  <a:fillRect l="-1107" t="-990"/>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1509B33C-29CF-42AC-80A8-79AD0A377C5A}" type="slidenum">
              <a:rPr lang="en-GB" smtClean="0"/>
              <a:t>32</a:t>
            </a:fld>
            <a:endParaRPr lang="en-GB"/>
          </a:p>
        </p:txBody>
      </p:sp>
    </p:spTree>
    <p:extLst>
      <p:ext uri="{BB962C8B-B14F-4D97-AF65-F5344CB8AC3E}">
        <p14:creationId xmlns:p14="http://schemas.microsoft.com/office/powerpoint/2010/main" val="52405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2550" y="838200"/>
            <a:ext cx="7861576" cy="4647426"/>
          </a:xfrm>
          <a:prstGeom prst="rect">
            <a:avLst/>
          </a:prstGeom>
          <a:noFill/>
        </p:spPr>
        <p:txBody>
          <a:bodyPr wrap="none" rtlCol="0">
            <a:spAutoFit/>
          </a:bodyPr>
          <a:lstStyle/>
          <a:p>
            <a:r>
              <a:rPr lang="en-US" sz="2800" dirty="0">
                <a:solidFill>
                  <a:srgbClr val="FF0000"/>
                </a:solidFill>
              </a:rPr>
              <a:t>Modified form of First Law of Thermodynamics</a:t>
            </a:r>
          </a:p>
          <a:p>
            <a:endParaRPr lang="en-US" sz="2400" dirty="0"/>
          </a:p>
          <a:p>
            <a:r>
              <a:rPr lang="en-US" sz="2400" dirty="0"/>
              <a:t>Total </a:t>
            </a:r>
            <a:r>
              <a:rPr lang="en-US" sz="2400" u="sng" dirty="0"/>
              <a:t>mass</a:t>
            </a:r>
            <a:r>
              <a:rPr lang="en-US" sz="2400" dirty="0"/>
              <a:t> and </a:t>
            </a:r>
            <a:r>
              <a:rPr lang="en-US" sz="2400" u="sng" dirty="0"/>
              <a:t>energy</a:t>
            </a:r>
            <a:r>
              <a:rPr lang="en-US" sz="2400" dirty="0"/>
              <a:t> of an isolated system remains constant</a:t>
            </a:r>
          </a:p>
          <a:p>
            <a:endParaRPr lang="en-US" sz="2400" dirty="0"/>
          </a:p>
          <a:p>
            <a:endParaRPr lang="en-US" sz="2400" dirty="0"/>
          </a:p>
          <a:p>
            <a:r>
              <a:rPr lang="en-US" sz="2800" dirty="0">
                <a:solidFill>
                  <a:srgbClr val="FF0000"/>
                </a:solidFill>
              </a:rPr>
              <a:t>Drawbacks of First Law of Thermodynamics</a:t>
            </a:r>
          </a:p>
          <a:p>
            <a:endParaRPr lang="en-US" sz="2400" dirty="0"/>
          </a:p>
          <a:p>
            <a:r>
              <a:rPr lang="en-US" sz="2400" dirty="0"/>
              <a:t>1- It does not explain the mass – energy relationship</a:t>
            </a:r>
          </a:p>
          <a:p>
            <a:endParaRPr lang="en-US" sz="2400" dirty="0"/>
          </a:p>
          <a:p>
            <a:r>
              <a:rPr lang="en-US" sz="2400" dirty="0"/>
              <a:t>2- It does not tell about the direction of flow of energy</a:t>
            </a:r>
          </a:p>
          <a:p>
            <a:endParaRPr lang="en-US" sz="2400" dirty="0"/>
          </a:p>
          <a:p>
            <a:r>
              <a:rPr lang="en-US" sz="2400" dirty="0"/>
              <a:t>3- It does not tell the spontaneity of the process</a:t>
            </a:r>
            <a:endParaRPr lang="en-GB" sz="2400" dirty="0"/>
          </a:p>
        </p:txBody>
      </p:sp>
      <p:sp>
        <p:nvSpPr>
          <p:cNvPr id="3" name="Slide Number Placeholder 2"/>
          <p:cNvSpPr>
            <a:spLocks noGrp="1"/>
          </p:cNvSpPr>
          <p:nvPr>
            <p:ph type="sldNum" sz="quarter" idx="12"/>
          </p:nvPr>
        </p:nvSpPr>
        <p:spPr/>
        <p:txBody>
          <a:bodyPr/>
          <a:lstStyle/>
          <a:p>
            <a:fld id="{1509B33C-29CF-42AC-80A8-79AD0A377C5A}" type="slidenum">
              <a:rPr lang="en-GB" smtClean="0"/>
              <a:t>33</a:t>
            </a:fld>
            <a:endParaRPr lang="en-GB"/>
          </a:p>
        </p:txBody>
      </p:sp>
    </p:spTree>
    <p:extLst>
      <p:ext uri="{BB962C8B-B14F-4D97-AF65-F5344CB8AC3E}">
        <p14:creationId xmlns:p14="http://schemas.microsoft.com/office/powerpoint/2010/main" val="332586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1" y="228600"/>
            <a:ext cx="10725149" cy="6278642"/>
          </a:xfrm>
          <a:prstGeom prst="rect">
            <a:avLst/>
          </a:prstGeom>
          <a:noFill/>
        </p:spPr>
        <p:txBody>
          <a:bodyPr wrap="square" rtlCol="0">
            <a:spAutoFit/>
          </a:bodyPr>
          <a:lstStyle/>
          <a:p>
            <a:pPr>
              <a:lnSpc>
                <a:spcPct val="150000"/>
              </a:lnSpc>
            </a:pPr>
            <a:r>
              <a:rPr lang="en-US" sz="2800" dirty="0">
                <a:solidFill>
                  <a:srgbClr val="FF0000"/>
                </a:solidFill>
              </a:rPr>
              <a:t>Examples</a:t>
            </a:r>
          </a:p>
          <a:p>
            <a:pPr>
              <a:lnSpc>
                <a:spcPct val="150000"/>
              </a:lnSpc>
            </a:pPr>
            <a:endParaRPr lang="en-US" sz="2400" dirty="0"/>
          </a:p>
          <a:p>
            <a:pPr>
              <a:lnSpc>
                <a:spcPct val="150000"/>
              </a:lnSpc>
            </a:pPr>
            <a:r>
              <a:rPr lang="en-US" sz="2400" dirty="0"/>
              <a:t>8- </a:t>
            </a:r>
            <a:r>
              <a:rPr lang="en-GB" sz="2400" dirty="0">
                <a:cs typeface="Times New Roman" pitchFamily="18" charset="0"/>
              </a:rPr>
              <a:t>Consider a mixture of air and gasoline </a:t>
            </a:r>
            <a:r>
              <a:rPr lang="en-GB" sz="2400" dirty="0" err="1">
                <a:cs typeface="Times New Roman" pitchFamily="18" charset="0"/>
              </a:rPr>
              <a:t>vapor</a:t>
            </a:r>
            <a:r>
              <a:rPr lang="en-GB" sz="2400" dirty="0">
                <a:cs typeface="Times New Roman" pitchFamily="18" charset="0"/>
              </a:rPr>
              <a:t> in a cylinder with a piston. The original volume is 40. cm</a:t>
            </a:r>
            <a:r>
              <a:rPr lang="en-GB" sz="2400" baseline="30000" dirty="0">
                <a:cs typeface="Times New Roman" pitchFamily="18" charset="0"/>
              </a:rPr>
              <a:t>3</a:t>
            </a:r>
            <a:r>
              <a:rPr lang="en-GB" sz="2400" dirty="0">
                <a:cs typeface="Times New Roman" pitchFamily="18" charset="0"/>
              </a:rPr>
              <a:t>. If the combustion of this mixture releases 950 J of energy, to what volume will the gases expand against a constant pressure of 650  </a:t>
            </a:r>
            <a:r>
              <a:rPr lang="en-GB" sz="2400" dirty="0" err="1">
                <a:cs typeface="Times New Roman" pitchFamily="18" charset="0"/>
              </a:rPr>
              <a:t>torr</a:t>
            </a:r>
            <a:r>
              <a:rPr lang="en-GB" sz="2400" dirty="0">
                <a:cs typeface="Times New Roman" pitchFamily="18" charset="0"/>
              </a:rPr>
              <a:t> if all the energy of combustion is converted into work to push back the piston?</a:t>
            </a:r>
          </a:p>
          <a:p>
            <a:pPr>
              <a:lnSpc>
                <a:spcPct val="150000"/>
              </a:lnSpc>
            </a:pPr>
            <a:endParaRPr lang="en-US" sz="2400" dirty="0"/>
          </a:p>
          <a:p>
            <a:pPr>
              <a:lnSpc>
                <a:spcPct val="150000"/>
              </a:lnSpc>
            </a:pPr>
            <a:r>
              <a:rPr lang="en-US" sz="2400" dirty="0"/>
              <a:t>9- </a:t>
            </a:r>
            <a:r>
              <a:rPr lang="en-GB" sz="2400" dirty="0"/>
              <a:t>A piston performs work of 210 L </a:t>
            </a:r>
            <a:r>
              <a:rPr lang="en-GB" sz="2400" dirty="0" err="1"/>
              <a:t>atm</a:t>
            </a:r>
            <a:r>
              <a:rPr lang="en-GB" sz="2400" dirty="0"/>
              <a:t> on the surroundings, while the cylinder in which it is placed expands from 10 L to 25 L. At the same time, 45 J of heat is transferred from the surroundings to the system. Against what pressure was the piston working?</a:t>
            </a:r>
          </a:p>
        </p:txBody>
      </p:sp>
      <p:sp>
        <p:nvSpPr>
          <p:cNvPr id="3" name="Slide Number Placeholder 2"/>
          <p:cNvSpPr>
            <a:spLocks noGrp="1"/>
          </p:cNvSpPr>
          <p:nvPr>
            <p:ph type="sldNum" sz="quarter" idx="12"/>
          </p:nvPr>
        </p:nvSpPr>
        <p:spPr/>
        <p:txBody>
          <a:bodyPr/>
          <a:lstStyle/>
          <a:p>
            <a:fld id="{1509B33C-29CF-42AC-80A8-79AD0A377C5A}" type="slidenum">
              <a:rPr lang="en-GB" smtClean="0"/>
              <a:t>34</a:t>
            </a:fld>
            <a:endParaRPr lang="en-GB"/>
          </a:p>
        </p:txBody>
      </p:sp>
    </p:spTree>
    <p:extLst>
      <p:ext uri="{BB962C8B-B14F-4D97-AF65-F5344CB8AC3E}">
        <p14:creationId xmlns:p14="http://schemas.microsoft.com/office/powerpoint/2010/main" val="1464585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10763250" cy="2308324"/>
          </a:xfrm>
          <a:prstGeom prst="rect">
            <a:avLst/>
          </a:prstGeom>
          <a:noFill/>
        </p:spPr>
        <p:txBody>
          <a:bodyPr wrap="square" rtlCol="0">
            <a:spAutoFit/>
          </a:bodyPr>
          <a:lstStyle/>
          <a:p>
            <a:pPr lvl="0">
              <a:lnSpc>
                <a:spcPct val="150000"/>
              </a:lnSpc>
            </a:pPr>
            <a:r>
              <a:rPr lang="en-US" sz="2400" dirty="0">
                <a:solidFill>
                  <a:prstClr val="black"/>
                </a:solidFill>
              </a:rPr>
              <a:t>10- </a:t>
            </a:r>
            <a:r>
              <a:rPr lang="en-GB" sz="2400" dirty="0">
                <a:solidFill>
                  <a:prstClr val="black"/>
                </a:solidFill>
              </a:rPr>
              <a:t>As a system increases in volume, it absorbs 52.5 J of energy in the form of heat from the surroundings. The piston is working against a pressure of 0.500 atm. The final volume of the system is 58.0 L. What was the initial volume of the system if the internal energy of the system decreased by 102.5 J?</a:t>
            </a:r>
          </a:p>
        </p:txBody>
      </p:sp>
      <p:sp>
        <p:nvSpPr>
          <p:cNvPr id="3" name="Slide Number Placeholder 2"/>
          <p:cNvSpPr>
            <a:spLocks noGrp="1"/>
          </p:cNvSpPr>
          <p:nvPr>
            <p:ph type="sldNum" sz="quarter" idx="12"/>
          </p:nvPr>
        </p:nvSpPr>
        <p:spPr/>
        <p:txBody>
          <a:bodyPr/>
          <a:lstStyle/>
          <a:p>
            <a:fld id="{1509B33C-29CF-42AC-80A8-79AD0A377C5A}" type="slidenum">
              <a:rPr lang="en-GB" smtClean="0"/>
              <a:t>35</a:t>
            </a:fld>
            <a:endParaRPr lang="en-GB"/>
          </a:p>
        </p:txBody>
      </p:sp>
    </p:spTree>
    <p:extLst>
      <p:ext uri="{BB962C8B-B14F-4D97-AF65-F5344CB8AC3E}">
        <p14:creationId xmlns:p14="http://schemas.microsoft.com/office/powerpoint/2010/main" val="2363458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750" y="400050"/>
            <a:ext cx="10096499" cy="6124754"/>
          </a:xfrm>
          <a:prstGeom prst="rect">
            <a:avLst/>
          </a:prstGeom>
          <a:noFill/>
        </p:spPr>
        <p:txBody>
          <a:bodyPr wrap="square" rtlCol="0">
            <a:spAutoFit/>
          </a:bodyPr>
          <a:lstStyle/>
          <a:p>
            <a:r>
              <a:rPr lang="en-US" sz="2800" dirty="0">
                <a:solidFill>
                  <a:srgbClr val="FF0000"/>
                </a:solidFill>
              </a:rPr>
              <a:t>Enthalpy (H)</a:t>
            </a:r>
          </a:p>
          <a:p>
            <a:endParaRPr lang="en-US" sz="2400" dirty="0"/>
          </a:p>
          <a:p>
            <a:r>
              <a:rPr lang="en-US" sz="2400" dirty="0"/>
              <a:t>Enthalpy (H) or heat content of the system, is the total heat content used or released in system at constant pressure.</a:t>
            </a:r>
          </a:p>
          <a:p>
            <a:endParaRPr lang="en-US" sz="2400" dirty="0"/>
          </a:p>
          <a:p>
            <a:r>
              <a:rPr lang="en-US" sz="2400" dirty="0"/>
              <a:t>Also, enthalpy can be defined as the sum of the internal energy of the system and the energy arises due to its pressure and volume</a:t>
            </a:r>
          </a:p>
          <a:p>
            <a:endParaRPr lang="en-US" sz="2400" dirty="0">
              <a:solidFill>
                <a:srgbClr val="FF0000"/>
              </a:solidFill>
            </a:endParaRPr>
          </a:p>
          <a:p>
            <a:pPr algn="ctr"/>
            <a:r>
              <a:rPr lang="en-US" sz="2800" dirty="0">
                <a:solidFill>
                  <a:srgbClr val="FF0000"/>
                </a:solidFill>
              </a:rPr>
              <a:t>H = U + PV</a:t>
            </a:r>
          </a:p>
          <a:p>
            <a:endParaRPr lang="en-US" sz="2400" dirty="0"/>
          </a:p>
          <a:p>
            <a:r>
              <a:rPr lang="en-US" sz="2400" dirty="0"/>
              <a:t>Enthalpy is a </a:t>
            </a:r>
            <a:r>
              <a:rPr lang="en-US" sz="2400" dirty="0">
                <a:solidFill>
                  <a:srgbClr val="00B050"/>
                </a:solidFill>
              </a:rPr>
              <a:t>state Function </a:t>
            </a:r>
            <a:r>
              <a:rPr lang="en-US" sz="2400" dirty="0"/>
              <a:t>and </a:t>
            </a:r>
            <a:r>
              <a:rPr lang="en-US" sz="2400" dirty="0">
                <a:solidFill>
                  <a:srgbClr val="00B050"/>
                </a:solidFill>
              </a:rPr>
              <a:t>extensive property</a:t>
            </a:r>
          </a:p>
          <a:p>
            <a:endParaRPr lang="en-US" sz="2400" dirty="0"/>
          </a:p>
          <a:p>
            <a:r>
              <a:rPr lang="en-US" sz="2400" dirty="0">
                <a:solidFill>
                  <a:srgbClr val="00B050"/>
                </a:solidFill>
              </a:rPr>
              <a:t>State function </a:t>
            </a:r>
            <a:r>
              <a:rPr lang="en-US" sz="2400" dirty="0"/>
              <a:t>is the properties of the system which depends only on initial and final state</a:t>
            </a:r>
          </a:p>
          <a:p>
            <a:endParaRPr lang="en-US" sz="2400" dirty="0"/>
          </a:p>
          <a:p>
            <a:r>
              <a:rPr lang="en-US" sz="2400" dirty="0">
                <a:solidFill>
                  <a:srgbClr val="00B050"/>
                </a:solidFill>
              </a:rPr>
              <a:t>Extensive properties </a:t>
            </a:r>
            <a:r>
              <a:rPr lang="en-US" sz="2400" dirty="0"/>
              <a:t>that depends on quantity of matter</a:t>
            </a:r>
            <a:endParaRPr lang="en-GB" sz="2400" dirty="0"/>
          </a:p>
        </p:txBody>
      </p:sp>
      <p:sp>
        <p:nvSpPr>
          <p:cNvPr id="3" name="Slide Number Placeholder 2"/>
          <p:cNvSpPr>
            <a:spLocks noGrp="1"/>
          </p:cNvSpPr>
          <p:nvPr>
            <p:ph type="sldNum" sz="quarter" idx="12"/>
          </p:nvPr>
        </p:nvSpPr>
        <p:spPr/>
        <p:txBody>
          <a:bodyPr/>
          <a:lstStyle/>
          <a:p>
            <a:fld id="{1509B33C-29CF-42AC-80A8-79AD0A377C5A}" type="slidenum">
              <a:rPr lang="en-GB" smtClean="0"/>
              <a:t>36</a:t>
            </a:fld>
            <a:endParaRPr lang="en-GB"/>
          </a:p>
        </p:txBody>
      </p:sp>
    </p:spTree>
    <p:extLst>
      <p:ext uri="{BB962C8B-B14F-4D97-AF65-F5344CB8AC3E}">
        <p14:creationId xmlns:p14="http://schemas.microsoft.com/office/powerpoint/2010/main" val="3645470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363915"/>
            <a:ext cx="10706100" cy="6494085"/>
          </a:xfrm>
          <a:prstGeom prst="rect">
            <a:avLst/>
          </a:prstGeom>
          <a:noFill/>
        </p:spPr>
        <p:txBody>
          <a:bodyPr wrap="square" rtlCol="0">
            <a:spAutoFit/>
          </a:bodyPr>
          <a:lstStyle/>
          <a:p>
            <a:r>
              <a:rPr lang="en-US" sz="2800" dirty="0">
                <a:solidFill>
                  <a:srgbClr val="FF0000"/>
                </a:solidFill>
              </a:rPr>
              <a:t>Expression in Enthalpy change</a:t>
            </a:r>
          </a:p>
          <a:p>
            <a:endParaRPr lang="en-US" dirty="0"/>
          </a:p>
          <a:p>
            <a:r>
              <a:rPr lang="en-US" sz="2400" dirty="0">
                <a:solidFill>
                  <a:srgbClr val="00B050"/>
                </a:solidFill>
              </a:rPr>
              <a:t>State Function </a:t>
            </a:r>
            <a:r>
              <a:rPr lang="en-US" sz="2400" dirty="0"/>
              <a:t>		  </a:t>
            </a:r>
            <a:r>
              <a:rPr lang="en-US" sz="2400" dirty="0">
                <a:solidFill>
                  <a:srgbClr val="00B050"/>
                </a:solidFill>
              </a:rPr>
              <a:t>Initial State </a:t>
            </a:r>
            <a:r>
              <a:rPr lang="en-US" sz="2400" dirty="0"/>
              <a:t>			</a:t>
            </a:r>
            <a:r>
              <a:rPr lang="en-US" sz="2400" dirty="0">
                <a:solidFill>
                  <a:srgbClr val="00B050"/>
                </a:solidFill>
              </a:rPr>
              <a:t>Final State</a:t>
            </a:r>
          </a:p>
          <a:p>
            <a:r>
              <a:rPr lang="en-US" sz="2400" dirty="0"/>
              <a:t>H = U + PV			H</a:t>
            </a:r>
            <a:r>
              <a:rPr lang="en-US" sz="2400" baseline="-25000" dirty="0"/>
              <a:t>1</a:t>
            </a:r>
            <a:r>
              <a:rPr lang="en-US" sz="2400" dirty="0"/>
              <a:t> = U</a:t>
            </a:r>
            <a:r>
              <a:rPr lang="en-US" sz="2400" baseline="-25000" dirty="0"/>
              <a:t>1</a:t>
            </a:r>
            <a:r>
              <a:rPr lang="en-US" sz="2400" dirty="0"/>
              <a:t> + P</a:t>
            </a:r>
            <a:r>
              <a:rPr lang="en-US" sz="2400" baseline="-25000" dirty="0"/>
              <a:t>1</a:t>
            </a:r>
            <a:r>
              <a:rPr lang="en-US" sz="2400" dirty="0"/>
              <a:t>V</a:t>
            </a:r>
            <a:r>
              <a:rPr lang="en-US" sz="2400" baseline="-25000" dirty="0"/>
              <a:t>1			</a:t>
            </a:r>
            <a:r>
              <a:rPr lang="en-US" sz="2400" dirty="0"/>
              <a:t>H</a:t>
            </a:r>
            <a:r>
              <a:rPr lang="en-US" sz="2400" baseline="-25000" dirty="0"/>
              <a:t>2</a:t>
            </a:r>
            <a:r>
              <a:rPr lang="en-US" sz="2400" dirty="0"/>
              <a:t> = U</a:t>
            </a:r>
            <a:r>
              <a:rPr lang="en-US" sz="2400" baseline="-25000" dirty="0"/>
              <a:t>2</a:t>
            </a:r>
            <a:r>
              <a:rPr lang="en-US" sz="2400" dirty="0"/>
              <a:t> + P</a:t>
            </a:r>
            <a:r>
              <a:rPr lang="en-US" sz="2400" baseline="-25000" dirty="0"/>
              <a:t>2</a:t>
            </a:r>
            <a:r>
              <a:rPr lang="en-US" sz="2400" dirty="0"/>
              <a:t>V</a:t>
            </a:r>
            <a:r>
              <a:rPr lang="en-US" sz="2400" baseline="-25000" dirty="0"/>
              <a:t>2</a:t>
            </a:r>
          </a:p>
          <a:p>
            <a:endParaRPr lang="en-US" sz="2400" baseline="-25000" dirty="0"/>
          </a:p>
          <a:p>
            <a:r>
              <a:rPr lang="en-US" sz="2400" dirty="0">
                <a:solidFill>
                  <a:srgbClr val="FF0000"/>
                </a:solidFill>
              </a:rPr>
              <a:t>∆H = H</a:t>
            </a:r>
            <a:r>
              <a:rPr lang="en-US" sz="2400" baseline="-25000" dirty="0">
                <a:solidFill>
                  <a:srgbClr val="FF0000"/>
                </a:solidFill>
              </a:rPr>
              <a:t>2</a:t>
            </a:r>
            <a:r>
              <a:rPr lang="en-US" sz="2400" dirty="0">
                <a:solidFill>
                  <a:srgbClr val="FF0000"/>
                </a:solidFill>
              </a:rPr>
              <a:t> – H</a:t>
            </a:r>
            <a:r>
              <a:rPr lang="en-US" sz="2400" baseline="-25000" dirty="0">
                <a:solidFill>
                  <a:srgbClr val="FF0000"/>
                </a:solidFill>
              </a:rPr>
              <a:t>1</a:t>
            </a:r>
          </a:p>
          <a:p>
            <a:endParaRPr lang="en-US" sz="2400" baseline="-25000" dirty="0"/>
          </a:p>
          <a:p>
            <a:r>
              <a:rPr lang="en-US" sz="2400" baseline="-25000" dirty="0"/>
              <a:t>    </a:t>
            </a:r>
            <a:r>
              <a:rPr lang="en-US" sz="2400" dirty="0"/>
              <a:t>   = U</a:t>
            </a:r>
            <a:r>
              <a:rPr lang="en-US" sz="2400" baseline="-25000" dirty="0"/>
              <a:t>2</a:t>
            </a:r>
            <a:r>
              <a:rPr lang="en-US" sz="2400" dirty="0"/>
              <a:t> + P</a:t>
            </a:r>
            <a:r>
              <a:rPr lang="en-US" sz="2400" baseline="-25000" dirty="0"/>
              <a:t>2</a:t>
            </a:r>
            <a:r>
              <a:rPr lang="en-US" sz="2400" dirty="0"/>
              <a:t>V</a:t>
            </a:r>
            <a:r>
              <a:rPr lang="en-US" sz="2400" baseline="-25000" dirty="0"/>
              <a:t>2    </a:t>
            </a:r>
            <a:r>
              <a:rPr lang="en-US" sz="2400" dirty="0"/>
              <a:t>- U</a:t>
            </a:r>
            <a:r>
              <a:rPr lang="en-US" sz="2400" baseline="-25000" dirty="0"/>
              <a:t>1</a:t>
            </a:r>
            <a:r>
              <a:rPr lang="en-US" sz="2400" dirty="0"/>
              <a:t> + P</a:t>
            </a:r>
            <a:r>
              <a:rPr lang="en-US" sz="2400" baseline="-25000" dirty="0"/>
              <a:t>1</a:t>
            </a:r>
            <a:r>
              <a:rPr lang="en-US" sz="2400" dirty="0"/>
              <a:t>V</a:t>
            </a:r>
            <a:r>
              <a:rPr lang="en-US" sz="2400" baseline="-25000" dirty="0"/>
              <a:t>1</a:t>
            </a:r>
          </a:p>
          <a:p>
            <a:r>
              <a:rPr lang="en-US" sz="2400" baseline="-25000" dirty="0"/>
              <a:t>        </a:t>
            </a:r>
            <a:r>
              <a:rPr lang="en-US" sz="2400" dirty="0"/>
              <a:t> = U</a:t>
            </a:r>
            <a:r>
              <a:rPr lang="en-US" sz="2400" baseline="-25000" dirty="0"/>
              <a:t>2</a:t>
            </a:r>
            <a:r>
              <a:rPr lang="en-US" sz="2400" dirty="0"/>
              <a:t> – U</a:t>
            </a:r>
            <a:r>
              <a:rPr lang="en-US" sz="2400" baseline="-25000" dirty="0"/>
              <a:t>1 </a:t>
            </a:r>
            <a:r>
              <a:rPr lang="en-US" sz="2400" dirty="0"/>
              <a:t> + P</a:t>
            </a:r>
            <a:r>
              <a:rPr lang="en-US" sz="2400" baseline="-25000" dirty="0"/>
              <a:t>2</a:t>
            </a:r>
            <a:r>
              <a:rPr lang="en-US" sz="2400" dirty="0"/>
              <a:t>V</a:t>
            </a:r>
            <a:r>
              <a:rPr lang="en-US" sz="2400" baseline="-25000" dirty="0"/>
              <a:t>2    </a:t>
            </a:r>
            <a:r>
              <a:rPr lang="en-US" sz="2400" dirty="0"/>
              <a:t>-  P</a:t>
            </a:r>
            <a:r>
              <a:rPr lang="en-US" sz="2400" baseline="-25000" dirty="0"/>
              <a:t>1</a:t>
            </a:r>
            <a:r>
              <a:rPr lang="en-US" sz="2400" dirty="0"/>
              <a:t>V</a:t>
            </a:r>
            <a:r>
              <a:rPr lang="en-US" sz="2400" baseline="-25000" dirty="0"/>
              <a:t>1   </a:t>
            </a:r>
          </a:p>
          <a:p>
            <a:endParaRPr lang="en-US" sz="2400" baseline="-25000" dirty="0"/>
          </a:p>
          <a:p>
            <a:r>
              <a:rPr lang="en-US" sz="2400" dirty="0"/>
              <a:t>     = ∆U + ∆ (PV)</a:t>
            </a:r>
          </a:p>
          <a:p>
            <a:endParaRPr lang="en-US" sz="2400" dirty="0"/>
          </a:p>
          <a:p>
            <a:r>
              <a:rPr lang="en-US" sz="2400" dirty="0"/>
              <a:t>Suppose the reaction is done at constant pressure</a:t>
            </a:r>
          </a:p>
          <a:p>
            <a:endParaRPr lang="en-US" sz="2400" dirty="0"/>
          </a:p>
          <a:p>
            <a:r>
              <a:rPr lang="en-US" sz="2400" dirty="0">
                <a:solidFill>
                  <a:srgbClr val="FF0000"/>
                </a:solidFill>
              </a:rPr>
              <a:t>∆H = </a:t>
            </a:r>
            <a:r>
              <a:rPr lang="en-US" sz="2400" dirty="0">
                <a:solidFill>
                  <a:srgbClr val="00B050"/>
                </a:solidFill>
              </a:rPr>
              <a:t>∆U + P ∆V </a:t>
            </a:r>
            <a:r>
              <a:rPr lang="en-US" sz="2400" dirty="0">
                <a:solidFill>
                  <a:srgbClr val="FF0000"/>
                </a:solidFill>
              </a:rPr>
              <a:t>= </a:t>
            </a:r>
            <a:r>
              <a:rPr lang="en-US" sz="2400" dirty="0" err="1">
                <a:solidFill>
                  <a:srgbClr val="FF0000"/>
                </a:solidFill>
              </a:rPr>
              <a:t>q</a:t>
            </a:r>
            <a:r>
              <a:rPr lang="en-US" sz="2400" baseline="-25000" dirty="0" err="1">
                <a:solidFill>
                  <a:srgbClr val="FF0000"/>
                </a:solidFill>
              </a:rPr>
              <a:t>P</a:t>
            </a:r>
            <a:r>
              <a:rPr lang="en-US" sz="2400" baseline="-25000" dirty="0">
                <a:solidFill>
                  <a:srgbClr val="FF0000"/>
                </a:solidFill>
              </a:rPr>
              <a:t>       </a:t>
            </a:r>
            <a:r>
              <a:rPr lang="en-US" sz="2400" dirty="0"/>
              <a:t>(at constant P)</a:t>
            </a:r>
            <a:endParaRPr lang="en-US" sz="2400" baseline="-25000" dirty="0"/>
          </a:p>
          <a:p>
            <a:endParaRPr lang="en-US" sz="2400" baseline="-25000" dirty="0"/>
          </a:p>
          <a:p>
            <a:r>
              <a:rPr lang="en-US" sz="2400" dirty="0"/>
              <a:t>Most system are occurred at constant pressure, so ∆H is more important than ∆U (constant V)</a:t>
            </a:r>
          </a:p>
          <a:p>
            <a:endParaRPr lang="en-GB" dirty="0"/>
          </a:p>
        </p:txBody>
      </p:sp>
      <p:sp>
        <p:nvSpPr>
          <p:cNvPr id="3" name="Slide Number Placeholder 2"/>
          <p:cNvSpPr>
            <a:spLocks noGrp="1"/>
          </p:cNvSpPr>
          <p:nvPr>
            <p:ph type="sldNum" sz="quarter" idx="12"/>
          </p:nvPr>
        </p:nvSpPr>
        <p:spPr/>
        <p:txBody>
          <a:bodyPr/>
          <a:lstStyle/>
          <a:p>
            <a:fld id="{1509B33C-29CF-42AC-80A8-79AD0A377C5A}" type="slidenum">
              <a:rPr lang="en-GB" smtClean="0"/>
              <a:t>37</a:t>
            </a:fld>
            <a:endParaRPr lang="en-GB"/>
          </a:p>
        </p:txBody>
      </p:sp>
    </p:spTree>
    <p:extLst>
      <p:ext uri="{BB962C8B-B14F-4D97-AF65-F5344CB8AC3E}">
        <p14:creationId xmlns:p14="http://schemas.microsoft.com/office/powerpoint/2010/main" val="1247559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81050"/>
            <a:ext cx="10553700" cy="5109091"/>
          </a:xfrm>
          <a:prstGeom prst="rect">
            <a:avLst/>
          </a:prstGeom>
          <a:noFill/>
        </p:spPr>
        <p:txBody>
          <a:bodyPr wrap="square" rtlCol="0">
            <a:spAutoFit/>
          </a:bodyPr>
          <a:lstStyle/>
          <a:p>
            <a:r>
              <a:rPr lang="en-US" sz="2800" dirty="0">
                <a:solidFill>
                  <a:srgbClr val="FF0000"/>
                </a:solidFill>
              </a:rPr>
              <a:t>Sign convention of ∆H</a:t>
            </a:r>
          </a:p>
          <a:p>
            <a:endParaRPr lang="en-US" sz="2400" dirty="0"/>
          </a:p>
          <a:p>
            <a:r>
              <a:rPr lang="en-US" sz="2400" dirty="0"/>
              <a:t>Heat Absorbed: </a:t>
            </a:r>
            <a:r>
              <a:rPr lang="en-US" sz="2400" dirty="0">
                <a:solidFill>
                  <a:srgbClr val="00B050"/>
                </a:solidFill>
              </a:rPr>
              <a:t>∆H is positive</a:t>
            </a:r>
          </a:p>
          <a:p>
            <a:endParaRPr lang="en-US" sz="2400" dirty="0"/>
          </a:p>
          <a:p>
            <a:r>
              <a:rPr lang="en-US" sz="2400" dirty="0"/>
              <a:t>Heat Released (Evolved): </a:t>
            </a:r>
            <a:r>
              <a:rPr lang="en-US" sz="2400" dirty="0">
                <a:solidFill>
                  <a:srgbClr val="0070C0"/>
                </a:solidFill>
              </a:rPr>
              <a:t>∆H is negative</a:t>
            </a:r>
          </a:p>
          <a:p>
            <a:endParaRPr lang="en-US" sz="2400" dirty="0"/>
          </a:p>
          <a:p>
            <a:r>
              <a:rPr lang="en-US" sz="2800" dirty="0">
                <a:solidFill>
                  <a:srgbClr val="FF0000"/>
                </a:solidFill>
              </a:rPr>
              <a:t>Examples</a:t>
            </a:r>
          </a:p>
          <a:p>
            <a:endParaRPr lang="en-US" sz="2400" dirty="0"/>
          </a:p>
          <a:p>
            <a:pPr>
              <a:lnSpc>
                <a:spcPct val="150000"/>
              </a:lnSpc>
            </a:pPr>
            <a:r>
              <a:rPr lang="en-GB" sz="2400" dirty="0"/>
              <a:t>11- When 1 mole of methane (CH</a:t>
            </a:r>
            <a:r>
              <a:rPr lang="en-GB" sz="2400" baseline="-25000" dirty="0"/>
              <a:t>4</a:t>
            </a:r>
            <a:r>
              <a:rPr lang="en-GB" sz="2400" dirty="0"/>
              <a:t>) is burned at constant pressure, 890 kJ of energy is released as heat. Calculate ΔH for a process in which a 5.8 g sample of methane is burned at constant pressure.</a:t>
            </a:r>
          </a:p>
          <a:p>
            <a:endParaRPr lang="en-GB" dirty="0"/>
          </a:p>
        </p:txBody>
      </p:sp>
      <p:sp>
        <p:nvSpPr>
          <p:cNvPr id="3" name="Slide Number Placeholder 2"/>
          <p:cNvSpPr>
            <a:spLocks noGrp="1"/>
          </p:cNvSpPr>
          <p:nvPr>
            <p:ph type="sldNum" sz="quarter" idx="12"/>
          </p:nvPr>
        </p:nvSpPr>
        <p:spPr/>
        <p:txBody>
          <a:bodyPr/>
          <a:lstStyle/>
          <a:p>
            <a:fld id="{1509B33C-29CF-42AC-80A8-79AD0A377C5A}" type="slidenum">
              <a:rPr lang="en-GB" smtClean="0"/>
              <a:t>38</a:t>
            </a:fld>
            <a:endParaRPr lang="en-GB"/>
          </a:p>
        </p:txBody>
      </p:sp>
    </p:spTree>
    <p:extLst>
      <p:ext uri="{BB962C8B-B14F-4D97-AF65-F5344CB8AC3E}">
        <p14:creationId xmlns:p14="http://schemas.microsoft.com/office/powerpoint/2010/main" val="2427703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1051" y="666750"/>
            <a:ext cx="10591799" cy="3600986"/>
          </a:xfrm>
          <a:prstGeom prst="rect">
            <a:avLst/>
          </a:prstGeom>
          <a:noFill/>
        </p:spPr>
        <p:txBody>
          <a:bodyPr wrap="square" rtlCol="0">
            <a:spAutoFit/>
          </a:bodyPr>
          <a:lstStyle/>
          <a:p>
            <a:r>
              <a:rPr lang="en-US" sz="2400" dirty="0"/>
              <a:t>12- How much heat is evolved when 266 g of white phosphorus (P</a:t>
            </a:r>
            <a:r>
              <a:rPr lang="en-US" sz="2400" baseline="-25000" dirty="0"/>
              <a:t>4</a:t>
            </a:r>
            <a:r>
              <a:rPr lang="en-US" sz="2400" dirty="0"/>
              <a:t>) burns in air?</a:t>
            </a:r>
          </a:p>
          <a:p>
            <a:endParaRPr lang="en-US" sz="2400" dirty="0"/>
          </a:p>
          <a:p>
            <a:r>
              <a:rPr lang="en-US" sz="2400" dirty="0"/>
              <a:t>P</a:t>
            </a:r>
            <a:r>
              <a:rPr lang="en-US" sz="2400" baseline="-25000" dirty="0"/>
              <a:t>4</a:t>
            </a:r>
            <a:r>
              <a:rPr lang="en-US" sz="2400" dirty="0"/>
              <a:t> (s) + 5O</a:t>
            </a:r>
            <a:r>
              <a:rPr lang="en-US" sz="2400" baseline="-25000" dirty="0"/>
              <a:t>2</a:t>
            </a:r>
            <a:r>
              <a:rPr lang="en-US" sz="2400" dirty="0"/>
              <a:t>                 P</a:t>
            </a:r>
            <a:r>
              <a:rPr lang="en-US" sz="2400" baseline="-25000" dirty="0"/>
              <a:t>4</a:t>
            </a:r>
            <a:r>
              <a:rPr lang="en-US" sz="2400" dirty="0"/>
              <a:t>O</a:t>
            </a:r>
            <a:r>
              <a:rPr lang="en-US" sz="2400" baseline="-25000" dirty="0"/>
              <a:t>10 </a:t>
            </a:r>
            <a:r>
              <a:rPr lang="en-US" sz="2400" dirty="0"/>
              <a:t>(s) 		∆H = -3013 kJ</a:t>
            </a:r>
          </a:p>
          <a:p>
            <a:endParaRPr lang="en-US" sz="2400" dirty="0"/>
          </a:p>
          <a:p>
            <a:endParaRPr lang="en-US" sz="2400" dirty="0"/>
          </a:p>
          <a:p>
            <a:pPr>
              <a:lnSpc>
                <a:spcPct val="150000"/>
              </a:lnSpc>
            </a:pPr>
            <a:r>
              <a:rPr lang="en-US" sz="2400" dirty="0"/>
              <a:t>13- </a:t>
            </a:r>
            <a:r>
              <a:rPr lang="en-GB" sz="2400" dirty="0"/>
              <a:t>When 2.0 </a:t>
            </a:r>
            <a:r>
              <a:rPr lang="en-GB" sz="2400" dirty="0" err="1"/>
              <a:t>mol</a:t>
            </a:r>
            <a:r>
              <a:rPr lang="en-GB" sz="2400" dirty="0"/>
              <a:t> CO</a:t>
            </a:r>
            <a:r>
              <a:rPr lang="en-GB" sz="2400" baseline="-25000" dirty="0"/>
              <a:t>2</a:t>
            </a:r>
            <a:r>
              <a:rPr lang="en-GB" sz="2400" dirty="0"/>
              <a:t> is heated at a constant pressure of 1.25 </a:t>
            </a:r>
            <a:r>
              <a:rPr lang="en-GB" sz="2400" dirty="0" err="1"/>
              <a:t>atm</a:t>
            </a:r>
            <a:r>
              <a:rPr lang="en-GB" sz="2400" dirty="0"/>
              <a:t>, its temperature increases from 250 K to 277 K. Given that the molar heat capacity of CO</a:t>
            </a:r>
            <a:r>
              <a:rPr lang="en-GB" sz="2400" baseline="-25000" dirty="0"/>
              <a:t>2</a:t>
            </a:r>
            <a:r>
              <a:rPr lang="en-GB" sz="2400" dirty="0"/>
              <a:t>(g) at constant pressure is 37.11 J K</a:t>
            </a:r>
            <a:r>
              <a:rPr lang="en-GB" sz="2400" baseline="30000" dirty="0"/>
              <a:t>−1 </a:t>
            </a:r>
            <a:r>
              <a:rPr lang="en-GB" sz="2400" dirty="0"/>
              <a:t>mol</a:t>
            </a:r>
            <a:r>
              <a:rPr lang="en-GB" sz="2400" baseline="30000" dirty="0"/>
              <a:t>−1</a:t>
            </a:r>
            <a:r>
              <a:rPr lang="en-GB" sz="2400" dirty="0"/>
              <a:t>, calculate q, ΔH, and ΔU</a:t>
            </a:r>
          </a:p>
        </p:txBody>
      </p:sp>
      <p:cxnSp>
        <p:nvCxnSpPr>
          <p:cNvPr id="4" name="Straight Arrow Connector 3"/>
          <p:cNvCxnSpPr/>
          <p:nvPr/>
        </p:nvCxnSpPr>
        <p:spPr>
          <a:xfrm>
            <a:off x="2457450" y="1638300"/>
            <a:ext cx="74295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1509B33C-29CF-42AC-80A8-79AD0A377C5A}" type="slidenum">
              <a:rPr lang="en-GB" smtClean="0"/>
              <a:t>39</a:t>
            </a:fld>
            <a:endParaRPr lang="en-GB"/>
          </a:p>
        </p:txBody>
      </p:sp>
    </p:spTree>
    <p:extLst>
      <p:ext uri="{BB962C8B-B14F-4D97-AF65-F5344CB8AC3E}">
        <p14:creationId xmlns:p14="http://schemas.microsoft.com/office/powerpoint/2010/main" val="224678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277" y="1032492"/>
            <a:ext cx="10568353"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Heat (q)</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It is a form of energy which flows from one system to another because of different in temperature. Heat refer to random form of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Calibri"/>
                <a:ea typeface="+mn-ea"/>
                <a:cs typeface="+mn-cs"/>
              </a:rPr>
              <a:t>Units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SI = Joule (J) / Nm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Calorie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cal</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srgbClr val="00B050"/>
                </a:solidFill>
                <a:effectLst/>
                <a:uLnTx/>
                <a:uFillTx/>
                <a:latin typeface="Calibri"/>
                <a:ea typeface="+mn-ea"/>
                <a:cs typeface="+mn-cs"/>
              </a:rPr>
              <a:t>1 </a:t>
            </a:r>
            <a:r>
              <a:rPr kumimoji="0" lang="en-US" sz="2400" b="0" i="0" u="none" strike="noStrike" kern="1200" cap="none" spc="0" normalizeH="0" baseline="0" noProof="0" dirty="0" err="1">
                <a:ln>
                  <a:noFill/>
                </a:ln>
                <a:solidFill>
                  <a:srgbClr val="00B050"/>
                </a:solidFill>
                <a:effectLst/>
                <a:uLnTx/>
                <a:uFillTx/>
                <a:latin typeface="Calibri"/>
                <a:ea typeface="+mn-ea"/>
                <a:cs typeface="+mn-cs"/>
              </a:rPr>
              <a:t>cal</a:t>
            </a:r>
            <a:r>
              <a:rPr kumimoji="0" lang="en-US" sz="2400" b="0" i="0" u="none" strike="noStrike" kern="1200" cap="none" spc="0" normalizeH="0" baseline="0" noProof="0" dirty="0">
                <a:ln>
                  <a:noFill/>
                </a:ln>
                <a:solidFill>
                  <a:srgbClr val="00B050"/>
                </a:solidFill>
                <a:effectLst/>
                <a:uLnTx/>
                <a:uFillTx/>
                <a:latin typeface="Calibri"/>
                <a:ea typeface="+mn-ea"/>
                <a:cs typeface="+mn-cs"/>
              </a:rPr>
              <a:t> = 4.184 J </a:t>
            </a:r>
            <a:r>
              <a:rPr kumimoji="0" lang="en-US" sz="2400" b="0" i="0" u="none" strike="noStrike" kern="1200" cap="none" spc="0" normalizeH="0" baseline="0" noProof="0" dirty="0">
                <a:ln>
                  <a:noFill/>
                </a:ln>
                <a:solidFill>
                  <a:prstClr val="black"/>
                </a:solidFill>
                <a:effectLst/>
                <a:uLnTx/>
                <a:uFillTx/>
                <a:latin typeface="Calibri"/>
                <a:ea typeface="+mn-ea"/>
                <a:cs typeface="+mn-cs"/>
              </a:rPr>
              <a:t>– note: kcal = Cal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7A519-BAB9-4402-AD10-BEB3A319FAE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861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169" y="233690"/>
            <a:ext cx="9375881" cy="6432530"/>
          </a:xfrm>
          <a:prstGeom prst="rect">
            <a:avLst/>
          </a:prstGeom>
        </p:spPr>
        <p:txBody>
          <a:bodyPr wrap="square">
            <a:spAutoFit/>
          </a:bodyPr>
          <a:lstStyle/>
          <a:p>
            <a:pPr lvl="0"/>
            <a:r>
              <a:rPr lang="en-US" sz="2800" dirty="0">
                <a:solidFill>
                  <a:srgbClr val="FF0000"/>
                </a:solidFill>
              </a:rPr>
              <a:t>Expression in Enthalpy change (∆H): ∆U + P∆V </a:t>
            </a:r>
          </a:p>
          <a:p>
            <a:pPr lvl="0"/>
            <a:endParaRPr lang="en-US" sz="2800" dirty="0">
              <a:solidFill>
                <a:srgbClr val="FF0000"/>
              </a:solidFill>
            </a:endParaRPr>
          </a:p>
          <a:p>
            <a:pPr lvl="0"/>
            <a:r>
              <a:rPr lang="en-US" sz="2800" dirty="0">
                <a:solidFill>
                  <a:srgbClr val="FF0000"/>
                </a:solidFill>
              </a:rPr>
              <a:t>For Solids, Liquids, Gases:</a:t>
            </a:r>
          </a:p>
          <a:p>
            <a:pPr lvl="0"/>
            <a:endParaRPr lang="en-US" sz="2800" dirty="0">
              <a:solidFill>
                <a:srgbClr val="FF0000"/>
              </a:solidFill>
            </a:endParaRPr>
          </a:p>
          <a:p>
            <a:pPr lvl="0"/>
            <a:r>
              <a:rPr lang="en-US" sz="2400" dirty="0">
                <a:solidFill>
                  <a:srgbClr val="FF0000"/>
                </a:solidFill>
              </a:rPr>
              <a:t>For Solid, </a:t>
            </a:r>
            <a:r>
              <a:rPr lang="en-US" sz="2400" dirty="0"/>
              <a:t>there is negligible change in volume at constant pressure</a:t>
            </a:r>
          </a:p>
          <a:p>
            <a:pPr lvl="0"/>
            <a:endParaRPr lang="en-US" sz="2800" dirty="0">
              <a:solidFill>
                <a:srgbClr val="FF0000"/>
              </a:solidFill>
            </a:endParaRPr>
          </a:p>
          <a:p>
            <a:pPr algn="ctr"/>
            <a:r>
              <a:rPr lang="en-US" sz="2800" dirty="0">
                <a:solidFill>
                  <a:srgbClr val="FF0000"/>
                </a:solidFill>
              </a:rPr>
              <a:t>∆V = 0         </a:t>
            </a:r>
            <a:r>
              <a:rPr lang="en-US" sz="2400" dirty="0"/>
              <a:t>then</a:t>
            </a:r>
            <a:r>
              <a:rPr lang="en-US" sz="2800" dirty="0"/>
              <a:t> </a:t>
            </a:r>
            <a:r>
              <a:rPr lang="en-US" sz="2800" dirty="0">
                <a:solidFill>
                  <a:srgbClr val="FF0000"/>
                </a:solidFill>
              </a:rPr>
              <a:t>        P∆V = 0</a:t>
            </a:r>
          </a:p>
          <a:p>
            <a:pPr algn="ctr"/>
            <a:endParaRPr lang="en-US" sz="2800" dirty="0">
              <a:solidFill>
                <a:srgbClr val="FF0000"/>
              </a:solidFill>
            </a:endParaRPr>
          </a:p>
          <a:p>
            <a:pPr algn="ctr"/>
            <a:r>
              <a:rPr lang="en-US" sz="2800" dirty="0">
                <a:solidFill>
                  <a:srgbClr val="FF0000"/>
                </a:solidFill>
              </a:rPr>
              <a:t>∆H = ∆U    </a:t>
            </a:r>
            <a:r>
              <a:rPr lang="en-US" sz="2400" dirty="0">
                <a:solidFill>
                  <a:srgbClr val="00B050"/>
                </a:solidFill>
              </a:rPr>
              <a:t>(For solids)</a:t>
            </a:r>
          </a:p>
          <a:p>
            <a:pPr algn="ctr"/>
            <a:endParaRPr lang="en-US" sz="2800" dirty="0">
              <a:solidFill>
                <a:srgbClr val="FF0000"/>
              </a:solidFill>
            </a:endParaRPr>
          </a:p>
          <a:p>
            <a:r>
              <a:rPr lang="en-US" sz="2400" dirty="0">
                <a:solidFill>
                  <a:srgbClr val="FF0000"/>
                </a:solidFill>
              </a:rPr>
              <a:t>For Liquids, </a:t>
            </a:r>
            <a:r>
              <a:rPr lang="en-US" sz="2400" dirty="0"/>
              <a:t>there is negligible change in volume at constant pressure</a:t>
            </a:r>
          </a:p>
          <a:p>
            <a:endParaRPr lang="en-US" sz="2800" dirty="0">
              <a:solidFill>
                <a:srgbClr val="FF0000"/>
              </a:solidFill>
            </a:endParaRPr>
          </a:p>
          <a:p>
            <a:pPr algn="ctr"/>
            <a:r>
              <a:rPr lang="en-US" sz="2800" dirty="0">
                <a:solidFill>
                  <a:srgbClr val="FF0000"/>
                </a:solidFill>
              </a:rPr>
              <a:t>∆V = 0         </a:t>
            </a:r>
            <a:r>
              <a:rPr lang="en-US" sz="2400" dirty="0"/>
              <a:t>then</a:t>
            </a:r>
            <a:r>
              <a:rPr lang="en-US" sz="2800" dirty="0"/>
              <a:t> </a:t>
            </a:r>
            <a:r>
              <a:rPr lang="en-US" sz="2800" dirty="0">
                <a:solidFill>
                  <a:srgbClr val="FF0000"/>
                </a:solidFill>
              </a:rPr>
              <a:t>        P∆V = 0</a:t>
            </a:r>
          </a:p>
          <a:p>
            <a:pPr algn="ctr"/>
            <a:endParaRPr lang="en-US" sz="2800" dirty="0">
              <a:solidFill>
                <a:srgbClr val="FF0000"/>
              </a:solidFill>
            </a:endParaRPr>
          </a:p>
          <a:p>
            <a:pPr algn="ctr"/>
            <a:r>
              <a:rPr lang="en-US" sz="2800" dirty="0">
                <a:solidFill>
                  <a:srgbClr val="FF0000"/>
                </a:solidFill>
              </a:rPr>
              <a:t>∆H = ∆U    </a:t>
            </a:r>
            <a:r>
              <a:rPr lang="en-US" sz="2400" dirty="0">
                <a:solidFill>
                  <a:srgbClr val="00B050"/>
                </a:solidFill>
              </a:rPr>
              <a:t>(For liquids)</a:t>
            </a:r>
          </a:p>
        </p:txBody>
      </p:sp>
      <p:sp>
        <p:nvSpPr>
          <p:cNvPr id="3" name="Slide Number Placeholder 2"/>
          <p:cNvSpPr>
            <a:spLocks noGrp="1"/>
          </p:cNvSpPr>
          <p:nvPr>
            <p:ph type="sldNum" sz="quarter" idx="12"/>
          </p:nvPr>
        </p:nvSpPr>
        <p:spPr/>
        <p:txBody>
          <a:bodyPr/>
          <a:lstStyle/>
          <a:p>
            <a:fld id="{1509B33C-29CF-42AC-80A8-79AD0A377C5A}" type="slidenum">
              <a:rPr lang="en-GB" smtClean="0"/>
              <a:t>40</a:t>
            </a:fld>
            <a:endParaRPr lang="en-GB"/>
          </a:p>
        </p:txBody>
      </p:sp>
    </p:spTree>
    <p:extLst>
      <p:ext uri="{BB962C8B-B14F-4D97-AF65-F5344CB8AC3E}">
        <p14:creationId xmlns:p14="http://schemas.microsoft.com/office/powerpoint/2010/main" val="2113416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550" y="296525"/>
            <a:ext cx="8957260" cy="6494085"/>
          </a:xfrm>
          <a:prstGeom prst="rect">
            <a:avLst/>
          </a:prstGeom>
          <a:noFill/>
        </p:spPr>
        <p:txBody>
          <a:bodyPr wrap="none" rtlCol="0">
            <a:spAutoFit/>
          </a:bodyPr>
          <a:lstStyle/>
          <a:p>
            <a:r>
              <a:rPr lang="en-US" sz="2400" dirty="0">
                <a:solidFill>
                  <a:srgbClr val="FF0000"/>
                </a:solidFill>
              </a:rPr>
              <a:t>For gases</a:t>
            </a:r>
            <a:r>
              <a:rPr lang="en-US" sz="2400" dirty="0"/>
              <a:t>, there is considerable change in volume at constant pressure</a:t>
            </a:r>
          </a:p>
          <a:p>
            <a:endParaRPr lang="en-US" sz="2400" dirty="0"/>
          </a:p>
          <a:p>
            <a:r>
              <a:rPr lang="en-US" sz="2400" dirty="0"/>
              <a:t>∆H = ∆U + P∆V</a:t>
            </a:r>
          </a:p>
          <a:p>
            <a:endParaRPr lang="en-US" sz="2400" dirty="0">
              <a:solidFill>
                <a:srgbClr val="FF0000"/>
              </a:solidFill>
            </a:endParaRPr>
          </a:p>
          <a:p>
            <a:r>
              <a:rPr lang="en-US" sz="2400" dirty="0"/>
              <a:t>∆H = ∆U + P (V</a:t>
            </a:r>
            <a:r>
              <a:rPr lang="en-US" sz="2400" baseline="-25000" dirty="0"/>
              <a:t>2</a:t>
            </a:r>
            <a:r>
              <a:rPr lang="en-US" sz="2400" dirty="0"/>
              <a:t> – V</a:t>
            </a:r>
            <a:r>
              <a:rPr lang="en-US" sz="2400" baseline="-25000" dirty="0"/>
              <a:t>1</a:t>
            </a:r>
            <a:r>
              <a:rPr lang="en-US" sz="2400" dirty="0"/>
              <a:t>)  = ∆U + </a:t>
            </a:r>
            <a:r>
              <a:rPr lang="en-US" sz="2400" dirty="0">
                <a:solidFill>
                  <a:srgbClr val="00B050"/>
                </a:solidFill>
              </a:rPr>
              <a:t>PV</a:t>
            </a:r>
            <a:r>
              <a:rPr lang="en-US" sz="2400" baseline="-25000" dirty="0">
                <a:solidFill>
                  <a:srgbClr val="00B050"/>
                </a:solidFill>
              </a:rPr>
              <a:t>2</a:t>
            </a:r>
            <a:r>
              <a:rPr lang="en-US" sz="2400" dirty="0"/>
              <a:t> – </a:t>
            </a:r>
            <a:r>
              <a:rPr lang="en-US" sz="2400" dirty="0">
                <a:solidFill>
                  <a:srgbClr val="00B050"/>
                </a:solidFill>
              </a:rPr>
              <a:t>PV</a:t>
            </a:r>
            <a:r>
              <a:rPr lang="en-US" sz="2400" baseline="-25000" dirty="0">
                <a:solidFill>
                  <a:srgbClr val="00B050"/>
                </a:solidFill>
              </a:rPr>
              <a:t>1</a:t>
            </a:r>
          </a:p>
          <a:p>
            <a:endParaRPr lang="en-US" sz="2400" dirty="0"/>
          </a:p>
          <a:p>
            <a:r>
              <a:rPr lang="en-US" sz="2400" dirty="0"/>
              <a:t>PV</a:t>
            </a:r>
            <a:r>
              <a:rPr lang="en-US" sz="2400" baseline="-25000" dirty="0"/>
              <a:t>2</a:t>
            </a:r>
            <a:r>
              <a:rPr lang="en-US" sz="2400" dirty="0"/>
              <a:t> = </a:t>
            </a:r>
            <a:r>
              <a:rPr lang="en-US" sz="2400" dirty="0">
                <a:solidFill>
                  <a:srgbClr val="00B050"/>
                </a:solidFill>
              </a:rPr>
              <a:t>n</a:t>
            </a:r>
            <a:r>
              <a:rPr lang="en-US" sz="2400" baseline="-25000" dirty="0">
                <a:solidFill>
                  <a:srgbClr val="00B050"/>
                </a:solidFill>
              </a:rPr>
              <a:t>2</a:t>
            </a:r>
            <a:r>
              <a:rPr lang="en-US" sz="2400" dirty="0">
                <a:solidFill>
                  <a:srgbClr val="00B050"/>
                </a:solidFill>
              </a:rPr>
              <a:t>RT</a:t>
            </a:r>
          </a:p>
          <a:p>
            <a:r>
              <a:rPr lang="en-US" sz="2400" dirty="0"/>
              <a:t>PV</a:t>
            </a:r>
            <a:r>
              <a:rPr lang="en-US" sz="2400" baseline="-25000" dirty="0"/>
              <a:t>1</a:t>
            </a:r>
            <a:r>
              <a:rPr lang="en-US" sz="2400" dirty="0"/>
              <a:t> = </a:t>
            </a:r>
            <a:r>
              <a:rPr lang="en-US" sz="2400" dirty="0">
                <a:solidFill>
                  <a:srgbClr val="00B050"/>
                </a:solidFill>
              </a:rPr>
              <a:t>n</a:t>
            </a:r>
            <a:r>
              <a:rPr lang="en-US" sz="2400" baseline="-25000" dirty="0">
                <a:solidFill>
                  <a:srgbClr val="00B050"/>
                </a:solidFill>
              </a:rPr>
              <a:t>1</a:t>
            </a:r>
            <a:r>
              <a:rPr lang="en-US" sz="2400" dirty="0">
                <a:solidFill>
                  <a:srgbClr val="00B050"/>
                </a:solidFill>
              </a:rPr>
              <a:t>RT</a:t>
            </a:r>
          </a:p>
          <a:p>
            <a:endParaRPr lang="en-US" sz="2400" dirty="0"/>
          </a:p>
          <a:p>
            <a:r>
              <a:rPr lang="en-US" sz="2400" dirty="0"/>
              <a:t>∆H = ∆U + </a:t>
            </a:r>
            <a:r>
              <a:rPr lang="en-US" sz="2400" dirty="0">
                <a:solidFill>
                  <a:srgbClr val="00B050"/>
                </a:solidFill>
              </a:rPr>
              <a:t>n</a:t>
            </a:r>
            <a:r>
              <a:rPr lang="en-US" sz="2400" baseline="-25000" dirty="0">
                <a:solidFill>
                  <a:srgbClr val="00B050"/>
                </a:solidFill>
              </a:rPr>
              <a:t>2</a:t>
            </a:r>
            <a:r>
              <a:rPr lang="en-US" sz="2400" dirty="0">
                <a:solidFill>
                  <a:srgbClr val="00B050"/>
                </a:solidFill>
              </a:rPr>
              <a:t>RT</a:t>
            </a:r>
            <a:r>
              <a:rPr lang="en-US" sz="2400" dirty="0"/>
              <a:t> – </a:t>
            </a:r>
            <a:r>
              <a:rPr lang="en-US" sz="2400" dirty="0">
                <a:solidFill>
                  <a:srgbClr val="00B050"/>
                </a:solidFill>
              </a:rPr>
              <a:t>n</a:t>
            </a:r>
            <a:r>
              <a:rPr lang="en-US" sz="2400" baseline="-25000" dirty="0">
                <a:solidFill>
                  <a:srgbClr val="00B050"/>
                </a:solidFill>
              </a:rPr>
              <a:t>1</a:t>
            </a:r>
            <a:r>
              <a:rPr lang="en-US" sz="2400" dirty="0">
                <a:solidFill>
                  <a:srgbClr val="00B050"/>
                </a:solidFill>
              </a:rPr>
              <a:t>RT</a:t>
            </a:r>
            <a:r>
              <a:rPr lang="en-US" sz="2400" dirty="0"/>
              <a:t> = ∆U + RT (n</a:t>
            </a:r>
            <a:r>
              <a:rPr lang="en-US" sz="2400" baseline="-25000" dirty="0"/>
              <a:t>2</a:t>
            </a:r>
            <a:r>
              <a:rPr lang="en-US" sz="2400" dirty="0"/>
              <a:t> – n</a:t>
            </a:r>
            <a:r>
              <a:rPr lang="en-US" sz="2400" baseline="-25000" dirty="0"/>
              <a:t>1</a:t>
            </a:r>
            <a:r>
              <a:rPr lang="en-US" sz="2400" dirty="0"/>
              <a:t>)</a:t>
            </a:r>
          </a:p>
          <a:p>
            <a:endParaRPr lang="en-US" sz="2400" dirty="0">
              <a:solidFill>
                <a:srgbClr val="FF0000"/>
              </a:solidFill>
            </a:endParaRPr>
          </a:p>
          <a:p>
            <a:pPr algn="ctr"/>
            <a:r>
              <a:rPr lang="en-US" sz="2800" dirty="0">
                <a:solidFill>
                  <a:srgbClr val="FF0000"/>
                </a:solidFill>
              </a:rPr>
              <a:t>∆H = ∆U + ∆</a:t>
            </a:r>
            <a:r>
              <a:rPr lang="en-US" sz="2800" dirty="0" err="1">
                <a:solidFill>
                  <a:srgbClr val="FF0000"/>
                </a:solidFill>
              </a:rPr>
              <a:t>n</a:t>
            </a:r>
            <a:r>
              <a:rPr lang="en-US" sz="2800" baseline="-25000" dirty="0" err="1">
                <a:solidFill>
                  <a:srgbClr val="FF0000"/>
                </a:solidFill>
              </a:rPr>
              <a:t>g</a:t>
            </a:r>
            <a:r>
              <a:rPr lang="en-US" sz="2800" dirty="0" err="1">
                <a:solidFill>
                  <a:srgbClr val="FF0000"/>
                </a:solidFill>
              </a:rPr>
              <a:t>RT</a:t>
            </a:r>
            <a:endParaRPr lang="en-US" sz="2800" dirty="0">
              <a:solidFill>
                <a:srgbClr val="FF0000"/>
              </a:solidFill>
            </a:endParaRPr>
          </a:p>
          <a:p>
            <a:endParaRPr lang="en-US" sz="2400" dirty="0">
              <a:solidFill>
                <a:srgbClr val="FF0000"/>
              </a:solidFill>
            </a:endParaRPr>
          </a:p>
          <a:p>
            <a:r>
              <a:rPr lang="en-US" sz="2400" dirty="0"/>
              <a:t>Therefore :  </a:t>
            </a:r>
            <a:r>
              <a:rPr lang="en-US" sz="2800" dirty="0">
                <a:solidFill>
                  <a:srgbClr val="00B050"/>
                </a:solidFill>
              </a:rPr>
              <a:t>w = - P ∆V   </a:t>
            </a:r>
            <a:r>
              <a:rPr lang="en-US" sz="2400" dirty="0"/>
              <a:t>becomes</a:t>
            </a:r>
            <a:r>
              <a:rPr lang="en-US" sz="2400" dirty="0">
                <a:solidFill>
                  <a:srgbClr val="FF0000"/>
                </a:solidFill>
              </a:rPr>
              <a:t>  </a:t>
            </a:r>
            <a:r>
              <a:rPr lang="en-US" sz="2800" dirty="0">
                <a:solidFill>
                  <a:srgbClr val="FF0000"/>
                </a:solidFill>
              </a:rPr>
              <a:t>w = - ∆</a:t>
            </a:r>
            <a:r>
              <a:rPr lang="en-US" sz="2800" dirty="0" err="1">
                <a:solidFill>
                  <a:srgbClr val="FF0000"/>
                </a:solidFill>
              </a:rPr>
              <a:t>n</a:t>
            </a:r>
            <a:r>
              <a:rPr lang="en-US" sz="2800" baseline="-25000" dirty="0" err="1">
                <a:solidFill>
                  <a:srgbClr val="FF0000"/>
                </a:solidFill>
              </a:rPr>
              <a:t>g</a:t>
            </a:r>
            <a:r>
              <a:rPr lang="en-US" sz="2800" dirty="0" err="1">
                <a:solidFill>
                  <a:srgbClr val="FF0000"/>
                </a:solidFill>
              </a:rPr>
              <a:t>RT</a:t>
            </a:r>
            <a:endParaRPr lang="en-US" sz="2800" dirty="0">
              <a:solidFill>
                <a:srgbClr val="FF0000"/>
              </a:solidFill>
            </a:endParaRPr>
          </a:p>
          <a:p>
            <a:endParaRPr lang="en-US" sz="2400" dirty="0"/>
          </a:p>
          <a:p>
            <a:endParaRPr lang="en-US" sz="2400" dirty="0"/>
          </a:p>
          <a:p>
            <a:endParaRPr lang="en-GB" sz="2400" dirty="0"/>
          </a:p>
        </p:txBody>
      </p:sp>
      <p:sp>
        <p:nvSpPr>
          <p:cNvPr id="3" name="Slide Number Placeholder 2"/>
          <p:cNvSpPr>
            <a:spLocks noGrp="1"/>
          </p:cNvSpPr>
          <p:nvPr>
            <p:ph type="sldNum" sz="quarter" idx="12"/>
          </p:nvPr>
        </p:nvSpPr>
        <p:spPr/>
        <p:txBody>
          <a:bodyPr/>
          <a:lstStyle/>
          <a:p>
            <a:fld id="{1509B33C-29CF-42AC-80A8-79AD0A377C5A}" type="slidenum">
              <a:rPr lang="en-GB" smtClean="0"/>
              <a:t>41</a:t>
            </a:fld>
            <a:endParaRPr lang="en-GB"/>
          </a:p>
        </p:txBody>
      </p:sp>
    </p:spTree>
    <p:extLst>
      <p:ext uri="{BB962C8B-B14F-4D97-AF65-F5344CB8AC3E}">
        <p14:creationId xmlns:p14="http://schemas.microsoft.com/office/powerpoint/2010/main" val="2415570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704850"/>
            <a:ext cx="8382359" cy="800219"/>
          </a:xfrm>
          <a:prstGeom prst="rect">
            <a:avLst/>
          </a:prstGeom>
          <a:noFill/>
        </p:spPr>
        <p:txBody>
          <a:bodyPr wrap="none" rtlCol="0">
            <a:spAutoFit/>
          </a:bodyPr>
          <a:lstStyle/>
          <a:p>
            <a:r>
              <a:rPr lang="en-US" sz="2800" dirty="0">
                <a:solidFill>
                  <a:srgbClr val="FF0000"/>
                </a:solidFill>
              </a:rPr>
              <a:t>Determination of work (By the system or On the system)</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405655330"/>
              </p:ext>
            </p:extLst>
          </p:nvPr>
        </p:nvGraphicFramePr>
        <p:xfrm>
          <a:off x="914399" y="1505069"/>
          <a:ext cx="10439400" cy="4801024"/>
        </p:xfrm>
        <a:graphic>
          <a:graphicData uri="http://schemas.openxmlformats.org/drawingml/2006/table">
            <a:tbl>
              <a:tblPr firstRow="1" bandRow="1">
                <a:tableStyleId>{5C22544A-7EE6-4342-B048-85BDC9FD1C3A}</a:tableStyleId>
              </a:tblPr>
              <a:tblGrid>
                <a:gridCol w="2609850">
                  <a:extLst>
                    <a:ext uri="{9D8B030D-6E8A-4147-A177-3AD203B41FA5}">
                      <a16:colId xmlns:a16="http://schemas.microsoft.com/office/drawing/2014/main" val="20000"/>
                    </a:ext>
                  </a:extLst>
                </a:gridCol>
                <a:gridCol w="2609850">
                  <a:extLst>
                    <a:ext uri="{9D8B030D-6E8A-4147-A177-3AD203B41FA5}">
                      <a16:colId xmlns:a16="http://schemas.microsoft.com/office/drawing/2014/main" val="20001"/>
                    </a:ext>
                  </a:extLst>
                </a:gridCol>
                <a:gridCol w="2609850">
                  <a:extLst>
                    <a:ext uri="{9D8B030D-6E8A-4147-A177-3AD203B41FA5}">
                      <a16:colId xmlns:a16="http://schemas.microsoft.com/office/drawing/2014/main" val="20002"/>
                    </a:ext>
                  </a:extLst>
                </a:gridCol>
                <a:gridCol w="2609850">
                  <a:extLst>
                    <a:ext uri="{9D8B030D-6E8A-4147-A177-3AD203B41FA5}">
                      <a16:colId xmlns:a16="http://schemas.microsoft.com/office/drawing/2014/main" val="20003"/>
                    </a:ext>
                  </a:extLst>
                </a:gridCol>
              </a:tblGrid>
              <a:tr h="62865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W = - </a:t>
                      </a:r>
                      <a:r>
                        <a:rPr lang="en-US" sz="2800" dirty="0">
                          <a:solidFill>
                            <a:schemeClr val="bg1"/>
                          </a:solidFill>
                        </a:rPr>
                        <a:t>∆</a:t>
                      </a:r>
                      <a:r>
                        <a:rPr lang="en-US" sz="2800" dirty="0" err="1">
                          <a:solidFill>
                            <a:schemeClr val="bg1"/>
                          </a:solidFill>
                        </a:rPr>
                        <a:t>n</a:t>
                      </a:r>
                      <a:r>
                        <a:rPr lang="en-US" sz="2800" baseline="-25000" dirty="0" err="1">
                          <a:solidFill>
                            <a:schemeClr val="bg1"/>
                          </a:solidFill>
                        </a:rPr>
                        <a:t>g</a:t>
                      </a:r>
                      <a:r>
                        <a:rPr lang="en-US" sz="2800" dirty="0" err="1">
                          <a:solidFill>
                            <a:schemeClr val="bg1"/>
                          </a:solidFill>
                        </a:rPr>
                        <a:t>RT</a:t>
                      </a:r>
                      <a:endParaRPr lang="en-US" sz="2800" dirty="0">
                        <a:solidFill>
                          <a:schemeClr val="bg1"/>
                        </a:solidFill>
                      </a:endParaRPr>
                    </a:p>
                  </a:txBody>
                  <a:tcPr anchor="ct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pPr algn="ctr"/>
                      <a:endParaRPr lang="en-GB" sz="2800"/>
                    </a:p>
                  </a:txBody>
                  <a:tcPr anchor="ctr"/>
                </a:tc>
                <a:tc>
                  <a:txBody>
                    <a:bodyPr/>
                    <a:lstStyle/>
                    <a:p>
                      <a:pPr algn="ctr"/>
                      <a:r>
                        <a:rPr lang="en-US" sz="2800" dirty="0"/>
                        <a:t>Case I</a:t>
                      </a:r>
                      <a:endParaRPr lang="en-GB" sz="2800" dirty="0"/>
                    </a:p>
                  </a:txBody>
                  <a:tcPr anchor="ctr"/>
                </a:tc>
                <a:tc>
                  <a:txBody>
                    <a:bodyPr/>
                    <a:lstStyle/>
                    <a:p>
                      <a:pPr algn="ctr"/>
                      <a:r>
                        <a:rPr lang="en-US" sz="2800" dirty="0"/>
                        <a:t>Case II</a:t>
                      </a:r>
                      <a:endParaRPr lang="en-GB" sz="2800" dirty="0"/>
                    </a:p>
                  </a:txBody>
                  <a:tcPr anchor="ctr"/>
                </a:tc>
                <a:tc>
                  <a:txBody>
                    <a:bodyPr/>
                    <a:lstStyle/>
                    <a:p>
                      <a:pPr algn="ctr"/>
                      <a:r>
                        <a:rPr lang="en-US" sz="2800" dirty="0"/>
                        <a:t>Case III</a:t>
                      </a:r>
                      <a:endParaRPr lang="en-GB" sz="2800" dirty="0"/>
                    </a:p>
                  </a:txBody>
                  <a:tcPr anchor="ctr"/>
                </a:tc>
                <a:extLst>
                  <a:ext uri="{0D108BD9-81ED-4DB2-BD59-A6C34878D82A}">
                    <a16:rowId xmlns:a16="http://schemas.microsoft.com/office/drawing/2014/main" val="10001"/>
                  </a:ext>
                </a:extLst>
              </a:tr>
              <a:tr h="1539240">
                <a:tc>
                  <a:txBody>
                    <a:bodyPr/>
                    <a:lstStyle/>
                    <a:p>
                      <a:pPr algn="ctr"/>
                      <a:r>
                        <a:rPr lang="en-US" sz="2800" dirty="0"/>
                        <a:t>Value </a:t>
                      </a:r>
                      <a:r>
                        <a:rPr lang="en-US" sz="2800" dirty="0">
                          <a:solidFill>
                            <a:schemeClr val="tx1"/>
                          </a:solidFill>
                        </a:rPr>
                        <a:t>of ∆n</a:t>
                      </a:r>
                      <a:r>
                        <a:rPr lang="en-US" sz="2800" baseline="-25000" dirty="0">
                          <a:solidFill>
                            <a:schemeClr val="tx1"/>
                          </a:solidFill>
                        </a:rPr>
                        <a:t>g</a:t>
                      </a:r>
                      <a:endParaRPr lang="en-GB" sz="2800" dirty="0">
                        <a:solidFill>
                          <a:schemeClr val="tx1"/>
                        </a:solidFill>
                      </a:endParaRPr>
                    </a:p>
                  </a:txBody>
                  <a:tcPr anchor="ctr"/>
                </a:tc>
                <a:tc>
                  <a:txBody>
                    <a:bodyPr/>
                    <a:lstStyle/>
                    <a:p>
                      <a:pPr algn="ctr"/>
                      <a:r>
                        <a:rPr lang="en-US" sz="2800" dirty="0"/>
                        <a:t>n</a:t>
                      </a:r>
                      <a:r>
                        <a:rPr lang="en-US" sz="2800" baseline="-25000" dirty="0"/>
                        <a:t>2</a:t>
                      </a:r>
                      <a:r>
                        <a:rPr lang="en-US" sz="2800" baseline="0" dirty="0"/>
                        <a:t> = n</a:t>
                      </a:r>
                      <a:r>
                        <a:rPr lang="en-US" sz="2800" baseline="-25000" dirty="0"/>
                        <a:t>1</a:t>
                      </a:r>
                    </a:p>
                    <a:p>
                      <a:pPr algn="ctr"/>
                      <a:r>
                        <a:rPr lang="en-US" sz="2800" dirty="0">
                          <a:solidFill>
                            <a:schemeClr val="tx1"/>
                          </a:solidFill>
                        </a:rPr>
                        <a:t>∆n</a:t>
                      </a:r>
                      <a:r>
                        <a:rPr lang="en-US" sz="2800" baseline="-25000" dirty="0">
                          <a:solidFill>
                            <a:schemeClr val="tx1"/>
                          </a:solidFill>
                        </a:rPr>
                        <a:t>g </a:t>
                      </a:r>
                      <a:r>
                        <a:rPr lang="en-US" sz="2800" baseline="0" dirty="0">
                          <a:solidFill>
                            <a:schemeClr val="tx1"/>
                          </a:solidFill>
                        </a:rPr>
                        <a:t>= 0</a:t>
                      </a:r>
                      <a:endParaRPr lang="en-GB"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n</a:t>
                      </a:r>
                      <a:r>
                        <a:rPr lang="en-US" sz="2800" baseline="-25000" dirty="0"/>
                        <a:t>2</a:t>
                      </a:r>
                      <a:r>
                        <a:rPr lang="en-US" sz="2800" baseline="0" dirty="0"/>
                        <a:t> &gt; n</a:t>
                      </a:r>
                      <a:r>
                        <a:rPr lang="en-US" sz="2800" baseline="-25000" dirty="0"/>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a:t>
                      </a:r>
                      <a:r>
                        <a:rPr lang="en-US" sz="2800" baseline="-25000" dirty="0">
                          <a:solidFill>
                            <a:schemeClr val="tx1"/>
                          </a:solidFill>
                        </a:rPr>
                        <a:t>g </a:t>
                      </a:r>
                      <a:r>
                        <a:rPr lang="en-US" sz="2800" baseline="0" dirty="0">
                          <a:solidFill>
                            <a:schemeClr val="tx1"/>
                          </a:solidFill>
                        </a:rPr>
                        <a:t>= Positive</a:t>
                      </a:r>
                      <a:endParaRPr lang="en-GB"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n</a:t>
                      </a:r>
                      <a:r>
                        <a:rPr lang="en-US" sz="2800" baseline="-25000" dirty="0"/>
                        <a:t>2</a:t>
                      </a:r>
                      <a:r>
                        <a:rPr lang="en-US" sz="2800" baseline="0" dirty="0"/>
                        <a:t> &lt; n</a:t>
                      </a:r>
                      <a:r>
                        <a:rPr lang="en-US" sz="2800" baseline="-25000" dirty="0"/>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a:t>
                      </a:r>
                      <a:r>
                        <a:rPr lang="en-US" sz="2800" baseline="-25000" dirty="0">
                          <a:solidFill>
                            <a:schemeClr val="tx1"/>
                          </a:solidFill>
                        </a:rPr>
                        <a:t>g </a:t>
                      </a:r>
                      <a:r>
                        <a:rPr lang="en-US" sz="2800" baseline="0" dirty="0">
                          <a:solidFill>
                            <a:schemeClr val="tx1"/>
                          </a:solidFill>
                        </a:rPr>
                        <a:t>= Negative</a:t>
                      </a:r>
                      <a:endParaRPr lang="en-GB" sz="2800" dirty="0"/>
                    </a:p>
                  </a:txBody>
                  <a:tcPr anchor="ctr"/>
                </a:tc>
                <a:extLst>
                  <a:ext uri="{0D108BD9-81ED-4DB2-BD59-A6C34878D82A}">
                    <a16:rowId xmlns:a16="http://schemas.microsoft.com/office/drawing/2014/main" val="10002"/>
                  </a:ext>
                </a:extLst>
              </a:tr>
              <a:tr h="834390">
                <a:tc>
                  <a:txBody>
                    <a:bodyPr/>
                    <a:lstStyle/>
                    <a:p>
                      <a:pPr algn="ctr"/>
                      <a:r>
                        <a:rPr lang="en-US" sz="2800" dirty="0"/>
                        <a:t>Value of work</a:t>
                      </a:r>
                      <a:endParaRPr lang="en-GB" sz="2800" dirty="0"/>
                    </a:p>
                  </a:txBody>
                  <a:tcPr anchor="ctr"/>
                </a:tc>
                <a:tc>
                  <a:txBody>
                    <a:bodyPr/>
                    <a:lstStyle/>
                    <a:p>
                      <a:pPr algn="ctr"/>
                      <a:r>
                        <a:rPr lang="en-US" sz="2800" dirty="0"/>
                        <a:t>Zero</a:t>
                      </a:r>
                      <a:endParaRPr lang="en-GB" sz="2800" dirty="0"/>
                    </a:p>
                  </a:txBody>
                  <a:tcPr anchor="ctr"/>
                </a:tc>
                <a:tc>
                  <a:txBody>
                    <a:bodyPr/>
                    <a:lstStyle/>
                    <a:p>
                      <a:pPr algn="ctr"/>
                      <a:r>
                        <a:rPr lang="en-US" sz="2800" dirty="0"/>
                        <a:t>Negative</a:t>
                      </a:r>
                      <a:endParaRPr lang="en-GB" sz="2800" dirty="0"/>
                    </a:p>
                  </a:txBody>
                  <a:tcPr anchor="ctr"/>
                </a:tc>
                <a:tc>
                  <a:txBody>
                    <a:bodyPr/>
                    <a:lstStyle/>
                    <a:p>
                      <a:pPr algn="ctr"/>
                      <a:r>
                        <a:rPr lang="en-US" sz="2800" dirty="0"/>
                        <a:t>Positive</a:t>
                      </a:r>
                      <a:endParaRPr lang="en-GB" sz="2800" dirty="0"/>
                    </a:p>
                  </a:txBody>
                  <a:tcPr anchor="ctr"/>
                </a:tc>
                <a:extLst>
                  <a:ext uri="{0D108BD9-81ED-4DB2-BD59-A6C34878D82A}">
                    <a16:rowId xmlns:a16="http://schemas.microsoft.com/office/drawing/2014/main" val="10003"/>
                  </a:ext>
                </a:extLst>
              </a:tr>
              <a:tr h="1280584">
                <a:tc>
                  <a:txBody>
                    <a:bodyPr/>
                    <a:lstStyle/>
                    <a:p>
                      <a:pPr algn="ctr"/>
                      <a:r>
                        <a:rPr lang="en-US" sz="2800" dirty="0"/>
                        <a:t>Nature of work</a:t>
                      </a:r>
                      <a:endParaRPr lang="en-GB" sz="2800" dirty="0"/>
                    </a:p>
                  </a:txBody>
                  <a:tcPr anchor="ctr"/>
                </a:tc>
                <a:tc>
                  <a:txBody>
                    <a:bodyPr/>
                    <a:lstStyle/>
                    <a:p>
                      <a:pPr algn="ctr"/>
                      <a:r>
                        <a:rPr lang="en-US" sz="2800" dirty="0"/>
                        <a:t>No Work done</a:t>
                      </a:r>
                      <a:endParaRPr lang="en-GB" sz="2800" dirty="0"/>
                    </a:p>
                  </a:txBody>
                  <a:tcPr anchor="ctr"/>
                </a:tc>
                <a:tc>
                  <a:txBody>
                    <a:bodyPr/>
                    <a:lstStyle/>
                    <a:p>
                      <a:pPr algn="ctr"/>
                      <a:r>
                        <a:rPr lang="en-US" sz="2800" dirty="0"/>
                        <a:t>work is</a:t>
                      </a:r>
                      <a:r>
                        <a:rPr lang="en-US" sz="2800" baseline="0" dirty="0"/>
                        <a:t> done by the system</a:t>
                      </a:r>
                      <a:endParaRPr lang="en-GB" sz="2800" dirty="0"/>
                    </a:p>
                  </a:txBody>
                  <a:tcPr anchor="ctr"/>
                </a:tc>
                <a:tc>
                  <a:txBody>
                    <a:bodyPr/>
                    <a:lstStyle/>
                    <a:p>
                      <a:pPr algn="ctr"/>
                      <a:r>
                        <a:rPr lang="en-US" sz="2800" dirty="0"/>
                        <a:t>work is done on the system</a:t>
                      </a:r>
                      <a:endParaRPr lang="en-GB" sz="2800" dirty="0"/>
                    </a:p>
                  </a:txBody>
                  <a:tcPr anchor="ct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1509B33C-29CF-42AC-80A8-79AD0A377C5A}" type="slidenum">
              <a:rPr lang="en-GB" smtClean="0"/>
              <a:t>42</a:t>
            </a:fld>
            <a:endParaRPr lang="en-GB"/>
          </a:p>
        </p:txBody>
      </p:sp>
    </p:spTree>
    <p:extLst>
      <p:ext uri="{BB962C8B-B14F-4D97-AF65-F5344CB8AC3E}">
        <p14:creationId xmlns:p14="http://schemas.microsoft.com/office/powerpoint/2010/main" val="409300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819150"/>
            <a:ext cx="7061933" cy="5386090"/>
          </a:xfrm>
          <a:prstGeom prst="rect">
            <a:avLst/>
          </a:prstGeom>
          <a:noFill/>
        </p:spPr>
        <p:txBody>
          <a:bodyPr wrap="none" rtlCol="0">
            <a:spAutoFit/>
          </a:bodyPr>
          <a:lstStyle/>
          <a:p>
            <a:r>
              <a:rPr lang="en-US" sz="2800" dirty="0">
                <a:solidFill>
                  <a:srgbClr val="FF0000"/>
                </a:solidFill>
              </a:rPr>
              <a:t>Note: </a:t>
            </a:r>
          </a:p>
          <a:p>
            <a:endParaRPr lang="en-US" sz="2800" dirty="0"/>
          </a:p>
          <a:p>
            <a:r>
              <a:rPr lang="en-US" sz="2800" dirty="0">
                <a:solidFill>
                  <a:srgbClr val="00B050"/>
                </a:solidFill>
              </a:rPr>
              <a:t>H = U + PV</a:t>
            </a:r>
          </a:p>
          <a:p>
            <a:endParaRPr lang="en-US" sz="2800" dirty="0">
              <a:solidFill>
                <a:srgbClr val="00B050"/>
              </a:solidFill>
            </a:endParaRPr>
          </a:p>
          <a:p>
            <a:r>
              <a:rPr lang="en-US" sz="2800" dirty="0">
                <a:solidFill>
                  <a:srgbClr val="00B050"/>
                </a:solidFill>
              </a:rPr>
              <a:t>∆H = ∆U + ∆PV</a:t>
            </a:r>
            <a:r>
              <a:rPr lang="ar-SA" sz="2800" dirty="0">
                <a:solidFill>
                  <a:srgbClr val="00B050"/>
                </a:solidFill>
              </a:rPr>
              <a:t> </a:t>
            </a:r>
            <a:r>
              <a:rPr lang="en-US" sz="2800" dirty="0">
                <a:solidFill>
                  <a:srgbClr val="00B050"/>
                </a:solidFill>
              </a:rPr>
              <a:t>      </a:t>
            </a:r>
            <a:r>
              <a:rPr lang="en-US" sz="2800" dirty="0">
                <a:solidFill>
                  <a:srgbClr val="0070C0"/>
                </a:solidFill>
              </a:rPr>
              <a:t>	At ANY pressure and volume</a:t>
            </a:r>
          </a:p>
          <a:p>
            <a:endParaRPr lang="en-US" sz="2800" dirty="0"/>
          </a:p>
          <a:p>
            <a:r>
              <a:rPr lang="en-US" sz="2800" dirty="0">
                <a:solidFill>
                  <a:srgbClr val="00B050"/>
                </a:solidFill>
              </a:rPr>
              <a:t>∆H = ∆U + P∆V       </a:t>
            </a:r>
            <a:r>
              <a:rPr lang="en-US" sz="2800" dirty="0"/>
              <a:t>	</a:t>
            </a:r>
            <a:r>
              <a:rPr lang="en-US" sz="2800" dirty="0">
                <a:solidFill>
                  <a:srgbClr val="0070C0"/>
                </a:solidFill>
              </a:rPr>
              <a:t>At constant pressure</a:t>
            </a:r>
          </a:p>
          <a:p>
            <a:endParaRPr lang="en-US" sz="2800" dirty="0"/>
          </a:p>
          <a:p>
            <a:r>
              <a:rPr lang="en-US" sz="2800" dirty="0">
                <a:solidFill>
                  <a:srgbClr val="00B050"/>
                </a:solidFill>
              </a:rPr>
              <a:t>∆H = ∆U            </a:t>
            </a:r>
            <a:r>
              <a:rPr lang="en-US" sz="2800" dirty="0"/>
              <a:t>	 </a:t>
            </a:r>
            <a:r>
              <a:rPr lang="en-US" sz="2800" dirty="0">
                <a:solidFill>
                  <a:srgbClr val="0070C0"/>
                </a:solidFill>
              </a:rPr>
              <a:t>For Solids and liquids</a:t>
            </a:r>
          </a:p>
          <a:p>
            <a:endParaRPr lang="en-US" sz="2800" dirty="0"/>
          </a:p>
          <a:p>
            <a:r>
              <a:rPr lang="en-US" sz="2800" dirty="0">
                <a:solidFill>
                  <a:srgbClr val="00B050"/>
                </a:solidFill>
              </a:rPr>
              <a:t>∆H = ∆U + ∆</a:t>
            </a:r>
            <a:r>
              <a:rPr lang="en-US" sz="2800" dirty="0" err="1">
                <a:solidFill>
                  <a:srgbClr val="00B050"/>
                </a:solidFill>
              </a:rPr>
              <a:t>n</a:t>
            </a:r>
            <a:r>
              <a:rPr lang="en-US" sz="2800" baseline="-25000" dirty="0" err="1">
                <a:solidFill>
                  <a:srgbClr val="00B050"/>
                </a:solidFill>
              </a:rPr>
              <a:t>g</a:t>
            </a:r>
            <a:r>
              <a:rPr lang="en-US" sz="2800" dirty="0" err="1">
                <a:solidFill>
                  <a:srgbClr val="00B050"/>
                </a:solidFill>
              </a:rPr>
              <a:t>RT</a:t>
            </a:r>
            <a:r>
              <a:rPr lang="en-US" sz="2800" dirty="0">
                <a:solidFill>
                  <a:srgbClr val="00B050"/>
                </a:solidFill>
              </a:rPr>
              <a:t>  </a:t>
            </a:r>
            <a:r>
              <a:rPr lang="en-US" sz="2800" dirty="0"/>
              <a:t>	</a:t>
            </a:r>
            <a:r>
              <a:rPr lang="en-US" sz="2800" dirty="0">
                <a:solidFill>
                  <a:srgbClr val="0070C0"/>
                </a:solidFill>
              </a:rPr>
              <a:t>For gases</a:t>
            </a:r>
            <a:endParaRPr lang="en-GB" sz="2800" dirty="0">
              <a:solidFill>
                <a:srgbClr val="0070C0"/>
              </a:solidFill>
            </a:endParaRPr>
          </a:p>
          <a:p>
            <a:endParaRPr lang="en-GB" dirty="0"/>
          </a:p>
          <a:p>
            <a:endParaRPr lang="en-GB" dirty="0"/>
          </a:p>
        </p:txBody>
      </p:sp>
      <p:sp>
        <p:nvSpPr>
          <p:cNvPr id="3" name="Slide Number Placeholder 2"/>
          <p:cNvSpPr>
            <a:spLocks noGrp="1"/>
          </p:cNvSpPr>
          <p:nvPr>
            <p:ph type="sldNum" sz="quarter" idx="12"/>
          </p:nvPr>
        </p:nvSpPr>
        <p:spPr/>
        <p:txBody>
          <a:bodyPr/>
          <a:lstStyle/>
          <a:p>
            <a:fld id="{1509B33C-29CF-42AC-80A8-79AD0A377C5A}" type="slidenum">
              <a:rPr lang="en-GB" smtClean="0"/>
              <a:t>43</a:t>
            </a:fld>
            <a:endParaRPr lang="en-GB"/>
          </a:p>
        </p:txBody>
      </p:sp>
    </p:spTree>
    <p:extLst>
      <p:ext uri="{BB962C8B-B14F-4D97-AF65-F5344CB8AC3E}">
        <p14:creationId xmlns:p14="http://schemas.microsoft.com/office/powerpoint/2010/main" val="3801290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54519" y="454965"/>
                <a:ext cx="11061231" cy="5772734"/>
              </a:xfrm>
              <a:prstGeom prst="rect">
                <a:avLst/>
              </a:prstGeom>
            </p:spPr>
            <p:txBody>
              <a:bodyPr wrap="square">
                <a:spAutoFit/>
              </a:bodyPr>
              <a:lstStyle/>
              <a:p>
                <a:pPr lvl="0"/>
                <a:r>
                  <a:rPr lang="en-US" sz="2800" dirty="0">
                    <a:solidFill>
                      <a:srgbClr val="FF0000"/>
                    </a:solidFill>
                  </a:rPr>
                  <a:t>Changes in Enthalpy H</a:t>
                </a:r>
              </a:p>
              <a:p>
                <a:pPr lvl="0"/>
                <a:endParaRPr lang="en-US" sz="2800" dirty="0">
                  <a:solidFill>
                    <a:srgbClr val="FF0000"/>
                  </a:solidFill>
                </a:endParaRPr>
              </a:p>
              <a:p>
                <a:r>
                  <a:rPr lang="en-US" sz="2400" dirty="0"/>
                  <a:t>If H change with Changing (P, T) then:</a:t>
                </a:r>
              </a:p>
              <a:p>
                <a:endParaRPr lang="en-US" sz="240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𝑇</m:t>
                          </m:r>
                          <m:r>
                            <a:rPr lang="en-US" sz="2400" i="1">
                              <a:latin typeface="Cambria Math" panose="02040503050406030204" pitchFamily="18" charset="0"/>
                            </a:rPr>
                            <m:t>, </m:t>
                          </m:r>
                          <m:r>
                            <a:rPr lang="en-US" sz="2400" b="0" i="1" smtClean="0">
                              <a:latin typeface="Cambria Math" panose="02040503050406030204" pitchFamily="18" charset="0"/>
                            </a:rPr>
                            <m:t>𝑃</m:t>
                          </m:r>
                        </m:e>
                      </m:d>
                      <m:r>
                        <a:rPr lang="en-US" sz="2400" i="1">
                          <a:latin typeface="Cambria Math" panose="02040503050406030204" pitchFamily="18" charset="0"/>
                        </a:rPr>
                        <m:t>=</m:t>
                      </m:r>
                      <m:r>
                        <a:rPr lang="en-US" sz="2400" i="1">
                          <a:latin typeface="Cambria Math" panose="02040503050406030204" pitchFamily="18" charset="0"/>
                        </a:rPr>
                        <m:t>𝑓</m:t>
                      </m:r>
                      <m:r>
                        <a:rPr lang="en-US" sz="2400" i="1">
                          <a:latin typeface="Cambria Math" panose="02040503050406030204" pitchFamily="18" charset="0"/>
                        </a:rPr>
                        <m:t>(</m:t>
                      </m:r>
                      <m:r>
                        <a:rPr lang="en-US" sz="2400" b="0" i="1" smtClean="0">
                          <a:latin typeface="Cambria Math" panose="02040503050406030204" pitchFamily="18" charset="0"/>
                        </a:rPr>
                        <m:t>𝑃</m:t>
                      </m:r>
                      <m:r>
                        <a:rPr lang="en-US" sz="2400" i="1">
                          <a:latin typeface="Cambria Math" panose="02040503050406030204" pitchFamily="18" charset="0"/>
                        </a:rPr>
                        <m:t>, </m:t>
                      </m:r>
                      <m:r>
                        <a:rPr lang="en-US" sz="2400" i="1">
                          <a:latin typeface="Cambria Math" panose="02040503050406030204" pitchFamily="18" charset="0"/>
                        </a:rPr>
                        <m:t>𝑇</m:t>
                      </m:r>
                      <m:r>
                        <a:rPr lang="en-US" sz="2400" i="1">
                          <a:latin typeface="Cambria Math" panose="02040503050406030204" pitchFamily="18" charset="0"/>
                        </a:rPr>
                        <m:t>)</m:t>
                      </m:r>
                    </m:oMath>
                  </m:oMathPara>
                </a14:m>
                <a:endParaRPr lang="en-US" sz="2400" dirty="0"/>
              </a:p>
              <a:p>
                <a:endParaRPr lang="en-US" sz="2400" dirty="0"/>
              </a:p>
              <a:p>
                <a14:m>
                  <m:oMath xmlns:m="http://schemas.openxmlformats.org/officeDocument/2006/math">
                    <m:r>
                      <a:rPr lang="en-US" sz="2400" i="1">
                        <a:solidFill>
                          <a:srgbClr val="00B050"/>
                        </a:solidFill>
                        <a:latin typeface="Cambria Math" panose="02040503050406030204" pitchFamily="18" charset="0"/>
                      </a:rPr>
                      <m:t>𝑑</m:t>
                    </m:r>
                    <m:r>
                      <a:rPr lang="en-US" sz="2400" b="0" i="1" smtClean="0">
                        <a:solidFill>
                          <a:srgbClr val="00B050"/>
                        </a:solidFill>
                        <a:latin typeface="Cambria Math" panose="02040503050406030204" pitchFamily="18" charset="0"/>
                      </a:rPr>
                      <m:t>𝐻</m:t>
                    </m:r>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d>
                          <m:dPr>
                            <m:ctrlPr>
                              <a:rPr lang="en-US" sz="2400" i="1">
                                <a:solidFill>
                                  <a:srgbClr val="00B050"/>
                                </a:solidFill>
                                <a:latin typeface="Cambria Math" panose="02040503050406030204" pitchFamily="18" charset="0"/>
                              </a:rPr>
                            </m:ctrlPr>
                          </m:dPr>
                          <m:e>
                            <m:f>
                              <m:fPr>
                                <m:ctrlPr>
                                  <a:rPr lang="en-US" sz="2400" i="1">
                                    <a:solidFill>
                                      <a:srgbClr val="00B050"/>
                                    </a:solidFill>
                                    <a:latin typeface="Cambria Math" panose="02040503050406030204" pitchFamily="18" charset="0"/>
                                  </a:rPr>
                                </m:ctrlPr>
                              </m:fPr>
                              <m:num>
                                <m:r>
                                  <a:rPr lang="en-US" sz="2400" i="1">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𝐻</m:t>
                                </m:r>
                              </m:num>
                              <m:den>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𝑇</m:t>
                                </m:r>
                              </m:den>
                            </m:f>
                          </m:e>
                        </m:d>
                      </m:e>
                      <m:sub>
                        <m:r>
                          <a:rPr lang="en-US" sz="2400" b="0" i="1" smtClean="0">
                            <a:solidFill>
                              <a:srgbClr val="00B050"/>
                            </a:solidFill>
                            <a:latin typeface="Cambria Math" panose="02040503050406030204" pitchFamily="18" charset="0"/>
                          </a:rPr>
                          <m:t>𝑃</m:t>
                        </m:r>
                      </m:sub>
                    </m:sSub>
                    <m:r>
                      <a:rPr lang="en-US" sz="2400" i="1">
                        <a:solidFill>
                          <a:srgbClr val="00B050"/>
                        </a:solidFill>
                        <a:latin typeface="Cambria Math" panose="02040503050406030204" pitchFamily="18" charset="0"/>
                      </a:rPr>
                      <m:t>𝑑𝑇</m:t>
                    </m:r>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d>
                          <m:dPr>
                            <m:ctrlPr>
                              <a:rPr lang="en-US" sz="2400" i="1">
                                <a:solidFill>
                                  <a:srgbClr val="00B050"/>
                                </a:solidFill>
                                <a:latin typeface="Cambria Math" panose="02040503050406030204" pitchFamily="18" charset="0"/>
                              </a:rPr>
                            </m:ctrlPr>
                          </m:dPr>
                          <m:e>
                            <m:f>
                              <m:fPr>
                                <m:ctrlPr>
                                  <a:rPr lang="en-US" sz="2400" i="1">
                                    <a:solidFill>
                                      <a:srgbClr val="00B050"/>
                                    </a:solidFill>
                                    <a:latin typeface="Cambria Math" panose="02040503050406030204" pitchFamily="18" charset="0"/>
                                  </a:rPr>
                                </m:ctrlPr>
                              </m:fPr>
                              <m:num>
                                <m:r>
                                  <a:rPr lang="en-US" sz="2400" i="1">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𝐻</m:t>
                                </m:r>
                              </m:num>
                              <m:den>
                                <m:r>
                                  <a:rPr lang="en-US" sz="2400" i="1">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𝑃</m:t>
                                </m:r>
                              </m:den>
                            </m:f>
                          </m:e>
                        </m:d>
                      </m:e>
                      <m:sub>
                        <m:r>
                          <a:rPr lang="en-US" sz="2400" i="1">
                            <a:solidFill>
                              <a:srgbClr val="00B050"/>
                            </a:solidFill>
                            <a:latin typeface="Cambria Math" panose="02040503050406030204" pitchFamily="18" charset="0"/>
                          </a:rPr>
                          <m:t>𝑇</m:t>
                        </m:r>
                      </m:sub>
                    </m:sSub>
                    <m:r>
                      <a:rPr lang="en-US" sz="2400" i="1">
                        <a:solidFill>
                          <a:srgbClr val="00B050"/>
                        </a:solidFill>
                        <a:latin typeface="Cambria Math" panose="02040503050406030204" pitchFamily="18" charset="0"/>
                      </a:rPr>
                      <m:t>𝑑</m:t>
                    </m:r>
                    <m:r>
                      <a:rPr lang="en-US" sz="2400" b="0" i="1" smtClean="0">
                        <a:solidFill>
                          <a:srgbClr val="00B050"/>
                        </a:solidFill>
                        <a:latin typeface="Cambria Math" panose="02040503050406030204" pitchFamily="18" charset="0"/>
                      </a:rPr>
                      <m:t>𝑃</m:t>
                    </m:r>
                  </m:oMath>
                </a14:m>
                <a:r>
                  <a:rPr lang="en-US" sz="2400" dirty="0">
                    <a:solidFill>
                      <a:srgbClr val="00B050"/>
                    </a:solidFill>
                  </a:rPr>
                  <a:t>         </a:t>
                </a:r>
                <a:r>
                  <a:rPr lang="en-US" sz="2400" dirty="0"/>
                  <a:t>and                </a:t>
                </a:r>
                <a14:m>
                  <m:oMath xmlns:m="http://schemas.openxmlformats.org/officeDocument/2006/math">
                    <m:r>
                      <a:rPr lang="en-US" sz="2400">
                        <a:latin typeface="Cambria Math" panose="02040503050406030204" pitchFamily="18" charset="0"/>
                      </a:rPr>
                      <m:t> </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𝐶</m:t>
                        </m:r>
                      </m:e>
                      <m:sub>
                        <m:r>
                          <a:rPr lang="en-US" sz="2400" b="0" i="1" smtClean="0">
                            <a:solidFill>
                              <a:srgbClr val="00B050"/>
                            </a:solidFill>
                            <a:latin typeface="Cambria Math" panose="02040503050406030204" pitchFamily="18" charset="0"/>
                          </a:rPr>
                          <m:t>𝑃</m:t>
                        </m:r>
                      </m:sub>
                    </m:sSub>
                    <m:r>
                      <a:rPr lang="en-US" sz="2400" i="1">
                        <a:solidFill>
                          <a:srgbClr val="00B050"/>
                        </a:solidFill>
                        <a:latin typeface="Cambria Math" panose="02040503050406030204" pitchFamily="18" charset="0"/>
                      </a:rPr>
                      <m:t>=</m:t>
                    </m:r>
                    <m:f>
                      <m:fPr>
                        <m:ctrlPr>
                          <a:rPr lang="en-US" sz="2400" i="1">
                            <a:solidFill>
                              <a:srgbClr val="00B050"/>
                            </a:solidFill>
                            <a:latin typeface="Cambria Math" panose="02040503050406030204" pitchFamily="18" charset="0"/>
                          </a:rPr>
                        </m:ctrlPr>
                      </m:fPr>
                      <m:num>
                        <m:r>
                          <a:rPr lang="en-US" sz="2400" i="1">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𝐻</m:t>
                        </m:r>
                      </m:num>
                      <m:den>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𝑇</m:t>
                        </m:r>
                      </m:den>
                    </m:f>
                  </m:oMath>
                </a14:m>
                <a:endParaRPr lang="en-US" sz="2400" dirty="0"/>
              </a:p>
              <a:p>
                <a:r>
                  <a:rPr lang="en-US" sz="2400" dirty="0"/>
                  <a:t>				</a:t>
                </a:r>
              </a:p>
              <a:p>
                <a:r>
                  <a:rPr lang="en-US" sz="2400" dirty="0"/>
                  <a:t>Therefore			</a:t>
                </a:r>
                <a14:m>
                  <m:oMath xmlns:m="http://schemas.openxmlformats.org/officeDocument/2006/math">
                    <m:r>
                      <a:rPr lang="en-US" sz="2400" i="1">
                        <a:solidFill>
                          <a:srgbClr val="0070C0"/>
                        </a:solidFill>
                        <a:latin typeface="Cambria Math" panose="02040503050406030204" pitchFamily="18" charset="0"/>
                      </a:rPr>
                      <m:t>𝑑</m:t>
                    </m:r>
                    <m:r>
                      <a:rPr lang="en-US" sz="2400" b="0" i="1" smtClean="0">
                        <a:solidFill>
                          <a:srgbClr val="0070C0"/>
                        </a:solidFill>
                        <a:latin typeface="Cambria Math" panose="02040503050406030204" pitchFamily="18" charset="0"/>
                      </a:rPr>
                      <m:t>𝐻</m:t>
                    </m:r>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𝐶</m:t>
                        </m:r>
                      </m:e>
                      <m:sub>
                        <m:r>
                          <a:rPr lang="en-US" sz="2400" b="0" i="1" smtClean="0">
                            <a:solidFill>
                              <a:srgbClr val="0070C0"/>
                            </a:solidFill>
                            <a:latin typeface="Cambria Math" panose="02040503050406030204" pitchFamily="18" charset="0"/>
                          </a:rPr>
                          <m:t>𝑃</m:t>
                        </m:r>
                      </m:sub>
                    </m:sSub>
                    <m:r>
                      <a:rPr lang="en-US" sz="2400" i="1">
                        <a:solidFill>
                          <a:srgbClr val="0070C0"/>
                        </a:solidFill>
                        <a:latin typeface="Cambria Math" panose="02040503050406030204" pitchFamily="18" charset="0"/>
                      </a:rPr>
                      <m:t>𝑑𝑇</m:t>
                    </m:r>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d>
                          <m:dPr>
                            <m:ctrlPr>
                              <a:rPr lang="en-US" sz="2400" i="1">
                                <a:solidFill>
                                  <a:srgbClr val="0070C0"/>
                                </a:solidFill>
                                <a:latin typeface="Cambria Math" panose="02040503050406030204" pitchFamily="18" charset="0"/>
                              </a:rPr>
                            </m:ctrlPr>
                          </m:dPr>
                          <m:e>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𝐻</m:t>
                                </m:r>
                              </m:num>
                              <m:den>
                                <m:r>
                                  <a:rPr lang="en-US" sz="2400" i="1">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𝑃</m:t>
                                </m:r>
                              </m:den>
                            </m:f>
                          </m:e>
                        </m:d>
                      </m:e>
                      <m:sub>
                        <m:r>
                          <a:rPr lang="en-US" sz="2400" i="1">
                            <a:solidFill>
                              <a:srgbClr val="0070C0"/>
                            </a:solidFill>
                            <a:latin typeface="Cambria Math" panose="02040503050406030204" pitchFamily="18" charset="0"/>
                          </a:rPr>
                          <m:t>𝑇</m:t>
                        </m:r>
                      </m:sub>
                    </m:sSub>
                    <m:r>
                      <a:rPr lang="en-US" sz="2400" i="1">
                        <a:solidFill>
                          <a:srgbClr val="0070C0"/>
                        </a:solidFill>
                        <a:latin typeface="Cambria Math" panose="02040503050406030204" pitchFamily="18" charset="0"/>
                      </a:rPr>
                      <m:t>𝑑</m:t>
                    </m:r>
                    <m:r>
                      <a:rPr lang="en-US" sz="2400" b="0" i="1" smtClean="0">
                        <a:solidFill>
                          <a:srgbClr val="0070C0"/>
                        </a:solidFill>
                        <a:latin typeface="Cambria Math" panose="02040503050406030204" pitchFamily="18" charset="0"/>
                      </a:rPr>
                      <m:t>𝑃</m:t>
                    </m:r>
                  </m:oMath>
                </a14:m>
                <a:endParaRPr lang="en-US" sz="2400" dirty="0">
                  <a:solidFill>
                    <a:srgbClr val="0070C0"/>
                  </a:solidFill>
                </a:endParaRPr>
              </a:p>
              <a:p>
                <a:endParaRPr lang="en-US" sz="2400" dirty="0"/>
              </a:p>
              <a:p>
                <a:r>
                  <a:rPr lang="en-US" sz="2400" dirty="0"/>
                  <a:t>The change in enthalpy with respect to change the pressure is zero for ideal gas.</a:t>
                </a:r>
              </a:p>
              <a:p>
                <a:pPr lvl="0"/>
                <a:endParaRPr lang="en-US" sz="2800" dirty="0">
                  <a:solidFill>
                    <a:srgbClr val="FF0000"/>
                  </a:solidFill>
                </a:endParaRPr>
              </a:p>
              <a:p>
                <a14:m>
                  <m:oMath xmlns:m="http://schemas.openxmlformats.org/officeDocument/2006/math">
                    <m:sSub>
                      <m:sSubPr>
                        <m:ctrlPr>
                          <a:rPr lang="en-US" sz="2400" i="1">
                            <a:solidFill>
                              <a:srgbClr val="0070C0"/>
                            </a:solidFill>
                            <a:latin typeface="Cambria Math" panose="02040503050406030204" pitchFamily="18" charset="0"/>
                          </a:rPr>
                        </m:ctrlPr>
                      </m:sSubPr>
                      <m:e>
                        <m:d>
                          <m:dPr>
                            <m:ctrlPr>
                              <a:rPr lang="en-US" sz="2400" i="1">
                                <a:solidFill>
                                  <a:srgbClr val="0070C0"/>
                                </a:solidFill>
                                <a:latin typeface="Cambria Math" panose="02040503050406030204" pitchFamily="18" charset="0"/>
                              </a:rPr>
                            </m:ctrlPr>
                          </m:dPr>
                          <m:e>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𝐻</m:t>
                                </m:r>
                              </m:num>
                              <m:den>
                                <m:r>
                                  <a:rPr lang="en-US" sz="2400" i="1">
                                    <a:solidFill>
                                      <a:srgbClr val="0070C0"/>
                                    </a:solidFill>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𝑃</m:t>
                                </m:r>
                              </m:den>
                            </m:f>
                          </m:e>
                        </m:d>
                      </m:e>
                      <m:sub>
                        <m:r>
                          <a:rPr lang="en-US" sz="2400" i="1">
                            <a:solidFill>
                              <a:srgbClr val="0070C0"/>
                            </a:solidFill>
                            <a:latin typeface="Cambria Math" panose="02040503050406030204" pitchFamily="18" charset="0"/>
                          </a:rPr>
                          <m:t>𝑇</m:t>
                        </m:r>
                      </m:sub>
                    </m:sSub>
                    <m:r>
                      <a:rPr lang="en-US" sz="2400" i="1">
                        <a:solidFill>
                          <a:srgbClr val="0070C0"/>
                        </a:solidFill>
                        <a:latin typeface="Cambria Math" panose="02040503050406030204" pitchFamily="18" charset="0"/>
                      </a:rPr>
                      <m:t>𝑑𝑃</m:t>
                    </m:r>
                    <m:r>
                      <a:rPr lang="en-US" sz="2400" b="0" i="1" smtClean="0">
                        <a:solidFill>
                          <a:srgbClr val="0070C0"/>
                        </a:solidFill>
                        <a:latin typeface="Cambria Math" panose="02040503050406030204" pitchFamily="18" charset="0"/>
                      </a:rPr>
                      <m:t>=0</m:t>
                    </m:r>
                  </m:oMath>
                </a14:m>
                <a:r>
                  <a:rPr lang="en-US" sz="2400" dirty="0">
                    <a:solidFill>
                      <a:srgbClr val="0070C0"/>
                    </a:solidFill>
                  </a:rPr>
                  <a:t>    </a:t>
                </a:r>
                <a:r>
                  <a:rPr lang="en-US" sz="2400" dirty="0"/>
                  <a:t>therefore</a:t>
                </a:r>
                <a:r>
                  <a:rPr lang="en-US" sz="2400" dirty="0">
                    <a:solidFill>
                      <a:srgbClr val="0070C0"/>
                    </a:solidFill>
                  </a:rPr>
                  <a:t>                            </a:t>
                </a:r>
                <a14:m>
                  <m:oMath xmlns:m="http://schemas.openxmlformats.org/officeDocument/2006/math">
                    <m:r>
                      <a:rPr lang="en-US" sz="2800" i="1" smtClean="0">
                        <a:solidFill>
                          <a:srgbClr val="FF0000"/>
                        </a:solidFill>
                        <a:latin typeface="Cambria Math" panose="02040503050406030204" pitchFamily="18" charset="0"/>
                      </a:rPr>
                      <m:t>𝑑𝐻</m:t>
                    </m:r>
                    <m:r>
                      <a:rPr lang="en-US" sz="2800" i="1">
                        <a:solidFill>
                          <a:srgbClr val="FF0000"/>
                        </a:solidFill>
                        <a:latin typeface="Cambria Math" panose="02040503050406030204" pitchFamily="18" charset="0"/>
                      </a:rPr>
                      <m:t>=</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𝐶</m:t>
                        </m:r>
                      </m:e>
                      <m:sub>
                        <m:r>
                          <a:rPr lang="en-US" sz="2800" i="1">
                            <a:solidFill>
                              <a:srgbClr val="FF0000"/>
                            </a:solidFill>
                            <a:latin typeface="Cambria Math" panose="02040503050406030204" pitchFamily="18" charset="0"/>
                          </a:rPr>
                          <m:t>𝑃</m:t>
                        </m:r>
                      </m:sub>
                    </m:sSub>
                    <m:r>
                      <a:rPr lang="en-US" sz="2800" i="1">
                        <a:solidFill>
                          <a:srgbClr val="FF0000"/>
                        </a:solidFill>
                        <a:latin typeface="Cambria Math" panose="02040503050406030204" pitchFamily="18" charset="0"/>
                      </a:rPr>
                      <m:t>𝑑𝑇</m:t>
                    </m:r>
                  </m:oMath>
                </a14:m>
                <a:endParaRPr lang="en-US" sz="2800" dirty="0">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654519" y="454965"/>
                <a:ext cx="11061231" cy="5772734"/>
              </a:xfrm>
              <a:prstGeom prst="rect">
                <a:avLst/>
              </a:prstGeom>
              <a:blipFill rotWithShape="0">
                <a:blip r:embed="rId2"/>
                <a:stretch>
                  <a:fillRect l="-1102" t="-1056"/>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1509B33C-29CF-42AC-80A8-79AD0A377C5A}" type="slidenum">
              <a:rPr lang="en-GB" smtClean="0"/>
              <a:t>44</a:t>
            </a:fld>
            <a:endParaRPr lang="en-GB"/>
          </a:p>
        </p:txBody>
      </p:sp>
    </p:spTree>
    <p:extLst>
      <p:ext uri="{BB962C8B-B14F-4D97-AF65-F5344CB8AC3E}">
        <p14:creationId xmlns:p14="http://schemas.microsoft.com/office/powerpoint/2010/main" val="1918393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 y="723900"/>
            <a:ext cx="10333470" cy="5804666"/>
          </a:xfrm>
          <a:prstGeom prst="rect">
            <a:avLst/>
          </a:prstGeom>
          <a:noFill/>
        </p:spPr>
        <p:txBody>
          <a:bodyPr wrap="none" rtlCol="0">
            <a:spAutoFit/>
          </a:bodyPr>
          <a:lstStyle/>
          <a:p>
            <a:r>
              <a:rPr lang="en-US" sz="2800" dirty="0">
                <a:solidFill>
                  <a:srgbClr val="FF0000"/>
                </a:solidFill>
              </a:rPr>
              <a:t>Examples</a:t>
            </a:r>
          </a:p>
          <a:p>
            <a:endParaRPr lang="en-US" dirty="0"/>
          </a:p>
          <a:p>
            <a:pPr lvl="0">
              <a:lnSpc>
                <a:spcPct val="150000"/>
              </a:lnSpc>
              <a:spcBef>
                <a:spcPct val="20000"/>
              </a:spcBef>
              <a:defRPr/>
            </a:pPr>
            <a:r>
              <a:rPr lang="en-US" sz="2400" dirty="0"/>
              <a:t>14- </a:t>
            </a:r>
            <a:r>
              <a:rPr lang="en-US" sz="2400" dirty="0">
                <a:cs typeface="Times New Roman" pitchFamily="18" charset="0"/>
              </a:rPr>
              <a:t>Olive oils is completely burned in oxygen at 100.3 </a:t>
            </a:r>
            <a:r>
              <a:rPr lang="en-US" sz="2400" baseline="30000" dirty="0" err="1">
                <a:cs typeface="Times New Roman" pitchFamily="18" charset="0"/>
              </a:rPr>
              <a:t>o</a:t>
            </a:r>
            <a:r>
              <a:rPr lang="en-US" sz="2400" dirty="0" err="1">
                <a:cs typeface="Times New Roman" pitchFamily="18" charset="0"/>
              </a:rPr>
              <a:t>C</a:t>
            </a:r>
            <a:r>
              <a:rPr lang="en-US" sz="2400" dirty="0">
                <a:cs typeface="Times New Roman" pitchFamily="18" charset="0"/>
              </a:rPr>
              <a:t> according to:</a:t>
            </a:r>
          </a:p>
          <a:p>
            <a:pPr lvl="0">
              <a:lnSpc>
                <a:spcPct val="150000"/>
              </a:lnSpc>
              <a:spcBef>
                <a:spcPct val="20000"/>
              </a:spcBef>
              <a:defRPr/>
            </a:pPr>
            <a:r>
              <a:rPr lang="en-US" sz="2400" dirty="0">
                <a:cs typeface="Times New Roman" pitchFamily="18" charset="0"/>
              </a:rPr>
              <a:t>C</a:t>
            </a:r>
            <a:r>
              <a:rPr lang="en-US" sz="2400" baseline="-25000" dirty="0">
                <a:cs typeface="Times New Roman" pitchFamily="18" charset="0"/>
              </a:rPr>
              <a:t>57</a:t>
            </a:r>
            <a:r>
              <a:rPr lang="en-US" sz="2400" dirty="0">
                <a:cs typeface="Times New Roman" pitchFamily="18" charset="0"/>
              </a:rPr>
              <a:t>H</a:t>
            </a:r>
            <a:r>
              <a:rPr lang="en-US" sz="2400" baseline="-25000" dirty="0">
                <a:cs typeface="Times New Roman" pitchFamily="18" charset="0"/>
              </a:rPr>
              <a:t>104</a:t>
            </a:r>
            <a:r>
              <a:rPr lang="en-US" sz="2400" dirty="0">
                <a:cs typeface="Times New Roman" pitchFamily="18" charset="0"/>
              </a:rPr>
              <a:t>O</a:t>
            </a:r>
            <a:r>
              <a:rPr lang="en-US" sz="2400" baseline="-25000" dirty="0">
                <a:cs typeface="Times New Roman" pitchFamily="18" charset="0"/>
              </a:rPr>
              <a:t>6</a:t>
            </a:r>
            <a:r>
              <a:rPr lang="en-US" sz="2400" dirty="0">
                <a:cs typeface="Times New Roman" pitchFamily="18" charset="0"/>
              </a:rPr>
              <a:t> (l) + 80O</a:t>
            </a:r>
            <a:r>
              <a:rPr lang="en-US" sz="2400" baseline="-25000" dirty="0">
                <a:cs typeface="Times New Roman" pitchFamily="18" charset="0"/>
              </a:rPr>
              <a:t>2</a:t>
            </a:r>
            <a:r>
              <a:rPr lang="en-US" sz="2400" dirty="0">
                <a:cs typeface="Times New Roman" pitchFamily="18" charset="0"/>
              </a:rPr>
              <a:t> (g)                      57CO</a:t>
            </a:r>
            <a:r>
              <a:rPr lang="en-US" sz="2400" baseline="-25000" dirty="0">
                <a:cs typeface="Times New Roman" pitchFamily="18" charset="0"/>
              </a:rPr>
              <a:t>2</a:t>
            </a:r>
            <a:r>
              <a:rPr lang="en-US" sz="2400" dirty="0">
                <a:cs typeface="Times New Roman" pitchFamily="18" charset="0"/>
              </a:rPr>
              <a:t> (g) + 52H</a:t>
            </a:r>
            <a:r>
              <a:rPr lang="en-US" sz="2400" baseline="-25000" dirty="0">
                <a:cs typeface="Times New Roman" pitchFamily="18" charset="0"/>
              </a:rPr>
              <a:t>2</a:t>
            </a:r>
            <a:r>
              <a:rPr lang="en-US" sz="2400" dirty="0">
                <a:cs typeface="Times New Roman" pitchFamily="18" charset="0"/>
              </a:rPr>
              <a:t>O (g)</a:t>
            </a:r>
          </a:p>
          <a:p>
            <a:pPr lvl="0">
              <a:lnSpc>
                <a:spcPct val="150000"/>
              </a:lnSpc>
              <a:spcBef>
                <a:spcPct val="20000"/>
              </a:spcBef>
              <a:defRPr/>
            </a:pPr>
            <a:r>
              <a:rPr lang="en-US" sz="2400" dirty="0">
                <a:cs typeface="Times New Roman" pitchFamily="18" charset="0"/>
              </a:rPr>
              <a:t>∆H= -31150 kJ</a:t>
            </a:r>
          </a:p>
          <a:p>
            <a:pPr lvl="0">
              <a:lnSpc>
                <a:spcPct val="150000"/>
              </a:lnSpc>
              <a:spcBef>
                <a:spcPct val="20000"/>
              </a:spcBef>
              <a:defRPr/>
            </a:pPr>
            <a:r>
              <a:rPr lang="en-US" sz="2400" dirty="0">
                <a:cs typeface="Times New Roman" pitchFamily="18" charset="0"/>
              </a:rPr>
              <a:t>Calculate the change in the internal energy ∆U (in kJ) for this combustion process</a:t>
            </a:r>
            <a:r>
              <a:rPr lang="en-US" dirty="0">
                <a:latin typeface="Times New Roman" pitchFamily="18" charset="0"/>
                <a:cs typeface="Times New Roman" pitchFamily="18" charset="0"/>
              </a:rPr>
              <a:t>.</a:t>
            </a:r>
          </a:p>
          <a:p>
            <a:endParaRPr lang="en-GB" dirty="0"/>
          </a:p>
          <a:p>
            <a:endParaRPr lang="ar-SA" dirty="0"/>
          </a:p>
          <a:p>
            <a:pPr>
              <a:lnSpc>
                <a:spcPct val="150000"/>
              </a:lnSpc>
            </a:pPr>
            <a:r>
              <a:rPr lang="en-GB" sz="2400" dirty="0"/>
              <a:t>15</a:t>
            </a:r>
            <a:r>
              <a:rPr lang="en-US" sz="2400" dirty="0"/>
              <a:t>- Calculate the work done when 50 g of iron reacts with hydrochloric acid in:</a:t>
            </a:r>
          </a:p>
          <a:p>
            <a:pPr marL="342900" indent="-342900">
              <a:lnSpc>
                <a:spcPct val="150000"/>
              </a:lnSpc>
              <a:buAutoNum type="alphaLcParenR"/>
            </a:pPr>
            <a:r>
              <a:rPr lang="en-US" sz="2400" dirty="0"/>
              <a:t>A closed vessel of fixed volume.</a:t>
            </a:r>
          </a:p>
          <a:p>
            <a:pPr marL="342900" indent="-342900">
              <a:lnSpc>
                <a:spcPct val="150000"/>
              </a:lnSpc>
              <a:buAutoNum type="alphaLcParenR"/>
            </a:pPr>
            <a:r>
              <a:rPr lang="en-US" sz="2400" dirty="0"/>
              <a:t>An open beaker at 25 </a:t>
            </a:r>
            <a:r>
              <a:rPr lang="en-US" sz="2400" baseline="30000" dirty="0" err="1"/>
              <a:t>o</a:t>
            </a:r>
            <a:r>
              <a:rPr lang="en-US" sz="2400" dirty="0" err="1"/>
              <a:t>C</a:t>
            </a:r>
            <a:endParaRPr lang="en-GB" sz="2400" dirty="0"/>
          </a:p>
          <a:p>
            <a:endParaRPr lang="en-GB" dirty="0"/>
          </a:p>
        </p:txBody>
      </p:sp>
      <p:cxnSp>
        <p:nvCxnSpPr>
          <p:cNvPr id="4" name="Straight Arrow Connector 3"/>
          <p:cNvCxnSpPr/>
          <p:nvPr/>
        </p:nvCxnSpPr>
        <p:spPr>
          <a:xfrm>
            <a:off x="4210050" y="2495550"/>
            <a:ext cx="876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509B33C-29CF-42AC-80A8-79AD0A377C5A}" type="slidenum">
              <a:rPr lang="en-GB" smtClean="0"/>
              <a:t>45</a:t>
            </a:fld>
            <a:endParaRPr lang="en-GB"/>
          </a:p>
        </p:txBody>
      </p:sp>
    </p:spTree>
    <p:extLst>
      <p:ext uri="{BB962C8B-B14F-4D97-AF65-F5344CB8AC3E}">
        <p14:creationId xmlns:p14="http://schemas.microsoft.com/office/powerpoint/2010/main" val="980111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518" y="433118"/>
            <a:ext cx="6269601" cy="1384995"/>
          </a:xfrm>
          <a:prstGeom prst="rect">
            <a:avLst/>
          </a:prstGeom>
          <a:noFill/>
        </p:spPr>
        <p:txBody>
          <a:bodyPr wrap="none" rtlCol="0">
            <a:spAutoFit/>
          </a:bodyPr>
          <a:lstStyle/>
          <a:p>
            <a:r>
              <a:rPr lang="en-US" sz="2800" dirty="0">
                <a:solidFill>
                  <a:srgbClr val="FF0000"/>
                </a:solidFill>
              </a:rPr>
              <a:t>Calculations in first law </a:t>
            </a:r>
            <a:r>
              <a:rPr lang="en-US" sz="2800" dirty="0"/>
              <a:t>(</a:t>
            </a:r>
            <a:r>
              <a:rPr lang="en-US" sz="2800" dirty="0">
                <a:solidFill>
                  <a:srgbClr val="00B050"/>
                </a:solidFill>
              </a:rPr>
              <a:t>∆U, ∆H, q </a:t>
            </a:r>
            <a:r>
              <a:rPr lang="en-US" sz="2800" dirty="0"/>
              <a:t>and</a:t>
            </a:r>
            <a:r>
              <a:rPr lang="en-US" sz="2800" dirty="0">
                <a:solidFill>
                  <a:srgbClr val="00B050"/>
                </a:solidFill>
              </a:rPr>
              <a:t> w</a:t>
            </a:r>
            <a:r>
              <a:rPr lang="en-US" sz="2800" dirty="0"/>
              <a:t>)</a:t>
            </a:r>
            <a:r>
              <a:rPr lang="en-US" sz="2800" dirty="0">
                <a:solidFill>
                  <a:srgbClr val="00B050"/>
                </a:solidFill>
              </a:rPr>
              <a:t> </a:t>
            </a:r>
          </a:p>
          <a:p>
            <a:endParaRPr lang="en-US" sz="2800" dirty="0">
              <a:solidFill>
                <a:srgbClr val="00B050"/>
              </a:solidFill>
            </a:endParaRPr>
          </a:p>
          <a:p>
            <a:r>
              <a:rPr lang="en-US" sz="2800" dirty="0">
                <a:solidFill>
                  <a:srgbClr val="FF0000"/>
                </a:solidFill>
              </a:rPr>
              <a:t>First: </a:t>
            </a:r>
            <a:r>
              <a:rPr lang="en-US" sz="2800" dirty="0">
                <a:solidFill>
                  <a:srgbClr val="0070C0"/>
                </a:solidFill>
              </a:rPr>
              <a:t>For Ideal gas: (PV = </a:t>
            </a:r>
            <a:r>
              <a:rPr lang="en-US" sz="2800" dirty="0" err="1">
                <a:solidFill>
                  <a:srgbClr val="0070C0"/>
                </a:solidFill>
              </a:rPr>
              <a:t>nRT</a:t>
            </a:r>
            <a:r>
              <a:rPr lang="en-US" sz="2800" dirty="0">
                <a:solidFill>
                  <a:srgbClr val="0070C0"/>
                </a:solidFill>
              </a:rPr>
              <a:t>)</a:t>
            </a:r>
            <a:endParaRPr lang="en-GB" sz="2800" dirty="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97940407"/>
              </p:ext>
            </p:extLst>
          </p:nvPr>
        </p:nvGraphicFramePr>
        <p:xfrm>
          <a:off x="1207699" y="2047416"/>
          <a:ext cx="9920376" cy="4544484"/>
        </p:xfrm>
        <a:graphic>
          <a:graphicData uri="http://schemas.openxmlformats.org/drawingml/2006/table">
            <a:tbl>
              <a:tblPr firstRow="1" bandRow="1">
                <a:tableStyleId>{5940675A-B579-460E-94D1-54222C63F5DA}</a:tableStyleId>
              </a:tblPr>
              <a:tblGrid>
                <a:gridCol w="3306792">
                  <a:extLst>
                    <a:ext uri="{9D8B030D-6E8A-4147-A177-3AD203B41FA5}">
                      <a16:colId xmlns:a16="http://schemas.microsoft.com/office/drawing/2014/main" val="20000"/>
                    </a:ext>
                  </a:extLst>
                </a:gridCol>
                <a:gridCol w="3306792">
                  <a:extLst>
                    <a:ext uri="{9D8B030D-6E8A-4147-A177-3AD203B41FA5}">
                      <a16:colId xmlns:a16="http://schemas.microsoft.com/office/drawing/2014/main" val="20001"/>
                    </a:ext>
                  </a:extLst>
                </a:gridCol>
                <a:gridCol w="3306792">
                  <a:extLst>
                    <a:ext uri="{9D8B030D-6E8A-4147-A177-3AD203B41FA5}">
                      <a16:colId xmlns:a16="http://schemas.microsoft.com/office/drawing/2014/main" val="20002"/>
                    </a:ext>
                  </a:extLst>
                </a:gridCol>
              </a:tblGrid>
              <a:tr h="370840">
                <a:tc rowSpan="3">
                  <a:txBody>
                    <a:bodyPr/>
                    <a:lstStyle/>
                    <a:p>
                      <a:pPr algn="ctr"/>
                      <a:r>
                        <a:rPr lang="en-US" sz="2400" dirty="0">
                          <a:solidFill>
                            <a:schemeClr val="bg1"/>
                          </a:solidFill>
                        </a:rPr>
                        <a:t>Isothermal process</a:t>
                      </a:r>
                    </a:p>
                    <a:p>
                      <a:pPr algn="ctr"/>
                      <a:endParaRPr lang="en-US" sz="2400" dirty="0">
                        <a:solidFill>
                          <a:schemeClr val="bg1"/>
                        </a:solidFill>
                      </a:endParaRPr>
                    </a:p>
                    <a:p>
                      <a:pPr algn="ctr"/>
                      <a:r>
                        <a:rPr lang="en-US" sz="2400" dirty="0">
                          <a:solidFill>
                            <a:schemeClr val="bg1"/>
                          </a:solidFill>
                        </a:rPr>
                        <a:t>(expansion process)</a:t>
                      </a:r>
                      <a:endParaRPr lang="en-GB" sz="2400" b="0" dirty="0">
                        <a:solidFill>
                          <a:schemeClr val="bg1"/>
                        </a:solidFill>
                      </a:endParaRPr>
                    </a:p>
                  </a:txBody>
                  <a:tcPr anchor="ctr">
                    <a:solidFill>
                      <a:schemeClr val="accent5">
                        <a:lumMod val="75000"/>
                      </a:schemeClr>
                    </a:solidFill>
                  </a:tcPr>
                </a:tc>
                <a:tc gridSpan="2">
                  <a:txBody>
                    <a:bodyPr/>
                    <a:lstStyle/>
                    <a:p>
                      <a:pPr algn="ctr"/>
                      <a:r>
                        <a:rPr lang="en-US" sz="2400" baseline="0" dirty="0"/>
                        <a:t>reversible</a:t>
                      </a:r>
                      <a:endParaRPr lang="en-GB" sz="2400" b="0" dirty="0"/>
                    </a:p>
                  </a:txBody>
                  <a:tcPr anchor="ctr">
                    <a:solidFill>
                      <a:schemeClr val="accent5">
                        <a:lumMod val="40000"/>
                        <a:lumOff val="60000"/>
                      </a:schemeClr>
                    </a:solidFill>
                  </a:tcPr>
                </a:tc>
                <a:tc hMerge="1">
                  <a:txBody>
                    <a:bodyPr/>
                    <a:lstStyle/>
                    <a:p>
                      <a:endParaRPr lang="en-GB" dirty="0"/>
                    </a:p>
                  </a:txBody>
                  <a:tcPr/>
                </a:tc>
                <a:extLst>
                  <a:ext uri="{0D108BD9-81ED-4DB2-BD59-A6C34878D82A}">
                    <a16:rowId xmlns:a16="http://schemas.microsoft.com/office/drawing/2014/main" val="10000"/>
                  </a:ext>
                </a:extLst>
              </a:tr>
              <a:tr h="370840">
                <a:tc vMerge="1">
                  <a:txBody>
                    <a:bodyPr/>
                    <a:lstStyle/>
                    <a:p>
                      <a:endParaRPr lang="en-GB" dirty="0"/>
                    </a:p>
                  </a:txBody>
                  <a:tcPr/>
                </a:tc>
                <a:tc rowSpan="2">
                  <a:txBody>
                    <a:bodyPr/>
                    <a:lstStyle/>
                    <a:p>
                      <a:pPr algn="ctr"/>
                      <a:r>
                        <a:rPr lang="en-US" sz="2400" dirty="0"/>
                        <a:t>Irreversible </a:t>
                      </a:r>
                      <a:endParaRPr lang="en-GB" sz="2400" dirty="0"/>
                    </a:p>
                  </a:txBody>
                  <a:tcPr anchor="ctr">
                    <a:solidFill>
                      <a:schemeClr val="accent5">
                        <a:lumMod val="40000"/>
                        <a:lumOff val="60000"/>
                      </a:schemeClr>
                    </a:solidFill>
                  </a:tcPr>
                </a:tc>
                <a:tc>
                  <a:txBody>
                    <a:bodyPr/>
                    <a:lstStyle/>
                    <a:p>
                      <a:pPr algn="ctr"/>
                      <a:r>
                        <a:rPr lang="en-US" sz="2400" dirty="0"/>
                        <a:t>free expansion</a:t>
                      </a:r>
                      <a:endParaRPr lang="en-GB" sz="2400" dirty="0"/>
                    </a:p>
                  </a:txBody>
                  <a:tcPr anchor="ctr">
                    <a:solidFill>
                      <a:schemeClr val="accent5">
                        <a:lumMod val="20000"/>
                        <a:lumOff val="80000"/>
                      </a:schemeClr>
                    </a:solidFill>
                  </a:tcPr>
                </a:tc>
                <a:extLst>
                  <a:ext uri="{0D108BD9-81ED-4DB2-BD59-A6C34878D82A}">
                    <a16:rowId xmlns:a16="http://schemas.microsoft.com/office/drawing/2014/main" val="10001"/>
                  </a:ext>
                </a:extLst>
              </a:tr>
              <a:tr h="370840">
                <a:tc vMerge="1">
                  <a:txBody>
                    <a:bodyPr/>
                    <a:lstStyle/>
                    <a:p>
                      <a:endParaRPr lang="en-GB" dirty="0"/>
                    </a:p>
                  </a:txBody>
                  <a:tcPr/>
                </a:tc>
                <a:tc vMerge="1">
                  <a:txBody>
                    <a:bodyPr/>
                    <a:lstStyle/>
                    <a:p>
                      <a:endParaRPr lang="en-GB" dirty="0"/>
                    </a:p>
                  </a:txBody>
                  <a:tcPr/>
                </a:tc>
                <a:tc>
                  <a:txBody>
                    <a:bodyPr/>
                    <a:lstStyle/>
                    <a:p>
                      <a:pPr algn="ctr"/>
                      <a:r>
                        <a:rPr lang="en-US" sz="2400" dirty="0"/>
                        <a:t>intermediate expansion</a:t>
                      </a:r>
                      <a:endParaRPr lang="en-GB" sz="2400" dirty="0"/>
                    </a:p>
                  </a:txBody>
                  <a:tcPr anchor="ctr">
                    <a:solidFill>
                      <a:schemeClr val="accent5">
                        <a:lumMod val="20000"/>
                        <a:lumOff val="80000"/>
                      </a:schemeClr>
                    </a:solidFill>
                  </a:tcPr>
                </a:tc>
                <a:extLst>
                  <a:ext uri="{0D108BD9-81ED-4DB2-BD59-A6C34878D82A}">
                    <a16:rowId xmlns:a16="http://schemas.microsoft.com/office/drawing/2014/main" val="10002"/>
                  </a:ext>
                </a:extLst>
              </a:tr>
              <a:tr h="370840">
                <a:tc rowSpan="5">
                  <a:txBody>
                    <a:bodyPr/>
                    <a:lstStyle/>
                    <a:p>
                      <a:pPr algn="ctr"/>
                      <a:r>
                        <a:rPr lang="en-US" sz="2400" dirty="0">
                          <a:solidFill>
                            <a:schemeClr val="bg1"/>
                          </a:solidFill>
                        </a:rPr>
                        <a:t>Adiabatic process</a:t>
                      </a:r>
                    </a:p>
                    <a:p>
                      <a:pPr algn="ctr"/>
                      <a:endParaRPr lang="en-US" sz="2400" dirty="0">
                        <a:solidFill>
                          <a:schemeClr val="bg1"/>
                        </a:solidFill>
                      </a:endParaRPr>
                    </a:p>
                    <a:p>
                      <a:pPr algn="ctr"/>
                      <a:r>
                        <a:rPr lang="en-US" sz="2400" dirty="0">
                          <a:solidFill>
                            <a:schemeClr val="bg1"/>
                          </a:solidFill>
                        </a:rPr>
                        <a:t>(expansion process)</a:t>
                      </a:r>
                      <a:endParaRPr lang="en-GB" sz="2400" dirty="0">
                        <a:solidFill>
                          <a:schemeClr val="bg1"/>
                        </a:solidFill>
                      </a:endParaRPr>
                    </a:p>
                    <a:p>
                      <a:pPr algn="ctr"/>
                      <a:endParaRPr lang="en-GB" sz="2400" dirty="0"/>
                    </a:p>
                  </a:txBody>
                  <a:tcPr anchor="ctr">
                    <a:solidFill>
                      <a:schemeClr val="accent2">
                        <a:lumMod val="50000"/>
                      </a:schemeClr>
                    </a:solidFill>
                  </a:tcPr>
                </a:tc>
                <a:tc rowSpan="3">
                  <a:txBody>
                    <a:bodyPr/>
                    <a:lstStyle/>
                    <a:p>
                      <a:pPr algn="ctr"/>
                      <a:r>
                        <a:rPr lang="en-US" sz="2400" dirty="0"/>
                        <a:t>reversible</a:t>
                      </a:r>
                      <a:endParaRPr lang="en-GB" sz="2400" dirty="0"/>
                    </a:p>
                  </a:txBody>
                  <a:tcPr anchor="ctr">
                    <a:solidFill>
                      <a:schemeClr val="accent2">
                        <a:lumMod val="75000"/>
                      </a:schemeClr>
                    </a:solidFill>
                  </a:tcPr>
                </a:tc>
                <a:tc>
                  <a:txBody>
                    <a:bodyPr/>
                    <a:lstStyle/>
                    <a:p>
                      <a:pPr algn="ctr"/>
                      <a:r>
                        <a:rPr lang="en-US" sz="2400" dirty="0"/>
                        <a:t>relation between V,</a:t>
                      </a:r>
                      <a:r>
                        <a:rPr lang="en-US" sz="2400" baseline="0" dirty="0"/>
                        <a:t> T</a:t>
                      </a:r>
                      <a:endParaRPr lang="en-GB" sz="2400" dirty="0"/>
                    </a:p>
                  </a:txBody>
                  <a:tcPr anchor="ctr">
                    <a:solidFill>
                      <a:schemeClr val="accent2">
                        <a:lumMod val="60000"/>
                        <a:lumOff val="40000"/>
                      </a:schemeClr>
                    </a:solidFill>
                  </a:tcPr>
                </a:tc>
                <a:extLst>
                  <a:ext uri="{0D108BD9-81ED-4DB2-BD59-A6C34878D82A}">
                    <a16:rowId xmlns:a16="http://schemas.microsoft.com/office/drawing/2014/main" val="10003"/>
                  </a:ext>
                </a:extLst>
              </a:tr>
              <a:tr h="521124">
                <a:tc vMerge="1">
                  <a:txBody>
                    <a:bodyPr/>
                    <a:lstStyle/>
                    <a:p>
                      <a:endParaRPr lang="en-GB" dirty="0"/>
                    </a:p>
                  </a:txBody>
                  <a:tcPr/>
                </a:tc>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relation between P,</a:t>
                      </a:r>
                      <a:r>
                        <a:rPr lang="en-US" sz="2400" baseline="0" dirty="0"/>
                        <a:t> V</a:t>
                      </a:r>
                      <a:endParaRPr lang="en-GB" sz="2400" dirty="0"/>
                    </a:p>
                  </a:txBody>
                  <a:tcPr anchor="ctr">
                    <a:solidFill>
                      <a:schemeClr val="accent2">
                        <a:lumMod val="60000"/>
                        <a:lumOff val="40000"/>
                      </a:schemeClr>
                    </a:solidFill>
                  </a:tcPr>
                </a:tc>
                <a:extLst>
                  <a:ext uri="{0D108BD9-81ED-4DB2-BD59-A6C34878D82A}">
                    <a16:rowId xmlns:a16="http://schemas.microsoft.com/office/drawing/2014/main" val="10004"/>
                  </a:ext>
                </a:extLst>
              </a:tr>
              <a:tr h="370840">
                <a:tc vMerge="1">
                  <a:txBody>
                    <a:bodyPr/>
                    <a:lstStyle/>
                    <a:p>
                      <a:endParaRPr lang="en-GB" dirty="0"/>
                    </a:p>
                  </a:txBody>
                  <a:tcPr/>
                </a:tc>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relation between P,</a:t>
                      </a:r>
                      <a:r>
                        <a:rPr lang="en-US" sz="2400" baseline="0" dirty="0"/>
                        <a:t> T</a:t>
                      </a:r>
                      <a:endParaRPr lang="en-GB" sz="2400" dirty="0"/>
                    </a:p>
                  </a:txBody>
                  <a:tcPr anchor="ctr">
                    <a:solidFill>
                      <a:schemeClr val="accent2">
                        <a:lumMod val="60000"/>
                        <a:lumOff val="40000"/>
                      </a:schemeClr>
                    </a:solidFill>
                  </a:tcPr>
                </a:tc>
                <a:extLst>
                  <a:ext uri="{0D108BD9-81ED-4DB2-BD59-A6C34878D82A}">
                    <a16:rowId xmlns:a16="http://schemas.microsoft.com/office/drawing/2014/main" val="10005"/>
                  </a:ext>
                </a:extLst>
              </a:tr>
              <a:tr h="370840">
                <a:tc vMerge="1">
                  <a:txBody>
                    <a:bodyPr/>
                    <a:lstStyle/>
                    <a:p>
                      <a:endParaRPr lang="en-GB" dirty="0"/>
                    </a:p>
                  </a:txBody>
                  <a:tcPr/>
                </a:tc>
                <a:tc rowSpan="2">
                  <a:txBody>
                    <a:bodyPr/>
                    <a:lstStyle/>
                    <a:p>
                      <a:pPr algn="ctr"/>
                      <a:r>
                        <a:rPr lang="en-US" sz="2400" dirty="0"/>
                        <a:t>Irreversible</a:t>
                      </a:r>
                      <a:endParaRPr lang="en-GB" sz="2400" dirty="0"/>
                    </a:p>
                  </a:txBody>
                  <a:tcPr anchor="ctr">
                    <a:solidFill>
                      <a:schemeClr val="accent4">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free expansion</a:t>
                      </a:r>
                      <a:endParaRPr lang="en-GB" sz="2400" dirty="0"/>
                    </a:p>
                  </a:txBody>
                  <a:tcPr anchor="ctr">
                    <a:solidFill>
                      <a:schemeClr val="accent4">
                        <a:lumMod val="60000"/>
                        <a:lumOff val="40000"/>
                      </a:schemeClr>
                    </a:solidFill>
                  </a:tcPr>
                </a:tc>
                <a:extLst>
                  <a:ext uri="{0D108BD9-81ED-4DB2-BD59-A6C34878D82A}">
                    <a16:rowId xmlns:a16="http://schemas.microsoft.com/office/drawing/2014/main" val="10006"/>
                  </a:ext>
                </a:extLst>
              </a:tr>
              <a:tr h="370840">
                <a:tc vMerge="1">
                  <a:txBody>
                    <a:bodyPr/>
                    <a:lstStyle/>
                    <a:p>
                      <a:endParaRPr lang="en-GB" dirty="0"/>
                    </a:p>
                  </a:txBody>
                  <a:tcPr/>
                </a:tc>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intermediate expansion</a:t>
                      </a:r>
                      <a:endParaRPr lang="en-GB" sz="2400" dirty="0"/>
                    </a:p>
                  </a:txBody>
                  <a:tcPr anchor="ctr">
                    <a:solidFill>
                      <a:schemeClr val="accent4">
                        <a:lumMod val="60000"/>
                        <a:lumOff val="40000"/>
                      </a:schemeClr>
                    </a:solidFill>
                  </a:tcPr>
                </a:tc>
                <a:extLst>
                  <a:ext uri="{0D108BD9-81ED-4DB2-BD59-A6C34878D82A}">
                    <a16:rowId xmlns:a16="http://schemas.microsoft.com/office/drawing/2014/main" val="10007"/>
                  </a:ext>
                </a:extLst>
              </a:tr>
              <a:tr h="370840">
                <a:tc gridSpan="3">
                  <a:txBody>
                    <a:bodyPr/>
                    <a:lstStyle/>
                    <a:p>
                      <a:pPr algn="ctr"/>
                      <a:r>
                        <a:rPr lang="en-US" sz="2400" dirty="0"/>
                        <a:t>comparison between Isothermal Reversible and Adiabatic Reversible expansion</a:t>
                      </a:r>
                      <a:endParaRPr lang="en-GB" sz="2400" dirty="0"/>
                    </a:p>
                  </a:txBody>
                  <a:tcPr anchor="ctr">
                    <a:solidFill>
                      <a:schemeClr val="accent6">
                        <a:lumMod val="40000"/>
                        <a:lumOff val="6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1509B33C-29CF-42AC-80A8-79AD0A377C5A}" type="slidenum">
              <a:rPr lang="en-GB" smtClean="0"/>
              <a:t>46</a:t>
            </a:fld>
            <a:endParaRPr lang="en-GB"/>
          </a:p>
        </p:txBody>
      </p:sp>
    </p:spTree>
    <p:extLst>
      <p:ext uri="{BB962C8B-B14F-4D97-AF65-F5344CB8AC3E}">
        <p14:creationId xmlns:p14="http://schemas.microsoft.com/office/powerpoint/2010/main" val="843187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05948426"/>
              </p:ext>
            </p:extLst>
          </p:nvPr>
        </p:nvGraphicFramePr>
        <p:xfrm>
          <a:off x="1010729" y="557543"/>
          <a:ext cx="9920376" cy="1371600"/>
        </p:xfrm>
        <a:graphic>
          <a:graphicData uri="http://schemas.openxmlformats.org/drawingml/2006/table">
            <a:tbl>
              <a:tblPr firstRow="1" bandRow="1">
                <a:tableStyleId>{5940675A-B579-460E-94D1-54222C63F5DA}</a:tableStyleId>
              </a:tblPr>
              <a:tblGrid>
                <a:gridCol w="3306792">
                  <a:extLst>
                    <a:ext uri="{9D8B030D-6E8A-4147-A177-3AD203B41FA5}">
                      <a16:colId xmlns:a16="http://schemas.microsoft.com/office/drawing/2014/main" val="20000"/>
                    </a:ext>
                  </a:extLst>
                </a:gridCol>
                <a:gridCol w="3306792">
                  <a:extLst>
                    <a:ext uri="{9D8B030D-6E8A-4147-A177-3AD203B41FA5}">
                      <a16:colId xmlns:a16="http://schemas.microsoft.com/office/drawing/2014/main" val="20001"/>
                    </a:ext>
                  </a:extLst>
                </a:gridCol>
                <a:gridCol w="3306792">
                  <a:extLst>
                    <a:ext uri="{9D8B030D-6E8A-4147-A177-3AD203B41FA5}">
                      <a16:colId xmlns:a16="http://schemas.microsoft.com/office/drawing/2014/main" val="20002"/>
                    </a:ext>
                  </a:extLst>
                </a:gridCol>
              </a:tblGrid>
              <a:tr h="370840">
                <a:tc rowSpan="3">
                  <a:txBody>
                    <a:bodyPr/>
                    <a:lstStyle/>
                    <a:p>
                      <a:pPr algn="ctr"/>
                      <a:r>
                        <a:rPr lang="en-US" sz="2400" dirty="0">
                          <a:solidFill>
                            <a:schemeClr val="bg1"/>
                          </a:solidFill>
                        </a:rPr>
                        <a:t>Isothermal process</a:t>
                      </a:r>
                    </a:p>
                    <a:p>
                      <a:pPr algn="ctr"/>
                      <a:endParaRPr lang="en-US" sz="2400" dirty="0">
                        <a:solidFill>
                          <a:schemeClr val="bg1"/>
                        </a:solidFill>
                      </a:endParaRPr>
                    </a:p>
                    <a:p>
                      <a:pPr algn="ctr"/>
                      <a:r>
                        <a:rPr lang="en-US" sz="2400" dirty="0">
                          <a:solidFill>
                            <a:schemeClr val="bg1"/>
                          </a:solidFill>
                        </a:rPr>
                        <a:t>(expansion process)</a:t>
                      </a:r>
                      <a:endParaRPr lang="en-GB" sz="2400" b="0" dirty="0">
                        <a:solidFill>
                          <a:schemeClr val="bg1"/>
                        </a:solidFill>
                      </a:endParaRPr>
                    </a:p>
                  </a:txBody>
                  <a:tcPr anchor="ctr">
                    <a:solidFill>
                      <a:schemeClr val="accent5">
                        <a:lumMod val="75000"/>
                      </a:schemeClr>
                    </a:solidFill>
                  </a:tcPr>
                </a:tc>
                <a:tc gridSpan="2">
                  <a:txBody>
                    <a:bodyPr/>
                    <a:lstStyle/>
                    <a:p>
                      <a:pPr algn="ctr"/>
                      <a:r>
                        <a:rPr lang="en-US" sz="2400" baseline="0" dirty="0"/>
                        <a:t>reversible</a:t>
                      </a:r>
                      <a:endParaRPr lang="en-GB" sz="2400" b="0" dirty="0"/>
                    </a:p>
                  </a:txBody>
                  <a:tcPr anchor="ctr">
                    <a:solidFill>
                      <a:schemeClr val="accent5">
                        <a:lumMod val="40000"/>
                        <a:lumOff val="60000"/>
                      </a:schemeClr>
                    </a:solidFill>
                  </a:tcPr>
                </a:tc>
                <a:tc hMerge="1">
                  <a:txBody>
                    <a:bodyPr/>
                    <a:lstStyle/>
                    <a:p>
                      <a:endParaRPr lang="en-GB" dirty="0"/>
                    </a:p>
                  </a:txBody>
                  <a:tcPr/>
                </a:tc>
                <a:extLst>
                  <a:ext uri="{0D108BD9-81ED-4DB2-BD59-A6C34878D82A}">
                    <a16:rowId xmlns:a16="http://schemas.microsoft.com/office/drawing/2014/main" val="10000"/>
                  </a:ext>
                </a:extLst>
              </a:tr>
              <a:tr h="370840">
                <a:tc vMerge="1">
                  <a:txBody>
                    <a:bodyPr/>
                    <a:lstStyle/>
                    <a:p>
                      <a:endParaRPr lang="en-GB" dirty="0"/>
                    </a:p>
                  </a:txBody>
                  <a:tcPr/>
                </a:tc>
                <a:tc rowSpan="2">
                  <a:txBody>
                    <a:bodyPr/>
                    <a:lstStyle/>
                    <a:p>
                      <a:pPr algn="ctr"/>
                      <a:r>
                        <a:rPr lang="en-US" sz="2400" dirty="0">
                          <a:solidFill>
                            <a:schemeClr val="bg1"/>
                          </a:solidFill>
                        </a:rPr>
                        <a:t>Irreversible </a:t>
                      </a:r>
                      <a:endParaRPr lang="en-GB" sz="2400" dirty="0">
                        <a:solidFill>
                          <a:schemeClr val="bg1"/>
                        </a:solidFill>
                      </a:endParaRPr>
                    </a:p>
                  </a:txBody>
                  <a:tcPr anchor="ctr">
                    <a:solidFill>
                      <a:schemeClr val="accent5">
                        <a:lumMod val="40000"/>
                        <a:lumOff val="60000"/>
                      </a:schemeClr>
                    </a:solidFill>
                  </a:tcPr>
                </a:tc>
                <a:tc>
                  <a:txBody>
                    <a:bodyPr/>
                    <a:lstStyle/>
                    <a:p>
                      <a:pPr algn="ctr"/>
                      <a:r>
                        <a:rPr lang="en-US" sz="2400" dirty="0">
                          <a:solidFill>
                            <a:schemeClr val="bg1"/>
                          </a:solidFill>
                        </a:rPr>
                        <a:t>free expansion</a:t>
                      </a:r>
                      <a:endParaRPr lang="en-GB" sz="2400" dirty="0">
                        <a:solidFill>
                          <a:schemeClr val="bg1"/>
                        </a:solidFill>
                      </a:endParaRPr>
                    </a:p>
                  </a:txBody>
                  <a:tcPr anchor="ctr">
                    <a:solidFill>
                      <a:schemeClr val="accent5">
                        <a:lumMod val="20000"/>
                        <a:lumOff val="80000"/>
                      </a:schemeClr>
                    </a:solidFill>
                  </a:tcPr>
                </a:tc>
                <a:extLst>
                  <a:ext uri="{0D108BD9-81ED-4DB2-BD59-A6C34878D82A}">
                    <a16:rowId xmlns:a16="http://schemas.microsoft.com/office/drawing/2014/main" val="10001"/>
                  </a:ext>
                </a:extLst>
              </a:tr>
              <a:tr h="370840">
                <a:tc vMerge="1">
                  <a:txBody>
                    <a:bodyPr/>
                    <a:lstStyle/>
                    <a:p>
                      <a:endParaRPr lang="en-GB" dirty="0"/>
                    </a:p>
                  </a:txBody>
                  <a:tcPr/>
                </a:tc>
                <a:tc vMerge="1">
                  <a:txBody>
                    <a:bodyPr/>
                    <a:lstStyle/>
                    <a:p>
                      <a:endParaRPr lang="en-GB" dirty="0"/>
                    </a:p>
                  </a:txBody>
                  <a:tcPr/>
                </a:tc>
                <a:tc>
                  <a:txBody>
                    <a:bodyPr/>
                    <a:lstStyle/>
                    <a:p>
                      <a:pPr algn="ctr"/>
                      <a:r>
                        <a:rPr lang="en-US" sz="2400" dirty="0">
                          <a:solidFill>
                            <a:schemeClr val="bg1"/>
                          </a:solidFill>
                        </a:rPr>
                        <a:t>intermediate expansion</a:t>
                      </a:r>
                      <a:endParaRPr lang="en-GB" sz="2400" dirty="0">
                        <a:solidFill>
                          <a:schemeClr val="bg1"/>
                        </a:solidFill>
                      </a:endParaRPr>
                    </a:p>
                  </a:txBody>
                  <a:tcPr anchor="c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948906" y="2527540"/>
            <a:ext cx="6106159" cy="3539430"/>
          </a:xfrm>
          <a:prstGeom prst="rect">
            <a:avLst/>
          </a:prstGeom>
          <a:noFill/>
        </p:spPr>
        <p:txBody>
          <a:bodyPr wrap="none" rtlCol="0">
            <a:spAutoFit/>
          </a:bodyPr>
          <a:lstStyle/>
          <a:p>
            <a:r>
              <a:rPr lang="en-US" sz="2800" dirty="0">
                <a:solidFill>
                  <a:srgbClr val="FF0000"/>
                </a:solidFill>
              </a:rPr>
              <a:t>∆U </a:t>
            </a:r>
            <a:r>
              <a:rPr lang="en-US" sz="2800" dirty="0"/>
              <a:t>= 0</a:t>
            </a:r>
          </a:p>
          <a:p>
            <a:endParaRPr lang="en-US" sz="2800" dirty="0"/>
          </a:p>
          <a:p>
            <a:r>
              <a:rPr lang="en-US" sz="2800" dirty="0">
                <a:solidFill>
                  <a:srgbClr val="FF0000"/>
                </a:solidFill>
              </a:rPr>
              <a:t>∆H </a:t>
            </a:r>
            <a:r>
              <a:rPr lang="en-US" sz="2800" dirty="0"/>
              <a:t>= ∆U +  </a:t>
            </a:r>
            <a:r>
              <a:rPr lang="en-US" sz="2800" dirty="0">
                <a:solidFill>
                  <a:srgbClr val="0070C0"/>
                </a:solidFill>
              </a:rPr>
              <a:t>P∆V</a:t>
            </a:r>
            <a:r>
              <a:rPr lang="en-US" sz="2800" dirty="0"/>
              <a:t> = ∆U +  </a:t>
            </a:r>
            <a:r>
              <a:rPr lang="en-US" sz="2800" dirty="0" err="1">
                <a:solidFill>
                  <a:srgbClr val="0070C0"/>
                </a:solidFill>
              </a:rPr>
              <a:t>nR∆T</a:t>
            </a:r>
            <a:r>
              <a:rPr lang="en-US" sz="2800" dirty="0"/>
              <a:t> = 0 + </a:t>
            </a:r>
            <a:r>
              <a:rPr lang="en-US" sz="2800" dirty="0">
                <a:solidFill>
                  <a:srgbClr val="0070C0"/>
                </a:solidFill>
              </a:rPr>
              <a:t>0</a:t>
            </a:r>
            <a:r>
              <a:rPr lang="en-US" sz="2800" dirty="0"/>
              <a:t> = 0  </a:t>
            </a:r>
            <a:endParaRPr lang="en-GB" sz="2800" dirty="0"/>
          </a:p>
          <a:p>
            <a:endParaRPr lang="en-US" sz="2800" dirty="0">
              <a:solidFill>
                <a:srgbClr val="00B050"/>
              </a:solidFill>
            </a:endParaRPr>
          </a:p>
          <a:p>
            <a:r>
              <a:rPr lang="en-US" sz="2800" dirty="0">
                <a:solidFill>
                  <a:srgbClr val="FF0000"/>
                </a:solidFill>
              </a:rPr>
              <a:t>q</a:t>
            </a:r>
            <a:r>
              <a:rPr lang="en-US" sz="2800" dirty="0">
                <a:solidFill>
                  <a:srgbClr val="00B050"/>
                </a:solidFill>
              </a:rPr>
              <a:t> </a:t>
            </a:r>
            <a:r>
              <a:rPr lang="en-US" sz="2800" dirty="0"/>
              <a:t>= -w and </a:t>
            </a:r>
            <a:r>
              <a:rPr lang="en-US" sz="2800" dirty="0">
                <a:solidFill>
                  <a:srgbClr val="FF0000"/>
                </a:solidFill>
              </a:rPr>
              <a:t>w</a:t>
            </a:r>
            <a:r>
              <a:rPr lang="en-US" sz="2800" dirty="0">
                <a:solidFill>
                  <a:srgbClr val="00B050"/>
                </a:solidFill>
              </a:rPr>
              <a:t> </a:t>
            </a:r>
            <a:r>
              <a:rPr lang="en-US" sz="2800" dirty="0"/>
              <a:t>= -q</a:t>
            </a:r>
          </a:p>
          <a:p>
            <a:endParaRPr lang="en-US" sz="2800" dirty="0"/>
          </a:p>
          <a:p>
            <a:r>
              <a:rPr lang="en-US" sz="2800" dirty="0"/>
              <a:t>From previous chapter:</a:t>
            </a:r>
          </a:p>
          <a:p>
            <a:endParaRPr lang="en-US" sz="2800" dirty="0">
              <a:solidFill>
                <a:srgbClr val="00B050"/>
              </a:solidFill>
            </a:endParaRPr>
          </a:p>
        </p:txBody>
      </p:sp>
      <p:sp>
        <p:nvSpPr>
          <p:cNvPr id="3" name="Slide Number Placeholder 2"/>
          <p:cNvSpPr>
            <a:spLocks noGrp="1"/>
          </p:cNvSpPr>
          <p:nvPr>
            <p:ph type="sldNum" sz="quarter" idx="12"/>
          </p:nvPr>
        </p:nvSpPr>
        <p:spPr/>
        <p:txBody>
          <a:bodyPr/>
          <a:lstStyle/>
          <a:p>
            <a:fld id="{1509B33C-29CF-42AC-80A8-79AD0A377C5A}" type="slidenum">
              <a:rPr lang="en-GB" smtClean="0"/>
              <a:t>47</a:t>
            </a:fld>
            <a:endParaRPr lang="en-GB"/>
          </a:p>
        </p:txBody>
      </p:sp>
    </p:spTree>
    <p:extLst>
      <p:ext uri="{BB962C8B-B14F-4D97-AF65-F5344CB8AC3E}">
        <p14:creationId xmlns:p14="http://schemas.microsoft.com/office/powerpoint/2010/main" val="3500229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1" y="723900"/>
            <a:ext cx="11087100" cy="1107996"/>
          </a:xfrm>
          <a:prstGeom prst="rect">
            <a:avLst/>
          </a:prstGeom>
          <a:noFill/>
        </p:spPr>
        <p:txBody>
          <a:bodyPr wrap="square" rtlCol="0">
            <a:spAutoFit/>
          </a:bodyPr>
          <a:lstStyle/>
          <a:p>
            <a:r>
              <a:rPr lang="en-US" sz="2400" dirty="0">
                <a:solidFill>
                  <a:prstClr val="black"/>
                </a:solidFill>
              </a:rPr>
              <a:t>The total work in the entire expansion from volume V</a:t>
            </a:r>
            <a:r>
              <a:rPr lang="en-US" sz="2400" baseline="-25000" dirty="0">
                <a:solidFill>
                  <a:prstClr val="black"/>
                </a:solidFill>
              </a:rPr>
              <a:t>1</a:t>
            </a:r>
            <a:r>
              <a:rPr lang="en-US" sz="2400" dirty="0">
                <a:solidFill>
                  <a:prstClr val="black"/>
                </a:solidFill>
              </a:rPr>
              <a:t> to V</a:t>
            </a:r>
            <a:r>
              <a:rPr lang="en-US" sz="2400" baseline="-25000" dirty="0">
                <a:solidFill>
                  <a:prstClr val="black"/>
                </a:solidFill>
              </a:rPr>
              <a:t>2</a:t>
            </a:r>
            <a:r>
              <a:rPr lang="en-US" sz="2400" dirty="0">
                <a:solidFill>
                  <a:prstClr val="black"/>
                </a:solidFill>
              </a:rPr>
              <a:t> will be the sum of all steps. The total amount work can be obtained by integrating equation:</a:t>
            </a:r>
          </a:p>
          <a:p>
            <a:endParaRPr lang="en-GB" dirty="0">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2990850" y="1831896"/>
                <a:ext cx="6096000" cy="331783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GB" sz="2400" i="1" smtClean="0">
                          <a:solidFill>
                            <a:prstClr val="black"/>
                          </a:solidFill>
                          <a:latin typeface="Cambria Math" panose="02040503050406030204" pitchFamily="18" charset="0"/>
                        </a:rPr>
                        <m:t>đ</m:t>
                      </m:r>
                      <m:r>
                        <a:rPr lang="en-US" sz="2400" i="1">
                          <a:solidFill>
                            <a:prstClr val="black"/>
                          </a:solidFill>
                          <a:latin typeface="Cambria Math" panose="02040503050406030204" pitchFamily="18" charset="0"/>
                        </a:rPr>
                        <m:t>𝑤</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𝑃𝑑𝑉</m:t>
                      </m:r>
                    </m:oMath>
                  </m:oMathPara>
                </a14:m>
                <a:endParaRPr lang="en-US" sz="2400" dirty="0">
                  <a:solidFill>
                    <a:prstClr val="black"/>
                  </a:solidFill>
                </a:endParaRPr>
              </a:p>
              <a:p>
                <a:endParaRPr lang="en-US" sz="2400" dirty="0">
                  <a:solidFill>
                    <a:prstClr val="black"/>
                  </a:solidFill>
                </a:endParaRPr>
              </a:p>
              <a:p>
                <a:endParaRPr lang="en-US" sz="2400" dirty="0">
                  <a:solidFill>
                    <a:prstClr val="black"/>
                  </a:solidFill>
                </a:endParaRPr>
              </a:p>
              <a:p>
                <a:pPr/>
                <a14:m>
                  <m:oMathPara xmlns:m="http://schemas.openxmlformats.org/officeDocument/2006/math">
                    <m:oMathParaPr>
                      <m:jc m:val="centerGroup"/>
                    </m:oMathParaPr>
                    <m:oMath xmlns:m="http://schemas.openxmlformats.org/officeDocument/2006/math">
                      <m:nary>
                        <m:naryPr>
                          <m:ctrlPr>
                            <a:rPr lang="en-US" sz="2400" i="1">
                              <a:solidFill>
                                <a:prstClr val="black"/>
                              </a:solidFill>
                              <a:latin typeface="Cambria Math" panose="02040503050406030204" pitchFamily="18" charset="0"/>
                            </a:rPr>
                          </m:ctrlPr>
                        </m:naryPr>
                        <m:sub>
                          <m:r>
                            <m:rPr>
                              <m:brk m:alnAt="23"/>
                            </m:rPr>
                            <a:rPr lang="en-US" sz="2400" i="1">
                              <a:solidFill>
                                <a:prstClr val="black"/>
                              </a:solidFill>
                              <a:latin typeface="Cambria Math" panose="02040503050406030204" pitchFamily="18" charset="0"/>
                            </a:rPr>
                            <m:t>1</m:t>
                          </m:r>
                        </m:sub>
                        <m:sup>
                          <m:r>
                            <a:rPr lang="en-US" sz="2400" i="1">
                              <a:solidFill>
                                <a:prstClr val="black"/>
                              </a:solidFill>
                              <a:latin typeface="Cambria Math" panose="02040503050406030204" pitchFamily="18" charset="0"/>
                            </a:rPr>
                            <m:t>2</m:t>
                          </m:r>
                        </m:sup>
                        <m:e>
                          <m:r>
                            <a:rPr lang="en-GB" sz="2400" i="1">
                              <a:solidFill>
                                <a:prstClr val="black"/>
                              </a:solidFill>
                              <a:latin typeface="Cambria Math" panose="02040503050406030204" pitchFamily="18" charset="0"/>
                            </a:rPr>
                            <m:t>đ</m:t>
                          </m:r>
                          <m:r>
                            <a:rPr lang="en-US" sz="2400" i="1">
                              <a:solidFill>
                                <a:prstClr val="black"/>
                              </a:solidFill>
                              <a:latin typeface="Cambria Math" panose="02040503050406030204" pitchFamily="18" charset="0"/>
                            </a:rPr>
                            <m:t>𝑤</m:t>
                          </m:r>
                          <m:r>
                            <a:rPr lang="en-US" sz="2400" i="1">
                              <a:solidFill>
                                <a:prstClr val="black"/>
                              </a:solidFill>
                              <a:latin typeface="Cambria Math" panose="02040503050406030204" pitchFamily="18" charset="0"/>
                            </a:rPr>
                            <m:t>=−</m:t>
                          </m:r>
                          <m:nary>
                            <m:naryPr>
                              <m:ctrlPr>
                                <a:rPr lang="en-US" sz="2400" i="1">
                                  <a:solidFill>
                                    <a:prstClr val="black"/>
                                  </a:solidFill>
                                  <a:latin typeface="Cambria Math" panose="02040503050406030204" pitchFamily="18" charset="0"/>
                                </a:rPr>
                              </m:ctrlPr>
                            </m:naryPr>
                            <m:sub>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1</m:t>
                                  </m:r>
                                </m:sub>
                              </m:sSub>
                            </m:sub>
                            <m:sup>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2</m:t>
                                  </m:r>
                                </m:sub>
                              </m:sSub>
                            </m:sup>
                            <m:e>
                              <m:r>
                                <a:rPr lang="en-US" sz="2400" i="1">
                                  <a:solidFill>
                                    <a:prstClr val="black"/>
                                  </a:solidFill>
                                  <a:latin typeface="Cambria Math" panose="02040503050406030204" pitchFamily="18" charset="0"/>
                                </a:rPr>
                                <m:t>𝑃𝑑𝑉</m:t>
                              </m:r>
                            </m:e>
                          </m:nary>
                        </m:e>
                      </m:nary>
                    </m:oMath>
                  </m:oMathPara>
                </a14:m>
                <a:endParaRPr lang="en-US" sz="2400" dirty="0">
                  <a:solidFill>
                    <a:prstClr val="black"/>
                  </a:solidFill>
                </a:endParaRPr>
              </a:p>
              <a:p>
                <a:endParaRPr lang="en-US" sz="2400" dirty="0">
                  <a:solidFill>
                    <a:prstClr val="black"/>
                  </a:solidFill>
                </a:endParaRPr>
              </a:p>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smtClean="0">
                              <a:solidFill>
                                <a:srgbClr val="FF0000"/>
                              </a:solidFill>
                              <a:latin typeface="Cambria Math" panose="02040503050406030204" pitchFamily="18" charset="0"/>
                            </a:rPr>
                            <m:t>𝑤</m:t>
                          </m:r>
                        </m:e>
                        <m:sub>
                          <m:r>
                            <a:rPr lang="en-US" sz="2400" i="1" smtClean="0">
                              <a:solidFill>
                                <a:srgbClr val="FF0000"/>
                              </a:solidFill>
                              <a:latin typeface="Cambria Math" panose="02040503050406030204" pitchFamily="18" charset="0"/>
                            </a:rPr>
                            <m:t>𝑚𝑎𝑥</m:t>
                          </m:r>
                        </m:sub>
                      </m:sSub>
                      <m:r>
                        <a:rPr lang="en-US" sz="2400" i="1" smtClean="0">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m:t>
                      </m:r>
                      <m:nary>
                        <m:naryPr>
                          <m:ctrlPr>
                            <a:rPr lang="en-US" sz="2400" i="1">
                              <a:solidFill>
                                <a:srgbClr val="FF0000"/>
                              </a:solidFill>
                              <a:latin typeface="Cambria Math" panose="02040503050406030204" pitchFamily="18" charset="0"/>
                            </a:rPr>
                          </m:ctrlPr>
                        </m:naryPr>
                        <m:sub>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𝑉</m:t>
                              </m:r>
                            </m:e>
                            <m:sub>
                              <m:r>
                                <a:rPr lang="en-US" sz="2400" i="1">
                                  <a:solidFill>
                                    <a:srgbClr val="FF0000"/>
                                  </a:solidFill>
                                  <a:latin typeface="Cambria Math" panose="02040503050406030204" pitchFamily="18" charset="0"/>
                                </a:rPr>
                                <m:t>1</m:t>
                              </m:r>
                            </m:sub>
                          </m:sSub>
                        </m:sub>
                        <m:sup>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𝑉</m:t>
                              </m:r>
                            </m:e>
                            <m:sub>
                              <m:r>
                                <a:rPr lang="en-US" sz="2400" i="1">
                                  <a:solidFill>
                                    <a:srgbClr val="FF0000"/>
                                  </a:solidFill>
                                  <a:latin typeface="Cambria Math" panose="02040503050406030204" pitchFamily="18" charset="0"/>
                                </a:rPr>
                                <m:t>2</m:t>
                              </m:r>
                            </m:sub>
                          </m:sSub>
                        </m:sup>
                        <m:e>
                          <m:r>
                            <a:rPr lang="en-US" sz="2400" i="1">
                              <a:solidFill>
                                <a:srgbClr val="FF0000"/>
                              </a:solidFill>
                              <a:latin typeface="Cambria Math" panose="02040503050406030204" pitchFamily="18" charset="0"/>
                            </a:rPr>
                            <m:t>𝑃𝑑𝑉</m:t>
                          </m:r>
                        </m:e>
                      </m:nary>
                    </m:oMath>
                  </m:oMathPara>
                </a14:m>
                <a:endParaRPr lang="en-GB" dirty="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990850" y="1831896"/>
                <a:ext cx="6096000" cy="3317831"/>
              </a:xfrm>
              <a:prstGeom prst="rect">
                <a:avLst/>
              </a:prstGeom>
              <a:blipFill rotWithShape="0">
                <a:blip r:embed="rId2"/>
                <a:stretch>
                  <a:fillRect/>
                </a:stretch>
              </a:blipFill>
            </p:spPr>
            <p:txBody>
              <a:bodyPr/>
              <a:lstStyle/>
              <a:p>
                <a:r>
                  <a:rPr lang="en-GB">
                    <a:noFill/>
                  </a:rPr>
                  <a:t> </a:t>
                </a:r>
              </a:p>
            </p:txBody>
          </p:sp>
        </mc:Fallback>
      </mc:AlternateContent>
      <p:sp>
        <p:nvSpPr>
          <p:cNvPr id="4" name="TextBox 3"/>
          <p:cNvSpPr txBox="1"/>
          <p:nvPr/>
        </p:nvSpPr>
        <p:spPr>
          <a:xfrm>
            <a:off x="666751" y="5448300"/>
            <a:ext cx="8125109" cy="461665"/>
          </a:xfrm>
          <a:prstGeom prst="rect">
            <a:avLst/>
          </a:prstGeom>
          <a:noFill/>
        </p:spPr>
        <p:txBody>
          <a:bodyPr wrap="none" rtlCol="0">
            <a:spAutoFit/>
          </a:bodyPr>
          <a:lstStyle/>
          <a:p>
            <a:r>
              <a:rPr lang="en-US" sz="2400" dirty="0">
                <a:solidFill>
                  <a:prstClr val="black"/>
                </a:solidFill>
              </a:rPr>
              <a:t>This work is </a:t>
            </a:r>
            <a:r>
              <a:rPr lang="en-US" sz="2400" dirty="0">
                <a:solidFill>
                  <a:srgbClr val="FF0000"/>
                </a:solidFill>
              </a:rPr>
              <a:t>maximum work </a:t>
            </a:r>
            <a:r>
              <a:rPr lang="en-US" sz="2400" dirty="0">
                <a:solidFill>
                  <a:prstClr val="black"/>
                </a:solidFill>
              </a:rPr>
              <a:t>because the expansion is reversible</a:t>
            </a:r>
            <a:endParaRPr lang="en-GB" sz="2400" dirty="0">
              <a:solidFill>
                <a:prstClr val="black"/>
              </a:solidFill>
            </a:endParaRPr>
          </a:p>
        </p:txBody>
      </p:sp>
      <p:sp>
        <p:nvSpPr>
          <p:cNvPr id="5" name="Slide Number Placeholder 4"/>
          <p:cNvSpPr>
            <a:spLocks noGrp="1"/>
          </p:cNvSpPr>
          <p:nvPr>
            <p:ph type="sldNum" sz="quarter" idx="12"/>
          </p:nvPr>
        </p:nvSpPr>
        <p:spPr/>
        <p:txBody>
          <a:bodyPr/>
          <a:lstStyle/>
          <a:p>
            <a:fld id="{1509B33C-29CF-42AC-80A8-79AD0A377C5A}" type="slidenum">
              <a:rPr lang="en-GB" smtClean="0"/>
              <a:t>48</a:t>
            </a:fld>
            <a:endParaRPr lang="en-GB"/>
          </a:p>
        </p:txBody>
      </p:sp>
    </p:spTree>
    <p:extLst>
      <p:ext uri="{BB962C8B-B14F-4D97-AF65-F5344CB8AC3E}">
        <p14:creationId xmlns:p14="http://schemas.microsoft.com/office/powerpoint/2010/main" val="3407483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28650"/>
            <a:ext cx="6722097" cy="1569660"/>
          </a:xfrm>
          <a:prstGeom prst="rect">
            <a:avLst/>
          </a:prstGeom>
          <a:noFill/>
        </p:spPr>
        <p:txBody>
          <a:bodyPr wrap="none" rtlCol="0">
            <a:spAutoFit/>
          </a:bodyPr>
          <a:lstStyle/>
          <a:p>
            <a:r>
              <a:rPr lang="en-US" sz="2400" dirty="0">
                <a:solidFill>
                  <a:prstClr val="black"/>
                </a:solidFill>
              </a:rPr>
              <a:t>The ideal gas equation for n mole of a gas is </a:t>
            </a:r>
            <a:r>
              <a:rPr lang="en-US" sz="2400" dirty="0">
                <a:solidFill>
                  <a:srgbClr val="FF0000"/>
                </a:solidFill>
              </a:rPr>
              <a:t>PV= </a:t>
            </a:r>
            <a:r>
              <a:rPr lang="en-US" sz="2400" dirty="0" err="1">
                <a:solidFill>
                  <a:srgbClr val="FF0000"/>
                </a:solidFill>
              </a:rPr>
              <a:t>nRT</a:t>
            </a:r>
            <a:endParaRPr lang="en-US" sz="2400" dirty="0">
              <a:solidFill>
                <a:srgbClr val="FF0000"/>
              </a:solidFill>
            </a:endParaRPr>
          </a:p>
          <a:p>
            <a:endParaRPr lang="en-US" sz="2400" dirty="0">
              <a:solidFill>
                <a:prstClr val="black"/>
              </a:solidFill>
            </a:endParaRPr>
          </a:p>
          <a:p>
            <a:r>
              <a:rPr lang="en-US" sz="2400" dirty="0">
                <a:solidFill>
                  <a:prstClr val="black"/>
                </a:solidFill>
              </a:rPr>
              <a:t>Therefore</a:t>
            </a:r>
          </a:p>
          <a:p>
            <a:endParaRPr lang="en-GB" sz="2400" dirty="0">
              <a:solidFill>
                <a:prstClr val="black"/>
              </a:solidFill>
            </a:endParaRPr>
          </a:p>
        </p:txBody>
      </p:sp>
      <mc:AlternateContent xmlns:mc="http://schemas.openxmlformats.org/markup-compatibility/2006" xmlns:a14="http://schemas.microsoft.com/office/drawing/2010/main">
        <mc:Choice Requires="a14">
          <p:sp>
            <p:nvSpPr>
              <p:cNvPr id="3" name="TextBox 2"/>
              <p:cNvSpPr txBox="1"/>
              <p:nvPr/>
            </p:nvSpPr>
            <p:spPr>
              <a:xfrm>
                <a:off x="5467350" y="1413480"/>
                <a:ext cx="1228734"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panose="02040503050406030204" pitchFamily="18" charset="0"/>
                        </a:rPr>
                        <m:t>𝑃</m:t>
                      </m:r>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panose="02040503050406030204" pitchFamily="18" charset="0"/>
                            </a:rPr>
                          </m:ctrlPr>
                        </m:fPr>
                        <m:num>
                          <m:r>
                            <a:rPr lang="en-US" sz="2400" i="1" smtClean="0">
                              <a:solidFill>
                                <a:prstClr val="black"/>
                              </a:solidFill>
                              <a:latin typeface="Cambria Math" panose="02040503050406030204" pitchFamily="18" charset="0"/>
                            </a:rPr>
                            <m:t>𝑛𝑅𝑇</m:t>
                          </m:r>
                        </m:num>
                        <m:den>
                          <m:r>
                            <a:rPr lang="en-US" sz="2400" i="1" smtClean="0">
                              <a:solidFill>
                                <a:prstClr val="black"/>
                              </a:solidFill>
                              <a:latin typeface="Cambria Math" panose="02040503050406030204" pitchFamily="18" charset="0"/>
                            </a:rPr>
                            <m:t>𝑉</m:t>
                          </m:r>
                        </m:den>
                      </m:f>
                    </m:oMath>
                  </m:oMathPara>
                </a14:m>
                <a:endParaRPr lang="en-GB" sz="2400" dirty="0">
                  <a:solidFill>
                    <a:prstClr val="black"/>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467350" y="1413480"/>
                <a:ext cx="1228734" cy="691471"/>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101175" y="2234385"/>
                <a:ext cx="3961084" cy="12579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𝑤</m:t>
                          </m:r>
                        </m:e>
                        <m:sub>
                          <m:r>
                            <a:rPr lang="en-US" sz="3200" i="1">
                              <a:solidFill>
                                <a:prstClr val="black"/>
                              </a:solidFill>
                              <a:latin typeface="Cambria Math" panose="02040503050406030204" pitchFamily="18" charset="0"/>
                            </a:rPr>
                            <m:t>𝑚𝑎𝑥</m:t>
                          </m:r>
                        </m:sub>
                      </m:sSub>
                      <m:r>
                        <a:rPr lang="en-US" sz="3200" i="1">
                          <a:solidFill>
                            <a:prstClr val="black"/>
                          </a:solidFill>
                          <a:latin typeface="Cambria Math" panose="02040503050406030204" pitchFamily="18" charset="0"/>
                        </a:rPr>
                        <m:t>=−</m:t>
                      </m:r>
                      <m:nary>
                        <m:naryPr>
                          <m:ctrlPr>
                            <a:rPr lang="en-US" sz="3200" i="1">
                              <a:solidFill>
                                <a:prstClr val="black"/>
                              </a:solidFill>
                              <a:latin typeface="Cambria Math" panose="02040503050406030204" pitchFamily="18" charset="0"/>
                            </a:rPr>
                          </m:ctrlPr>
                        </m:naryPr>
                        <m:sub>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1</m:t>
                              </m:r>
                            </m:sub>
                          </m:sSub>
                        </m:sub>
                        <m:sup>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2</m:t>
                              </m:r>
                            </m:sub>
                          </m:sSub>
                        </m:sup>
                        <m:e>
                          <m:f>
                            <m:fPr>
                              <m:ctrlPr>
                                <a:rPr lang="en-US" sz="2400" i="1" smtClean="0">
                                  <a:solidFill>
                                    <a:srgbClr val="00B050"/>
                                  </a:solidFill>
                                  <a:latin typeface="Cambria Math" panose="02040503050406030204" pitchFamily="18" charset="0"/>
                                </a:rPr>
                              </m:ctrlPr>
                            </m:fPr>
                            <m:num>
                              <m:r>
                                <a:rPr lang="en-US" sz="2400" i="1">
                                  <a:solidFill>
                                    <a:srgbClr val="00B050"/>
                                  </a:solidFill>
                                  <a:latin typeface="Cambria Math" panose="02040503050406030204" pitchFamily="18" charset="0"/>
                                </a:rPr>
                                <m:t>𝑛𝑅𝑇</m:t>
                              </m:r>
                            </m:num>
                            <m:den>
                              <m:r>
                                <a:rPr lang="en-US" sz="2400" i="1">
                                  <a:solidFill>
                                    <a:srgbClr val="00B050"/>
                                  </a:solidFill>
                                  <a:latin typeface="Cambria Math" panose="02040503050406030204" pitchFamily="18" charset="0"/>
                                </a:rPr>
                                <m:t>𝑉</m:t>
                              </m:r>
                            </m:den>
                          </m:f>
                          <m:r>
                            <a:rPr lang="en-US" sz="3200" i="1">
                              <a:solidFill>
                                <a:prstClr val="black"/>
                              </a:solidFill>
                              <a:latin typeface="Cambria Math" panose="02040503050406030204" pitchFamily="18" charset="0"/>
                            </a:rPr>
                            <m:t>𝑑𝑉</m:t>
                          </m:r>
                        </m:e>
                      </m:nary>
                    </m:oMath>
                  </m:oMathPara>
                </a14:m>
                <a:endParaRPr lang="en-GB"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4101175" y="2234385"/>
                <a:ext cx="3961084" cy="1257908"/>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396948" y="3853103"/>
                <a:ext cx="3450368" cy="9664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𝑤</m:t>
                          </m:r>
                        </m:e>
                        <m:sub>
                          <m:r>
                            <a:rPr lang="en-US" sz="2400" i="1">
                              <a:solidFill>
                                <a:prstClr val="black"/>
                              </a:solidFill>
                              <a:latin typeface="Cambria Math" panose="02040503050406030204" pitchFamily="18" charset="0"/>
                            </a:rPr>
                            <m:t>𝑚𝑎𝑥</m:t>
                          </m:r>
                        </m:sub>
                      </m:sSub>
                      <m:r>
                        <a:rPr lang="en-US" sz="2400" i="1">
                          <a:solidFill>
                            <a:prstClr val="black"/>
                          </a:solidFill>
                          <a:latin typeface="Cambria Math" panose="02040503050406030204" pitchFamily="18" charset="0"/>
                        </a:rPr>
                        <m:t>=</m:t>
                      </m:r>
                      <m:r>
                        <a:rPr lang="en-US" sz="2400" i="1" smtClean="0">
                          <a:solidFill>
                            <a:srgbClr val="00B050"/>
                          </a:solidFill>
                          <a:latin typeface="Cambria Math" panose="02040503050406030204" pitchFamily="18" charset="0"/>
                        </a:rPr>
                        <m:t>−</m:t>
                      </m:r>
                      <m:r>
                        <a:rPr lang="en-US" sz="2400" i="1" smtClean="0">
                          <a:solidFill>
                            <a:srgbClr val="00B050"/>
                          </a:solidFill>
                          <a:latin typeface="Cambria Math" panose="02040503050406030204" pitchFamily="18" charset="0"/>
                        </a:rPr>
                        <m:t>𝑛𝑅𝑇</m:t>
                      </m:r>
                      <m:nary>
                        <m:naryPr>
                          <m:ctrlPr>
                            <a:rPr lang="en-US" sz="2400" i="1">
                              <a:solidFill>
                                <a:prstClr val="black"/>
                              </a:solidFill>
                              <a:latin typeface="Cambria Math" panose="02040503050406030204" pitchFamily="18" charset="0"/>
                            </a:rPr>
                          </m:ctrlPr>
                        </m:naryPr>
                        <m:sub>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1</m:t>
                              </m:r>
                            </m:sub>
                          </m:sSub>
                        </m:sub>
                        <m:sup>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2</m:t>
                              </m:r>
                            </m:sub>
                          </m:sSub>
                        </m:sup>
                        <m:e>
                          <m:f>
                            <m:fPr>
                              <m:ctrlPr>
                                <a:rPr lang="en-US" sz="2400" i="1" smtClean="0">
                                  <a:solidFill>
                                    <a:prstClr val="black"/>
                                  </a:solidFill>
                                  <a:latin typeface="Cambria Math" panose="02040503050406030204" pitchFamily="18" charset="0"/>
                                </a:rPr>
                              </m:ctrlPr>
                            </m:fPr>
                            <m:num>
                              <m:r>
                                <a:rPr lang="en-US" sz="2400" i="1" smtClean="0">
                                  <a:solidFill>
                                    <a:prstClr val="black"/>
                                  </a:solidFill>
                                  <a:latin typeface="Cambria Math" panose="02040503050406030204" pitchFamily="18" charset="0"/>
                                </a:rPr>
                                <m:t>1</m:t>
                              </m:r>
                            </m:num>
                            <m:den>
                              <m:r>
                                <a:rPr lang="en-US" sz="2400" i="1" smtClean="0">
                                  <a:solidFill>
                                    <a:prstClr val="black"/>
                                  </a:solidFill>
                                  <a:latin typeface="Cambria Math" panose="02040503050406030204" pitchFamily="18" charset="0"/>
                                </a:rPr>
                                <m:t>𝑉</m:t>
                              </m:r>
                            </m:den>
                          </m:f>
                          <m:r>
                            <a:rPr lang="en-US" sz="2400" i="1">
                              <a:solidFill>
                                <a:prstClr val="black"/>
                              </a:solidFill>
                              <a:latin typeface="Cambria Math" panose="02040503050406030204" pitchFamily="18" charset="0"/>
                            </a:rPr>
                            <m:t>𝑑𝑉</m:t>
                          </m:r>
                        </m:e>
                      </m:nary>
                    </m:oMath>
                  </m:oMathPara>
                </a14:m>
                <a:endParaRPr lang="en-GB"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396948" y="3853103"/>
                <a:ext cx="3450368" cy="966418"/>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476970" y="5427981"/>
                <a:ext cx="3163558" cy="5778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𝑤</m:t>
                          </m:r>
                        </m:e>
                        <m:sub>
                          <m:r>
                            <a:rPr lang="en-US" sz="2400" i="1">
                              <a:solidFill>
                                <a:prstClr val="black"/>
                              </a:solidFill>
                              <a:latin typeface="Cambria Math" panose="02040503050406030204" pitchFamily="18" charset="0"/>
                            </a:rPr>
                            <m:t>𝑚𝑎𝑥</m:t>
                          </m:r>
                        </m:sub>
                      </m:sSub>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𝑛𝑅𝑇</m:t>
                      </m:r>
                      <m:func>
                        <m:funcPr>
                          <m:ctrlPr>
                            <a:rPr lang="en-US" sz="2400" i="1" smtClean="0">
                              <a:solidFill>
                                <a:prstClr val="black"/>
                              </a:solidFill>
                              <a:latin typeface="Cambria Math" panose="02040503050406030204" pitchFamily="18" charset="0"/>
                            </a:rPr>
                          </m:ctrlPr>
                        </m:funcPr>
                        <m:fName>
                          <m:r>
                            <m:rPr>
                              <m:sty m:val="p"/>
                            </m:rPr>
                            <a:rPr lang="en-US" sz="2400" smtClean="0">
                              <a:solidFill>
                                <a:prstClr val="black"/>
                              </a:solidFill>
                              <a:latin typeface="Cambria Math" panose="02040503050406030204" pitchFamily="18" charset="0"/>
                            </a:rPr>
                            <m:t>ln</m:t>
                          </m:r>
                        </m:fName>
                        <m:e>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𝑉</m:t>
                          </m:r>
                          <m:sSubSup>
                            <m:sSubSupPr>
                              <m:ctrlPr>
                                <a:rPr lang="en-US" sz="2400" i="1" smtClean="0">
                                  <a:solidFill>
                                    <a:prstClr val="black"/>
                                  </a:solidFill>
                                  <a:latin typeface="Cambria Math" panose="02040503050406030204" pitchFamily="18" charset="0"/>
                                </a:rPr>
                              </m:ctrlPr>
                            </m:sSubSupPr>
                            <m:e>
                              <m:r>
                                <a:rPr lang="en-US" sz="2400" i="1" smtClean="0">
                                  <a:solidFill>
                                    <a:prstClr val="black"/>
                                  </a:solidFill>
                                  <a:latin typeface="Cambria Math" panose="02040503050406030204" pitchFamily="18" charset="0"/>
                                </a:rPr>
                                <m:t>)</m:t>
                              </m:r>
                            </m:e>
                            <m:sub>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𝑉</m:t>
                                  </m:r>
                                </m:e>
                                <m:sub>
                                  <m:r>
                                    <a:rPr lang="en-US" sz="2400" i="1" smtClean="0">
                                      <a:solidFill>
                                        <a:prstClr val="black"/>
                                      </a:solidFill>
                                      <a:latin typeface="Cambria Math" panose="02040503050406030204" pitchFamily="18" charset="0"/>
                                    </a:rPr>
                                    <m:t>1</m:t>
                                  </m:r>
                                </m:sub>
                              </m:sSub>
                            </m:sub>
                            <m:sup>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𝑉</m:t>
                                  </m:r>
                                </m:e>
                                <m:sub>
                                  <m:r>
                                    <a:rPr lang="en-US" sz="2400" i="1" smtClean="0">
                                      <a:solidFill>
                                        <a:prstClr val="black"/>
                                      </a:solidFill>
                                      <a:latin typeface="Cambria Math" panose="02040503050406030204" pitchFamily="18" charset="0"/>
                                    </a:rPr>
                                    <m:t>2</m:t>
                                  </m:r>
                                </m:sub>
                              </m:sSub>
                            </m:sup>
                          </m:sSubSup>
                        </m:e>
                      </m:func>
                    </m:oMath>
                  </m:oMathPara>
                </a14:m>
                <a:endParaRPr lang="en-GB"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476970" y="5427981"/>
                <a:ext cx="3163558" cy="577850"/>
              </a:xfrm>
              <a:prstGeom prst="rect">
                <a:avLst/>
              </a:prstGeom>
              <a:blipFill rotWithShape="0">
                <a:blip r:embed="rId5"/>
                <a:stretch>
                  <a:fillRect/>
                </a:stretch>
              </a:blipFill>
            </p:spPr>
            <p:txBody>
              <a:bodyPr/>
              <a:lstStyle/>
              <a:p>
                <a:r>
                  <a:rPr lang="en-GB">
                    <a:noFill/>
                  </a:rPr>
                  <a:t> </a:t>
                </a:r>
              </a:p>
            </p:txBody>
          </p:sp>
        </mc:Fallback>
      </mc:AlternateContent>
      <p:sp>
        <p:nvSpPr>
          <p:cNvPr id="5" name="Slide Number Placeholder 4"/>
          <p:cNvSpPr>
            <a:spLocks noGrp="1"/>
          </p:cNvSpPr>
          <p:nvPr>
            <p:ph type="sldNum" sz="quarter" idx="12"/>
          </p:nvPr>
        </p:nvSpPr>
        <p:spPr/>
        <p:txBody>
          <a:bodyPr/>
          <a:lstStyle/>
          <a:p>
            <a:fld id="{1509B33C-29CF-42AC-80A8-79AD0A377C5A}" type="slidenum">
              <a:rPr lang="en-GB" smtClean="0"/>
              <a:t>49</a:t>
            </a:fld>
            <a:endParaRPr lang="en-GB"/>
          </a:p>
        </p:txBody>
      </p:sp>
    </p:spTree>
    <p:extLst>
      <p:ext uri="{BB962C8B-B14F-4D97-AF65-F5344CB8AC3E}">
        <p14:creationId xmlns:p14="http://schemas.microsoft.com/office/powerpoint/2010/main" val="347384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308" y="457200"/>
            <a:ext cx="1051560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Internal Energy (E) or (U):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summation of all energy in the system. Every system having some quantity of matter is associated with a definite amount of energy. This energy is called as Internal energy. It is arising from the relative positions (</a:t>
            </a:r>
            <a:r>
              <a:rPr kumimoji="0" lang="en-US" sz="2400" b="0" i="0" u="none" strike="noStrike" kern="1200" cap="none" spc="0" normalizeH="0" baseline="0" noProof="0" dirty="0">
                <a:ln>
                  <a:noFill/>
                </a:ln>
                <a:solidFill>
                  <a:srgbClr val="00B050"/>
                </a:solidFill>
                <a:effectLst/>
                <a:uLnTx/>
                <a:uFillTx/>
                <a:latin typeface="Calibri"/>
                <a:ea typeface="+mn-ea"/>
                <a:cs typeface="+mn-cs"/>
              </a:rPr>
              <a:t>potential energy</a:t>
            </a:r>
            <a:r>
              <a:rPr kumimoji="0" lang="en-US" sz="2400" b="0" i="0" u="none" strike="noStrike" kern="1200" cap="none" spc="0" normalizeH="0" baseline="0" noProof="0" dirty="0">
                <a:ln>
                  <a:noFill/>
                </a:ln>
                <a:solidFill>
                  <a:prstClr val="black"/>
                </a:solidFill>
                <a:effectLst/>
                <a:uLnTx/>
                <a:uFillTx/>
                <a:latin typeface="Calibri"/>
                <a:ea typeface="+mn-ea"/>
                <a:cs typeface="+mn-cs"/>
              </a:rPr>
              <a:t>), interactions between system parts and their motion (</a:t>
            </a:r>
            <a:r>
              <a:rPr kumimoji="0" lang="en-US" sz="2400" b="0" i="0" u="none" strike="noStrike" kern="1200" cap="none" spc="0" normalizeH="0" baseline="0" noProof="0" dirty="0">
                <a:ln>
                  <a:noFill/>
                </a:ln>
                <a:solidFill>
                  <a:srgbClr val="00B050"/>
                </a:solidFill>
                <a:effectLst/>
                <a:uLnTx/>
                <a:uFillTx/>
                <a:latin typeface="Calibri"/>
                <a:ea typeface="+mn-ea"/>
                <a:cs typeface="+mn-cs"/>
              </a:rPr>
              <a:t>kinetic energy</a:t>
            </a:r>
            <a:r>
              <a:rPr kumimoji="0" lang="en-US" sz="2400" b="0" i="0" u="none" strike="noStrike" kern="1200" cap="none" spc="0" normalizeH="0" baseline="0" noProof="0" dirty="0">
                <a:ln>
                  <a:noFill/>
                </a:ln>
                <a:solidFill>
                  <a:prstClr val="black"/>
                </a:solidFill>
                <a:effectLst/>
                <a:uLnTx/>
                <a:uFillTx/>
                <a:latin typeface="Calibri"/>
                <a:ea typeface="+mn-ea"/>
                <a:cs typeface="+mn-cs"/>
              </a:rPr>
              <a:t>) as shown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https://phys420.phas.ubc.ca/p420_06/Patrick%20Lawrence/images/Fix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108" y="3200400"/>
            <a:ext cx="7620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7A519-BAB9-4402-AD10-BEB3A319FAE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8016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47471" y="701675"/>
                <a:ext cx="3163558" cy="5778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𝑤</m:t>
                          </m:r>
                        </m:e>
                        <m:sub>
                          <m:r>
                            <a:rPr lang="en-US" sz="2400" i="1">
                              <a:solidFill>
                                <a:prstClr val="black"/>
                              </a:solidFill>
                              <a:latin typeface="Cambria Math" panose="02040503050406030204" pitchFamily="18" charset="0"/>
                            </a:rPr>
                            <m:t>𝑚𝑎𝑥</m:t>
                          </m:r>
                        </m:sub>
                      </m:sSub>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𝑛𝑅𝑇</m:t>
                      </m:r>
                      <m:func>
                        <m:funcPr>
                          <m:ctrlPr>
                            <a:rPr lang="en-US" sz="2400" i="1">
                              <a:solidFill>
                                <a:prstClr val="black"/>
                              </a:solidFill>
                              <a:latin typeface="Cambria Math" panose="02040503050406030204" pitchFamily="18" charset="0"/>
                            </a:rPr>
                          </m:ctrlPr>
                        </m:funcPr>
                        <m:fName>
                          <m:r>
                            <m:rPr>
                              <m:sty m:val="p"/>
                            </m:rPr>
                            <a:rPr lang="en-US" sz="2400">
                              <a:solidFill>
                                <a:prstClr val="black"/>
                              </a:solidFill>
                              <a:latin typeface="Cambria Math" panose="02040503050406030204" pitchFamily="18" charset="0"/>
                            </a:rPr>
                            <m:t>ln</m:t>
                          </m:r>
                        </m:fName>
                        <m:e>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𝑉</m:t>
                          </m:r>
                          <m:sSubSup>
                            <m:sSubSupPr>
                              <m:ctrlPr>
                                <a:rPr lang="en-US" sz="2400" i="1">
                                  <a:solidFill>
                                    <a:prstClr val="black"/>
                                  </a:solidFill>
                                  <a:latin typeface="Cambria Math" panose="02040503050406030204" pitchFamily="18" charset="0"/>
                                </a:rPr>
                              </m:ctrlPr>
                            </m:sSubSupPr>
                            <m:e>
                              <m:r>
                                <a:rPr lang="en-US" sz="2400" i="1">
                                  <a:solidFill>
                                    <a:prstClr val="black"/>
                                  </a:solidFill>
                                  <a:latin typeface="Cambria Math" panose="02040503050406030204" pitchFamily="18" charset="0"/>
                                </a:rPr>
                                <m:t>)</m:t>
                              </m:r>
                            </m:e>
                            <m:sub>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1</m:t>
                                  </m:r>
                                </m:sub>
                              </m:sSub>
                            </m:sub>
                            <m:sup>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2</m:t>
                                  </m:r>
                                </m:sub>
                              </m:sSub>
                            </m:sup>
                          </m:sSubSup>
                        </m:e>
                      </m:func>
                    </m:oMath>
                  </m:oMathPara>
                </a14:m>
                <a:endParaRPr lang="en-GB"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3847471" y="701675"/>
                <a:ext cx="3163558" cy="57785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47471" y="1654175"/>
                <a:ext cx="40226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𝑤</m:t>
                          </m:r>
                        </m:e>
                        <m:sub>
                          <m:r>
                            <a:rPr lang="en-US" sz="2400" i="1">
                              <a:solidFill>
                                <a:prstClr val="black"/>
                              </a:solidFill>
                              <a:latin typeface="Cambria Math" panose="02040503050406030204" pitchFamily="18" charset="0"/>
                            </a:rPr>
                            <m:t>𝑚𝑎𝑥</m:t>
                          </m:r>
                        </m:sub>
                      </m:sSub>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𝑛𝑅𝑇</m:t>
                      </m:r>
                      <m:func>
                        <m:funcPr>
                          <m:ctrlPr>
                            <a:rPr lang="en-US" sz="2400" i="1">
                              <a:solidFill>
                                <a:prstClr val="black"/>
                              </a:solidFill>
                              <a:latin typeface="Cambria Math" panose="02040503050406030204" pitchFamily="18" charset="0"/>
                            </a:rPr>
                          </m:ctrlPr>
                        </m:funcPr>
                        <m:fName>
                          <m:r>
                            <a:rPr lang="en-US" sz="2400" smtClean="0">
                              <a:solidFill>
                                <a:prstClr val="black"/>
                              </a:solidFill>
                              <a:latin typeface="Cambria Math" panose="02040503050406030204" pitchFamily="18" charset="0"/>
                            </a:rPr>
                            <m:t>(</m:t>
                          </m:r>
                          <m:r>
                            <m:rPr>
                              <m:sty m:val="p"/>
                            </m:rPr>
                            <a:rPr lang="en-US" sz="2400">
                              <a:solidFill>
                                <a:prstClr val="black"/>
                              </a:solidFill>
                              <a:latin typeface="Cambria Math" panose="02040503050406030204" pitchFamily="18" charset="0"/>
                            </a:rPr>
                            <m:t>ln</m:t>
                          </m:r>
                        </m:fName>
                        <m:e>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𝑉</m:t>
                              </m:r>
                            </m:e>
                            <m:sub>
                              <m:r>
                                <a:rPr lang="en-US" sz="2400" i="1" smtClean="0">
                                  <a:solidFill>
                                    <a:prstClr val="black"/>
                                  </a:solidFill>
                                  <a:latin typeface="Cambria Math" panose="02040503050406030204" pitchFamily="18" charset="0"/>
                                </a:rPr>
                                <m:t>2</m:t>
                              </m:r>
                            </m:sub>
                          </m:sSub>
                          <m:r>
                            <a:rPr lang="en-US" sz="2400" i="1" smtClean="0">
                              <a:solidFill>
                                <a:prstClr val="black"/>
                              </a:solidFill>
                              <a:latin typeface="Cambria Math" panose="02040503050406030204" pitchFamily="18" charset="0"/>
                            </a:rPr>
                            <m:t>−</m:t>
                          </m:r>
                          <m:func>
                            <m:funcPr>
                              <m:ctrlPr>
                                <a:rPr lang="en-US" sz="2400" i="1" smtClean="0">
                                  <a:solidFill>
                                    <a:prstClr val="black"/>
                                  </a:solidFill>
                                  <a:latin typeface="Cambria Math" panose="02040503050406030204" pitchFamily="18" charset="0"/>
                                </a:rPr>
                              </m:ctrlPr>
                            </m:funcPr>
                            <m:fName>
                              <m:r>
                                <m:rPr>
                                  <m:sty m:val="p"/>
                                </m:rPr>
                                <a:rPr lang="en-US" sz="2400" smtClean="0">
                                  <a:solidFill>
                                    <a:prstClr val="black"/>
                                  </a:solidFill>
                                  <a:latin typeface="Cambria Math" panose="02040503050406030204" pitchFamily="18" charset="0"/>
                                </a:rPr>
                                <m:t>ln</m:t>
                              </m:r>
                            </m:fName>
                            <m:e>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𝑉</m:t>
                                  </m:r>
                                </m:e>
                                <m:sub>
                                  <m:r>
                                    <a:rPr lang="en-US" sz="2400" i="1" smtClean="0">
                                      <a:solidFill>
                                        <a:prstClr val="black"/>
                                      </a:solidFill>
                                      <a:latin typeface="Cambria Math" panose="02040503050406030204" pitchFamily="18" charset="0"/>
                                    </a:rPr>
                                    <m:t>1</m:t>
                                  </m:r>
                                </m:sub>
                              </m:sSub>
                              <m:r>
                                <a:rPr lang="en-US" sz="2400" i="1" smtClean="0">
                                  <a:solidFill>
                                    <a:prstClr val="black"/>
                                  </a:solidFill>
                                  <a:latin typeface="Cambria Math" panose="02040503050406030204" pitchFamily="18" charset="0"/>
                                </a:rPr>
                                <m:t>)</m:t>
                              </m:r>
                            </m:e>
                          </m:func>
                        </m:e>
                      </m:func>
                    </m:oMath>
                  </m:oMathPara>
                </a14:m>
                <a:endParaRPr lang="en-GB" dirty="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847471" y="1654175"/>
                <a:ext cx="4022640" cy="461665"/>
              </a:xfrm>
              <a:prstGeom prst="rect">
                <a:avLst/>
              </a:prstGeom>
              <a:blipFill rotWithShape="0">
                <a:blip r:embed="rId3"/>
                <a:stretch>
                  <a:fillRect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89160" y="2386186"/>
                <a:ext cx="7986353" cy="969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𝑤</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𝑛𝑅𝑇</m:t>
                      </m:r>
                      <m:func>
                        <m:funcPr>
                          <m:ctrlPr>
                            <a:rPr lang="en-US" sz="2800" i="1" smtClean="0">
                              <a:solidFill>
                                <a:srgbClr val="FF0000"/>
                              </a:solidFill>
                              <a:latin typeface="Cambria Math" panose="02040503050406030204" pitchFamily="18" charset="0"/>
                            </a:rPr>
                          </m:ctrlPr>
                        </m:funcPr>
                        <m:fName>
                          <m:r>
                            <m:rPr>
                              <m:sty m:val="p"/>
                            </m:rPr>
                            <a:rPr lang="en-US" sz="2800" smtClean="0">
                              <a:solidFill>
                                <a:srgbClr val="FF0000"/>
                              </a:solidFill>
                              <a:latin typeface="Cambria Math" panose="02040503050406030204" pitchFamily="18" charset="0"/>
                            </a:rPr>
                            <m:t>ln</m:t>
                          </m:r>
                        </m:fName>
                        <m:e>
                          <m:f>
                            <m:fPr>
                              <m:ctrlPr>
                                <a:rPr lang="en-US" sz="2800" i="1" smtClean="0">
                                  <a:solidFill>
                                    <a:srgbClr val="FF0000"/>
                                  </a:solidFill>
                                  <a:latin typeface="Cambria Math" panose="02040503050406030204" pitchFamily="18" charset="0"/>
                                </a:rPr>
                              </m:ctrlPr>
                            </m:fPr>
                            <m:num>
                              <m:sSub>
                                <m:sSubPr>
                                  <m:ctrlPr>
                                    <a:rPr lang="en-US" sz="2800" i="1" smtClean="0">
                                      <a:solidFill>
                                        <a:srgbClr val="FF0000"/>
                                      </a:solidFill>
                                      <a:latin typeface="Cambria Math" panose="02040503050406030204" pitchFamily="18" charset="0"/>
                                    </a:rPr>
                                  </m:ctrlPr>
                                </m:sSubPr>
                                <m:e>
                                  <m:r>
                                    <a:rPr lang="en-US" sz="2800" i="1" smtClean="0">
                                      <a:solidFill>
                                        <a:srgbClr val="FF0000"/>
                                      </a:solidFill>
                                      <a:latin typeface="Cambria Math" panose="02040503050406030204" pitchFamily="18" charset="0"/>
                                    </a:rPr>
                                    <m:t>𝑉</m:t>
                                  </m:r>
                                </m:e>
                                <m:sub>
                                  <m:r>
                                    <a:rPr lang="en-US" sz="2800" i="1" smtClean="0">
                                      <a:solidFill>
                                        <a:srgbClr val="FF0000"/>
                                      </a:solidFill>
                                      <a:latin typeface="Cambria Math" panose="02040503050406030204" pitchFamily="18" charset="0"/>
                                    </a:rPr>
                                    <m:t>2</m:t>
                                  </m:r>
                                </m:sub>
                              </m:sSub>
                            </m:num>
                            <m:den>
                              <m:sSub>
                                <m:sSubPr>
                                  <m:ctrlPr>
                                    <a:rPr lang="en-US" sz="2800" i="1" smtClean="0">
                                      <a:solidFill>
                                        <a:srgbClr val="FF0000"/>
                                      </a:solidFill>
                                      <a:latin typeface="Cambria Math" panose="02040503050406030204" pitchFamily="18" charset="0"/>
                                    </a:rPr>
                                  </m:ctrlPr>
                                </m:sSubPr>
                                <m:e>
                                  <m:r>
                                    <a:rPr lang="en-US" sz="2800" i="1" smtClean="0">
                                      <a:solidFill>
                                        <a:srgbClr val="FF0000"/>
                                      </a:solidFill>
                                      <a:latin typeface="Cambria Math" panose="02040503050406030204" pitchFamily="18" charset="0"/>
                                    </a:rPr>
                                    <m:t>𝑉</m:t>
                                  </m:r>
                                </m:e>
                                <m:sub>
                                  <m:r>
                                    <a:rPr lang="en-US" sz="2800" i="1" smtClean="0">
                                      <a:solidFill>
                                        <a:srgbClr val="FF0000"/>
                                      </a:solidFill>
                                      <a:latin typeface="Cambria Math" panose="02040503050406030204" pitchFamily="18" charset="0"/>
                                    </a:rPr>
                                    <m:t>1</m:t>
                                  </m:r>
                                </m:sub>
                              </m:sSub>
                            </m:den>
                          </m:f>
                        </m:e>
                      </m:func>
                      <m:r>
                        <a:rPr lang="en-US" sz="2800" b="0" i="1" smtClean="0">
                          <a:solidFill>
                            <a:srgbClr val="FF0000"/>
                          </a:solidFill>
                          <a:latin typeface="Cambria Math" panose="02040503050406030204" pitchFamily="18" charset="0"/>
                        </a:rPr>
                        <m:t>            </m:t>
                      </m:r>
                      <m:r>
                        <a:rPr lang="en-US" sz="2800" b="0" i="1" smtClean="0">
                          <a:solidFill>
                            <a:schemeClr val="tx1"/>
                          </a:solidFill>
                          <a:latin typeface="Cambria Math" panose="02040503050406030204" pitchFamily="18" charset="0"/>
                        </a:rPr>
                        <m:t>𝑎𝑛𝑑</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𝑞</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𝑛𝑅𝑇</m:t>
                      </m:r>
                      <m:func>
                        <m:funcPr>
                          <m:ctrlPr>
                            <a:rPr lang="en-US" sz="2800" i="1">
                              <a:solidFill>
                                <a:srgbClr val="FF0000"/>
                              </a:solidFill>
                              <a:latin typeface="Cambria Math" panose="02040503050406030204" pitchFamily="18" charset="0"/>
                            </a:rPr>
                          </m:ctrlPr>
                        </m:funcPr>
                        <m:fName>
                          <m:r>
                            <m:rPr>
                              <m:sty m:val="p"/>
                            </m:rPr>
                            <a:rPr lang="en-US" sz="2800">
                              <a:solidFill>
                                <a:srgbClr val="FF0000"/>
                              </a:solidFill>
                              <a:latin typeface="Cambria Math" panose="02040503050406030204" pitchFamily="18" charset="0"/>
                            </a:rPr>
                            <m:t>ln</m:t>
                          </m:r>
                        </m:fName>
                        <m:e>
                          <m:f>
                            <m:fPr>
                              <m:ctrlPr>
                                <a:rPr lang="en-US" sz="2800" i="1">
                                  <a:solidFill>
                                    <a:srgbClr val="FF0000"/>
                                  </a:solidFill>
                                  <a:latin typeface="Cambria Math" panose="02040503050406030204" pitchFamily="18" charset="0"/>
                                </a:rPr>
                              </m:ctrlPr>
                            </m:fPr>
                            <m:num>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𝑉</m:t>
                                  </m:r>
                                </m:e>
                                <m:sub>
                                  <m:r>
                                    <a:rPr lang="en-US" sz="2800" i="1">
                                      <a:solidFill>
                                        <a:srgbClr val="FF0000"/>
                                      </a:solidFill>
                                      <a:latin typeface="Cambria Math" panose="02040503050406030204" pitchFamily="18" charset="0"/>
                                    </a:rPr>
                                    <m:t>2</m:t>
                                  </m:r>
                                </m:sub>
                              </m:sSub>
                            </m:num>
                            <m:den>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𝑉</m:t>
                                  </m:r>
                                </m:e>
                                <m:sub>
                                  <m:r>
                                    <a:rPr lang="en-US" sz="2800" i="1">
                                      <a:solidFill>
                                        <a:srgbClr val="FF0000"/>
                                      </a:solidFill>
                                      <a:latin typeface="Cambria Math" panose="02040503050406030204" pitchFamily="18" charset="0"/>
                                    </a:rPr>
                                    <m:t>1</m:t>
                                  </m:r>
                                </m:sub>
                              </m:sSub>
                            </m:den>
                          </m:f>
                        </m:e>
                      </m:func>
                    </m:oMath>
                  </m:oMathPara>
                </a14:m>
                <a:endParaRPr lang="en-GB"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589160" y="2386186"/>
                <a:ext cx="7986353" cy="969433"/>
              </a:xfrm>
              <a:prstGeom prst="rect">
                <a:avLst/>
              </a:prstGeom>
              <a:blipFill rotWithShape="0">
                <a:blip r:embed="rId4"/>
                <a:stretch>
                  <a:fillRect/>
                </a:stretch>
              </a:blipFill>
            </p:spPr>
            <p:txBody>
              <a:bodyPr/>
              <a:lstStyle/>
              <a:p>
                <a:r>
                  <a:rPr lang="en-GB">
                    <a:noFill/>
                  </a:rPr>
                  <a:t> </a:t>
                </a:r>
              </a:p>
            </p:txBody>
          </p:sp>
        </mc:Fallback>
      </mc:AlternateContent>
      <p:sp>
        <p:nvSpPr>
          <p:cNvPr id="5" name="TextBox 4"/>
          <p:cNvSpPr txBox="1"/>
          <p:nvPr/>
        </p:nvSpPr>
        <p:spPr>
          <a:xfrm>
            <a:off x="882331" y="4009439"/>
            <a:ext cx="4700005" cy="461665"/>
          </a:xfrm>
          <a:prstGeom prst="rect">
            <a:avLst/>
          </a:prstGeom>
          <a:noFill/>
        </p:spPr>
        <p:txBody>
          <a:bodyPr wrap="none" rtlCol="0">
            <a:spAutoFit/>
          </a:bodyPr>
          <a:lstStyle/>
          <a:p>
            <a:r>
              <a:rPr lang="en-US" sz="2400" dirty="0">
                <a:solidFill>
                  <a:prstClr val="black"/>
                </a:solidFill>
              </a:rPr>
              <a:t>According to Boyle’s Law </a:t>
            </a:r>
            <a:r>
              <a:rPr lang="en-US" sz="2400" dirty="0">
                <a:solidFill>
                  <a:srgbClr val="FF0000"/>
                </a:solidFill>
              </a:rPr>
              <a:t>P</a:t>
            </a:r>
            <a:r>
              <a:rPr lang="en-US" sz="2400" baseline="-25000" dirty="0">
                <a:solidFill>
                  <a:srgbClr val="FF0000"/>
                </a:solidFill>
              </a:rPr>
              <a:t>1</a:t>
            </a:r>
            <a:r>
              <a:rPr lang="en-US" sz="2400" dirty="0">
                <a:solidFill>
                  <a:srgbClr val="FF0000"/>
                </a:solidFill>
              </a:rPr>
              <a:t>V</a:t>
            </a:r>
            <a:r>
              <a:rPr lang="en-US" sz="2400" baseline="-25000" dirty="0">
                <a:solidFill>
                  <a:srgbClr val="FF0000"/>
                </a:solidFill>
              </a:rPr>
              <a:t>1</a:t>
            </a:r>
            <a:r>
              <a:rPr lang="en-US" sz="2400" dirty="0">
                <a:solidFill>
                  <a:srgbClr val="FF0000"/>
                </a:solidFill>
              </a:rPr>
              <a:t> = P</a:t>
            </a:r>
            <a:r>
              <a:rPr lang="en-US" sz="2400" baseline="-25000" dirty="0">
                <a:solidFill>
                  <a:srgbClr val="FF0000"/>
                </a:solidFill>
              </a:rPr>
              <a:t>2</a:t>
            </a:r>
            <a:r>
              <a:rPr lang="en-US" sz="2400" dirty="0">
                <a:solidFill>
                  <a:srgbClr val="FF0000"/>
                </a:solidFill>
              </a:rPr>
              <a:t>V</a:t>
            </a:r>
            <a:r>
              <a:rPr lang="en-US" sz="2400" baseline="-25000" dirty="0">
                <a:solidFill>
                  <a:srgbClr val="FF0000"/>
                </a:solidFill>
              </a:rPr>
              <a:t>2</a:t>
            </a:r>
            <a:endParaRPr lang="en-GB" sz="2400" dirty="0">
              <a:solidFill>
                <a:srgbClr val="FF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6479281" y="3864335"/>
                <a:ext cx="1063496" cy="751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prstClr val="black"/>
                              </a:solidFill>
                              <a:latin typeface="Cambria Math" panose="02040503050406030204" pitchFamily="18" charset="0"/>
                            </a:rPr>
                          </m:ctrlPr>
                        </m:fPr>
                        <m:num>
                          <m:sSub>
                            <m:sSubPr>
                              <m:ctrlPr>
                                <a:rPr lang="en-GB"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𝑉</m:t>
                              </m:r>
                            </m:e>
                            <m:sub>
                              <m:r>
                                <a:rPr lang="en-US" sz="2400" i="1" smtClean="0">
                                  <a:solidFill>
                                    <a:prstClr val="black"/>
                                  </a:solidFill>
                                  <a:latin typeface="Cambria Math" panose="02040503050406030204" pitchFamily="18" charset="0"/>
                                </a:rPr>
                                <m:t>2</m:t>
                              </m:r>
                            </m:sub>
                          </m:sSub>
                        </m:num>
                        <m:den>
                          <m:sSub>
                            <m:sSubPr>
                              <m:ctrlPr>
                                <a:rPr lang="en-GB"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𝑉</m:t>
                              </m:r>
                            </m:e>
                            <m:sub>
                              <m:r>
                                <a:rPr lang="en-US" sz="2400" i="1" smtClean="0">
                                  <a:solidFill>
                                    <a:prstClr val="black"/>
                                  </a:solidFill>
                                  <a:latin typeface="Cambria Math" panose="02040503050406030204" pitchFamily="18" charset="0"/>
                                </a:rPr>
                                <m:t>1</m:t>
                              </m:r>
                            </m:sub>
                          </m:sSub>
                        </m:den>
                      </m:f>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panose="02040503050406030204" pitchFamily="18" charset="0"/>
                            </a:rPr>
                          </m:ctrlPr>
                        </m:fPr>
                        <m:num>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𝑃</m:t>
                              </m:r>
                            </m:e>
                            <m:sub>
                              <m:r>
                                <a:rPr lang="en-US" sz="2400" i="1" smtClean="0">
                                  <a:solidFill>
                                    <a:prstClr val="black"/>
                                  </a:solidFill>
                                  <a:latin typeface="Cambria Math" panose="02040503050406030204" pitchFamily="18" charset="0"/>
                                </a:rPr>
                                <m:t>1</m:t>
                              </m:r>
                            </m:sub>
                          </m:sSub>
                        </m:num>
                        <m:den>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𝑃</m:t>
                              </m:r>
                            </m:e>
                            <m:sub>
                              <m:r>
                                <a:rPr lang="en-US" sz="2400" i="1" smtClean="0">
                                  <a:solidFill>
                                    <a:prstClr val="black"/>
                                  </a:solidFill>
                                  <a:latin typeface="Cambria Math" panose="02040503050406030204" pitchFamily="18" charset="0"/>
                                </a:rPr>
                                <m:t>2</m:t>
                              </m:r>
                            </m:sub>
                          </m:sSub>
                        </m:den>
                      </m:f>
                    </m:oMath>
                  </m:oMathPara>
                </a14:m>
                <a:endParaRPr lang="en-GB" sz="2400"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479281" y="3864335"/>
                <a:ext cx="1063496" cy="75187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61921" y="5544777"/>
                <a:ext cx="7634719" cy="755271"/>
              </a:xfrm>
              <a:prstGeom prst="rect">
                <a:avLst/>
              </a:prstGeom>
            </p:spPr>
            <p:txBody>
              <a:bodyPr wrap="none">
                <a:spAutoFit/>
              </a:bodyPr>
              <a:lstStyle/>
              <a:p>
                <a:r>
                  <a:rPr lang="en-US" sz="2800" dirty="0">
                    <a:solidFill>
                      <a:srgbClr val="FF0000"/>
                    </a:solidFill>
                  </a:rPr>
                  <a:t> </a:t>
                </a:r>
                <a14:m>
                  <m:oMath xmlns:m="http://schemas.openxmlformats.org/officeDocument/2006/math">
                    <m:r>
                      <a:rPr lang="en-US" sz="2800" i="1" dirty="0">
                        <a:solidFill>
                          <a:srgbClr val="FF0000"/>
                        </a:solidFill>
                        <a:latin typeface="Cambria Math" panose="02040503050406030204" pitchFamily="18" charset="0"/>
                      </a:rPr>
                      <m:t>𝑤</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𝑛𝑅𝑇</m:t>
                    </m:r>
                    <m:func>
                      <m:funcPr>
                        <m:ctrlPr>
                          <a:rPr lang="en-US" sz="2800" i="1">
                            <a:solidFill>
                              <a:srgbClr val="FF0000"/>
                            </a:solidFill>
                            <a:latin typeface="Cambria Math" panose="02040503050406030204" pitchFamily="18" charset="0"/>
                          </a:rPr>
                        </m:ctrlPr>
                      </m:funcPr>
                      <m:fName>
                        <m:r>
                          <m:rPr>
                            <m:sty m:val="p"/>
                          </m:rPr>
                          <a:rPr lang="en-US" sz="2800">
                            <a:solidFill>
                              <a:srgbClr val="FF0000"/>
                            </a:solidFill>
                            <a:latin typeface="Cambria Math" panose="02040503050406030204" pitchFamily="18" charset="0"/>
                          </a:rPr>
                          <m:t>ln</m:t>
                        </m:r>
                      </m:fName>
                      <m:e>
                        <m:f>
                          <m:fPr>
                            <m:ctrlPr>
                              <a:rPr lang="en-US" sz="2800" i="1">
                                <a:solidFill>
                                  <a:srgbClr val="FF0000"/>
                                </a:solidFill>
                                <a:latin typeface="Cambria Math" panose="02040503050406030204" pitchFamily="18" charset="0"/>
                              </a:rPr>
                            </m:ctrlPr>
                          </m:fPr>
                          <m:num>
                            <m:sSub>
                              <m:sSubPr>
                                <m:ctrlPr>
                                  <a:rPr lang="en-US" sz="2800" i="1">
                                    <a:solidFill>
                                      <a:srgbClr val="FF0000"/>
                                    </a:solidFill>
                                    <a:latin typeface="Cambria Math" panose="02040503050406030204" pitchFamily="18" charset="0"/>
                                  </a:rPr>
                                </m:ctrlPr>
                              </m:sSubPr>
                              <m:e>
                                <m:r>
                                  <a:rPr lang="en-US" sz="2800" i="1" smtClean="0">
                                    <a:solidFill>
                                      <a:srgbClr val="FF0000"/>
                                    </a:solidFill>
                                    <a:latin typeface="Cambria Math" panose="02040503050406030204" pitchFamily="18" charset="0"/>
                                  </a:rPr>
                                  <m:t>𝑃</m:t>
                                </m:r>
                              </m:e>
                              <m:sub>
                                <m:r>
                                  <a:rPr lang="en-US" sz="2800" i="1" smtClean="0">
                                    <a:solidFill>
                                      <a:srgbClr val="FF0000"/>
                                    </a:solidFill>
                                    <a:latin typeface="Cambria Math" panose="02040503050406030204" pitchFamily="18" charset="0"/>
                                  </a:rPr>
                                  <m:t>1</m:t>
                                </m:r>
                              </m:sub>
                            </m:sSub>
                          </m:num>
                          <m:den>
                            <m:sSub>
                              <m:sSubPr>
                                <m:ctrlPr>
                                  <a:rPr lang="en-US" sz="2800" i="1">
                                    <a:solidFill>
                                      <a:srgbClr val="FF0000"/>
                                    </a:solidFill>
                                    <a:latin typeface="Cambria Math" panose="02040503050406030204" pitchFamily="18" charset="0"/>
                                  </a:rPr>
                                </m:ctrlPr>
                              </m:sSubPr>
                              <m:e>
                                <m:r>
                                  <a:rPr lang="en-US" sz="2800" i="1" smtClean="0">
                                    <a:solidFill>
                                      <a:srgbClr val="FF0000"/>
                                    </a:solidFill>
                                    <a:latin typeface="Cambria Math" panose="02040503050406030204" pitchFamily="18" charset="0"/>
                                  </a:rPr>
                                  <m:t>𝑃</m:t>
                                </m:r>
                              </m:e>
                              <m:sub>
                                <m:r>
                                  <a:rPr lang="en-US" sz="2800" i="1" smtClean="0">
                                    <a:solidFill>
                                      <a:srgbClr val="FF0000"/>
                                    </a:solidFill>
                                    <a:latin typeface="Cambria Math" panose="02040503050406030204" pitchFamily="18" charset="0"/>
                                  </a:rPr>
                                  <m:t>2</m:t>
                                </m:r>
                              </m:sub>
                            </m:sSub>
                          </m:den>
                        </m:f>
                      </m:e>
                    </m:func>
                  </m:oMath>
                </a14:m>
                <a:r>
                  <a:rPr lang="en-GB" sz="2800" dirty="0">
                    <a:solidFill>
                      <a:prstClr val="black"/>
                    </a:solidFill>
                  </a:rPr>
                  <a:t>              and               </a:t>
                </a:r>
                <a14:m>
                  <m:oMath xmlns:m="http://schemas.openxmlformats.org/officeDocument/2006/math">
                    <m:r>
                      <a:rPr lang="en-US" sz="2800" b="0" i="1" smtClean="0">
                        <a:solidFill>
                          <a:srgbClr val="FF0000"/>
                        </a:solidFill>
                        <a:latin typeface="Cambria Math" panose="02040503050406030204" pitchFamily="18" charset="0"/>
                      </a:rPr>
                      <m:t>𝑞</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𝑛𝑅𝑇</m:t>
                    </m:r>
                    <m:func>
                      <m:funcPr>
                        <m:ctrlPr>
                          <a:rPr lang="en-US" sz="2800" i="1">
                            <a:solidFill>
                              <a:srgbClr val="FF0000"/>
                            </a:solidFill>
                            <a:latin typeface="Cambria Math" panose="02040503050406030204" pitchFamily="18" charset="0"/>
                          </a:rPr>
                        </m:ctrlPr>
                      </m:funcPr>
                      <m:fName>
                        <m:r>
                          <m:rPr>
                            <m:sty m:val="p"/>
                          </m:rPr>
                          <a:rPr lang="en-US" sz="2800">
                            <a:solidFill>
                              <a:srgbClr val="FF0000"/>
                            </a:solidFill>
                            <a:latin typeface="Cambria Math" panose="02040503050406030204" pitchFamily="18" charset="0"/>
                          </a:rPr>
                          <m:t>ln</m:t>
                        </m:r>
                      </m:fName>
                      <m:e>
                        <m:f>
                          <m:fPr>
                            <m:ctrlPr>
                              <a:rPr lang="en-US" sz="2800" i="1">
                                <a:solidFill>
                                  <a:srgbClr val="FF0000"/>
                                </a:solidFill>
                                <a:latin typeface="Cambria Math" panose="02040503050406030204" pitchFamily="18" charset="0"/>
                              </a:rPr>
                            </m:ctrlPr>
                          </m:fPr>
                          <m:num>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𝑃</m:t>
                                </m:r>
                              </m:e>
                              <m:sub>
                                <m:r>
                                  <a:rPr lang="en-US" sz="2800" i="1">
                                    <a:solidFill>
                                      <a:srgbClr val="FF0000"/>
                                    </a:solidFill>
                                    <a:latin typeface="Cambria Math" panose="02040503050406030204" pitchFamily="18" charset="0"/>
                                  </a:rPr>
                                  <m:t>1</m:t>
                                </m:r>
                              </m:sub>
                            </m:sSub>
                          </m:num>
                          <m:den>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𝑃</m:t>
                                </m:r>
                              </m:e>
                              <m:sub>
                                <m:r>
                                  <a:rPr lang="en-US" sz="2800" i="1">
                                    <a:solidFill>
                                      <a:srgbClr val="FF0000"/>
                                    </a:solidFill>
                                    <a:latin typeface="Cambria Math" panose="02040503050406030204" pitchFamily="18" charset="0"/>
                                  </a:rPr>
                                  <m:t>2</m:t>
                                </m:r>
                              </m:sub>
                            </m:sSub>
                          </m:den>
                        </m:f>
                      </m:e>
                    </m:func>
                  </m:oMath>
                </a14:m>
                <a:r>
                  <a:rPr lang="en-GB" dirty="0">
                    <a:solidFill>
                      <a:prstClr val="black"/>
                    </a:solidFill>
                  </a:rPr>
                  <a:t> </a:t>
                </a:r>
              </a:p>
            </p:txBody>
          </p:sp>
        </mc:Choice>
        <mc:Fallback xmlns="">
          <p:sp>
            <p:nvSpPr>
              <p:cNvPr id="7" name="Rectangle 6"/>
              <p:cNvSpPr>
                <a:spLocks noRot="1" noChangeAspect="1" noMove="1" noResize="1" noEditPoints="1" noAdjustHandles="1" noChangeArrowheads="1" noChangeShapeType="1" noTextEdit="1"/>
              </p:cNvSpPr>
              <p:nvPr/>
            </p:nvSpPr>
            <p:spPr>
              <a:xfrm>
                <a:off x="2661921" y="5544777"/>
                <a:ext cx="7634719" cy="755271"/>
              </a:xfrm>
              <a:prstGeom prst="rect">
                <a:avLst/>
              </a:prstGeom>
              <a:blipFill rotWithShape="0">
                <a:blip r:embed="rId6"/>
                <a:stretch>
                  <a:fillRect b="-4878"/>
                </a:stretch>
              </a:blipFill>
            </p:spPr>
            <p:txBody>
              <a:bodyPr/>
              <a:lstStyle/>
              <a:p>
                <a:r>
                  <a:rPr lang="en-GB">
                    <a:noFill/>
                  </a:rPr>
                  <a:t> </a:t>
                </a:r>
              </a:p>
            </p:txBody>
          </p:sp>
        </mc:Fallback>
      </mc:AlternateContent>
      <p:sp>
        <p:nvSpPr>
          <p:cNvPr id="8" name="TextBox 7"/>
          <p:cNvSpPr txBox="1"/>
          <p:nvPr/>
        </p:nvSpPr>
        <p:spPr>
          <a:xfrm>
            <a:off x="742950" y="5691581"/>
            <a:ext cx="1412951" cy="461665"/>
          </a:xfrm>
          <a:prstGeom prst="rect">
            <a:avLst/>
          </a:prstGeom>
          <a:noFill/>
        </p:spPr>
        <p:txBody>
          <a:bodyPr wrap="none" rtlCol="0">
            <a:spAutoFit/>
          </a:bodyPr>
          <a:lstStyle/>
          <a:p>
            <a:r>
              <a:rPr lang="en-US" sz="2400" dirty="0">
                <a:solidFill>
                  <a:prstClr val="black"/>
                </a:solidFill>
              </a:rPr>
              <a:t>Therefore</a:t>
            </a:r>
            <a:endParaRPr lang="en-GB" sz="2400" dirty="0">
              <a:solidFill>
                <a:prstClr val="black"/>
              </a:solidFill>
            </a:endParaRPr>
          </a:p>
        </p:txBody>
      </p:sp>
      <p:sp>
        <p:nvSpPr>
          <p:cNvPr id="9" name="Slide Number Placeholder 8"/>
          <p:cNvSpPr>
            <a:spLocks noGrp="1"/>
          </p:cNvSpPr>
          <p:nvPr>
            <p:ph type="sldNum" sz="quarter" idx="12"/>
          </p:nvPr>
        </p:nvSpPr>
        <p:spPr/>
        <p:txBody>
          <a:bodyPr/>
          <a:lstStyle/>
          <a:p>
            <a:fld id="{1509B33C-29CF-42AC-80A8-79AD0A377C5A}" type="slidenum">
              <a:rPr lang="en-GB" smtClean="0"/>
              <a:t>50</a:t>
            </a:fld>
            <a:endParaRPr lang="en-GB"/>
          </a:p>
        </p:txBody>
      </p:sp>
    </p:spTree>
    <p:extLst>
      <p:ext uri="{BB962C8B-B14F-4D97-AF65-F5344CB8AC3E}">
        <p14:creationId xmlns:p14="http://schemas.microsoft.com/office/powerpoint/2010/main" val="1387594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08554251"/>
              </p:ext>
            </p:extLst>
          </p:nvPr>
        </p:nvGraphicFramePr>
        <p:xfrm>
          <a:off x="846827" y="592048"/>
          <a:ext cx="9920376" cy="1371600"/>
        </p:xfrm>
        <a:graphic>
          <a:graphicData uri="http://schemas.openxmlformats.org/drawingml/2006/table">
            <a:tbl>
              <a:tblPr firstRow="1" bandRow="1">
                <a:tableStyleId>{5940675A-B579-460E-94D1-54222C63F5DA}</a:tableStyleId>
              </a:tblPr>
              <a:tblGrid>
                <a:gridCol w="3306792">
                  <a:extLst>
                    <a:ext uri="{9D8B030D-6E8A-4147-A177-3AD203B41FA5}">
                      <a16:colId xmlns:a16="http://schemas.microsoft.com/office/drawing/2014/main" val="20000"/>
                    </a:ext>
                  </a:extLst>
                </a:gridCol>
                <a:gridCol w="3306792">
                  <a:extLst>
                    <a:ext uri="{9D8B030D-6E8A-4147-A177-3AD203B41FA5}">
                      <a16:colId xmlns:a16="http://schemas.microsoft.com/office/drawing/2014/main" val="20001"/>
                    </a:ext>
                  </a:extLst>
                </a:gridCol>
                <a:gridCol w="3306792">
                  <a:extLst>
                    <a:ext uri="{9D8B030D-6E8A-4147-A177-3AD203B41FA5}">
                      <a16:colId xmlns:a16="http://schemas.microsoft.com/office/drawing/2014/main" val="20002"/>
                    </a:ext>
                  </a:extLst>
                </a:gridCol>
              </a:tblGrid>
              <a:tr h="370840">
                <a:tc rowSpan="3">
                  <a:txBody>
                    <a:bodyPr/>
                    <a:lstStyle/>
                    <a:p>
                      <a:pPr algn="ctr"/>
                      <a:r>
                        <a:rPr lang="en-US" sz="2400" dirty="0">
                          <a:solidFill>
                            <a:schemeClr val="bg1"/>
                          </a:solidFill>
                        </a:rPr>
                        <a:t>Isothermal process</a:t>
                      </a:r>
                    </a:p>
                    <a:p>
                      <a:pPr algn="ctr"/>
                      <a:endParaRPr lang="en-US" sz="2400" dirty="0">
                        <a:solidFill>
                          <a:schemeClr val="bg1"/>
                        </a:solidFill>
                      </a:endParaRPr>
                    </a:p>
                    <a:p>
                      <a:pPr algn="ctr"/>
                      <a:r>
                        <a:rPr lang="en-US" sz="2400" dirty="0">
                          <a:solidFill>
                            <a:schemeClr val="bg1"/>
                          </a:solidFill>
                        </a:rPr>
                        <a:t>(expansion process)</a:t>
                      </a:r>
                      <a:endParaRPr lang="en-GB" sz="2400" b="0" dirty="0">
                        <a:solidFill>
                          <a:schemeClr val="bg1"/>
                        </a:solidFill>
                      </a:endParaRPr>
                    </a:p>
                  </a:txBody>
                  <a:tcPr anchor="ctr">
                    <a:solidFill>
                      <a:schemeClr val="accent5">
                        <a:lumMod val="75000"/>
                      </a:schemeClr>
                    </a:solidFill>
                  </a:tcPr>
                </a:tc>
                <a:tc gridSpan="2">
                  <a:txBody>
                    <a:bodyPr/>
                    <a:lstStyle/>
                    <a:p>
                      <a:pPr algn="ctr"/>
                      <a:r>
                        <a:rPr lang="en-US" sz="2400" baseline="0" dirty="0">
                          <a:solidFill>
                            <a:schemeClr val="bg1"/>
                          </a:solidFill>
                        </a:rPr>
                        <a:t>reversible</a:t>
                      </a:r>
                      <a:endParaRPr lang="en-GB" sz="2400" b="0" dirty="0">
                        <a:solidFill>
                          <a:schemeClr val="bg1"/>
                        </a:solidFill>
                      </a:endParaRPr>
                    </a:p>
                  </a:txBody>
                  <a:tcPr anchor="ctr">
                    <a:solidFill>
                      <a:schemeClr val="accent5">
                        <a:lumMod val="40000"/>
                        <a:lumOff val="60000"/>
                      </a:schemeClr>
                    </a:solidFill>
                  </a:tcPr>
                </a:tc>
                <a:tc hMerge="1">
                  <a:txBody>
                    <a:bodyPr/>
                    <a:lstStyle/>
                    <a:p>
                      <a:endParaRPr lang="en-GB" dirty="0"/>
                    </a:p>
                  </a:txBody>
                  <a:tcPr/>
                </a:tc>
                <a:extLst>
                  <a:ext uri="{0D108BD9-81ED-4DB2-BD59-A6C34878D82A}">
                    <a16:rowId xmlns:a16="http://schemas.microsoft.com/office/drawing/2014/main" val="10000"/>
                  </a:ext>
                </a:extLst>
              </a:tr>
              <a:tr h="370840">
                <a:tc vMerge="1">
                  <a:txBody>
                    <a:bodyPr/>
                    <a:lstStyle/>
                    <a:p>
                      <a:endParaRPr lang="en-GB" dirty="0"/>
                    </a:p>
                  </a:txBody>
                  <a:tcPr/>
                </a:tc>
                <a:tc rowSpan="2">
                  <a:txBody>
                    <a:bodyPr/>
                    <a:lstStyle/>
                    <a:p>
                      <a:pPr algn="ctr"/>
                      <a:r>
                        <a:rPr lang="en-US" sz="2400" dirty="0">
                          <a:solidFill>
                            <a:schemeClr val="tx1"/>
                          </a:solidFill>
                        </a:rPr>
                        <a:t>Irreversible</a:t>
                      </a:r>
                      <a:r>
                        <a:rPr lang="en-US" sz="2400" dirty="0">
                          <a:solidFill>
                            <a:schemeClr val="bg1"/>
                          </a:solidFill>
                        </a:rPr>
                        <a:t> </a:t>
                      </a:r>
                      <a:endParaRPr lang="en-GB" sz="2400" dirty="0">
                        <a:solidFill>
                          <a:schemeClr val="bg1"/>
                        </a:solidFill>
                      </a:endParaRPr>
                    </a:p>
                  </a:txBody>
                  <a:tcPr anchor="ctr">
                    <a:solidFill>
                      <a:schemeClr val="accent5">
                        <a:lumMod val="40000"/>
                        <a:lumOff val="60000"/>
                      </a:schemeClr>
                    </a:solidFill>
                  </a:tcPr>
                </a:tc>
                <a:tc>
                  <a:txBody>
                    <a:bodyPr/>
                    <a:lstStyle/>
                    <a:p>
                      <a:pPr algn="ctr"/>
                      <a:r>
                        <a:rPr lang="en-US" sz="2400" dirty="0">
                          <a:solidFill>
                            <a:schemeClr val="tx1"/>
                          </a:solidFill>
                        </a:rPr>
                        <a:t>free expansion</a:t>
                      </a:r>
                      <a:endParaRPr lang="en-GB" sz="2400" dirty="0">
                        <a:solidFill>
                          <a:schemeClr val="tx1"/>
                        </a:solidFill>
                      </a:endParaRPr>
                    </a:p>
                  </a:txBody>
                  <a:tcPr anchor="ctr">
                    <a:solidFill>
                      <a:schemeClr val="accent5">
                        <a:lumMod val="20000"/>
                        <a:lumOff val="80000"/>
                      </a:schemeClr>
                    </a:solidFill>
                  </a:tcPr>
                </a:tc>
                <a:extLst>
                  <a:ext uri="{0D108BD9-81ED-4DB2-BD59-A6C34878D82A}">
                    <a16:rowId xmlns:a16="http://schemas.microsoft.com/office/drawing/2014/main" val="10001"/>
                  </a:ext>
                </a:extLst>
              </a:tr>
              <a:tr h="370840">
                <a:tc vMerge="1">
                  <a:txBody>
                    <a:bodyPr/>
                    <a:lstStyle/>
                    <a:p>
                      <a:endParaRPr lang="en-GB" dirty="0"/>
                    </a:p>
                  </a:txBody>
                  <a:tcPr/>
                </a:tc>
                <a:tc vMerge="1">
                  <a:txBody>
                    <a:bodyPr/>
                    <a:lstStyle/>
                    <a:p>
                      <a:endParaRPr lang="en-GB" dirty="0"/>
                    </a:p>
                  </a:txBody>
                  <a:tcPr/>
                </a:tc>
                <a:tc>
                  <a:txBody>
                    <a:bodyPr/>
                    <a:lstStyle/>
                    <a:p>
                      <a:pPr algn="ctr"/>
                      <a:r>
                        <a:rPr lang="en-US" sz="2400" dirty="0">
                          <a:solidFill>
                            <a:schemeClr val="bg1"/>
                          </a:solidFill>
                        </a:rPr>
                        <a:t>intermediate expansion</a:t>
                      </a:r>
                      <a:endParaRPr lang="en-GB" sz="2400" dirty="0">
                        <a:solidFill>
                          <a:schemeClr val="bg1"/>
                        </a:solidFill>
                      </a:endParaRPr>
                    </a:p>
                  </a:txBody>
                  <a:tcPr anchor="c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846827" y="2571750"/>
            <a:ext cx="9920376" cy="3816429"/>
          </a:xfrm>
          <a:prstGeom prst="rect">
            <a:avLst/>
          </a:prstGeom>
          <a:noFill/>
        </p:spPr>
        <p:txBody>
          <a:bodyPr wrap="square" rtlCol="0">
            <a:spAutoFit/>
          </a:bodyPr>
          <a:lstStyle/>
          <a:p>
            <a:r>
              <a:rPr lang="en-US" sz="2800" dirty="0"/>
              <a:t>The free expansion occurs when the expansion happened against no pressure, </a:t>
            </a:r>
            <a:r>
              <a:rPr lang="en-US" sz="2800" dirty="0" err="1">
                <a:solidFill>
                  <a:srgbClr val="00B050"/>
                </a:solidFill>
              </a:rPr>
              <a:t>P</a:t>
            </a:r>
            <a:r>
              <a:rPr lang="en-US" sz="2800" baseline="-25000" dirty="0" err="1">
                <a:solidFill>
                  <a:srgbClr val="00B050"/>
                </a:solidFill>
              </a:rPr>
              <a:t>ex</a:t>
            </a:r>
            <a:r>
              <a:rPr lang="en-US" sz="2800" dirty="0">
                <a:solidFill>
                  <a:srgbClr val="00B050"/>
                </a:solidFill>
              </a:rPr>
              <a:t> = 0 (vacuum)</a:t>
            </a:r>
          </a:p>
          <a:p>
            <a:endParaRPr lang="en-US" sz="2800" dirty="0">
              <a:solidFill>
                <a:srgbClr val="00B050"/>
              </a:solidFill>
            </a:endParaRPr>
          </a:p>
          <a:p>
            <a:r>
              <a:rPr lang="en-US" sz="2800" dirty="0">
                <a:solidFill>
                  <a:srgbClr val="FF0000"/>
                </a:solidFill>
              </a:rPr>
              <a:t>w</a:t>
            </a:r>
            <a:r>
              <a:rPr lang="en-US" sz="2800" dirty="0">
                <a:solidFill>
                  <a:srgbClr val="00B050"/>
                </a:solidFill>
              </a:rPr>
              <a:t> </a:t>
            </a:r>
            <a:r>
              <a:rPr lang="en-US" sz="2800" dirty="0"/>
              <a:t>= 0</a:t>
            </a:r>
          </a:p>
          <a:p>
            <a:endParaRPr lang="en-US" sz="2800" dirty="0">
              <a:solidFill>
                <a:srgbClr val="00B050"/>
              </a:solidFill>
            </a:endParaRPr>
          </a:p>
          <a:p>
            <a:r>
              <a:rPr lang="en-US" sz="2800" dirty="0">
                <a:solidFill>
                  <a:srgbClr val="00B050"/>
                </a:solidFill>
              </a:rPr>
              <a:t>In the </a:t>
            </a:r>
            <a:r>
              <a:rPr lang="en-US" sz="2800" dirty="0" err="1">
                <a:solidFill>
                  <a:srgbClr val="00B050"/>
                </a:solidFill>
              </a:rPr>
              <a:t>iso</a:t>
            </a:r>
            <a:r>
              <a:rPr lang="en-US" sz="2800" dirty="0">
                <a:solidFill>
                  <a:srgbClr val="00B050"/>
                </a:solidFill>
              </a:rPr>
              <a:t> thermal process  </a:t>
            </a:r>
            <a:r>
              <a:rPr lang="en-US" sz="2800" dirty="0">
                <a:solidFill>
                  <a:srgbClr val="FF0000"/>
                </a:solidFill>
              </a:rPr>
              <a:t>∆U </a:t>
            </a:r>
            <a:r>
              <a:rPr lang="en-US" sz="2800" dirty="0"/>
              <a:t>= 0, then </a:t>
            </a:r>
            <a:r>
              <a:rPr lang="en-US" sz="2800" dirty="0">
                <a:solidFill>
                  <a:srgbClr val="FF0000"/>
                </a:solidFill>
              </a:rPr>
              <a:t>q</a:t>
            </a:r>
            <a:r>
              <a:rPr lang="en-US" sz="2800" dirty="0"/>
              <a:t> = 0</a:t>
            </a:r>
          </a:p>
          <a:p>
            <a:endParaRPr lang="en-US" sz="2800" dirty="0"/>
          </a:p>
          <a:p>
            <a:r>
              <a:rPr lang="en-US" sz="2800" dirty="0">
                <a:solidFill>
                  <a:srgbClr val="FF0000"/>
                </a:solidFill>
              </a:rPr>
              <a:t>∆H </a:t>
            </a:r>
            <a:r>
              <a:rPr lang="en-US" sz="2800" dirty="0"/>
              <a:t>= ∆U + P∆V = 0 + 0 = 0</a:t>
            </a:r>
          </a:p>
          <a:p>
            <a:endParaRPr lang="en-US" dirty="0"/>
          </a:p>
        </p:txBody>
      </p:sp>
      <p:sp>
        <p:nvSpPr>
          <p:cNvPr id="4" name="Slide Number Placeholder 3"/>
          <p:cNvSpPr>
            <a:spLocks noGrp="1"/>
          </p:cNvSpPr>
          <p:nvPr>
            <p:ph type="sldNum" sz="quarter" idx="12"/>
          </p:nvPr>
        </p:nvSpPr>
        <p:spPr/>
        <p:txBody>
          <a:bodyPr/>
          <a:lstStyle/>
          <a:p>
            <a:fld id="{1509B33C-29CF-42AC-80A8-79AD0A377C5A}" type="slidenum">
              <a:rPr lang="en-GB" smtClean="0"/>
              <a:t>51</a:t>
            </a:fld>
            <a:endParaRPr lang="en-GB"/>
          </a:p>
        </p:txBody>
      </p:sp>
    </p:spTree>
    <p:extLst>
      <p:ext uri="{BB962C8B-B14F-4D97-AF65-F5344CB8AC3E}">
        <p14:creationId xmlns:p14="http://schemas.microsoft.com/office/powerpoint/2010/main" val="4031917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1377816"/>
              </p:ext>
            </p:extLst>
          </p:nvPr>
        </p:nvGraphicFramePr>
        <p:xfrm>
          <a:off x="857250" y="663575"/>
          <a:ext cx="9920376" cy="1371600"/>
        </p:xfrm>
        <a:graphic>
          <a:graphicData uri="http://schemas.openxmlformats.org/drawingml/2006/table">
            <a:tbl>
              <a:tblPr firstRow="1" bandRow="1">
                <a:tableStyleId>{5940675A-B579-460E-94D1-54222C63F5DA}</a:tableStyleId>
              </a:tblPr>
              <a:tblGrid>
                <a:gridCol w="3306792">
                  <a:extLst>
                    <a:ext uri="{9D8B030D-6E8A-4147-A177-3AD203B41FA5}">
                      <a16:colId xmlns:a16="http://schemas.microsoft.com/office/drawing/2014/main" val="20000"/>
                    </a:ext>
                  </a:extLst>
                </a:gridCol>
                <a:gridCol w="3306792">
                  <a:extLst>
                    <a:ext uri="{9D8B030D-6E8A-4147-A177-3AD203B41FA5}">
                      <a16:colId xmlns:a16="http://schemas.microsoft.com/office/drawing/2014/main" val="20001"/>
                    </a:ext>
                  </a:extLst>
                </a:gridCol>
                <a:gridCol w="3306792">
                  <a:extLst>
                    <a:ext uri="{9D8B030D-6E8A-4147-A177-3AD203B41FA5}">
                      <a16:colId xmlns:a16="http://schemas.microsoft.com/office/drawing/2014/main" val="20002"/>
                    </a:ext>
                  </a:extLst>
                </a:gridCol>
              </a:tblGrid>
              <a:tr h="370840">
                <a:tc rowSpan="3">
                  <a:txBody>
                    <a:bodyPr/>
                    <a:lstStyle/>
                    <a:p>
                      <a:pPr algn="ctr"/>
                      <a:r>
                        <a:rPr lang="en-US" sz="2400" dirty="0">
                          <a:solidFill>
                            <a:schemeClr val="bg1"/>
                          </a:solidFill>
                        </a:rPr>
                        <a:t>Isothermal process</a:t>
                      </a:r>
                    </a:p>
                    <a:p>
                      <a:pPr algn="ctr"/>
                      <a:endParaRPr lang="en-US" sz="2400" dirty="0">
                        <a:solidFill>
                          <a:schemeClr val="bg1"/>
                        </a:solidFill>
                      </a:endParaRPr>
                    </a:p>
                    <a:p>
                      <a:pPr algn="ctr"/>
                      <a:r>
                        <a:rPr lang="en-US" sz="2400" dirty="0">
                          <a:solidFill>
                            <a:schemeClr val="bg1"/>
                          </a:solidFill>
                        </a:rPr>
                        <a:t>(expansion process)</a:t>
                      </a:r>
                      <a:endParaRPr lang="en-GB" sz="2400" b="0" dirty="0">
                        <a:solidFill>
                          <a:schemeClr val="bg1"/>
                        </a:solidFill>
                      </a:endParaRPr>
                    </a:p>
                  </a:txBody>
                  <a:tcPr anchor="ctr">
                    <a:solidFill>
                      <a:schemeClr val="accent5">
                        <a:lumMod val="75000"/>
                      </a:schemeClr>
                    </a:solidFill>
                  </a:tcPr>
                </a:tc>
                <a:tc gridSpan="2">
                  <a:txBody>
                    <a:bodyPr/>
                    <a:lstStyle/>
                    <a:p>
                      <a:pPr algn="ctr"/>
                      <a:r>
                        <a:rPr lang="en-US" sz="2400" baseline="0" dirty="0">
                          <a:solidFill>
                            <a:schemeClr val="bg1"/>
                          </a:solidFill>
                        </a:rPr>
                        <a:t>reversible</a:t>
                      </a:r>
                      <a:endParaRPr lang="en-GB" sz="2400" b="0" dirty="0">
                        <a:solidFill>
                          <a:schemeClr val="bg1"/>
                        </a:solidFill>
                      </a:endParaRPr>
                    </a:p>
                  </a:txBody>
                  <a:tcPr anchor="ctr">
                    <a:solidFill>
                      <a:schemeClr val="accent5">
                        <a:lumMod val="40000"/>
                        <a:lumOff val="60000"/>
                      </a:schemeClr>
                    </a:solidFill>
                  </a:tcPr>
                </a:tc>
                <a:tc hMerge="1">
                  <a:txBody>
                    <a:bodyPr/>
                    <a:lstStyle/>
                    <a:p>
                      <a:endParaRPr lang="en-GB" dirty="0"/>
                    </a:p>
                  </a:txBody>
                  <a:tcPr/>
                </a:tc>
                <a:extLst>
                  <a:ext uri="{0D108BD9-81ED-4DB2-BD59-A6C34878D82A}">
                    <a16:rowId xmlns:a16="http://schemas.microsoft.com/office/drawing/2014/main" val="10000"/>
                  </a:ext>
                </a:extLst>
              </a:tr>
              <a:tr h="370840">
                <a:tc vMerge="1">
                  <a:txBody>
                    <a:bodyPr/>
                    <a:lstStyle/>
                    <a:p>
                      <a:endParaRPr lang="en-GB" dirty="0"/>
                    </a:p>
                  </a:txBody>
                  <a:tcPr/>
                </a:tc>
                <a:tc rowSpan="2">
                  <a:txBody>
                    <a:bodyPr/>
                    <a:lstStyle/>
                    <a:p>
                      <a:pPr algn="ctr"/>
                      <a:r>
                        <a:rPr lang="en-US" sz="2400" dirty="0">
                          <a:solidFill>
                            <a:schemeClr val="tx1"/>
                          </a:solidFill>
                        </a:rPr>
                        <a:t>Irreversible</a:t>
                      </a:r>
                      <a:r>
                        <a:rPr lang="en-US" sz="2400" dirty="0">
                          <a:solidFill>
                            <a:schemeClr val="bg1"/>
                          </a:solidFill>
                        </a:rPr>
                        <a:t> </a:t>
                      </a:r>
                      <a:endParaRPr lang="en-GB" sz="2400" dirty="0">
                        <a:solidFill>
                          <a:schemeClr val="bg1"/>
                        </a:solidFill>
                      </a:endParaRPr>
                    </a:p>
                  </a:txBody>
                  <a:tcPr anchor="ctr">
                    <a:solidFill>
                      <a:schemeClr val="accent5">
                        <a:lumMod val="40000"/>
                        <a:lumOff val="60000"/>
                      </a:schemeClr>
                    </a:solidFill>
                  </a:tcPr>
                </a:tc>
                <a:tc>
                  <a:txBody>
                    <a:bodyPr/>
                    <a:lstStyle/>
                    <a:p>
                      <a:pPr algn="ctr"/>
                      <a:r>
                        <a:rPr lang="en-US" sz="2400" dirty="0">
                          <a:solidFill>
                            <a:schemeClr val="bg1"/>
                          </a:solidFill>
                        </a:rPr>
                        <a:t>free expansion</a:t>
                      </a:r>
                      <a:endParaRPr lang="en-GB" sz="2400" dirty="0">
                        <a:solidFill>
                          <a:schemeClr val="bg1"/>
                        </a:solidFill>
                      </a:endParaRPr>
                    </a:p>
                  </a:txBody>
                  <a:tcPr anchor="ctr">
                    <a:solidFill>
                      <a:schemeClr val="accent5">
                        <a:lumMod val="20000"/>
                        <a:lumOff val="80000"/>
                      </a:schemeClr>
                    </a:solidFill>
                  </a:tcPr>
                </a:tc>
                <a:extLst>
                  <a:ext uri="{0D108BD9-81ED-4DB2-BD59-A6C34878D82A}">
                    <a16:rowId xmlns:a16="http://schemas.microsoft.com/office/drawing/2014/main" val="10001"/>
                  </a:ext>
                </a:extLst>
              </a:tr>
              <a:tr h="370840">
                <a:tc vMerge="1">
                  <a:txBody>
                    <a:bodyPr/>
                    <a:lstStyle/>
                    <a:p>
                      <a:endParaRPr lang="en-GB" dirty="0"/>
                    </a:p>
                  </a:txBody>
                  <a:tcPr/>
                </a:tc>
                <a:tc vMerge="1">
                  <a:txBody>
                    <a:bodyPr/>
                    <a:lstStyle/>
                    <a:p>
                      <a:endParaRPr lang="en-GB" dirty="0"/>
                    </a:p>
                  </a:txBody>
                  <a:tcPr/>
                </a:tc>
                <a:tc>
                  <a:txBody>
                    <a:bodyPr/>
                    <a:lstStyle/>
                    <a:p>
                      <a:pPr algn="ctr"/>
                      <a:r>
                        <a:rPr lang="en-US" sz="2400" dirty="0">
                          <a:solidFill>
                            <a:schemeClr val="tx1"/>
                          </a:solidFill>
                        </a:rPr>
                        <a:t>intermediate expansion</a:t>
                      </a:r>
                      <a:endParaRPr lang="en-GB" sz="2400" dirty="0">
                        <a:solidFill>
                          <a:schemeClr val="tx1"/>
                        </a:solidFill>
                      </a:endParaRPr>
                    </a:p>
                  </a:txBody>
                  <a:tcPr anchor="c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857250" y="2647950"/>
                <a:ext cx="9920376" cy="2739211"/>
              </a:xfrm>
              <a:prstGeom prst="rect">
                <a:avLst/>
              </a:prstGeom>
              <a:noFill/>
            </p:spPr>
            <p:txBody>
              <a:bodyPr wrap="square" rtlCol="0">
                <a:spAutoFit/>
              </a:bodyPr>
              <a:lstStyle/>
              <a:p>
                <a:r>
                  <a:rPr lang="en-US" sz="2400" dirty="0"/>
                  <a:t>Intermediate expansion occurs when the opposite pressure is constant and:</a:t>
                </a:r>
              </a:p>
              <a:p>
                <a:endParaRPr lang="en-US" sz="2400" dirty="0"/>
              </a:p>
              <a:p>
                <a:pPr algn="ctr"/>
                <a:r>
                  <a:rPr lang="en-US" sz="2400" dirty="0"/>
                  <a:t>0 </a:t>
                </a:r>
                <a14:m>
                  <m:oMath xmlns:m="http://schemas.openxmlformats.org/officeDocument/2006/math">
                    <m:r>
                      <a:rPr lang="en-US" sz="2400" i="1" smtClean="0">
                        <a:latin typeface="Cambria Math" panose="02040503050406030204" pitchFamily="18" charset="0"/>
                        <a:ea typeface="Cambria Math" panose="02040503050406030204" pitchFamily="18" charset="0"/>
                      </a:rPr>
                      <m:t>&lt;</m:t>
                    </m:r>
                  </m:oMath>
                </a14:m>
                <a:r>
                  <a:rPr lang="en-GB" sz="2400" dirty="0"/>
                  <a:t> P </a:t>
                </a:r>
                <a14:m>
                  <m:oMath xmlns:m="http://schemas.openxmlformats.org/officeDocument/2006/math">
                    <m:r>
                      <a:rPr lang="en-GB" sz="2400" i="1" smtClean="0">
                        <a:latin typeface="Cambria Math" panose="02040503050406030204" pitchFamily="18" charset="0"/>
                        <a:ea typeface="Cambria Math" panose="02040503050406030204" pitchFamily="18" charset="0"/>
                      </a:rPr>
                      <m:t>≤</m:t>
                    </m:r>
                  </m:oMath>
                </a14:m>
                <a:r>
                  <a:rPr lang="en-GB" sz="2400" dirty="0"/>
                  <a:t> P</a:t>
                </a:r>
                <a:r>
                  <a:rPr lang="en-GB" sz="2400" baseline="-25000" dirty="0"/>
                  <a:t>2</a:t>
                </a:r>
              </a:p>
              <a:p>
                <a:endParaRPr lang="en-US" sz="2400" baseline="-25000" dirty="0"/>
              </a:p>
              <a:p>
                <a:r>
                  <a:rPr lang="en-US" sz="2400" dirty="0"/>
                  <a:t>Here the work less than in reversible expansion therefore it absorbs less amount of energy in the irreversible expansion</a:t>
                </a:r>
              </a:p>
              <a:p>
                <a:endParaRPr lang="en-US" dirty="0"/>
              </a:p>
              <a:p>
                <a:r>
                  <a:rPr lang="en-US" dirty="0"/>
                  <a:t> </a:t>
                </a:r>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857250" y="2647950"/>
                <a:ext cx="9920376" cy="2739211"/>
              </a:xfrm>
              <a:prstGeom prst="rect">
                <a:avLst/>
              </a:prstGeom>
              <a:blipFill rotWithShape="0">
                <a:blip r:embed="rId2"/>
                <a:stretch>
                  <a:fillRect l="-983" t="-1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879007" y="5591431"/>
                <a:ext cx="1690463" cy="461665"/>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2400" i="1">
                          <a:solidFill>
                            <a:prstClr val="black"/>
                          </a:solidFill>
                          <a:latin typeface="Cambria Math" panose="02040503050406030204" pitchFamily="18" charset="0"/>
                        </a:rPr>
                        <m:t>𝑤</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𝑃𝑑𝑉</m:t>
                      </m:r>
                    </m:oMath>
                  </m:oMathPara>
                </a14:m>
                <a:endParaRPr lang="en-US" sz="2400"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879007" y="5591431"/>
                <a:ext cx="1690463" cy="461665"/>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269906" y="5591431"/>
                <a:ext cx="2521588" cy="461665"/>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panose="02040503050406030204" pitchFamily="18" charset="0"/>
                        </a:rPr>
                        <m:t>𝑤</m:t>
                      </m:r>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𝑃</m:t>
                      </m:r>
                      <m:r>
                        <a:rPr lang="en-US" sz="2400" b="0" i="1" smtClean="0">
                          <a:solidFill>
                            <a:prstClr val="black"/>
                          </a:solidFill>
                          <a:latin typeface="Cambria Math" panose="02040503050406030204" pitchFamily="18" charset="0"/>
                        </a:rPr>
                        <m:t>(</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𝑉</m:t>
                          </m:r>
                        </m:e>
                        <m:sub>
                          <m:r>
                            <a:rPr lang="en-US" sz="2400" b="0" i="1" smtClean="0">
                              <a:solidFill>
                                <a:prstClr val="black"/>
                              </a:solidFill>
                              <a:latin typeface="Cambria Math" panose="02040503050406030204" pitchFamily="18" charset="0"/>
                            </a:rPr>
                            <m:t>2</m:t>
                          </m:r>
                        </m:sub>
                      </m:sSub>
                      <m:r>
                        <a:rPr lang="en-US" sz="2400" b="0" i="1" smtClean="0">
                          <a:solidFill>
                            <a:prstClr val="black"/>
                          </a:solidFill>
                          <a:latin typeface="Cambria Math" panose="02040503050406030204" pitchFamily="18" charset="0"/>
                        </a:rPr>
                        <m:t>−</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𝑉</m:t>
                          </m:r>
                        </m:e>
                        <m:sub>
                          <m:r>
                            <a:rPr lang="en-US" sz="2400" b="0" i="1" smtClean="0">
                              <a:solidFill>
                                <a:prstClr val="black"/>
                              </a:solidFill>
                              <a:latin typeface="Cambria Math" panose="02040503050406030204" pitchFamily="18" charset="0"/>
                            </a:rPr>
                            <m:t>1</m:t>
                          </m:r>
                        </m:sub>
                      </m:sSub>
                      <m:r>
                        <a:rPr lang="en-US" sz="2400" b="0" i="1" smtClean="0">
                          <a:solidFill>
                            <a:prstClr val="black"/>
                          </a:solidFill>
                          <a:latin typeface="Cambria Math" panose="02040503050406030204" pitchFamily="18" charset="0"/>
                        </a:rPr>
                        <m:t>)</m:t>
                      </m:r>
                    </m:oMath>
                  </m:oMathPara>
                </a14:m>
                <a:endParaRPr lang="en-US" sz="2400"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6269906" y="5591431"/>
                <a:ext cx="2521588" cy="461665"/>
              </a:xfrm>
              <a:prstGeom prst="rect">
                <a:avLst/>
              </a:prstGeom>
              <a:blipFill rotWithShape="0">
                <a:blip r:embed="rId4"/>
                <a:stretch>
                  <a:fillRect r="-242" b="-17105"/>
                </a:stretch>
              </a:blipFill>
            </p:spPr>
            <p:txBody>
              <a:bodyPr/>
              <a:lstStyle/>
              <a:p>
                <a:r>
                  <a:rPr lang="en-GB">
                    <a:noFill/>
                  </a:rPr>
                  <a:t> </a:t>
                </a:r>
              </a:p>
            </p:txBody>
          </p:sp>
        </mc:Fallback>
      </mc:AlternateContent>
      <p:sp>
        <p:nvSpPr>
          <p:cNvPr id="6" name="Slide Number Placeholder 5"/>
          <p:cNvSpPr>
            <a:spLocks noGrp="1"/>
          </p:cNvSpPr>
          <p:nvPr>
            <p:ph type="sldNum" sz="quarter" idx="12"/>
          </p:nvPr>
        </p:nvSpPr>
        <p:spPr/>
        <p:txBody>
          <a:bodyPr/>
          <a:lstStyle/>
          <a:p>
            <a:fld id="{1509B33C-29CF-42AC-80A8-79AD0A377C5A}" type="slidenum">
              <a:rPr lang="en-GB" smtClean="0"/>
              <a:t>52</a:t>
            </a:fld>
            <a:endParaRPr lang="en-GB"/>
          </a:p>
        </p:txBody>
      </p:sp>
    </p:spTree>
    <p:extLst>
      <p:ext uri="{BB962C8B-B14F-4D97-AF65-F5344CB8AC3E}">
        <p14:creationId xmlns:p14="http://schemas.microsoft.com/office/powerpoint/2010/main" val="1055708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390650" y="1638300"/>
                <a:ext cx="1317477" cy="751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𝑛𝑅𝑇</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1</m:t>
                              </m:r>
                            </m:sub>
                          </m:sSub>
                        </m:den>
                      </m:f>
                    </m:oMath>
                  </m:oMathPara>
                </a14:m>
                <a:endParaRPr lang="en-GB"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1390650" y="1638300"/>
                <a:ext cx="1317477" cy="75187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381500" y="1638300"/>
                <a:ext cx="1324593" cy="751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𝑛𝑅𝑇</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2</m:t>
                              </m:r>
                            </m:sub>
                          </m:sSub>
                        </m:den>
                      </m:f>
                    </m:oMath>
                  </m:oMathPara>
                </a14:m>
                <a:endParaRPr lang="en-GB"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4381500" y="1638300"/>
                <a:ext cx="1324593" cy="751872"/>
              </a:xfrm>
              <a:prstGeom prst="rect">
                <a:avLst/>
              </a:prstGeom>
              <a:blipFill rotWithShape="0">
                <a:blip r:embed="rId3"/>
                <a:stretch>
                  <a:fillRect/>
                </a:stretch>
              </a:blipFill>
            </p:spPr>
            <p:txBody>
              <a:bodyPr/>
              <a:lstStyle/>
              <a:p>
                <a:r>
                  <a:rPr lang="en-GB">
                    <a:noFill/>
                  </a:rPr>
                  <a:t> </a:t>
                </a:r>
              </a:p>
            </p:txBody>
          </p:sp>
        </mc:Fallback>
      </mc:AlternateContent>
      <p:sp>
        <p:nvSpPr>
          <p:cNvPr id="4" name="TextBox 3"/>
          <p:cNvSpPr txBox="1"/>
          <p:nvPr/>
        </p:nvSpPr>
        <p:spPr>
          <a:xfrm>
            <a:off x="3216839" y="1783403"/>
            <a:ext cx="655949" cy="461665"/>
          </a:xfrm>
          <a:prstGeom prst="rect">
            <a:avLst/>
          </a:prstGeom>
          <a:noFill/>
        </p:spPr>
        <p:txBody>
          <a:bodyPr wrap="none" rtlCol="0">
            <a:spAutoFit/>
          </a:bodyPr>
          <a:lstStyle/>
          <a:p>
            <a:r>
              <a:rPr lang="en-US" sz="2400" dirty="0"/>
              <a:t>and</a:t>
            </a:r>
            <a:endParaRPr lang="en-GB" dirty="0"/>
          </a:p>
        </p:txBody>
      </p:sp>
      <mc:AlternateContent xmlns:mc="http://schemas.openxmlformats.org/markup-compatibility/2006" xmlns:a14="http://schemas.microsoft.com/office/drawing/2010/main">
        <mc:Choice Requires="a14">
          <p:sp>
            <p:nvSpPr>
              <p:cNvPr id="5" name="TextBox 4"/>
              <p:cNvSpPr txBox="1"/>
              <p:nvPr/>
            </p:nvSpPr>
            <p:spPr>
              <a:xfrm>
                <a:off x="1393311" y="3124200"/>
                <a:ext cx="2629631" cy="568297"/>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𝑛𝑅𝑇</m:t>
                        </m:r>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den>
                    </m:f>
                    <m:r>
                      <a:rPr lang="en-US" sz="2400" b="0" i="0"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𝑛𝑅𝑇</m:t>
                        </m:r>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den>
                    </m:f>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1393311" y="3124200"/>
                <a:ext cx="2629631" cy="568297"/>
              </a:xfrm>
              <a:prstGeom prst="rect">
                <a:avLst/>
              </a:prstGeom>
              <a:blipFill rotWithShape="0">
                <a:blip r:embed="rId4"/>
                <a:stretch>
                  <a:fillRect t="-3226" r="-6032" b="-107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90650" y="4086206"/>
                <a:ext cx="3016082" cy="755271"/>
              </a:xfrm>
              <a:prstGeom prst="rect">
                <a:avLst/>
              </a:prstGeom>
            </p:spPr>
            <p:txBody>
              <a:bodyPr wrap="none">
                <a:spAutoFit/>
              </a:bodyPr>
              <a:lstStyle/>
              <a:p>
                <a:pPr lvl="0"/>
                <a14:m>
                  <m:oMath xmlns:m="http://schemas.openxmlformats.org/officeDocument/2006/math">
                    <m:r>
                      <a:rPr lang="en-US" sz="2800" i="1" smtClean="0">
                        <a:solidFill>
                          <a:srgbClr val="FF0000"/>
                        </a:solidFill>
                        <a:latin typeface="Cambria Math" panose="02040503050406030204" pitchFamily="18" charset="0"/>
                      </a:rPr>
                      <m:t>𝑤</m:t>
                    </m:r>
                    <m:r>
                      <a:rPr lang="en-US" sz="2800" i="1" smtClean="0">
                        <a:solidFill>
                          <a:prstClr val="black"/>
                        </a:solidFill>
                        <a:latin typeface="Cambria Math" panose="02040503050406030204" pitchFamily="18" charset="0"/>
                      </a:rPr>
                      <m:t>=−</m:t>
                    </m:r>
                    <m:r>
                      <a:rPr lang="en-US" sz="2800" b="0" i="1" smtClean="0">
                        <a:solidFill>
                          <a:prstClr val="black"/>
                        </a:solidFill>
                        <a:latin typeface="Cambria Math" panose="02040503050406030204" pitchFamily="18" charset="0"/>
                      </a:rPr>
                      <m:t>𝑛𝑅𝑇</m:t>
                    </m:r>
                    <m:r>
                      <a:rPr lang="en-US" sz="2800" i="1">
                        <a:solidFill>
                          <a:prstClr val="black"/>
                        </a:solidFill>
                        <a:latin typeface="Cambria Math" panose="02040503050406030204" pitchFamily="18" charset="0"/>
                      </a:rPr>
                      <m:t>(</m:t>
                    </m:r>
                    <m:r>
                      <a:rPr lang="en-US" sz="2800" b="0" i="1" smtClean="0">
                        <a:solidFill>
                          <a:prstClr val="black"/>
                        </a:solidFill>
                        <a:latin typeface="Cambria Math" panose="02040503050406030204" pitchFamily="18" charset="0"/>
                      </a:rPr>
                      <m:t>1</m:t>
                    </m:r>
                    <m:r>
                      <a:rPr lang="en-US" sz="2800">
                        <a:solidFill>
                          <a:prstClr val="black"/>
                        </a:solidFill>
                        <a:latin typeface="Cambria Math" panose="02040503050406030204" pitchFamily="18" charset="0"/>
                      </a:rPr>
                      <m:t>−</m:t>
                    </m:r>
                    <m:f>
                      <m:fPr>
                        <m:ctrlPr>
                          <a:rPr lang="en-US" sz="2800" i="1">
                            <a:solidFill>
                              <a:prstClr val="black"/>
                            </a:solidFill>
                            <a:latin typeface="Cambria Math" panose="02040503050406030204" pitchFamily="18" charset="0"/>
                          </a:rPr>
                        </m:ctrlPr>
                      </m:fPr>
                      <m:num>
                        <m:sSub>
                          <m:sSubPr>
                            <m:ctrlPr>
                              <a:rPr lang="en-US" sz="2800" i="1" smtClean="0">
                                <a:solidFill>
                                  <a:prstClr val="black"/>
                                </a:solidFill>
                                <a:latin typeface="Cambria Math" panose="02040503050406030204" pitchFamily="18" charset="0"/>
                              </a:rPr>
                            </m:ctrlPr>
                          </m:sSubPr>
                          <m:e>
                            <m:r>
                              <a:rPr lang="en-US" sz="2800" b="0" i="1" smtClean="0">
                                <a:solidFill>
                                  <a:prstClr val="black"/>
                                </a:solidFill>
                                <a:latin typeface="Cambria Math" panose="02040503050406030204" pitchFamily="18" charset="0"/>
                              </a:rPr>
                              <m:t>𝑃</m:t>
                            </m:r>
                          </m:e>
                          <m:sub>
                            <m:r>
                              <a:rPr lang="en-US" sz="2800" b="0" i="1" smtClean="0">
                                <a:solidFill>
                                  <a:prstClr val="black"/>
                                </a:solidFill>
                                <a:latin typeface="Cambria Math" panose="02040503050406030204" pitchFamily="18" charset="0"/>
                              </a:rPr>
                              <m:t>2</m:t>
                            </m:r>
                          </m:sub>
                        </m:sSub>
                      </m:num>
                      <m:den>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𝑃</m:t>
                            </m:r>
                          </m:e>
                          <m:sub>
                            <m:r>
                              <a:rPr lang="en-US" sz="2800" i="1">
                                <a:solidFill>
                                  <a:prstClr val="black"/>
                                </a:solidFill>
                                <a:latin typeface="Cambria Math" panose="02040503050406030204" pitchFamily="18" charset="0"/>
                              </a:rPr>
                              <m:t>1</m:t>
                            </m:r>
                          </m:sub>
                        </m:sSub>
                      </m:den>
                    </m:f>
                  </m:oMath>
                </a14:m>
                <a:r>
                  <a:rPr lang="en-GB" sz="2800" dirty="0">
                    <a:solidFill>
                      <a:prstClr val="black"/>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1390650" y="4086206"/>
                <a:ext cx="3016082" cy="755271"/>
              </a:xfrm>
              <a:prstGeom prst="rect">
                <a:avLst/>
              </a:prstGeom>
              <a:blipFill rotWithShape="0">
                <a:blip r:embed="rId5"/>
                <a:stretch>
                  <a:fillRect r="-3232" b="-40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800702" y="4134769"/>
                <a:ext cx="2678234" cy="755271"/>
              </a:xfrm>
              <a:prstGeom prst="rect">
                <a:avLst/>
              </a:prstGeom>
            </p:spPr>
            <p:txBody>
              <a:bodyPr wrap="none">
                <a:spAutoFit/>
              </a:bodyPr>
              <a:lstStyle/>
              <a:p>
                <a:pPr lvl="0"/>
                <a14:m>
                  <m:oMath xmlns:m="http://schemas.openxmlformats.org/officeDocument/2006/math">
                    <m:r>
                      <a:rPr lang="en-US" sz="2800" b="0" i="1" smtClean="0">
                        <a:solidFill>
                          <a:srgbClr val="FF0000"/>
                        </a:solidFill>
                        <a:latin typeface="Cambria Math" panose="02040503050406030204" pitchFamily="18" charset="0"/>
                      </a:rPr>
                      <m:t>𝑞</m:t>
                    </m:r>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𝑛𝑅𝑇</m:t>
                    </m:r>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1</m:t>
                    </m:r>
                    <m:r>
                      <a:rPr lang="en-US" sz="2800">
                        <a:solidFill>
                          <a:prstClr val="black"/>
                        </a:solidFill>
                        <a:latin typeface="Cambria Math" panose="02040503050406030204" pitchFamily="18" charset="0"/>
                      </a:rPr>
                      <m:t>−</m:t>
                    </m:r>
                    <m:f>
                      <m:fPr>
                        <m:ctrlPr>
                          <a:rPr lang="en-US" sz="2800" i="1">
                            <a:solidFill>
                              <a:prstClr val="black"/>
                            </a:solidFill>
                            <a:latin typeface="Cambria Math" panose="02040503050406030204" pitchFamily="18" charset="0"/>
                          </a:rPr>
                        </m:ctrlPr>
                      </m:fPr>
                      <m:num>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𝑃</m:t>
                            </m:r>
                          </m:e>
                          <m:sub>
                            <m:r>
                              <a:rPr lang="en-US" sz="2800" i="1">
                                <a:solidFill>
                                  <a:prstClr val="black"/>
                                </a:solidFill>
                                <a:latin typeface="Cambria Math" panose="02040503050406030204" pitchFamily="18" charset="0"/>
                              </a:rPr>
                              <m:t>2</m:t>
                            </m:r>
                          </m:sub>
                        </m:sSub>
                      </m:num>
                      <m:den>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𝑃</m:t>
                            </m:r>
                          </m:e>
                          <m:sub>
                            <m:r>
                              <a:rPr lang="en-US" sz="2800" i="1">
                                <a:solidFill>
                                  <a:prstClr val="black"/>
                                </a:solidFill>
                                <a:latin typeface="Cambria Math" panose="02040503050406030204" pitchFamily="18" charset="0"/>
                              </a:rPr>
                              <m:t>1</m:t>
                            </m:r>
                          </m:sub>
                        </m:sSub>
                      </m:den>
                    </m:f>
                  </m:oMath>
                </a14:m>
                <a:r>
                  <a:rPr lang="en-GB" sz="2800" dirty="0">
                    <a:solidFill>
                      <a:prstClr val="black"/>
                    </a:solidFill>
                  </a:rPr>
                  <a:t>)</a:t>
                </a:r>
              </a:p>
            </p:txBody>
          </p:sp>
        </mc:Choice>
        <mc:Fallback xmlns="">
          <p:sp>
            <p:nvSpPr>
              <p:cNvPr id="7" name="Rectangle 6"/>
              <p:cNvSpPr>
                <a:spLocks noRot="1" noChangeAspect="1" noMove="1" noResize="1" noEditPoints="1" noAdjustHandles="1" noChangeArrowheads="1" noChangeShapeType="1" noTextEdit="1"/>
              </p:cNvSpPr>
              <p:nvPr/>
            </p:nvSpPr>
            <p:spPr>
              <a:xfrm>
                <a:off x="7800702" y="4134769"/>
                <a:ext cx="2678234" cy="755271"/>
              </a:xfrm>
              <a:prstGeom prst="rect">
                <a:avLst/>
              </a:prstGeom>
              <a:blipFill rotWithShape="0">
                <a:blip r:embed="rId6"/>
                <a:stretch>
                  <a:fillRect r="-3645" b="-4032"/>
                </a:stretch>
              </a:blipFill>
            </p:spPr>
            <p:txBody>
              <a:bodyPr/>
              <a:lstStyle/>
              <a:p>
                <a:r>
                  <a:rPr lang="en-GB">
                    <a:noFill/>
                  </a:rPr>
                  <a:t> </a:t>
                </a:r>
              </a:p>
            </p:txBody>
          </p:sp>
        </mc:Fallback>
      </mc:AlternateContent>
      <p:sp>
        <p:nvSpPr>
          <p:cNvPr id="8" name="TextBox 7"/>
          <p:cNvSpPr txBox="1"/>
          <p:nvPr/>
        </p:nvSpPr>
        <p:spPr>
          <a:xfrm>
            <a:off x="5421286" y="4208523"/>
            <a:ext cx="1364861" cy="461665"/>
          </a:xfrm>
          <a:prstGeom prst="rect">
            <a:avLst/>
          </a:prstGeom>
          <a:noFill/>
        </p:spPr>
        <p:txBody>
          <a:bodyPr wrap="none" rtlCol="0">
            <a:spAutoFit/>
          </a:bodyPr>
          <a:lstStyle/>
          <a:p>
            <a:r>
              <a:rPr lang="en-US" sz="2400" dirty="0"/>
              <a:t>therefore</a:t>
            </a:r>
            <a:endParaRPr lang="en-GB" sz="2400" dirty="0"/>
          </a:p>
        </p:txBody>
      </p:sp>
      <p:sp>
        <p:nvSpPr>
          <p:cNvPr id="9" name="TextBox 8"/>
          <p:cNvSpPr txBox="1"/>
          <p:nvPr/>
        </p:nvSpPr>
        <p:spPr>
          <a:xfrm>
            <a:off x="1390650" y="879466"/>
            <a:ext cx="5577489" cy="461665"/>
          </a:xfrm>
          <a:prstGeom prst="rect">
            <a:avLst/>
          </a:prstGeom>
          <a:noFill/>
        </p:spPr>
        <p:txBody>
          <a:bodyPr wrap="none" rtlCol="0">
            <a:spAutoFit/>
          </a:bodyPr>
          <a:lstStyle/>
          <a:p>
            <a:r>
              <a:rPr lang="en-US" sz="2400" dirty="0"/>
              <a:t>The expansion was against P which is </a:t>
            </a:r>
            <a:r>
              <a:rPr lang="en-US" sz="2400" dirty="0">
                <a:solidFill>
                  <a:srgbClr val="00B050"/>
                </a:solidFill>
              </a:rPr>
              <a:t>P = P</a:t>
            </a:r>
            <a:r>
              <a:rPr lang="en-US" sz="2400" baseline="-25000" dirty="0">
                <a:solidFill>
                  <a:srgbClr val="00B050"/>
                </a:solidFill>
              </a:rPr>
              <a:t>2</a:t>
            </a:r>
            <a:endParaRPr lang="en-GB" sz="2400" dirty="0">
              <a:solidFill>
                <a:srgbClr val="00B050"/>
              </a:solidFill>
            </a:endParaRPr>
          </a:p>
        </p:txBody>
      </p:sp>
      <p:sp>
        <p:nvSpPr>
          <p:cNvPr id="10" name="TextBox 9"/>
          <p:cNvSpPr txBox="1"/>
          <p:nvPr/>
        </p:nvSpPr>
        <p:spPr>
          <a:xfrm>
            <a:off x="1390650" y="5437094"/>
            <a:ext cx="5470280" cy="523220"/>
          </a:xfrm>
          <a:prstGeom prst="rect">
            <a:avLst/>
          </a:prstGeom>
          <a:noFill/>
        </p:spPr>
        <p:txBody>
          <a:bodyPr wrap="none" rtlCol="0">
            <a:spAutoFit/>
          </a:bodyPr>
          <a:lstStyle/>
          <a:p>
            <a:r>
              <a:rPr lang="en-US" sz="2800" dirty="0"/>
              <a:t>For isothermal process </a:t>
            </a:r>
            <a:r>
              <a:rPr lang="en-US" sz="2800" dirty="0">
                <a:solidFill>
                  <a:srgbClr val="FF0000"/>
                </a:solidFill>
              </a:rPr>
              <a:t>∆H </a:t>
            </a:r>
            <a:r>
              <a:rPr lang="en-US" sz="2800" dirty="0"/>
              <a:t>= </a:t>
            </a:r>
            <a:r>
              <a:rPr lang="en-US" sz="2800" dirty="0">
                <a:solidFill>
                  <a:srgbClr val="FF0000"/>
                </a:solidFill>
              </a:rPr>
              <a:t>∆U</a:t>
            </a:r>
            <a:r>
              <a:rPr lang="en-US" sz="2800" dirty="0"/>
              <a:t> = 0  </a:t>
            </a:r>
            <a:endParaRPr lang="en-GB" sz="2800" dirty="0"/>
          </a:p>
        </p:txBody>
      </p:sp>
      <p:sp>
        <p:nvSpPr>
          <p:cNvPr id="11" name="Slide Number Placeholder 10"/>
          <p:cNvSpPr>
            <a:spLocks noGrp="1"/>
          </p:cNvSpPr>
          <p:nvPr>
            <p:ph type="sldNum" sz="quarter" idx="12"/>
          </p:nvPr>
        </p:nvSpPr>
        <p:spPr/>
        <p:txBody>
          <a:bodyPr/>
          <a:lstStyle/>
          <a:p>
            <a:fld id="{1509B33C-29CF-42AC-80A8-79AD0A377C5A}" type="slidenum">
              <a:rPr lang="en-GB" smtClean="0"/>
              <a:t>53</a:t>
            </a:fld>
            <a:endParaRPr lang="en-GB"/>
          </a:p>
        </p:txBody>
      </p:sp>
    </p:spTree>
    <p:extLst>
      <p:ext uri="{BB962C8B-B14F-4D97-AF65-F5344CB8AC3E}">
        <p14:creationId xmlns:p14="http://schemas.microsoft.com/office/powerpoint/2010/main" val="1911880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3005596"/>
              </p:ext>
            </p:extLst>
          </p:nvPr>
        </p:nvGraphicFramePr>
        <p:xfrm>
          <a:off x="1143000" y="506730"/>
          <a:ext cx="9920376" cy="822960"/>
        </p:xfrm>
        <a:graphic>
          <a:graphicData uri="http://schemas.openxmlformats.org/drawingml/2006/table">
            <a:tbl>
              <a:tblPr firstRow="1" bandRow="1">
                <a:tableStyleId>{5940675A-B579-460E-94D1-54222C63F5DA}</a:tableStyleId>
              </a:tblPr>
              <a:tblGrid>
                <a:gridCol w="3306792">
                  <a:extLst>
                    <a:ext uri="{9D8B030D-6E8A-4147-A177-3AD203B41FA5}">
                      <a16:colId xmlns:a16="http://schemas.microsoft.com/office/drawing/2014/main" val="20000"/>
                    </a:ext>
                  </a:extLst>
                </a:gridCol>
                <a:gridCol w="3306792">
                  <a:extLst>
                    <a:ext uri="{9D8B030D-6E8A-4147-A177-3AD203B41FA5}">
                      <a16:colId xmlns:a16="http://schemas.microsoft.com/office/drawing/2014/main" val="20001"/>
                    </a:ext>
                  </a:extLst>
                </a:gridCol>
                <a:gridCol w="3306792">
                  <a:extLst>
                    <a:ext uri="{9D8B030D-6E8A-4147-A177-3AD203B41FA5}">
                      <a16:colId xmlns:a16="http://schemas.microsoft.com/office/drawing/2014/main" val="20002"/>
                    </a:ext>
                  </a:extLst>
                </a:gridCol>
              </a:tblGrid>
              <a:tr h="784225">
                <a:tc>
                  <a:txBody>
                    <a:bodyPr/>
                    <a:lstStyle/>
                    <a:p>
                      <a:pPr algn="ctr"/>
                      <a:r>
                        <a:rPr lang="en-US" sz="2400" dirty="0">
                          <a:solidFill>
                            <a:schemeClr val="bg1"/>
                          </a:solidFill>
                        </a:rPr>
                        <a:t>Adiabatic process</a:t>
                      </a:r>
                    </a:p>
                    <a:p>
                      <a:pPr algn="ctr"/>
                      <a:r>
                        <a:rPr lang="en-US" sz="2400" dirty="0">
                          <a:solidFill>
                            <a:schemeClr val="bg1"/>
                          </a:solidFill>
                        </a:rPr>
                        <a:t>(expansion process)</a:t>
                      </a:r>
                      <a:endParaRPr lang="en-GB" sz="2400" dirty="0">
                        <a:solidFill>
                          <a:schemeClr val="bg1"/>
                        </a:solidFill>
                      </a:endParaRPr>
                    </a:p>
                  </a:txBody>
                  <a:tcPr anchor="ctr">
                    <a:solidFill>
                      <a:schemeClr val="accent2">
                        <a:lumMod val="50000"/>
                      </a:schemeClr>
                    </a:solidFill>
                  </a:tcPr>
                </a:tc>
                <a:tc>
                  <a:txBody>
                    <a:bodyPr/>
                    <a:lstStyle/>
                    <a:p>
                      <a:pPr algn="ctr"/>
                      <a:r>
                        <a:rPr lang="en-US" sz="2400" dirty="0"/>
                        <a:t>reversible</a:t>
                      </a:r>
                      <a:endParaRPr lang="en-GB" sz="2400" dirty="0"/>
                    </a:p>
                  </a:txBody>
                  <a:tcPr anchor="ctr">
                    <a:solidFill>
                      <a:schemeClr val="accent2">
                        <a:lumMod val="75000"/>
                      </a:schemeClr>
                    </a:solidFill>
                  </a:tcPr>
                </a:tc>
                <a:tc>
                  <a:txBody>
                    <a:bodyPr/>
                    <a:lstStyle/>
                    <a:p>
                      <a:pPr algn="ctr"/>
                      <a:r>
                        <a:rPr lang="en-US" sz="2400" dirty="0">
                          <a:solidFill>
                            <a:schemeClr val="bg1"/>
                          </a:solidFill>
                        </a:rPr>
                        <a:t>relation between V,</a:t>
                      </a:r>
                      <a:r>
                        <a:rPr lang="en-US" sz="2400" baseline="0" dirty="0">
                          <a:solidFill>
                            <a:schemeClr val="bg1"/>
                          </a:solidFill>
                        </a:rPr>
                        <a:t> T</a:t>
                      </a:r>
                      <a:endParaRPr lang="en-GB" sz="2400" dirty="0">
                        <a:solidFill>
                          <a:schemeClr val="bg1"/>
                        </a:solidFill>
                      </a:endParaRPr>
                    </a:p>
                  </a:txBody>
                  <a:tcPr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1720516" y="2133600"/>
                <a:ext cx="7762125" cy="372678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GB" sz="280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𝑈</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cs typeface="Times New Roman" pitchFamily="18" charset="0"/>
                        </a:rPr>
                        <m:t>𝑛</m:t>
                      </m:r>
                      <m:acc>
                        <m:accPr>
                          <m:chr m:val="̅"/>
                          <m:ctrlPr>
                            <a:rPr lang="en-US" sz="2800" i="1">
                              <a:latin typeface="Cambria Math" panose="02040503050406030204" pitchFamily="18" charset="0"/>
                              <a:cs typeface="Times New Roman" pitchFamily="18" charset="0"/>
                            </a:rPr>
                          </m:ctrlPr>
                        </m:accPr>
                        <m:e>
                          <m:sSub>
                            <m:sSubPr>
                              <m:ctrlPr>
                                <a:rPr lang="en-US" sz="2800" i="1">
                                  <a:latin typeface="Cambria Math" panose="02040503050406030204" pitchFamily="18" charset="0"/>
                                  <a:cs typeface="Times New Roman" pitchFamily="18" charset="0"/>
                                </a:rPr>
                              </m:ctrlPr>
                            </m:sSubPr>
                            <m:e>
                              <m:r>
                                <a:rPr lang="en-US" sz="2800" i="1">
                                  <a:latin typeface="Cambria Math" panose="02040503050406030204" pitchFamily="18" charset="0"/>
                                  <a:cs typeface="Times New Roman" pitchFamily="18" charset="0"/>
                                </a:rPr>
                                <m:t>𝐶</m:t>
                              </m:r>
                            </m:e>
                            <m:sub>
                              <m:r>
                                <a:rPr lang="en-US" sz="2800" i="1">
                                  <a:latin typeface="Cambria Math" panose="02040503050406030204" pitchFamily="18" charset="0"/>
                                  <a:cs typeface="Times New Roman" pitchFamily="18" charset="0"/>
                                </a:rPr>
                                <m:t>𝑉</m:t>
                              </m:r>
                            </m:sub>
                          </m:sSub>
                        </m:e>
                      </m:acc>
                      <m:r>
                        <a:rPr lang="en-US" sz="2800" i="1" smtClean="0">
                          <a:latin typeface="Cambria Math" panose="02040503050406030204" pitchFamily="18" charset="0"/>
                          <a:ea typeface="Cambria Math" panose="02040503050406030204" pitchFamily="18" charset="0"/>
                          <a:cs typeface="Times New Roman" pitchFamily="18" charset="0"/>
                        </a:rPr>
                        <m:t>∆</m:t>
                      </m:r>
                      <m:r>
                        <a:rPr lang="en-US" sz="2800" b="0" i="1" smtClean="0">
                          <a:latin typeface="Cambria Math" panose="02040503050406030204" pitchFamily="18" charset="0"/>
                          <a:ea typeface="Cambria Math" panose="02040503050406030204" pitchFamily="18" charset="0"/>
                          <a:cs typeface="Times New Roman" pitchFamily="18" charset="0"/>
                        </a:rPr>
                        <m:t>𝑇</m:t>
                      </m:r>
                    </m:oMath>
                  </m:oMathPara>
                </a14:m>
                <a:endParaRPr lang="en-US" sz="2800" b="0" dirty="0">
                  <a:ea typeface="Cambria Math" panose="02040503050406030204" pitchFamily="18" charset="0"/>
                  <a:cs typeface="Times New Roman" pitchFamily="18" charset="0"/>
                </a:endParaRPr>
              </a:p>
              <a:p>
                <a:endParaRPr lang="en-US" sz="2800" dirty="0"/>
              </a:p>
              <a:p>
                <a:pPr/>
                <a14:m>
                  <m:oMathPara xmlns:m="http://schemas.openxmlformats.org/officeDocument/2006/math">
                    <m:oMathParaPr>
                      <m:jc m:val="left"/>
                    </m:oMathParaPr>
                    <m:oMath xmlns:m="http://schemas.openxmlformats.org/officeDocument/2006/math">
                      <m:r>
                        <a:rPr lang="en-US" sz="2800" b="0" i="1" smtClean="0">
                          <a:solidFill>
                            <a:srgbClr val="FF0000"/>
                          </a:solidFill>
                          <a:latin typeface="Cambria Math" panose="02040503050406030204" pitchFamily="18" charset="0"/>
                        </a:rPr>
                        <m:t>𝑞</m:t>
                      </m:r>
                      <m:r>
                        <a:rPr lang="en-US" sz="2800" b="0" i="1" smtClean="0">
                          <a:latin typeface="Cambria Math" panose="02040503050406030204" pitchFamily="18" charset="0"/>
                        </a:rPr>
                        <m:t>=0   </m:t>
                      </m:r>
                      <m:r>
                        <a:rPr lang="en-US" sz="2800" b="0" i="1" smtClean="0">
                          <a:latin typeface="Cambria Math" panose="02040503050406030204" pitchFamily="18" charset="0"/>
                        </a:rPr>
                        <m:t>𝑓𝑜𝑟</m:t>
                      </m:r>
                      <m:r>
                        <a:rPr lang="en-US" sz="2800" b="0" i="1" smtClean="0">
                          <a:latin typeface="Cambria Math" panose="02040503050406030204" pitchFamily="18" charset="0"/>
                        </a:rPr>
                        <m:t> </m:t>
                      </m:r>
                      <m:r>
                        <a:rPr lang="en-US" sz="2800" b="0" i="1" smtClean="0">
                          <a:latin typeface="Cambria Math" panose="02040503050406030204" pitchFamily="18" charset="0"/>
                        </a:rPr>
                        <m:t>𝑎𝑑𝑖𝑎𝑏𝑎𝑡𝑖𝑐</m:t>
                      </m:r>
                      <m:r>
                        <a:rPr lang="en-US" sz="2800" b="0" i="1" smtClean="0">
                          <a:latin typeface="Cambria Math" panose="02040503050406030204" pitchFamily="18" charset="0"/>
                        </a:rPr>
                        <m:t> </m:t>
                      </m:r>
                      <m:r>
                        <a:rPr lang="en-US" sz="2800" b="0" i="1" smtClean="0">
                          <a:latin typeface="Cambria Math" panose="02040503050406030204" pitchFamily="18" charset="0"/>
                        </a:rPr>
                        <m:t>𝑝𝑟𝑜𝑐𝑒𝑠𝑠</m:t>
                      </m:r>
                      <m:r>
                        <a:rPr lang="en-US" sz="2800" b="0" i="1" smtClean="0">
                          <a:latin typeface="Cambria Math" panose="02040503050406030204" pitchFamily="18" charset="0"/>
                        </a:rPr>
                        <m:t> </m:t>
                      </m:r>
                      <m:r>
                        <a:rPr lang="en-US" sz="2800" b="0" i="1" smtClean="0">
                          <a:latin typeface="Cambria Math" panose="02040503050406030204" pitchFamily="18" charset="0"/>
                        </a:rPr>
                        <m:t>𝑡h𝑒𝑟𝑒𝑓𝑜𝑟𝑒</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𝑈</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𝑤</m:t>
                      </m:r>
                    </m:oMath>
                  </m:oMathPara>
                </a14:m>
                <a:endParaRPr lang="en-US" sz="2800" b="0" dirty="0">
                  <a:ea typeface="Cambria Math" panose="02040503050406030204" pitchFamily="18" charset="0"/>
                </a:endParaRPr>
              </a:p>
              <a:p>
                <a:endParaRPr lang="en-US" sz="2800" dirty="0"/>
              </a:p>
              <a:p>
                <a:pPr/>
                <a14:m>
                  <m:oMathPara xmlns:m="http://schemas.openxmlformats.org/officeDocument/2006/math">
                    <m:oMathParaPr>
                      <m:jc m:val="left"/>
                    </m:oMathParaPr>
                    <m:oMath xmlns:m="http://schemas.openxmlformats.org/officeDocument/2006/math">
                      <m:r>
                        <a:rPr lang="en-US" sz="2800" b="0" i="1" smtClean="0">
                          <a:solidFill>
                            <a:srgbClr val="FF0000"/>
                          </a:solidFill>
                          <a:latin typeface="Cambria Math" panose="02040503050406030204" pitchFamily="18" charset="0"/>
                          <a:ea typeface="Cambria Math" panose="02040503050406030204" pitchFamily="18" charset="0"/>
                        </a:rPr>
                        <m:t>𝑤</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cs typeface="Times New Roman" pitchFamily="18" charset="0"/>
                        </a:rPr>
                        <m:t>𝑛</m:t>
                      </m:r>
                      <m:acc>
                        <m:accPr>
                          <m:chr m:val="̅"/>
                          <m:ctrlPr>
                            <a:rPr lang="en-US" sz="2800" i="1">
                              <a:latin typeface="Cambria Math" panose="02040503050406030204" pitchFamily="18" charset="0"/>
                              <a:cs typeface="Times New Roman" pitchFamily="18" charset="0"/>
                            </a:rPr>
                          </m:ctrlPr>
                        </m:accPr>
                        <m:e>
                          <m:sSub>
                            <m:sSubPr>
                              <m:ctrlPr>
                                <a:rPr lang="en-US" sz="2800" i="1">
                                  <a:latin typeface="Cambria Math" panose="02040503050406030204" pitchFamily="18" charset="0"/>
                                  <a:cs typeface="Times New Roman" pitchFamily="18" charset="0"/>
                                </a:rPr>
                              </m:ctrlPr>
                            </m:sSubPr>
                            <m:e>
                              <m:r>
                                <a:rPr lang="en-US" sz="2800" i="1">
                                  <a:latin typeface="Cambria Math" panose="02040503050406030204" pitchFamily="18" charset="0"/>
                                  <a:cs typeface="Times New Roman" pitchFamily="18" charset="0"/>
                                </a:rPr>
                                <m:t>𝐶</m:t>
                              </m:r>
                            </m:e>
                            <m:sub>
                              <m:r>
                                <a:rPr lang="en-US" sz="2800" i="1">
                                  <a:latin typeface="Cambria Math" panose="02040503050406030204" pitchFamily="18" charset="0"/>
                                  <a:cs typeface="Times New Roman" pitchFamily="18" charset="0"/>
                                </a:rPr>
                                <m:t>𝑉</m:t>
                              </m:r>
                            </m:sub>
                          </m:sSub>
                        </m:e>
                      </m:acc>
                      <m:r>
                        <a:rPr lang="en-US" sz="2800" i="1">
                          <a:latin typeface="Cambria Math" panose="02040503050406030204" pitchFamily="18" charset="0"/>
                          <a:ea typeface="Cambria Math" panose="02040503050406030204" pitchFamily="18" charset="0"/>
                          <a:cs typeface="Times New Roman" pitchFamily="18" charset="0"/>
                        </a:rPr>
                        <m:t>∆</m:t>
                      </m:r>
                      <m:r>
                        <a:rPr lang="en-US" sz="2800" i="1">
                          <a:latin typeface="Cambria Math" panose="02040503050406030204" pitchFamily="18" charset="0"/>
                          <a:ea typeface="Cambria Math" panose="02040503050406030204" pitchFamily="18" charset="0"/>
                          <a:cs typeface="Times New Roman" pitchFamily="18" charset="0"/>
                        </a:rPr>
                        <m:t>𝑇</m:t>
                      </m:r>
                    </m:oMath>
                  </m:oMathPara>
                </a14:m>
                <a:endParaRPr lang="en-US" sz="2800" dirty="0">
                  <a:ea typeface="Cambria Math" panose="02040503050406030204" pitchFamily="18" charset="0"/>
                  <a:cs typeface="Times New Roman" pitchFamily="18" charset="0"/>
                </a:endParaRPr>
              </a:p>
              <a:p>
                <a:endParaRPr lang="en-US" sz="2800" dirty="0">
                  <a:ea typeface="Cambria Math" panose="02040503050406030204"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GB" sz="2800" i="1">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𝐻</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cs typeface="Times New Roman" pitchFamily="18" charset="0"/>
                        </a:rPr>
                        <m:t>𝑛</m:t>
                      </m:r>
                      <m:acc>
                        <m:accPr>
                          <m:chr m:val="̅"/>
                          <m:ctrlPr>
                            <a:rPr lang="en-US" sz="2800" i="1">
                              <a:latin typeface="Cambria Math" panose="02040503050406030204" pitchFamily="18" charset="0"/>
                              <a:cs typeface="Times New Roman" pitchFamily="18" charset="0"/>
                            </a:rPr>
                          </m:ctrlPr>
                        </m:accPr>
                        <m:e>
                          <m:sSub>
                            <m:sSubPr>
                              <m:ctrlPr>
                                <a:rPr lang="en-US" sz="2800" i="1">
                                  <a:latin typeface="Cambria Math" panose="02040503050406030204" pitchFamily="18" charset="0"/>
                                  <a:cs typeface="Times New Roman" pitchFamily="18" charset="0"/>
                                </a:rPr>
                              </m:ctrlPr>
                            </m:sSubPr>
                            <m:e>
                              <m:r>
                                <a:rPr lang="en-US" sz="2800" i="1">
                                  <a:latin typeface="Cambria Math" panose="02040503050406030204" pitchFamily="18" charset="0"/>
                                  <a:cs typeface="Times New Roman" pitchFamily="18" charset="0"/>
                                </a:rPr>
                                <m:t>𝐶</m:t>
                              </m:r>
                            </m:e>
                            <m:sub>
                              <m:r>
                                <a:rPr lang="en-US" sz="2800" b="0" i="1" smtClean="0">
                                  <a:latin typeface="Cambria Math" panose="02040503050406030204" pitchFamily="18" charset="0"/>
                                  <a:cs typeface="Times New Roman" pitchFamily="18" charset="0"/>
                                </a:rPr>
                                <m:t>𝑃</m:t>
                              </m:r>
                            </m:sub>
                          </m:sSub>
                        </m:e>
                      </m:acc>
                      <m:r>
                        <a:rPr lang="en-US" sz="2800" i="1">
                          <a:latin typeface="Cambria Math" panose="02040503050406030204" pitchFamily="18" charset="0"/>
                          <a:ea typeface="Cambria Math" panose="02040503050406030204" pitchFamily="18" charset="0"/>
                          <a:cs typeface="Times New Roman" pitchFamily="18" charset="0"/>
                        </a:rPr>
                        <m:t>∆</m:t>
                      </m:r>
                      <m:r>
                        <a:rPr lang="en-US" sz="2800" i="1">
                          <a:latin typeface="Cambria Math" panose="02040503050406030204" pitchFamily="18" charset="0"/>
                          <a:ea typeface="Cambria Math" panose="02040503050406030204" pitchFamily="18" charset="0"/>
                          <a:cs typeface="Times New Roman" pitchFamily="18" charset="0"/>
                        </a:rPr>
                        <m:t>𝑇</m:t>
                      </m:r>
                    </m:oMath>
                  </m:oMathPara>
                </a14:m>
                <a:endParaRPr lang="en-US" sz="2800" dirty="0">
                  <a:ea typeface="Cambria Math" panose="02040503050406030204" pitchFamily="18" charset="0"/>
                  <a:cs typeface="Times New Roman" pitchFamily="18" charset="0"/>
                </a:endParaRPr>
              </a:p>
              <a:p>
                <a:endParaRPr lang="en-US" sz="2800" dirty="0">
                  <a:ea typeface="Cambria Math" panose="02040503050406030204" pitchFamily="18" charset="0"/>
                  <a:cs typeface="Times New Roman" pitchFamily="18" charset="0"/>
                </a:endParaRPr>
              </a:p>
              <a:p>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1720516" y="2133600"/>
                <a:ext cx="7762125" cy="3726789"/>
              </a:xfrm>
              <a:prstGeom prst="rect">
                <a:avLst/>
              </a:prstGeom>
              <a:blipFill rotWithShape="0">
                <a:blip r:embed="rId2"/>
                <a:stretch>
                  <a:fillRect/>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1509B33C-29CF-42AC-80A8-79AD0A377C5A}" type="slidenum">
              <a:rPr lang="en-GB" smtClean="0"/>
              <a:t>54</a:t>
            </a:fld>
            <a:endParaRPr lang="en-GB"/>
          </a:p>
        </p:txBody>
      </p:sp>
    </p:spTree>
    <p:extLst>
      <p:ext uri="{BB962C8B-B14F-4D97-AF65-F5344CB8AC3E}">
        <p14:creationId xmlns:p14="http://schemas.microsoft.com/office/powerpoint/2010/main" val="1293461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5099338"/>
              </p:ext>
            </p:extLst>
          </p:nvPr>
        </p:nvGraphicFramePr>
        <p:xfrm>
          <a:off x="1143000" y="506730"/>
          <a:ext cx="9920376" cy="822960"/>
        </p:xfrm>
        <a:graphic>
          <a:graphicData uri="http://schemas.openxmlformats.org/drawingml/2006/table">
            <a:tbl>
              <a:tblPr firstRow="1" bandRow="1">
                <a:tableStyleId>{5940675A-B579-460E-94D1-54222C63F5DA}</a:tableStyleId>
              </a:tblPr>
              <a:tblGrid>
                <a:gridCol w="3306792">
                  <a:extLst>
                    <a:ext uri="{9D8B030D-6E8A-4147-A177-3AD203B41FA5}">
                      <a16:colId xmlns:a16="http://schemas.microsoft.com/office/drawing/2014/main" val="20000"/>
                    </a:ext>
                  </a:extLst>
                </a:gridCol>
                <a:gridCol w="3306792">
                  <a:extLst>
                    <a:ext uri="{9D8B030D-6E8A-4147-A177-3AD203B41FA5}">
                      <a16:colId xmlns:a16="http://schemas.microsoft.com/office/drawing/2014/main" val="20001"/>
                    </a:ext>
                  </a:extLst>
                </a:gridCol>
                <a:gridCol w="3306792">
                  <a:extLst>
                    <a:ext uri="{9D8B030D-6E8A-4147-A177-3AD203B41FA5}">
                      <a16:colId xmlns:a16="http://schemas.microsoft.com/office/drawing/2014/main" val="20002"/>
                    </a:ext>
                  </a:extLst>
                </a:gridCol>
              </a:tblGrid>
              <a:tr h="784225">
                <a:tc>
                  <a:txBody>
                    <a:bodyPr/>
                    <a:lstStyle/>
                    <a:p>
                      <a:pPr algn="ctr"/>
                      <a:r>
                        <a:rPr lang="en-US" sz="2400" dirty="0">
                          <a:solidFill>
                            <a:schemeClr val="bg1"/>
                          </a:solidFill>
                        </a:rPr>
                        <a:t>Adiabatic process</a:t>
                      </a:r>
                    </a:p>
                    <a:p>
                      <a:pPr algn="ctr"/>
                      <a:r>
                        <a:rPr lang="en-US" sz="2400" dirty="0">
                          <a:solidFill>
                            <a:schemeClr val="bg1"/>
                          </a:solidFill>
                        </a:rPr>
                        <a:t>(expansion process)</a:t>
                      </a:r>
                      <a:endParaRPr lang="en-GB" sz="2400" dirty="0">
                        <a:solidFill>
                          <a:schemeClr val="bg1"/>
                        </a:solidFill>
                      </a:endParaRPr>
                    </a:p>
                  </a:txBody>
                  <a:tcPr anchor="ctr">
                    <a:solidFill>
                      <a:schemeClr val="accent2">
                        <a:lumMod val="50000"/>
                      </a:schemeClr>
                    </a:solidFill>
                  </a:tcPr>
                </a:tc>
                <a:tc>
                  <a:txBody>
                    <a:bodyPr/>
                    <a:lstStyle/>
                    <a:p>
                      <a:pPr algn="ctr"/>
                      <a:r>
                        <a:rPr lang="en-US" sz="2400" dirty="0">
                          <a:solidFill>
                            <a:schemeClr val="bg1"/>
                          </a:solidFill>
                        </a:rPr>
                        <a:t>reversible</a:t>
                      </a:r>
                      <a:endParaRPr lang="en-GB" sz="2400" dirty="0">
                        <a:solidFill>
                          <a:schemeClr val="bg1"/>
                        </a:solidFill>
                      </a:endParaRPr>
                    </a:p>
                  </a:txBody>
                  <a:tcPr anchor="ctr">
                    <a:solidFill>
                      <a:schemeClr val="accent2">
                        <a:lumMod val="75000"/>
                      </a:schemeClr>
                    </a:solidFill>
                  </a:tcPr>
                </a:tc>
                <a:tc>
                  <a:txBody>
                    <a:bodyPr/>
                    <a:lstStyle/>
                    <a:p>
                      <a:pPr algn="ctr"/>
                      <a:r>
                        <a:rPr lang="en-US" sz="2400" dirty="0">
                          <a:solidFill>
                            <a:schemeClr val="tx1"/>
                          </a:solidFill>
                        </a:rPr>
                        <a:t>relation between V,</a:t>
                      </a:r>
                      <a:r>
                        <a:rPr lang="en-US" sz="2400" baseline="0" dirty="0">
                          <a:solidFill>
                            <a:schemeClr val="tx1"/>
                          </a:solidFill>
                        </a:rPr>
                        <a:t> T</a:t>
                      </a:r>
                      <a:endParaRPr lang="en-GB" sz="2400" dirty="0">
                        <a:solidFill>
                          <a:schemeClr val="tx1"/>
                        </a:solidFill>
                      </a:endParaRPr>
                    </a:p>
                  </a:txBody>
                  <a:tcPr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143000" y="1712268"/>
            <a:ext cx="9920376" cy="1815882"/>
          </a:xfrm>
          <a:prstGeom prst="rect">
            <a:avLst/>
          </a:prstGeom>
        </p:spPr>
        <p:txBody>
          <a:bodyPr wrap="square">
            <a:spAutoFit/>
          </a:bodyPr>
          <a:lstStyle/>
          <a:p>
            <a:pPr lvl="0"/>
            <a:r>
              <a:rPr lang="en-US" sz="2800" dirty="0">
                <a:solidFill>
                  <a:srgbClr val="FF0000"/>
                </a:solidFill>
              </a:rPr>
              <a:t>Relation between V, T</a:t>
            </a:r>
          </a:p>
          <a:p>
            <a:pPr lvl="0"/>
            <a:endParaRPr lang="en-US" sz="2800" dirty="0">
              <a:solidFill>
                <a:srgbClr val="FF0000"/>
              </a:solidFill>
            </a:endParaRPr>
          </a:p>
          <a:p>
            <a:pPr lvl="0"/>
            <a:r>
              <a:rPr lang="en-US" sz="2800" dirty="0"/>
              <a:t>As we’ve previously discussed that for </a:t>
            </a:r>
            <a:r>
              <a:rPr lang="en-US" sz="2800" dirty="0">
                <a:solidFill>
                  <a:srgbClr val="0070C0"/>
                </a:solidFill>
              </a:rPr>
              <a:t>adiabatic process </a:t>
            </a:r>
            <a:r>
              <a:rPr lang="en-US" sz="2800" dirty="0"/>
              <a:t>the ratio of heat capacities</a:t>
            </a:r>
            <a:endParaRPr lang="en-GB" sz="2800" dirty="0"/>
          </a:p>
        </p:txBody>
      </p:sp>
      <mc:AlternateContent xmlns:mc="http://schemas.openxmlformats.org/markup-compatibility/2006" xmlns:a14="http://schemas.microsoft.com/office/drawing/2010/main">
        <mc:Choice Requires="a14">
          <p:sp>
            <p:nvSpPr>
              <p:cNvPr id="4" name="Rectangle 3"/>
              <p:cNvSpPr/>
              <p:nvPr/>
            </p:nvSpPr>
            <p:spPr>
              <a:xfrm>
                <a:off x="5342376" y="3528150"/>
                <a:ext cx="1155701" cy="848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00B050"/>
                              </a:solidFill>
                              <a:latin typeface="Cambria Math" panose="02040503050406030204" pitchFamily="18" charset="0"/>
                              <a:ea typeface="Cambria Math" panose="02040503050406030204" pitchFamily="18" charset="0"/>
                            </a:rPr>
                          </m:ctrlPr>
                        </m:fPr>
                        <m:num>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𝐶</m:t>
                              </m:r>
                            </m:e>
                            <m:sub>
                              <m:r>
                                <a:rPr lang="en-US" sz="2400" i="1">
                                  <a:solidFill>
                                    <a:srgbClr val="00B050"/>
                                  </a:solidFill>
                                  <a:latin typeface="Cambria Math" panose="02040503050406030204" pitchFamily="18" charset="0"/>
                                  <a:ea typeface="Cambria Math" panose="02040503050406030204" pitchFamily="18" charset="0"/>
                                </a:rPr>
                                <m:t>𝑃</m:t>
                              </m:r>
                            </m:sub>
                          </m:sSub>
                        </m:num>
                        <m:den>
                          <m:sSub>
                            <m:sSubPr>
                              <m:ctrlPr>
                                <a:rPr lang="en-US"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𝐶</m:t>
                              </m:r>
                            </m:e>
                            <m:sub>
                              <m:r>
                                <a:rPr lang="en-US" sz="2400" i="1">
                                  <a:solidFill>
                                    <a:srgbClr val="00B050"/>
                                  </a:solidFill>
                                  <a:latin typeface="Cambria Math" panose="02040503050406030204" pitchFamily="18" charset="0"/>
                                  <a:ea typeface="Cambria Math" panose="02040503050406030204" pitchFamily="18" charset="0"/>
                                </a:rPr>
                                <m:t>𝑉</m:t>
                              </m:r>
                            </m:sub>
                          </m:sSub>
                        </m:den>
                      </m:f>
                      <m:r>
                        <a:rPr lang="en-US" sz="2400" b="0" i="1" smtClean="0">
                          <a:solidFill>
                            <a:srgbClr val="00B050"/>
                          </a:solidFill>
                          <a:latin typeface="Cambria Math" panose="02040503050406030204" pitchFamily="18" charset="0"/>
                          <a:ea typeface="Cambria Math" panose="02040503050406030204" pitchFamily="18" charset="0"/>
                        </a:rPr>
                        <m:t>=</m:t>
                      </m:r>
                      <m:r>
                        <a:rPr lang="en-GB" sz="2400" i="1" smtClean="0">
                          <a:solidFill>
                            <a:srgbClr val="00B050"/>
                          </a:solidFill>
                          <a:latin typeface="Cambria Math" panose="02040503050406030204" pitchFamily="18" charset="0"/>
                          <a:ea typeface="Cambria Math" panose="02040503050406030204" pitchFamily="18" charset="0"/>
                        </a:rPr>
                        <m:t>𝛾</m:t>
                      </m:r>
                    </m:oMath>
                  </m:oMathPara>
                </a14:m>
                <a:endParaRPr lang="en-GB" sz="2400" dirty="0">
                  <a:solidFill>
                    <a:srgbClr val="00B05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342376" y="3528150"/>
                <a:ext cx="1155701" cy="848758"/>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730093" y="4544278"/>
                <a:ext cx="20627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𝐶</m:t>
                          </m:r>
                        </m:e>
                        <m:sub>
                          <m:r>
                            <a:rPr lang="en-US" sz="2400" i="1">
                              <a:solidFill>
                                <a:srgbClr val="00B050"/>
                              </a:solidFill>
                              <a:latin typeface="Cambria Math" panose="02040503050406030204" pitchFamily="18" charset="0"/>
                            </a:rPr>
                            <m:t>𝑃</m:t>
                          </m:r>
                        </m:sub>
                      </m:sSub>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𝐶</m:t>
                          </m:r>
                        </m:e>
                        <m:sub>
                          <m:r>
                            <a:rPr lang="en-US" sz="2400" i="1">
                              <a:solidFill>
                                <a:srgbClr val="00B050"/>
                              </a:solidFill>
                              <a:latin typeface="Cambria Math" panose="02040503050406030204" pitchFamily="18" charset="0"/>
                            </a:rPr>
                            <m:t>𝑉</m:t>
                          </m:r>
                        </m:sub>
                      </m:sSub>
                      <m:r>
                        <a:rPr lang="en-US" sz="2400" b="0" i="1" smtClean="0">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𝑛𝑅</m:t>
                      </m:r>
                    </m:oMath>
                  </m:oMathPara>
                </a14:m>
                <a:endParaRPr lang="en-GB" sz="1600" dirty="0">
                  <a:solidFill>
                    <a:srgbClr val="00B05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730093" y="4544278"/>
                <a:ext cx="2062744" cy="461665"/>
              </a:xfrm>
              <a:prstGeom prst="rect">
                <a:avLst/>
              </a:prstGeom>
              <a:blipFill rotWithShape="0">
                <a:blip r:embed="rId3"/>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178123" y="5457864"/>
                <a:ext cx="5446106" cy="658385"/>
              </a:xfrm>
              <a:prstGeom prst="rect">
                <a:avLst/>
              </a:prstGeom>
            </p:spPr>
            <p:txBody>
              <a:bodyPr wrap="none">
                <a:spAutoFit/>
              </a:bodyPr>
              <a:lstStyle/>
              <a:p>
                <a14:m>
                  <m:oMath xmlns:m="http://schemas.openxmlformats.org/officeDocument/2006/math">
                    <m:sSub>
                      <m:sSubPr>
                        <m:ctrlPr>
                          <a:rPr lang="en-GB" sz="2400" i="1" smtClean="0">
                            <a:solidFill>
                              <a:srgbClr val="00B050"/>
                            </a:solidFill>
                            <a:latin typeface="Cambria Math" panose="02040503050406030204" pitchFamily="18" charset="0"/>
                            <a:cs typeface="Times New Roman" pitchFamily="18" charset="0"/>
                          </a:rPr>
                        </m:ctrlPr>
                      </m:sSubPr>
                      <m:e>
                        <m:r>
                          <a:rPr lang="en-US" sz="2400" i="1">
                            <a:solidFill>
                              <a:srgbClr val="00B050"/>
                            </a:solidFill>
                            <a:latin typeface="Cambria Math" panose="02040503050406030204" pitchFamily="18" charset="0"/>
                            <a:cs typeface="Times New Roman" pitchFamily="18" charset="0"/>
                          </a:rPr>
                          <m:t>𝐶</m:t>
                        </m:r>
                      </m:e>
                      <m:sub>
                        <m:r>
                          <a:rPr lang="en-US" sz="2400" i="1">
                            <a:solidFill>
                              <a:srgbClr val="00B050"/>
                            </a:solidFill>
                            <a:latin typeface="Cambria Math" panose="02040503050406030204" pitchFamily="18" charset="0"/>
                            <a:cs typeface="Times New Roman" pitchFamily="18" charset="0"/>
                          </a:rPr>
                          <m:t>𝑃</m:t>
                        </m:r>
                      </m:sub>
                    </m:sSub>
                    <m:r>
                      <a:rPr lang="en-US" sz="2400" i="1">
                        <a:solidFill>
                          <a:srgbClr val="00B050"/>
                        </a:solidFill>
                        <a:latin typeface="Cambria Math" panose="02040503050406030204" pitchFamily="18" charset="0"/>
                        <a:cs typeface="Times New Roman" pitchFamily="18" charset="0"/>
                      </a:rPr>
                      <m:t>=</m:t>
                    </m:r>
                    <m:f>
                      <m:fPr>
                        <m:ctrlPr>
                          <a:rPr lang="en-US" sz="2400" i="1">
                            <a:solidFill>
                              <a:srgbClr val="00B050"/>
                            </a:solidFill>
                            <a:latin typeface="Cambria Math" panose="02040503050406030204" pitchFamily="18" charset="0"/>
                            <a:cs typeface="Times New Roman" pitchFamily="18" charset="0"/>
                          </a:rPr>
                        </m:ctrlPr>
                      </m:fPr>
                      <m:num>
                        <m:r>
                          <a:rPr lang="en-US" sz="2400" i="1">
                            <a:solidFill>
                              <a:srgbClr val="00B050"/>
                            </a:solidFill>
                            <a:latin typeface="Cambria Math" panose="02040503050406030204" pitchFamily="18" charset="0"/>
                            <a:ea typeface="Cambria Math" panose="02040503050406030204" pitchFamily="18" charset="0"/>
                            <a:cs typeface="Times New Roman" pitchFamily="18" charset="0"/>
                          </a:rPr>
                          <m:t>𝛾</m:t>
                        </m:r>
                        <m:r>
                          <a:rPr lang="en-US" sz="2400" i="1">
                            <a:solidFill>
                              <a:srgbClr val="00B050"/>
                            </a:solidFill>
                            <a:latin typeface="Cambria Math" panose="02040503050406030204" pitchFamily="18" charset="0"/>
                            <a:ea typeface="Cambria Math" panose="02040503050406030204" pitchFamily="18" charset="0"/>
                            <a:cs typeface="Times New Roman" pitchFamily="18" charset="0"/>
                          </a:rPr>
                          <m:t>𝑛𝑅</m:t>
                        </m:r>
                      </m:num>
                      <m:den>
                        <m:r>
                          <a:rPr lang="en-US" sz="2400" i="1">
                            <a:solidFill>
                              <a:srgbClr val="00B050"/>
                            </a:solidFill>
                            <a:latin typeface="Cambria Math" panose="02040503050406030204" pitchFamily="18" charset="0"/>
                            <a:ea typeface="Cambria Math" panose="02040503050406030204" pitchFamily="18" charset="0"/>
                            <a:cs typeface="Times New Roman" pitchFamily="18" charset="0"/>
                          </a:rPr>
                          <m:t>𝛾</m:t>
                        </m:r>
                        <m:r>
                          <a:rPr lang="en-US" sz="2400" i="1">
                            <a:solidFill>
                              <a:srgbClr val="00B050"/>
                            </a:solidFill>
                            <a:latin typeface="Cambria Math" panose="02040503050406030204" pitchFamily="18" charset="0"/>
                            <a:ea typeface="Cambria Math" panose="02040503050406030204" pitchFamily="18" charset="0"/>
                            <a:cs typeface="Times New Roman" pitchFamily="18" charset="0"/>
                          </a:rPr>
                          <m:t>−</m:t>
                        </m:r>
                        <m:r>
                          <a:rPr lang="en-US" sz="2400" i="1">
                            <a:solidFill>
                              <a:srgbClr val="00B050"/>
                            </a:solidFill>
                            <a:latin typeface="Cambria Math" panose="02040503050406030204" pitchFamily="18" charset="0"/>
                            <a:ea typeface="Cambria Math" panose="02040503050406030204" pitchFamily="18" charset="0"/>
                            <a:cs typeface="Times New Roman" pitchFamily="18" charset="0"/>
                          </a:rPr>
                          <m:t>1</m:t>
                        </m:r>
                      </m:den>
                    </m:f>
                  </m:oMath>
                </a14:m>
                <a:r>
                  <a:rPr lang="en-GB" sz="2400" dirty="0">
                    <a:solidFill>
                      <a:prstClr val="black"/>
                    </a:solidFill>
                    <a:latin typeface="Times New Roman" pitchFamily="18" charset="0"/>
                    <a:cs typeface="Times New Roman" pitchFamily="18" charset="0"/>
                  </a:rPr>
                  <a:t>                 </a:t>
                </a:r>
                <a:r>
                  <a:rPr lang="en-GB" sz="2400" dirty="0">
                    <a:solidFill>
                      <a:prstClr val="black"/>
                    </a:solidFill>
                    <a:cs typeface="Times New Roman" pitchFamily="18" charset="0"/>
                  </a:rPr>
                  <a:t>and</a:t>
                </a:r>
                <a:r>
                  <a:rPr lang="en-GB" sz="2400" dirty="0">
                    <a:solidFill>
                      <a:prstClr val="black"/>
                    </a:solidFill>
                    <a:latin typeface="Times New Roman" pitchFamily="18" charset="0"/>
                    <a:cs typeface="Times New Roman" pitchFamily="18" charset="0"/>
                  </a:rPr>
                  <a:t>               </a:t>
                </a:r>
                <a14:m>
                  <m:oMath xmlns:m="http://schemas.openxmlformats.org/officeDocument/2006/math">
                    <m:sSub>
                      <m:sSubPr>
                        <m:ctrlPr>
                          <a:rPr lang="en-GB" sz="2400" i="1" smtClean="0">
                            <a:solidFill>
                              <a:srgbClr val="00B050"/>
                            </a:solidFill>
                            <a:latin typeface="Cambria Math" panose="02040503050406030204" pitchFamily="18" charset="0"/>
                            <a:cs typeface="Times New Roman" pitchFamily="18" charset="0"/>
                          </a:rPr>
                        </m:ctrlPr>
                      </m:sSubPr>
                      <m:e>
                        <m:r>
                          <a:rPr lang="en-US" sz="2400" i="1">
                            <a:solidFill>
                              <a:srgbClr val="00B050"/>
                            </a:solidFill>
                            <a:latin typeface="Cambria Math" panose="02040503050406030204" pitchFamily="18" charset="0"/>
                            <a:cs typeface="Times New Roman" pitchFamily="18" charset="0"/>
                          </a:rPr>
                          <m:t>𝐶</m:t>
                        </m:r>
                      </m:e>
                      <m:sub>
                        <m:r>
                          <a:rPr lang="en-US" sz="2400" i="1">
                            <a:solidFill>
                              <a:srgbClr val="00B050"/>
                            </a:solidFill>
                            <a:latin typeface="Cambria Math" panose="02040503050406030204" pitchFamily="18" charset="0"/>
                            <a:cs typeface="Times New Roman" pitchFamily="18" charset="0"/>
                          </a:rPr>
                          <m:t>𝑉</m:t>
                        </m:r>
                      </m:sub>
                    </m:sSub>
                    <m:r>
                      <a:rPr lang="en-US" sz="2400" i="1">
                        <a:solidFill>
                          <a:srgbClr val="00B050"/>
                        </a:solidFill>
                        <a:latin typeface="Cambria Math" panose="02040503050406030204" pitchFamily="18" charset="0"/>
                        <a:cs typeface="Times New Roman" pitchFamily="18" charset="0"/>
                      </a:rPr>
                      <m:t>=</m:t>
                    </m:r>
                    <m:f>
                      <m:fPr>
                        <m:ctrlPr>
                          <a:rPr lang="en-US" sz="2400" i="1">
                            <a:solidFill>
                              <a:srgbClr val="00B050"/>
                            </a:solidFill>
                            <a:latin typeface="Cambria Math" panose="02040503050406030204" pitchFamily="18" charset="0"/>
                            <a:cs typeface="Times New Roman" pitchFamily="18" charset="0"/>
                          </a:rPr>
                        </m:ctrlPr>
                      </m:fPr>
                      <m:num>
                        <m:r>
                          <a:rPr lang="en-US" sz="2400" i="1">
                            <a:solidFill>
                              <a:srgbClr val="00B050"/>
                            </a:solidFill>
                            <a:latin typeface="Cambria Math" panose="02040503050406030204" pitchFamily="18" charset="0"/>
                            <a:cs typeface="Times New Roman" pitchFamily="18" charset="0"/>
                          </a:rPr>
                          <m:t>𝑛𝑅</m:t>
                        </m:r>
                      </m:num>
                      <m:den>
                        <m:r>
                          <a:rPr lang="en-US" sz="2400" i="1">
                            <a:solidFill>
                              <a:srgbClr val="00B050"/>
                            </a:solidFill>
                            <a:latin typeface="Cambria Math" panose="02040503050406030204" pitchFamily="18" charset="0"/>
                            <a:ea typeface="Cambria Math" panose="02040503050406030204" pitchFamily="18" charset="0"/>
                            <a:cs typeface="Times New Roman" pitchFamily="18" charset="0"/>
                          </a:rPr>
                          <m:t>𝛾</m:t>
                        </m:r>
                        <m:r>
                          <a:rPr lang="en-US" sz="2400" i="1">
                            <a:solidFill>
                              <a:srgbClr val="00B050"/>
                            </a:solidFill>
                            <a:latin typeface="Cambria Math" panose="02040503050406030204" pitchFamily="18" charset="0"/>
                            <a:ea typeface="Cambria Math" panose="02040503050406030204" pitchFamily="18" charset="0"/>
                            <a:cs typeface="Times New Roman" pitchFamily="18" charset="0"/>
                          </a:rPr>
                          <m:t>−</m:t>
                        </m:r>
                        <m:r>
                          <a:rPr lang="en-US" sz="2400" i="1">
                            <a:solidFill>
                              <a:srgbClr val="00B050"/>
                            </a:solidFill>
                            <a:latin typeface="Cambria Math" panose="02040503050406030204" pitchFamily="18" charset="0"/>
                            <a:ea typeface="Cambria Math" panose="02040503050406030204" pitchFamily="18" charset="0"/>
                            <a:cs typeface="Times New Roman" pitchFamily="18" charset="0"/>
                          </a:rPr>
                          <m:t>1</m:t>
                        </m:r>
                      </m:den>
                    </m:f>
                  </m:oMath>
                </a14:m>
                <a:endParaRPr lang="en-GB" dirty="0">
                  <a:solidFill>
                    <a:srgbClr val="00B05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178123" y="5457864"/>
                <a:ext cx="5446106" cy="658385"/>
              </a:xfrm>
              <a:prstGeom prst="rect">
                <a:avLst/>
              </a:prstGeom>
              <a:blipFill rotWithShape="0">
                <a:blip r:embed="rId4"/>
                <a:stretch>
                  <a:fillRect b="-2778"/>
                </a:stretch>
              </a:blipFill>
            </p:spPr>
            <p:txBody>
              <a:bodyPr/>
              <a:lstStyle/>
              <a:p>
                <a:r>
                  <a:rPr lang="en-GB">
                    <a:noFill/>
                  </a:rPr>
                  <a:t> </a:t>
                </a:r>
              </a:p>
            </p:txBody>
          </p:sp>
        </mc:Fallback>
      </mc:AlternateContent>
      <p:sp>
        <p:nvSpPr>
          <p:cNvPr id="7" name="Slide Number Placeholder 6"/>
          <p:cNvSpPr>
            <a:spLocks noGrp="1"/>
          </p:cNvSpPr>
          <p:nvPr>
            <p:ph type="sldNum" sz="quarter" idx="12"/>
          </p:nvPr>
        </p:nvSpPr>
        <p:spPr/>
        <p:txBody>
          <a:bodyPr/>
          <a:lstStyle/>
          <a:p>
            <a:fld id="{1509B33C-29CF-42AC-80A8-79AD0A377C5A}" type="slidenum">
              <a:rPr lang="en-GB" smtClean="0"/>
              <a:t>55</a:t>
            </a:fld>
            <a:endParaRPr lang="en-GB"/>
          </a:p>
        </p:txBody>
      </p:sp>
    </p:spTree>
    <p:extLst>
      <p:ext uri="{BB962C8B-B14F-4D97-AF65-F5344CB8AC3E}">
        <p14:creationId xmlns:p14="http://schemas.microsoft.com/office/powerpoint/2010/main" val="687425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381500" y="2571750"/>
                <a:ext cx="3015184" cy="3714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𝑇</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𝑉</m:t>
                          </m:r>
                        </m:e>
                        <m:sup>
                          <m:r>
                            <a:rPr lang="en-US" sz="2800" b="0" i="1" smtClean="0">
                              <a:latin typeface="Cambria Math" panose="02040503050406030204" pitchFamily="18" charset="0"/>
                              <a:ea typeface="Cambria Math" panose="02040503050406030204" pitchFamily="18" charset="0"/>
                            </a:rPr>
                            <m:t>𝛾</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m:t>
                          </m:r>
                        </m:sup>
                      </m:sSup>
                      <m:r>
                        <a:rPr lang="en-US" sz="2800" b="0" i="1" smtClean="0">
                          <a:latin typeface="Cambria Math" panose="02040503050406030204" pitchFamily="18" charset="0"/>
                        </a:rPr>
                        <m:t>=</m:t>
                      </m:r>
                      <m:r>
                        <a:rPr lang="en-US" sz="2800" b="0" i="1" smtClean="0">
                          <a:latin typeface="Cambria Math" panose="02040503050406030204" pitchFamily="18" charset="0"/>
                        </a:rPr>
                        <m:t>𝑐𝑜𝑛𝑠𝑡𝑎𝑛𝑡</m:t>
                      </m:r>
                    </m:oMath>
                  </m:oMathPara>
                </a14:m>
                <a:endParaRPr lang="en-US" sz="2800" b="0" dirty="0"/>
              </a:p>
              <a:p>
                <a:endParaRPr lang="en-US" sz="2800" b="0" dirty="0"/>
              </a:p>
              <a:p>
                <a:endParaRPr lang="en-US" sz="2800" dirty="0"/>
              </a:p>
              <a:p>
                <a:pPr/>
                <a14:m>
                  <m:oMathPara xmlns:m="http://schemas.openxmlformats.org/officeDocument/2006/math">
                    <m:oMathParaPr>
                      <m:jc m:val="centerGroup"/>
                    </m:oMathParaPr>
                    <m:oMath xmlns:m="http://schemas.openxmlformats.org/officeDocument/2006/math">
                      <m:sSub>
                        <m:sSubPr>
                          <m:ctrlPr>
                            <a:rPr lang="en-GB" sz="280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𝑇</m:t>
                          </m:r>
                        </m:e>
                        <m:sub>
                          <m:r>
                            <a:rPr lang="en-US" sz="2800" b="0" i="1" smtClean="0">
                              <a:solidFill>
                                <a:srgbClr val="FF0000"/>
                              </a:solidFill>
                              <a:latin typeface="Cambria Math" panose="02040503050406030204" pitchFamily="18" charset="0"/>
                            </a:rPr>
                            <m:t>1</m:t>
                          </m:r>
                        </m:sub>
                      </m:sSub>
                      <m:sSubSup>
                        <m:sSubSupPr>
                          <m:ctrlPr>
                            <a:rPr lang="en-GB" sz="2800" i="1" smtClean="0">
                              <a:solidFill>
                                <a:srgbClr val="FF0000"/>
                              </a:solidFill>
                              <a:latin typeface="Cambria Math" panose="02040503050406030204" pitchFamily="18" charset="0"/>
                            </a:rPr>
                          </m:ctrlPr>
                        </m:sSubSupPr>
                        <m:e>
                          <m:r>
                            <a:rPr lang="en-US" sz="2800" b="0" i="1" smtClean="0">
                              <a:solidFill>
                                <a:srgbClr val="FF0000"/>
                              </a:solidFill>
                              <a:latin typeface="Cambria Math" panose="02040503050406030204" pitchFamily="18" charset="0"/>
                            </a:rPr>
                            <m:t>𝑉</m:t>
                          </m:r>
                        </m:e>
                        <m:sub>
                          <m:r>
                            <a:rPr lang="en-US" sz="2800" b="0" i="1" smtClean="0">
                              <a:solidFill>
                                <a:srgbClr val="FF0000"/>
                              </a:solidFill>
                              <a:latin typeface="Cambria Math" panose="02040503050406030204" pitchFamily="18" charset="0"/>
                            </a:rPr>
                            <m:t>1</m:t>
                          </m:r>
                        </m:sub>
                        <m:sup>
                          <m:r>
                            <a:rPr lang="en-GB" sz="2800" i="1" smtClean="0">
                              <a:solidFill>
                                <a:srgbClr val="FF0000"/>
                              </a:solidFill>
                              <a:latin typeface="Cambria Math" panose="02040503050406030204" pitchFamily="18" charset="0"/>
                              <a:ea typeface="Cambria Math" panose="02040503050406030204" pitchFamily="18" charset="0"/>
                            </a:rPr>
                            <m:t>𝛾</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1</m:t>
                          </m:r>
                        </m:sup>
                      </m:sSubSup>
                      <m:r>
                        <a:rPr lang="en-US" sz="2800" b="0" i="1" smtClean="0">
                          <a:solidFill>
                            <a:srgbClr val="FF0000"/>
                          </a:solidFill>
                          <a:latin typeface="Cambria Math" panose="02040503050406030204" pitchFamily="18" charset="0"/>
                        </a:rPr>
                        <m:t>=</m:t>
                      </m:r>
                      <m:sSub>
                        <m:sSubPr>
                          <m:ctrlPr>
                            <a:rPr lang="en-GB"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𝑇</m:t>
                          </m:r>
                        </m:e>
                        <m:sub>
                          <m:r>
                            <a:rPr lang="en-US" sz="2800" b="0" i="1" smtClean="0">
                              <a:solidFill>
                                <a:srgbClr val="FF0000"/>
                              </a:solidFill>
                              <a:latin typeface="Cambria Math" panose="02040503050406030204" pitchFamily="18" charset="0"/>
                            </a:rPr>
                            <m:t>2</m:t>
                          </m:r>
                        </m:sub>
                      </m:sSub>
                      <m:sSubSup>
                        <m:sSubSupPr>
                          <m:ctrlPr>
                            <a:rPr lang="en-GB" sz="2800" i="1">
                              <a:solidFill>
                                <a:srgbClr val="FF0000"/>
                              </a:solidFill>
                              <a:latin typeface="Cambria Math" panose="02040503050406030204" pitchFamily="18" charset="0"/>
                            </a:rPr>
                          </m:ctrlPr>
                        </m:sSubSupPr>
                        <m:e>
                          <m:r>
                            <a:rPr lang="en-US" sz="2800" i="1">
                              <a:solidFill>
                                <a:srgbClr val="FF0000"/>
                              </a:solidFill>
                              <a:latin typeface="Cambria Math" panose="02040503050406030204" pitchFamily="18" charset="0"/>
                            </a:rPr>
                            <m:t>𝑉</m:t>
                          </m:r>
                        </m:e>
                        <m:sub>
                          <m:r>
                            <a:rPr lang="en-US" sz="2800" b="0" i="1" smtClean="0">
                              <a:solidFill>
                                <a:srgbClr val="FF0000"/>
                              </a:solidFill>
                              <a:latin typeface="Cambria Math" panose="02040503050406030204" pitchFamily="18" charset="0"/>
                            </a:rPr>
                            <m:t>2</m:t>
                          </m:r>
                        </m:sub>
                        <m:sup>
                          <m:r>
                            <a:rPr lang="en-GB" sz="2800" i="1">
                              <a:solidFill>
                                <a:srgbClr val="FF0000"/>
                              </a:solidFill>
                              <a:latin typeface="Cambria Math" panose="02040503050406030204" pitchFamily="18" charset="0"/>
                              <a:ea typeface="Cambria Math" panose="02040503050406030204" pitchFamily="18" charset="0"/>
                            </a:rPr>
                            <m:t>𝛾</m:t>
                          </m:r>
                          <m:r>
                            <a:rPr lang="en-US" sz="2800" i="1">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1</m:t>
                          </m:r>
                        </m:sup>
                      </m:sSubSup>
                    </m:oMath>
                  </m:oMathPara>
                </a14:m>
                <a:endParaRPr lang="en-US" sz="2800" dirty="0">
                  <a:ea typeface="Cambria Math" panose="02040503050406030204" pitchFamily="18" charset="0"/>
                </a:endParaRPr>
              </a:p>
              <a:p>
                <a:endParaRPr lang="en-US" sz="2800" dirty="0">
                  <a:ea typeface="Cambria Math" panose="02040503050406030204" pitchFamily="18" charset="0"/>
                </a:endParaRPr>
              </a:p>
              <a:p>
                <a:endParaRPr lang="en-US" sz="2800" dirty="0"/>
              </a:p>
              <a:p>
                <a:pPr/>
                <a14:m>
                  <m:oMathPara xmlns:m="http://schemas.openxmlformats.org/officeDocument/2006/math">
                    <m:oMathParaPr>
                      <m:jc m:val="centerGroup"/>
                    </m:oMathParaPr>
                    <m:oMath xmlns:m="http://schemas.openxmlformats.org/officeDocument/2006/math">
                      <m:sSub>
                        <m:sSubPr>
                          <m:ctrlPr>
                            <a:rPr lang="en-GB" sz="280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𝑇</m:t>
                          </m:r>
                        </m:e>
                        <m:sub>
                          <m:r>
                            <a:rPr lang="en-US" sz="2800" b="0" i="1" smtClean="0">
                              <a:solidFill>
                                <a:srgbClr val="FF0000"/>
                              </a:solidFill>
                              <a:latin typeface="Cambria Math" panose="02040503050406030204" pitchFamily="18" charset="0"/>
                            </a:rPr>
                            <m:t>2</m:t>
                          </m:r>
                        </m:sub>
                      </m:sSub>
                      <m:r>
                        <a:rPr lang="en-US" sz="2800" b="0" i="1" smtClean="0">
                          <a:solidFill>
                            <a:srgbClr val="FF0000"/>
                          </a:solidFill>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𝑇</m:t>
                          </m:r>
                        </m:e>
                        <m:sub>
                          <m:r>
                            <a:rPr lang="en-US" sz="2800" b="0" i="1" smtClean="0">
                              <a:solidFill>
                                <a:srgbClr val="FF0000"/>
                              </a:solidFill>
                              <a:latin typeface="Cambria Math" panose="02040503050406030204" pitchFamily="18" charset="0"/>
                            </a:rPr>
                            <m:t>1</m:t>
                          </m:r>
                        </m:sub>
                      </m:sSub>
                      <m:sSup>
                        <m:sSupPr>
                          <m:ctrlPr>
                            <a:rPr lang="en-US" sz="2800" b="0" i="1" smtClean="0">
                              <a:solidFill>
                                <a:srgbClr val="FF0000"/>
                              </a:solidFill>
                              <a:latin typeface="Cambria Math" panose="02040503050406030204" pitchFamily="18" charset="0"/>
                            </a:rPr>
                          </m:ctrlPr>
                        </m:sSupPr>
                        <m:e>
                          <m:d>
                            <m:dPr>
                              <m:ctrlPr>
                                <a:rPr lang="en-US" sz="2800" i="1" smtClean="0">
                                  <a:solidFill>
                                    <a:srgbClr val="FF0000"/>
                                  </a:solidFill>
                                  <a:latin typeface="Cambria Math" panose="02040503050406030204" pitchFamily="18" charset="0"/>
                                </a:rPr>
                              </m:ctrlPr>
                            </m:dPr>
                            <m:e>
                              <m:f>
                                <m:fPr>
                                  <m:ctrlPr>
                                    <a:rPr lang="en-US" sz="2800" i="1" smtClean="0">
                                      <a:solidFill>
                                        <a:srgbClr val="FF0000"/>
                                      </a:solidFill>
                                      <a:latin typeface="Cambria Math" panose="02040503050406030204" pitchFamily="18" charset="0"/>
                                    </a:rPr>
                                  </m:ctrlPr>
                                </m:fPr>
                                <m:num>
                                  <m:sSub>
                                    <m:sSubPr>
                                      <m:ctrlPr>
                                        <a:rPr lang="en-US" sz="280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𝑉</m:t>
                                      </m:r>
                                    </m:e>
                                    <m:sub>
                                      <m:r>
                                        <a:rPr lang="en-US" sz="2800" b="0" i="1" smtClean="0">
                                          <a:solidFill>
                                            <a:srgbClr val="FF0000"/>
                                          </a:solidFill>
                                          <a:latin typeface="Cambria Math" panose="02040503050406030204" pitchFamily="18" charset="0"/>
                                        </a:rPr>
                                        <m:t>1</m:t>
                                      </m:r>
                                    </m:sub>
                                  </m:sSub>
                                </m:num>
                                <m:den>
                                  <m:sSub>
                                    <m:sSubPr>
                                      <m:ctrlPr>
                                        <a:rPr lang="en-US" sz="280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𝑉</m:t>
                                      </m:r>
                                    </m:e>
                                    <m:sub>
                                      <m:r>
                                        <a:rPr lang="en-US" sz="2800" b="0" i="1" smtClean="0">
                                          <a:solidFill>
                                            <a:srgbClr val="FF0000"/>
                                          </a:solidFill>
                                          <a:latin typeface="Cambria Math" panose="02040503050406030204" pitchFamily="18" charset="0"/>
                                        </a:rPr>
                                        <m:t>2</m:t>
                                      </m:r>
                                    </m:sub>
                                  </m:sSub>
                                </m:den>
                              </m:f>
                            </m:e>
                          </m:d>
                        </m:e>
                        <m:sup>
                          <m:r>
                            <a:rPr lang="en-US" sz="2800" b="0" i="1" smtClean="0">
                              <a:solidFill>
                                <a:srgbClr val="FF0000"/>
                              </a:solidFill>
                              <a:latin typeface="Cambria Math" panose="02040503050406030204" pitchFamily="18" charset="0"/>
                              <a:ea typeface="Cambria Math" panose="02040503050406030204" pitchFamily="18" charset="0"/>
                            </a:rPr>
                            <m:t>𝛾</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1</m:t>
                          </m:r>
                        </m:sup>
                      </m:sSup>
                    </m:oMath>
                  </m:oMathPara>
                </a14:m>
                <a:endParaRPr lang="en-GB"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4381500" y="2571750"/>
                <a:ext cx="3015184" cy="3714607"/>
              </a:xfrm>
              <a:prstGeom prst="rect">
                <a:avLst/>
              </a:prstGeom>
              <a:blipFill rotWithShape="0">
                <a:blip r:embed="rId2"/>
                <a:stretch>
                  <a:fillRect/>
                </a:stretch>
              </a:blipFill>
            </p:spPr>
            <p:txBody>
              <a:bodyPr/>
              <a:lstStyle/>
              <a:p>
                <a:r>
                  <a:rPr lang="en-GB">
                    <a:noFill/>
                  </a:rPr>
                  <a:t> </a:t>
                </a:r>
              </a:p>
            </p:txBody>
          </p:sp>
        </mc:Fallback>
      </mc:AlternateContent>
      <p:sp>
        <p:nvSpPr>
          <p:cNvPr id="3" name="Rectangle 2"/>
          <p:cNvSpPr/>
          <p:nvPr/>
        </p:nvSpPr>
        <p:spPr>
          <a:xfrm>
            <a:off x="1307432" y="487282"/>
            <a:ext cx="9745580" cy="1754326"/>
          </a:xfrm>
          <a:prstGeom prst="rect">
            <a:avLst/>
          </a:prstGeom>
        </p:spPr>
        <p:txBody>
          <a:bodyPr wrap="square">
            <a:spAutoFit/>
          </a:bodyPr>
          <a:lstStyle/>
          <a:p>
            <a:pPr lvl="0" algn="just">
              <a:lnSpc>
                <a:spcPct val="150000"/>
              </a:lnSpc>
            </a:pPr>
            <a:r>
              <a:rPr lang="en-US" sz="2400" dirty="0">
                <a:solidFill>
                  <a:prstClr val="black"/>
                </a:solidFill>
                <a:cs typeface="Times New Roman" pitchFamily="18" charset="0"/>
              </a:rPr>
              <a:t>For the </a:t>
            </a:r>
            <a:r>
              <a:rPr lang="en-US" sz="2400" b="1" dirty="0">
                <a:solidFill>
                  <a:srgbClr val="FF0000"/>
                </a:solidFill>
                <a:cs typeface="Times New Roman" pitchFamily="18" charset="0"/>
              </a:rPr>
              <a:t>reversible adiabatic </a:t>
            </a:r>
            <a:r>
              <a:rPr lang="en-US" sz="2400" dirty="0">
                <a:solidFill>
                  <a:prstClr val="black"/>
                </a:solidFill>
                <a:cs typeface="Times New Roman" pitchFamily="18" charset="0"/>
              </a:rPr>
              <a:t>expansion of a </a:t>
            </a:r>
            <a:r>
              <a:rPr lang="en-US" sz="2400" b="1" dirty="0">
                <a:solidFill>
                  <a:prstClr val="black"/>
                </a:solidFill>
                <a:cs typeface="Times New Roman" pitchFamily="18" charset="0"/>
              </a:rPr>
              <a:t>perfect gas</a:t>
            </a:r>
            <a:r>
              <a:rPr lang="en-US" sz="2400" dirty="0">
                <a:solidFill>
                  <a:prstClr val="black"/>
                </a:solidFill>
                <a:cs typeface="Times New Roman" pitchFamily="18" charset="0"/>
              </a:rPr>
              <a:t>, </a:t>
            </a:r>
            <a:r>
              <a:rPr lang="en-US" sz="2400" dirty="0">
                <a:solidFill>
                  <a:srgbClr val="0070C0"/>
                </a:solidFill>
                <a:cs typeface="Times New Roman" pitchFamily="18" charset="0"/>
              </a:rPr>
              <a:t>temperature</a:t>
            </a:r>
            <a:r>
              <a:rPr lang="en-US" sz="2400" dirty="0">
                <a:solidFill>
                  <a:prstClr val="black"/>
                </a:solidFill>
                <a:cs typeface="Times New Roman" pitchFamily="18" charset="0"/>
              </a:rPr>
              <a:t> and </a:t>
            </a:r>
            <a:r>
              <a:rPr lang="en-US" sz="2400" dirty="0">
                <a:solidFill>
                  <a:srgbClr val="0070C0"/>
                </a:solidFill>
                <a:cs typeface="Times New Roman" pitchFamily="18" charset="0"/>
              </a:rPr>
              <a:t>volume</a:t>
            </a:r>
            <a:r>
              <a:rPr lang="en-US" sz="2400" dirty="0">
                <a:solidFill>
                  <a:prstClr val="black"/>
                </a:solidFill>
                <a:cs typeface="Times New Roman" pitchFamily="18" charset="0"/>
              </a:rPr>
              <a:t> are related by an expression that depends on the </a:t>
            </a:r>
            <a:r>
              <a:rPr lang="en-US" sz="2400" b="1" dirty="0">
                <a:solidFill>
                  <a:srgbClr val="FF0000"/>
                </a:solidFill>
                <a:cs typeface="Times New Roman" pitchFamily="18" charset="0"/>
              </a:rPr>
              <a:t>ratio of heat capacities </a:t>
            </a:r>
            <a:r>
              <a:rPr lang="el-GR" sz="2400" b="1" dirty="0">
                <a:solidFill>
                  <a:srgbClr val="FF0000"/>
                </a:solidFill>
                <a:latin typeface="Yu Gothic" panose="020B0400000000000000" pitchFamily="34" charset="-128"/>
                <a:ea typeface="Yu Gothic" panose="020B0400000000000000" pitchFamily="34" charset="-128"/>
                <a:cs typeface="Times New Roman" pitchFamily="18" charset="0"/>
              </a:rPr>
              <a:t>γ</a:t>
            </a:r>
            <a:endParaRPr lang="en-US" sz="2400" b="1" dirty="0">
              <a:solidFill>
                <a:srgbClr val="FF0000"/>
              </a:solidFill>
              <a:cs typeface="Times New Roman" pitchFamily="18" charset="0"/>
            </a:endParaRPr>
          </a:p>
        </p:txBody>
      </p:sp>
      <p:sp>
        <p:nvSpPr>
          <p:cNvPr id="4" name="Slide Number Placeholder 3"/>
          <p:cNvSpPr>
            <a:spLocks noGrp="1"/>
          </p:cNvSpPr>
          <p:nvPr>
            <p:ph type="sldNum" sz="quarter" idx="12"/>
          </p:nvPr>
        </p:nvSpPr>
        <p:spPr/>
        <p:txBody>
          <a:bodyPr/>
          <a:lstStyle/>
          <a:p>
            <a:fld id="{1509B33C-29CF-42AC-80A8-79AD0A377C5A}" type="slidenum">
              <a:rPr lang="en-GB" smtClean="0"/>
              <a:t>56</a:t>
            </a:fld>
            <a:endParaRPr lang="en-GB"/>
          </a:p>
        </p:txBody>
      </p:sp>
    </p:spTree>
    <p:extLst>
      <p:ext uri="{BB962C8B-B14F-4D97-AF65-F5344CB8AC3E}">
        <p14:creationId xmlns:p14="http://schemas.microsoft.com/office/powerpoint/2010/main" val="2078523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4424" y="522419"/>
            <a:ext cx="9716503" cy="5724644"/>
          </a:xfrm>
          <a:prstGeom prst="rect">
            <a:avLst/>
          </a:prstGeom>
        </p:spPr>
        <p:txBody>
          <a:bodyPr wrap="square">
            <a:spAutoFit/>
          </a:bodyPr>
          <a:lstStyle/>
          <a:p>
            <a:pPr lvl="0" algn="just">
              <a:lnSpc>
                <a:spcPct val="150000"/>
              </a:lnSpc>
            </a:pPr>
            <a:r>
              <a:rPr lang="en-US" sz="2800" dirty="0">
                <a:solidFill>
                  <a:srgbClr val="FF0000"/>
                </a:solidFill>
              </a:rPr>
              <a:t>Example</a:t>
            </a:r>
            <a:endParaRPr lang="en-US" sz="2400" dirty="0">
              <a:solidFill>
                <a:srgbClr val="FF0000"/>
              </a:solidFill>
            </a:endParaRPr>
          </a:p>
          <a:p>
            <a:pPr lvl="0" algn="just">
              <a:lnSpc>
                <a:spcPct val="150000"/>
              </a:lnSpc>
            </a:pPr>
            <a:endParaRPr lang="en-US" sz="2400" dirty="0">
              <a:solidFill>
                <a:prstClr val="black"/>
              </a:solidFill>
            </a:endParaRPr>
          </a:p>
          <a:p>
            <a:pPr lvl="0" algn="just">
              <a:lnSpc>
                <a:spcPct val="150000"/>
              </a:lnSpc>
            </a:pPr>
            <a:r>
              <a:rPr lang="en-US" sz="2400" dirty="0">
                <a:solidFill>
                  <a:prstClr val="black"/>
                </a:solidFill>
              </a:rPr>
              <a:t>16- Calculate the final temperature of a sample of carbon dioxide of mass 16.0 g that is expanded reversibly and adiabatically from 500 cm</a:t>
            </a:r>
            <a:r>
              <a:rPr lang="en-US" sz="2400" baseline="30000" dirty="0">
                <a:solidFill>
                  <a:prstClr val="black"/>
                </a:solidFill>
              </a:rPr>
              <a:t>3</a:t>
            </a:r>
            <a:r>
              <a:rPr lang="en-US" sz="2400" dirty="0">
                <a:solidFill>
                  <a:prstClr val="black"/>
                </a:solidFill>
              </a:rPr>
              <a:t> at 298.15 K to 2.00 dm</a:t>
            </a:r>
            <a:r>
              <a:rPr lang="en-US" sz="2400" baseline="30000" dirty="0">
                <a:solidFill>
                  <a:prstClr val="black"/>
                </a:solidFill>
              </a:rPr>
              <a:t>3</a:t>
            </a:r>
            <a:r>
              <a:rPr lang="en-US" sz="2400" dirty="0">
                <a:solidFill>
                  <a:prstClr val="black"/>
                </a:solidFill>
              </a:rPr>
              <a:t>. Take </a:t>
            </a:r>
            <a:r>
              <a:rPr lang="el-GR" sz="2400" dirty="0">
                <a:solidFill>
                  <a:prstClr val="black"/>
                </a:solidFill>
              </a:rPr>
              <a:t>γ = 1.4</a:t>
            </a:r>
            <a:endParaRPr lang="en-US" sz="2400" dirty="0">
              <a:solidFill>
                <a:prstClr val="black"/>
              </a:solidFill>
            </a:endParaRPr>
          </a:p>
          <a:p>
            <a:pPr lvl="0" algn="just">
              <a:lnSpc>
                <a:spcPct val="150000"/>
              </a:lnSpc>
            </a:pPr>
            <a:endParaRPr lang="en-US" sz="2400" dirty="0">
              <a:solidFill>
                <a:prstClr val="black"/>
              </a:solidFill>
            </a:endParaRPr>
          </a:p>
          <a:p>
            <a:pPr lvl="0" algn="just">
              <a:lnSpc>
                <a:spcPct val="150000"/>
              </a:lnSpc>
            </a:pPr>
            <a:r>
              <a:rPr lang="en-US" sz="2400" dirty="0">
                <a:solidFill>
                  <a:prstClr val="black"/>
                </a:solidFill>
              </a:rPr>
              <a:t>17- Consider the adiabatic, reversible expansion of 0.02 mol of </a:t>
            </a:r>
            <a:r>
              <a:rPr lang="en-US" sz="2400" dirty="0" err="1">
                <a:solidFill>
                  <a:prstClr val="black"/>
                </a:solidFill>
              </a:rPr>
              <a:t>Ar</a:t>
            </a:r>
            <a:r>
              <a:rPr lang="en-US" sz="2400" dirty="0">
                <a:solidFill>
                  <a:prstClr val="black"/>
                </a:solidFill>
              </a:rPr>
              <a:t>, initially at 25 °C, from 0.50 dm</a:t>
            </a:r>
            <a:r>
              <a:rPr lang="en-US" sz="2400" baseline="30000" dirty="0">
                <a:solidFill>
                  <a:prstClr val="black"/>
                </a:solidFill>
              </a:rPr>
              <a:t>3</a:t>
            </a:r>
            <a:r>
              <a:rPr lang="en-US" sz="2400" dirty="0">
                <a:solidFill>
                  <a:prstClr val="black"/>
                </a:solidFill>
              </a:rPr>
              <a:t> to 1.00 dm</a:t>
            </a:r>
            <a:r>
              <a:rPr lang="en-US" sz="2400" baseline="30000" dirty="0">
                <a:solidFill>
                  <a:prstClr val="black"/>
                </a:solidFill>
              </a:rPr>
              <a:t>3</a:t>
            </a:r>
            <a:r>
              <a:rPr lang="en-US" sz="2400" dirty="0">
                <a:solidFill>
                  <a:prstClr val="black"/>
                </a:solidFill>
              </a:rPr>
              <a:t> and the molar heat capacity of argon at constant volume is 12.48 J K</a:t>
            </a:r>
            <a:r>
              <a:rPr lang="en-US" sz="2400" baseline="30000" dirty="0">
                <a:solidFill>
                  <a:prstClr val="black"/>
                </a:solidFill>
              </a:rPr>
              <a:t>-1</a:t>
            </a:r>
            <a:r>
              <a:rPr lang="en-US" sz="2400" dirty="0">
                <a:solidFill>
                  <a:prstClr val="black"/>
                </a:solidFill>
              </a:rPr>
              <a:t> mol</a:t>
            </a:r>
            <a:r>
              <a:rPr lang="en-US" sz="2400" baseline="30000" dirty="0">
                <a:solidFill>
                  <a:prstClr val="black"/>
                </a:solidFill>
              </a:rPr>
              <a:t>-1</a:t>
            </a:r>
            <a:r>
              <a:rPr lang="en-US" sz="2400" dirty="0">
                <a:solidFill>
                  <a:prstClr val="black"/>
                </a:solidFill>
              </a:rPr>
              <a:t>. Calculate the final temperature and the work done by system.</a:t>
            </a:r>
          </a:p>
        </p:txBody>
      </p:sp>
      <p:sp>
        <p:nvSpPr>
          <p:cNvPr id="3" name="Slide Number Placeholder 2"/>
          <p:cNvSpPr>
            <a:spLocks noGrp="1"/>
          </p:cNvSpPr>
          <p:nvPr>
            <p:ph type="sldNum" sz="quarter" idx="12"/>
          </p:nvPr>
        </p:nvSpPr>
        <p:spPr/>
        <p:txBody>
          <a:bodyPr/>
          <a:lstStyle/>
          <a:p>
            <a:fld id="{1509B33C-29CF-42AC-80A8-79AD0A377C5A}" type="slidenum">
              <a:rPr lang="en-GB" smtClean="0"/>
              <a:t>57</a:t>
            </a:fld>
            <a:endParaRPr lang="en-GB"/>
          </a:p>
        </p:txBody>
      </p:sp>
    </p:spTree>
    <p:extLst>
      <p:ext uri="{BB962C8B-B14F-4D97-AF65-F5344CB8AC3E}">
        <p14:creationId xmlns:p14="http://schemas.microsoft.com/office/powerpoint/2010/main" val="2952213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8482928"/>
              </p:ext>
            </p:extLst>
          </p:nvPr>
        </p:nvGraphicFramePr>
        <p:xfrm>
          <a:off x="1143000" y="506730"/>
          <a:ext cx="9920376" cy="822960"/>
        </p:xfrm>
        <a:graphic>
          <a:graphicData uri="http://schemas.openxmlformats.org/drawingml/2006/table">
            <a:tbl>
              <a:tblPr firstRow="1" bandRow="1">
                <a:tableStyleId>{5940675A-B579-460E-94D1-54222C63F5DA}</a:tableStyleId>
              </a:tblPr>
              <a:tblGrid>
                <a:gridCol w="3306792">
                  <a:extLst>
                    <a:ext uri="{9D8B030D-6E8A-4147-A177-3AD203B41FA5}">
                      <a16:colId xmlns:a16="http://schemas.microsoft.com/office/drawing/2014/main" val="20000"/>
                    </a:ext>
                  </a:extLst>
                </a:gridCol>
                <a:gridCol w="3306792">
                  <a:extLst>
                    <a:ext uri="{9D8B030D-6E8A-4147-A177-3AD203B41FA5}">
                      <a16:colId xmlns:a16="http://schemas.microsoft.com/office/drawing/2014/main" val="20001"/>
                    </a:ext>
                  </a:extLst>
                </a:gridCol>
                <a:gridCol w="3306792">
                  <a:extLst>
                    <a:ext uri="{9D8B030D-6E8A-4147-A177-3AD203B41FA5}">
                      <a16:colId xmlns:a16="http://schemas.microsoft.com/office/drawing/2014/main" val="20002"/>
                    </a:ext>
                  </a:extLst>
                </a:gridCol>
              </a:tblGrid>
              <a:tr h="784225">
                <a:tc>
                  <a:txBody>
                    <a:bodyPr/>
                    <a:lstStyle/>
                    <a:p>
                      <a:pPr algn="ctr"/>
                      <a:r>
                        <a:rPr lang="en-US" sz="2400" dirty="0">
                          <a:solidFill>
                            <a:schemeClr val="bg1"/>
                          </a:solidFill>
                        </a:rPr>
                        <a:t>Adiabatic process</a:t>
                      </a:r>
                    </a:p>
                    <a:p>
                      <a:pPr algn="ctr"/>
                      <a:r>
                        <a:rPr lang="en-US" sz="2400" dirty="0">
                          <a:solidFill>
                            <a:schemeClr val="bg1"/>
                          </a:solidFill>
                        </a:rPr>
                        <a:t>(expansion process)</a:t>
                      </a:r>
                      <a:endParaRPr lang="en-GB" sz="2400" dirty="0">
                        <a:solidFill>
                          <a:schemeClr val="bg1"/>
                        </a:solidFill>
                      </a:endParaRPr>
                    </a:p>
                  </a:txBody>
                  <a:tcPr anchor="ctr">
                    <a:solidFill>
                      <a:schemeClr val="accent2">
                        <a:lumMod val="50000"/>
                      </a:schemeClr>
                    </a:solidFill>
                  </a:tcPr>
                </a:tc>
                <a:tc>
                  <a:txBody>
                    <a:bodyPr/>
                    <a:lstStyle/>
                    <a:p>
                      <a:pPr algn="ctr"/>
                      <a:r>
                        <a:rPr lang="en-US" sz="2400" dirty="0">
                          <a:solidFill>
                            <a:schemeClr val="bg1"/>
                          </a:solidFill>
                        </a:rPr>
                        <a:t>reversible</a:t>
                      </a:r>
                      <a:endParaRPr lang="en-GB" sz="2400" dirty="0">
                        <a:solidFill>
                          <a:schemeClr val="bg1"/>
                        </a:solidFill>
                      </a:endParaRPr>
                    </a:p>
                  </a:txBody>
                  <a:tcPr anchor="ctr">
                    <a:solidFill>
                      <a:schemeClr val="accent2">
                        <a:lumMod val="75000"/>
                      </a:schemeClr>
                    </a:solidFill>
                  </a:tcPr>
                </a:tc>
                <a:tc>
                  <a:txBody>
                    <a:bodyPr/>
                    <a:lstStyle/>
                    <a:p>
                      <a:pPr algn="ctr"/>
                      <a:r>
                        <a:rPr lang="en-US" sz="2400" dirty="0">
                          <a:solidFill>
                            <a:schemeClr val="tx1"/>
                          </a:solidFill>
                        </a:rPr>
                        <a:t>relation between P, V</a:t>
                      </a:r>
                      <a:endParaRPr lang="en-GB" sz="2400" dirty="0">
                        <a:solidFill>
                          <a:schemeClr val="tx1"/>
                        </a:solidFill>
                      </a:endParaRPr>
                    </a:p>
                  </a:txBody>
                  <a:tcPr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143000" y="1779538"/>
            <a:ext cx="9920376" cy="1200329"/>
          </a:xfrm>
          <a:prstGeom prst="rect">
            <a:avLst/>
          </a:prstGeom>
        </p:spPr>
        <p:txBody>
          <a:bodyPr wrap="square">
            <a:spAutoFit/>
          </a:bodyPr>
          <a:lstStyle/>
          <a:p>
            <a:pPr lvl="0" algn="just">
              <a:lnSpc>
                <a:spcPct val="150000"/>
              </a:lnSpc>
            </a:pPr>
            <a:r>
              <a:rPr lang="en-US" sz="2400" dirty="0">
                <a:solidFill>
                  <a:prstClr val="black"/>
                </a:solidFill>
                <a:cs typeface="Times New Roman" pitchFamily="18" charset="0"/>
              </a:rPr>
              <a:t>For the </a:t>
            </a:r>
            <a:r>
              <a:rPr lang="en-US" sz="2400" b="1" dirty="0">
                <a:solidFill>
                  <a:srgbClr val="FF0000"/>
                </a:solidFill>
                <a:cs typeface="Times New Roman" pitchFamily="18" charset="0"/>
              </a:rPr>
              <a:t>reversible adiabatic </a:t>
            </a:r>
            <a:r>
              <a:rPr lang="en-US" sz="2400" dirty="0">
                <a:solidFill>
                  <a:prstClr val="black"/>
                </a:solidFill>
                <a:cs typeface="Times New Roman" pitchFamily="18" charset="0"/>
              </a:rPr>
              <a:t>expansion of a </a:t>
            </a:r>
            <a:r>
              <a:rPr lang="en-US" sz="2400" b="1" dirty="0">
                <a:solidFill>
                  <a:prstClr val="black"/>
                </a:solidFill>
                <a:cs typeface="Times New Roman" pitchFamily="18" charset="0"/>
              </a:rPr>
              <a:t>perfect gas</a:t>
            </a:r>
            <a:r>
              <a:rPr lang="en-US" sz="2400" dirty="0">
                <a:solidFill>
                  <a:prstClr val="black"/>
                </a:solidFill>
                <a:cs typeface="Times New Roman" pitchFamily="18" charset="0"/>
              </a:rPr>
              <a:t>, </a:t>
            </a:r>
            <a:r>
              <a:rPr lang="en-US" sz="2400" dirty="0">
                <a:solidFill>
                  <a:srgbClr val="0070C0"/>
                </a:solidFill>
                <a:cs typeface="Times New Roman" pitchFamily="18" charset="0"/>
              </a:rPr>
              <a:t>pressure</a:t>
            </a:r>
            <a:r>
              <a:rPr lang="en-US" sz="2400" dirty="0">
                <a:solidFill>
                  <a:prstClr val="black"/>
                </a:solidFill>
                <a:cs typeface="Times New Roman" pitchFamily="18" charset="0"/>
              </a:rPr>
              <a:t> and </a:t>
            </a:r>
            <a:r>
              <a:rPr lang="en-US" sz="2400" dirty="0">
                <a:solidFill>
                  <a:srgbClr val="0070C0"/>
                </a:solidFill>
                <a:cs typeface="Times New Roman" pitchFamily="18" charset="0"/>
              </a:rPr>
              <a:t>volume</a:t>
            </a:r>
            <a:r>
              <a:rPr lang="en-US" sz="2400" dirty="0">
                <a:solidFill>
                  <a:prstClr val="black"/>
                </a:solidFill>
                <a:cs typeface="Times New Roman" pitchFamily="18" charset="0"/>
              </a:rPr>
              <a:t> are related by an expression that depends on the </a:t>
            </a:r>
            <a:r>
              <a:rPr lang="en-US" sz="2400" b="1" dirty="0">
                <a:solidFill>
                  <a:srgbClr val="FF0000"/>
                </a:solidFill>
                <a:cs typeface="Times New Roman" pitchFamily="18" charset="0"/>
              </a:rPr>
              <a:t>ratio of heat capacities </a:t>
            </a:r>
            <a:r>
              <a:rPr lang="el-GR" sz="2400" b="1" dirty="0">
                <a:solidFill>
                  <a:srgbClr val="FF0000"/>
                </a:solidFill>
                <a:latin typeface="Yu Gothic" panose="020B0400000000000000" pitchFamily="34" charset="-128"/>
                <a:ea typeface="Yu Gothic" panose="020B0400000000000000" pitchFamily="34" charset="-128"/>
                <a:cs typeface="Times New Roman" pitchFamily="18" charset="0"/>
              </a:rPr>
              <a:t>γ</a:t>
            </a:r>
            <a:endParaRPr lang="en-US" sz="2400" b="1" dirty="0">
              <a:solidFill>
                <a:srgbClr val="FF0000"/>
              </a:solidFill>
              <a:cs typeface="Times New Roman"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4305300" y="3372456"/>
                <a:ext cx="2681375" cy="13354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𝑉</m:t>
                          </m:r>
                        </m:e>
                        <m:sup>
                          <m:r>
                            <a:rPr lang="en-US" sz="2800" b="0" i="1" smtClean="0">
                              <a:latin typeface="Cambria Math" panose="02040503050406030204" pitchFamily="18" charset="0"/>
                              <a:ea typeface="Cambria Math" panose="02040503050406030204" pitchFamily="18" charset="0"/>
                            </a:rPr>
                            <m:t>𝛾</m:t>
                          </m:r>
                        </m:sup>
                      </m:sSup>
                      <m:r>
                        <a:rPr lang="en-US" sz="2800" b="0" i="1" smtClean="0">
                          <a:latin typeface="Cambria Math" panose="02040503050406030204" pitchFamily="18" charset="0"/>
                        </a:rPr>
                        <m:t>=</m:t>
                      </m:r>
                      <m:r>
                        <a:rPr lang="en-US" sz="2800" b="0" i="1" smtClean="0">
                          <a:latin typeface="Cambria Math" panose="02040503050406030204" pitchFamily="18" charset="0"/>
                        </a:rPr>
                        <m:t>𝑐𝑜𝑛𝑠𝑡𝑎𝑛𝑡</m:t>
                      </m:r>
                    </m:oMath>
                  </m:oMathPara>
                </a14:m>
                <a:endParaRPr lang="en-US" sz="2800" b="0" dirty="0"/>
              </a:p>
              <a:p>
                <a:endParaRPr lang="en-US" sz="2800" dirty="0"/>
              </a:p>
              <a:p>
                <a:pPr/>
                <a14:m>
                  <m:oMathPara xmlns:m="http://schemas.openxmlformats.org/officeDocument/2006/math">
                    <m:oMathParaPr>
                      <m:jc m:val="centerGroup"/>
                    </m:oMathParaPr>
                    <m:oMath xmlns:m="http://schemas.openxmlformats.org/officeDocument/2006/math">
                      <m:sSub>
                        <m:sSubPr>
                          <m:ctrlPr>
                            <a:rPr lang="en-GB" sz="280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𝑃</m:t>
                          </m:r>
                        </m:e>
                        <m:sub>
                          <m:r>
                            <a:rPr lang="en-US" sz="2800" b="0" i="1" smtClean="0">
                              <a:solidFill>
                                <a:srgbClr val="FF0000"/>
                              </a:solidFill>
                              <a:latin typeface="Cambria Math" panose="02040503050406030204" pitchFamily="18" charset="0"/>
                            </a:rPr>
                            <m:t>1</m:t>
                          </m:r>
                        </m:sub>
                      </m:sSub>
                      <m:sSubSup>
                        <m:sSubSupPr>
                          <m:ctrlPr>
                            <a:rPr lang="en-GB" sz="2800" i="1" smtClean="0">
                              <a:solidFill>
                                <a:srgbClr val="FF0000"/>
                              </a:solidFill>
                              <a:latin typeface="Cambria Math" panose="02040503050406030204" pitchFamily="18" charset="0"/>
                            </a:rPr>
                          </m:ctrlPr>
                        </m:sSubSupPr>
                        <m:e>
                          <m:r>
                            <a:rPr lang="en-US" sz="2800" b="0" i="1" smtClean="0">
                              <a:solidFill>
                                <a:srgbClr val="FF0000"/>
                              </a:solidFill>
                              <a:latin typeface="Cambria Math" panose="02040503050406030204" pitchFamily="18" charset="0"/>
                            </a:rPr>
                            <m:t>𝑉</m:t>
                          </m:r>
                        </m:e>
                        <m:sub>
                          <m:r>
                            <a:rPr lang="en-US" sz="2800" b="0" i="1" smtClean="0">
                              <a:solidFill>
                                <a:srgbClr val="FF0000"/>
                              </a:solidFill>
                              <a:latin typeface="Cambria Math" panose="02040503050406030204" pitchFamily="18" charset="0"/>
                            </a:rPr>
                            <m:t>1</m:t>
                          </m:r>
                        </m:sub>
                        <m:sup>
                          <m:r>
                            <a:rPr lang="en-GB" sz="2800" i="1" smtClean="0">
                              <a:solidFill>
                                <a:srgbClr val="FF0000"/>
                              </a:solidFill>
                              <a:latin typeface="Cambria Math" panose="02040503050406030204" pitchFamily="18" charset="0"/>
                              <a:ea typeface="Cambria Math" panose="02040503050406030204" pitchFamily="18" charset="0"/>
                            </a:rPr>
                            <m:t>𝛾</m:t>
                          </m:r>
                        </m:sup>
                      </m:sSubSup>
                      <m:r>
                        <a:rPr lang="en-US" sz="2800" b="0" i="1" smtClean="0">
                          <a:solidFill>
                            <a:srgbClr val="FF0000"/>
                          </a:solidFill>
                          <a:latin typeface="Cambria Math" panose="02040503050406030204" pitchFamily="18" charset="0"/>
                        </a:rPr>
                        <m:t>=</m:t>
                      </m:r>
                      <m:sSub>
                        <m:sSubPr>
                          <m:ctrlPr>
                            <a:rPr lang="en-GB"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𝑃</m:t>
                          </m:r>
                        </m:e>
                        <m:sub>
                          <m:r>
                            <a:rPr lang="en-US" sz="2800" b="0" i="1" smtClean="0">
                              <a:solidFill>
                                <a:srgbClr val="FF0000"/>
                              </a:solidFill>
                              <a:latin typeface="Cambria Math" panose="02040503050406030204" pitchFamily="18" charset="0"/>
                            </a:rPr>
                            <m:t>2</m:t>
                          </m:r>
                        </m:sub>
                      </m:sSub>
                      <m:sSubSup>
                        <m:sSubSupPr>
                          <m:ctrlPr>
                            <a:rPr lang="en-GB" sz="2800" i="1">
                              <a:solidFill>
                                <a:srgbClr val="FF0000"/>
                              </a:solidFill>
                              <a:latin typeface="Cambria Math" panose="02040503050406030204" pitchFamily="18" charset="0"/>
                            </a:rPr>
                          </m:ctrlPr>
                        </m:sSubSupPr>
                        <m:e>
                          <m:r>
                            <a:rPr lang="en-US" sz="2800" i="1">
                              <a:solidFill>
                                <a:srgbClr val="FF0000"/>
                              </a:solidFill>
                              <a:latin typeface="Cambria Math" panose="02040503050406030204" pitchFamily="18" charset="0"/>
                            </a:rPr>
                            <m:t>𝑉</m:t>
                          </m:r>
                        </m:e>
                        <m:sub>
                          <m:r>
                            <a:rPr lang="en-US" sz="2800" b="0" i="1" smtClean="0">
                              <a:solidFill>
                                <a:srgbClr val="FF0000"/>
                              </a:solidFill>
                              <a:latin typeface="Cambria Math" panose="02040503050406030204" pitchFamily="18" charset="0"/>
                            </a:rPr>
                            <m:t>2</m:t>
                          </m:r>
                        </m:sub>
                        <m:sup>
                          <m:r>
                            <a:rPr lang="en-GB" sz="2800" i="1">
                              <a:solidFill>
                                <a:srgbClr val="FF0000"/>
                              </a:solidFill>
                              <a:latin typeface="Cambria Math" panose="02040503050406030204" pitchFamily="18" charset="0"/>
                              <a:ea typeface="Cambria Math" panose="02040503050406030204" pitchFamily="18" charset="0"/>
                            </a:rPr>
                            <m:t>𝛾</m:t>
                          </m:r>
                        </m:sup>
                      </m:sSubSup>
                    </m:oMath>
                  </m:oMathPara>
                </a14:m>
                <a:endParaRPr lang="en-GB"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4305300" y="3372456"/>
                <a:ext cx="2681375" cy="1335430"/>
              </a:xfrm>
              <a:prstGeom prst="rect">
                <a:avLst/>
              </a:prstGeom>
              <a:blipFill rotWithShape="0">
                <a:blip r:embed="rId2"/>
                <a:stretch>
                  <a:fillRect/>
                </a:stretch>
              </a:blipFill>
            </p:spPr>
            <p:txBody>
              <a:bodyPr/>
              <a:lstStyle/>
              <a:p>
                <a:r>
                  <a:rPr lang="en-GB">
                    <a:noFill/>
                  </a:rPr>
                  <a:t> </a:t>
                </a:r>
              </a:p>
            </p:txBody>
          </p:sp>
        </mc:Fallback>
      </mc:AlternateContent>
      <p:sp>
        <p:nvSpPr>
          <p:cNvPr id="5" name="Slide Number Placeholder 4"/>
          <p:cNvSpPr>
            <a:spLocks noGrp="1"/>
          </p:cNvSpPr>
          <p:nvPr>
            <p:ph type="sldNum" sz="quarter" idx="12"/>
          </p:nvPr>
        </p:nvSpPr>
        <p:spPr/>
        <p:txBody>
          <a:bodyPr/>
          <a:lstStyle/>
          <a:p>
            <a:fld id="{1509B33C-29CF-42AC-80A8-79AD0A377C5A}" type="slidenum">
              <a:rPr lang="en-GB" smtClean="0"/>
              <a:t>58</a:t>
            </a:fld>
            <a:endParaRPr lang="en-GB"/>
          </a:p>
        </p:txBody>
      </p:sp>
    </p:spTree>
    <p:extLst>
      <p:ext uri="{BB962C8B-B14F-4D97-AF65-F5344CB8AC3E}">
        <p14:creationId xmlns:p14="http://schemas.microsoft.com/office/powerpoint/2010/main" val="1872363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6350" y="593558"/>
            <a:ext cx="9963149" cy="5324535"/>
          </a:xfrm>
          <a:prstGeom prst="rect">
            <a:avLst/>
          </a:prstGeom>
          <a:noFill/>
        </p:spPr>
        <p:txBody>
          <a:bodyPr wrap="square" rtlCol="0">
            <a:spAutoFit/>
          </a:bodyPr>
          <a:lstStyle/>
          <a:p>
            <a:r>
              <a:rPr lang="en-US" sz="2800" dirty="0">
                <a:solidFill>
                  <a:srgbClr val="FF0000"/>
                </a:solidFill>
              </a:rPr>
              <a:t>Example</a:t>
            </a:r>
          </a:p>
          <a:p>
            <a:endParaRPr lang="en-US" sz="2400" dirty="0"/>
          </a:p>
          <a:p>
            <a:pPr>
              <a:lnSpc>
                <a:spcPct val="150000"/>
              </a:lnSpc>
            </a:pPr>
            <a:r>
              <a:rPr lang="en-US" sz="2400" dirty="0"/>
              <a:t>18- When a sample of argon (for which </a:t>
            </a:r>
            <a:r>
              <a:rPr lang="el-GR" sz="2400" dirty="0">
                <a:ea typeface="Yu Gothic" panose="020B0400000000000000" pitchFamily="34" charset="-128"/>
              </a:rPr>
              <a:t>γ</a:t>
            </a:r>
            <a:r>
              <a:rPr lang="en-US" sz="2400" dirty="0">
                <a:ea typeface="Yu Gothic" panose="020B0400000000000000" pitchFamily="34" charset="-128"/>
              </a:rPr>
              <a:t> = 5/3) at 100 </a:t>
            </a:r>
            <a:r>
              <a:rPr lang="en-US" sz="2400" dirty="0" err="1">
                <a:ea typeface="Yu Gothic" panose="020B0400000000000000" pitchFamily="34" charset="-128"/>
              </a:rPr>
              <a:t>kPa</a:t>
            </a:r>
            <a:r>
              <a:rPr lang="en-US" sz="2400" dirty="0">
                <a:ea typeface="Yu Gothic" panose="020B0400000000000000" pitchFamily="34" charset="-128"/>
              </a:rPr>
              <a:t> expands reversibly and adiabatically to twice its initial volume. What is the final pressure?</a:t>
            </a:r>
          </a:p>
          <a:p>
            <a:pPr>
              <a:lnSpc>
                <a:spcPct val="150000"/>
              </a:lnSpc>
            </a:pPr>
            <a:endParaRPr lang="en-US" sz="2400" dirty="0">
              <a:ea typeface="Yu Gothic" panose="020B0400000000000000" pitchFamily="34" charset="-128"/>
            </a:endParaRPr>
          </a:p>
          <a:p>
            <a:pPr>
              <a:lnSpc>
                <a:spcPct val="150000"/>
              </a:lnSpc>
            </a:pPr>
            <a:r>
              <a:rPr lang="en-US" sz="2400" dirty="0"/>
              <a:t>19- Calculate the final pressure of a sample of water </a:t>
            </a:r>
            <a:r>
              <a:rPr lang="en-US" sz="2400" dirty="0" err="1"/>
              <a:t>vapour</a:t>
            </a:r>
            <a:r>
              <a:rPr lang="en-US" sz="2400" dirty="0"/>
              <a:t> that expands reversibly and adiabatically from 87.3 torr and 500 cm</a:t>
            </a:r>
            <a:r>
              <a:rPr lang="en-US" sz="2400" baseline="30000" dirty="0"/>
              <a:t>3</a:t>
            </a:r>
            <a:r>
              <a:rPr lang="en-US" sz="2400" dirty="0"/>
              <a:t> to a final volume of 3.0 dm</a:t>
            </a:r>
            <a:r>
              <a:rPr lang="en-US" sz="2400" baseline="30000" dirty="0"/>
              <a:t>3</a:t>
            </a:r>
            <a:r>
              <a:rPr lang="en-US" sz="2400" dirty="0"/>
              <a:t>. </a:t>
            </a:r>
          </a:p>
          <a:p>
            <a:pPr>
              <a:lnSpc>
                <a:spcPct val="150000"/>
              </a:lnSpc>
            </a:pPr>
            <a:r>
              <a:rPr lang="en-US" sz="2400" dirty="0"/>
              <a:t>Take γ = 1.3.</a:t>
            </a:r>
          </a:p>
          <a:p>
            <a:pPr>
              <a:lnSpc>
                <a:spcPct val="150000"/>
              </a:lnSpc>
            </a:pPr>
            <a:endParaRPr lang="en-GB" sz="2400" dirty="0"/>
          </a:p>
        </p:txBody>
      </p:sp>
      <p:sp>
        <p:nvSpPr>
          <p:cNvPr id="3" name="Slide Number Placeholder 2"/>
          <p:cNvSpPr>
            <a:spLocks noGrp="1"/>
          </p:cNvSpPr>
          <p:nvPr>
            <p:ph type="sldNum" sz="quarter" idx="12"/>
          </p:nvPr>
        </p:nvSpPr>
        <p:spPr/>
        <p:txBody>
          <a:bodyPr/>
          <a:lstStyle/>
          <a:p>
            <a:fld id="{1509B33C-29CF-42AC-80A8-79AD0A377C5A}" type="slidenum">
              <a:rPr lang="en-GB" smtClean="0"/>
              <a:t>59</a:t>
            </a:fld>
            <a:endParaRPr lang="en-GB"/>
          </a:p>
        </p:txBody>
      </p:sp>
    </p:spTree>
    <p:extLst>
      <p:ext uri="{BB962C8B-B14F-4D97-AF65-F5344CB8AC3E}">
        <p14:creationId xmlns:p14="http://schemas.microsoft.com/office/powerpoint/2010/main" val="227957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0585" y="773723"/>
            <a:ext cx="9355015"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Internal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Calibri"/>
                <a:ea typeface="+mn-ea"/>
                <a:cs typeface="+mn-cs"/>
              </a:rPr>
              <a:t>Potential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Intermolecular energy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Intramolecular energy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Nuclear Energy/Binding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Calibri"/>
                <a:ea typeface="+mn-ea"/>
                <a:cs typeface="+mn-cs"/>
              </a:rPr>
              <a:t>Kinetic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Vibrational energy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Rotational energy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Translational energy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 Electronical energy</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7A519-BAB9-4402-AD10-BEB3A319FAE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291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91396594"/>
              </p:ext>
            </p:extLst>
          </p:nvPr>
        </p:nvGraphicFramePr>
        <p:xfrm>
          <a:off x="1143000" y="506730"/>
          <a:ext cx="9920376" cy="822960"/>
        </p:xfrm>
        <a:graphic>
          <a:graphicData uri="http://schemas.openxmlformats.org/drawingml/2006/table">
            <a:tbl>
              <a:tblPr firstRow="1" bandRow="1">
                <a:tableStyleId>{5940675A-B579-460E-94D1-54222C63F5DA}</a:tableStyleId>
              </a:tblPr>
              <a:tblGrid>
                <a:gridCol w="3306792">
                  <a:extLst>
                    <a:ext uri="{9D8B030D-6E8A-4147-A177-3AD203B41FA5}">
                      <a16:colId xmlns:a16="http://schemas.microsoft.com/office/drawing/2014/main" val="20000"/>
                    </a:ext>
                  </a:extLst>
                </a:gridCol>
                <a:gridCol w="3306792">
                  <a:extLst>
                    <a:ext uri="{9D8B030D-6E8A-4147-A177-3AD203B41FA5}">
                      <a16:colId xmlns:a16="http://schemas.microsoft.com/office/drawing/2014/main" val="20001"/>
                    </a:ext>
                  </a:extLst>
                </a:gridCol>
                <a:gridCol w="3306792">
                  <a:extLst>
                    <a:ext uri="{9D8B030D-6E8A-4147-A177-3AD203B41FA5}">
                      <a16:colId xmlns:a16="http://schemas.microsoft.com/office/drawing/2014/main" val="20002"/>
                    </a:ext>
                  </a:extLst>
                </a:gridCol>
              </a:tblGrid>
              <a:tr h="784225">
                <a:tc>
                  <a:txBody>
                    <a:bodyPr/>
                    <a:lstStyle/>
                    <a:p>
                      <a:pPr algn="ctr"/>
                      <a:r>
                        <a:rPr lang="en-US" sz="2400" dirty="0">
                          <a:solidFill>
                            <a:schemeClr val="bg1"/>
                          </a:solidFill>
                        </a:rPr>
                        <a:t>Adiabatic process</a:t>
                      </a:r>
                    </a:p>
                    <a:p>
                      <a:pPr algn="ctr"/>
                      <a:r>
                        <a:rPr lang="en-US" sz="2400" dirty="0">
                          <a:solidFill>
                            <a:schemeClr val="bg1"/>
                          </a:solidFill>
                        </a:rPr>
                        <a:t>(expansion process)</a:t>
                      </a:r>
                      <a:endParaRPr lang="en-GB" sz="2400" dirty="0">
                        <a:solidFill>
                          <a:schemeClr val="bg1"/>
                        </a:solidFill>
                      </a:endParaRPr>
                    </a:p>
                  </a:txBody>
                  <a:tcPr anchor="ctr">
                    <a:solidFill>
                      <a:schemeClr val="accent2">
                        <a:lumMod val="50000"/>
                      </a:schemeClr>
                    </a:solidFill>
                  </a:tcPr>
                </a:tc>
                <a:tc>
                  <a:txBody>
                    <a:bodyPr/>
                    <a:lstStyle/>
                    <a:p>
                      <a:pPr algn="ctr"/>
                      <a:r>
                        <a:rPr lang="en-US" sz="2400" dirty="0">
                          <a:solidFill>
                            <a:schemeClr val="bg1"/>
                          </a:solidFill>
                        </a:rPr>
                        <a:t>reversible</a:t>
                      </a:r>
                      <a:endParaRPr lang="en-GB" sz="2400" dirty="0">
                        <a:solidFill>
                          <a:schemeClr val="bg1"/>
                        </a:solidFill>
                      </a:endParaRPr>
                    </a:p>
                  </a:txBody>
                  <a:tcPr anchor="ctr">
                    <a:solidFill>
                      <a:schemeClr val="accent2">
                        <a:lumMod val="75000"/>
                      </a:schemeClr>
                    </a:solidFill>
                  </a:tcPr>
                </a:tc>
                <a:tc>
                  <a:txBody>
                    <a:bodyPr/>
                    <a:lstStyle/>
                    <a:p>
                      <a:pPr algn="ctr"/>
                      <a:r>
                        <a:rPr lang="en-US" sz="2400" dirty="0">
                          <a:solidFill>
                            <a:schemeClr val="tx1"/>
                          </a:solidFill>
                        </a:rPr>
                        <a:t>relation between P, T</a:t>
                      </a:r>
                      <a:endParaRPr lang="en-GB" sz="2400" dirty="0">
                        <a:solidFill>
                          <a:schemeClr val="tx1"/>
                        </a:solidFill>
                      </a:endParaRPr>
                    </a:p>
                  </a:txBody>
                  <a:tcPr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143000" y="1722388"/>
            <a:ext cx="9920376" cy="1754326"/>
          </a:xfrm>
          <a:prstGeom prst="rect">
            <a:avLst/>
          </a:prstGeom>
        </p:spPr>
        <p:txBody>
          <a:bodyPr wrap="square">
            <a:spAutoFit/>
          </a:bodyPr>
          <a:lstStyle/>
          <a:p>
            <a:pPr lvl="0" algn="just">
              <a:lnSpc>
                <a:spcPct val="150000"/>
              </a:lnSpc>
            </a:pPr>
            <a:r>
              <a:rPr lang="en-US" sz="2400" dirty="0">
                <a:solidFill>
                  <a:prstClr val="black"/>
                </a:solidFill>
                <a:cs typeface="Times New Roman" pitchFamily="18" charset="0"/>
              </a:rPr>
              <a:t>For the </a:t>
            </a:r>
            <a:r>
              <a:rPr lang="en-US" sz="2400" b="1" dirty="0">
                <a:solidFill>
                  <a:srgbClr val="FF0000"/>
                </a:solidFill>
                <a:cs typeface="Times New Roman" pitchFamily="18" charset="0"/>
              </a:rPr>
              <a:t>reversible adiabatic </a:t>
            </a:r>
            <a:r>
              <a:rPr lang="en-US" sz="2400" dirty="0">
                <a:solidFill>
                  <a:prstClr val="black"/>
                </a:solidFill>
                <a:cs typeface="Times New Roman" pitchFamily="18" charset="0"/>
              </a:rPr>
              <a:t>expansion of a </a:t>
            </a:r>
            <a:r>
              <a:rPr lang="en-US" sz="2400" b="1" dirty="0">
                <a:solidFill>
                  <a:prstClr val="black"/>
                </a:solidFill>
                <a:cs typeface="Times New Roman" pitchFamily="18" charset="0"/>
              </a:rPr>
              <a:t>perfect gas</a:t>
            </a:r>
            <a:r>
              <a:rPr lang="en-US" sz="2400" dirty="0">
                <a:solidFill>
                  <a:prstClr val="black"/>
                </a:solidFill>
                <a:cs typeface="Times New Roman" pitchFamily="18" charset="0"/>
              </a:rPr>
              <a:t>, </a:t>
            </a:r>
            <a:r>
              <a:rPr lang="en-US" sz="2400" dirty="0">
                <a:solidFill>
                  <a:srgbClr val="0070C0"/>
                </a:solidFill>
                <a:cs typeface="Times New Roman" pitchFamily="18" charset="0"/>
              </a:rPr>
              <a:t>pressure</a:t>
            </a:r>
            <a:r>
              <a:rPr lang="en-US" sz="2400" dirty="0">
                <a:solidFill>
                  <a:prstClr val="black"/>
                </a:solidFill>
                <a:cs typeface="Times New Roman" pitchFamily="18" charset="0"/>
              </a:rPr>
              <a:t> and </a:t>
            </a:r>
            <a:r>
              <a:rPr lang="en-US" sz="2400" dirty="0">
                <a:solidFill>
                  <a:srgbClr val="0070C0"/>
                </a:solidFill>
                <a:cs typeface="Times New Roman" pitchFamily="18" charset="0"/>
              </a:rPr>
              <a:t>temperature</a:t>
            </a:r>
            <a:r>
              <a:rPr lang="en-US" sz="2400" dirty="0">
                <a:solidFill>
                  <a:prstClr val="black"/>
                </a:solidFill>
                <a:cs typeface="Times New Roman" pitchFamily="18" charset="0"/>
              </a:rPr>
              <a:t> are related by an expression that depends on the </a:t>
            </a:r>
            <a:r>
              <a:rPr lang="en-US" sz="2400" b="1" dirty="0">
                <a:solidFill>
                  <a:srgbClr val="FF0000"/>
                </a:solidFill>
                <a:cs typeface="Times New Roman" pitchFamily="18" charset="0"/>
              </a:rPr>
              <a:t>ratio of heat capacities </a:t>
            </a:r>
            <a:r>
              <a:rPr lang="el-GR" sz="2400" b="1" dirty="0">
                <a:solidFill>
                  <a:srgbClr val="FF0000"/>
                </a:solidFill>
                <a:latin typeface="Yu Gothic" panose="020B0400000000000000" pitchFamily="34" charset="-128"/>
                <a:ea typeface="Yu Gothic" panose="020B0400000000000000" pitchFamily="34" charset="-128"/>
                <a:cs typeface="Times New Roman" pitchFamily="18" charset="0"/>
              </a:rPr>
              <a:t>γ</a:t>
            </a:r>
            <a:endParaRPr lang="en-US" sz="2400" b="1" dirty="0">
              <a:solidFill>
                <a:srgbClr val="FF0000"/>
              </a:solidFill>
              <a:cs typeface="Times New Roman"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4739738" y="3476714"/>
                <a:ext cx="2726900" cy="860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sSup>
                            <m:sSupPr>
                              <m:ctrlPr>
                                <a:rPr lang="en-GB" sz="2800" i="1" smtClean="0">
                                  <a:latin typeface="Cambria Math" panose="02040503050406030204" pitchFamily="18" charset="0"/>
                                </a:rPr>
                              </m:ctrlPr>
                            </m:sSupPr>
                            <m:e>
                              <m:r>
                                <a:rPr lang="en-US" sz="2800" b="0" i="1" smtClean="0">
                                  <a:latin typeface="Cambria Math" panose="02040503050406030204" pitchFamily="18" charset="0"/>
                                </a:rPr>
                                <m:t>𝑃</m:t>
                              </m:r>
                            </m:e>
                            <m:sup>
                              <m:r>
                                <a:rPr lang="en-GB" sz="2800" i="1" smtClean="0">
                                  <a:latin typeface="Cambria Math" panose="02040503050406030204" pitchFamily="18" charset="0"/>
                                  <a:ea typeface="Cambria Math" panose="02040503050406030204" pitchFamily="18" charset="0"/>
                                </a:rPr>
                                <m:t>𝛾</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m:t>
                              </m:r>
                            </m:sup>
                          </m:sSup>
                        </m:num>
                        <m:den>
                          <m:sSup>
                            <m:sSupPr>
                              <m:ctrlPr>
                                <a:rPr lang="en-GB" sz="2800" i="1" smtClean="0">
                                  <a:latin typeface="Cambria Math" panose="02040503050406030204" pitchFamily="18" charset="0"/>
                                </a:rPr>
                              </m:ctrlPr>
                            </m:sSupPr>
                            <m:e>
                              <m:r>
                                <a:rPr lang="en-US" sz="2800" b="0" i="1" smtClean="0">
                                  <a:latin typeface="Cambria Math" panose="02040503050406030204" pitchFamily="18" charset="0"/>
                                </a:rPr>
                                <m:t>𝑇</m:t>
                              </m:r>
                            </m:e>
                            <m:sup>
                              <m:r>
                                <a:rPr lang="en-GB" sz="2800" i="1" smtClean="0">
                                  <a:latin typeface="Cambria Math" panose="02040503050406030204" pitchFamily="18" charset="0"/>
                                  <a:ea typeface="Cambria Math" panose="02040503050406030204" pitchFamily="18" charset="0"/>
                                </a:rPr>
                                <m:t>𝛾</m:t>
                              </m:r>
                            </m:sup>
                          </m:sSup>
                        </m:den>
                      </m:f>
                      <m:r>
                        <a:rPr lang="en-US" sz="2800" b="0" i="1" smtClean="0">
                          <a:latin typeface="Cambria Math" panose="02040503050406030204" pitchFamily="18" charset="0"/>
                        </a:rPr>
                        <m:t>=</m:t>
                      </m:r>
                      <m:r>
                        <a:rPr lang="en-US" sz="2800" b="0" i="1" smtClean="0">
                          <a:latin typeface="Cambria Math" panose="02040503050406030204" pitchFamily="18" charset="0"/>
                        </a:rPr>
                        <m:t>𝑐𝑜𝑛𝑠𝑡𝑎𝑛𝑡</m:t>
                      </m:r>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4739738" y="3476714"/>
                <a:ext cx="2726900" cy="860877"/>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984292" y="4774633"/>
                <a:ext cx="2237792" cy="1153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FF0000"/>
                              </a:solidFill>
                              <a:latin typeface="Cambria Math" panose="02040503050406030204" pitchFamily="18" charset="0"/>
                            </a:rPr>
                          </m:ctrlPr>
                        </m:fPr>
                        <m:num>
                          <m:sSubSup>
                            <m:sSubSupPr>
                              <m:ctrlPr>
                                <a:rPr lang="en-GB" sz="2800" i="1" smtClean="0">
                                  <a:solidFill>
                                    <a:srgbClr val="FF0000"/>
                                  </a:solidFill>
                                  <a:latin typeface="Cambria Math" panose="02040503050406030204" pitchFamily="18" charset="0"/>
                                </a:rPr>
                              </m:ctrlPr>
                            </m:sSubSupPr>
                            <m:e>
                              <m:r>
                                <a:rPr lang="en-US" sz="2800" b="0" i="1" smtClean="0">
                                  <a:solidFill>
                                    <a:srgbClr val="FF0000"/>
                                  </a:solidFill>
                                  <a:latin typeface="Cambria Math" panose="02040503050406030204" pitchFamily="18" charset="0"/>
                                </a:rPr>
                                <m:t>𝑃</m:t>
                              </m:r>
                            </m:e>
                            <m:sub>
                              <m:r>
                                <a:rPr lang="en-US" sz="2800" b="0" i="1" smtClean="0">
                                  <a:solidFill>
                                    <a:srgbClr val="FF0000"/>
                                  </a:solidFill>
                                  <a:latin typeface="Cambria Math" panose="02040503050406030204" pitchFamily="18" charset="0"/>
                                </a:rPr>
                                <m:t>1</m:t>
                              </m:r>
                            </m:sub>
                            <m:sup>
                              <m:r>
                                <a:rPr lang="en-GB" sz="2800" i="1" smtClean="0">
                                  <a:solidFill>
                                    <a:srgbClr val="FF0000"/>
                                  </a:solidFill>
                                  <a:latin typeface="Cambria Math" panose="02040503050406030204" pitchFamily="18" charset="0"/>
                                  <a:ea typeface="Cambria Math" panose="02040503050406030204" pitchFamily="18" charset="0"/>
                                </a:rPr>
                                <m:t>𝛾</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1</m:t>
                              </m:r>
                            </m:sup>
                          </m:sSubSup>
                        </m:num>
                        <m:den>
                          <m:sSubSup>
                            <m:sSubSupPr>
                              <m:ctrlPr>
                                <a:rPr lang="en-US" sz="2800" i="1" smtClean="0">
                                  <a:solidFill>
                                    <a:srgbClr val="FF0000"/>
                                  </a:solidFill>
                                  <a:latin typeface="Cambria Math" panose="02040503050406030204" pitchFamily="18" charset="0"/>
                                  <a:ea typeface="Cambria Math" panose="02040503050406030204" pitchFamily="18" charset="0"/>
                                </a:rPr>
                              </m:ctrlPr>
                            </m:sSubSupPr>
                            <m:e>
                              <m:r>
                                <a:rPr lang="en-US" sz="2800" b="0" i="1" smtClean="0">
                                  <a:solidFill>
                                    <a:srgbClr val="FF0000"/>
                                  </a:solidFill>
                                  <a:latin typeface="Cambria Math" panose="02040503050406030204" pitchFamily="18" charset="0"/>
                                  <a:ea typeface="Cambria Math" panose="02040503050406030204" pitchFamily="18" charset="0"/>
                                </a:rPr>
                                <m:t>𝑇</m:t>
                              </m:r>
                            </m:e>
                            <m:sub>
                              <m:r>
                                <a:rPr lang="en-US" sz="2800" b="0" i="1" smtClean="0">
                                  <a:solidFill>
                                    <a:srgbClr val="FF0000"/>
                                  </a:solidFill>
                                  <a:latin typeface="Cambria Math" panose="02040503050406030204" pitchFamily="18" charset="0"/>
                                  <a:ea typeface="Cambria Math" panose="02040503050406030204" pitchFamily="18" charset="0"/>
                                </a:rPr>
                                <m:t>1</m:t>
                              </m:r>
                            </m:sub>
                            <m:sup>
                              <m:r>
                                <a:rPr lang="en-US" sz="2800" i="1" smtClean="0">
                                  <a:solidFill>
                                    <a:srgbClr val="FF0000"/>
                                  </a:solidFill>
                                  <a:latin typeface="Cambria Math" panose="02040503050406030204" pitchFamily="18" charset="0"/>
                                  <a:ea typeface="Cambria Math" panose="02040503050406030204" pitchFamily="18" charset="0"/>
                                </a:rPr>
                                <m:t>𝛾</m:t>
                              </m:r>
                            </m:sup>
                          </m:sSubSup>
                        </m:den>
                      </m:f>
                      <m:r>
                        <a:rPr lang="en-US" sz="2800" b="0" i="1" smtClean="0">
                          <a:solidFill>
                            <a:srgbClr val="FF0000"/>
                          </a:solidFill>
                          <a:latin typeface="Cambria Math" panose="02040503050406030204" pitchFamily="18" charset="0"/>
                          <a:ea typeface="Cambria Math" panose="02040503050406030204" pitchFamily="18" charset="0"/>
                        </a:rPr>
                        <m:t>=</m:t>
                      </m:r>
                      <m:f>
                        <m:fPr>
                          <m:ctrlPr>
                            <a:rPr lang="en-GB" sz="2800" i="1">
                              <a:solidFill>
                                <a:srgbClr val="FF0000"/>
                              </a:solidFill>
                              <a:latin typeface="Cambria Math" panose="02040503050406030204" pitchFamily="18" charset="0"/>
                            </a:rPr>
                          </m:ctrlPr>
                        </m:fPr>
                        <m:num>
                          <m:sSubSup>
                            <m:sSubSupPr>
                              <m:ctrlPr>
                                <a:rPr lang="en-GB" sz="2800" i="1">
                                  <a:solidFill>
                                    <a:srgbClr val="FF0000"/>
                                  </a:solidFill>
                                  <a:latin typeface="Cambria Math" panose="02040503050406030204" pitchFamily="18" charset="0"/>
                                </a:rPr>
                              </m:ctrlPr>
                            </m:sSubSupPr>
                            <m:e>
                              <m:r>
                                <a:rPr lang="en-US" sz="2800" i="1">
                                  <a:solidFill>
                                    <a:srgbClr val="FF0000"/>
                                  </a:solidFill>
                                  <a:latin typeface="Cambria Math" panose="02040503050406030204" pitchFamily="18" charset="0"/>
                                </a:rPr>
                                <m:t>𝑃</m:t>
                              </m:r>
                            </m:e>
                            <m:sub>
                              <m:r>
                                <a:rPr lang="en-US" sz="2800" b="0" i="1" smtClean="0">
                                  <a:solidFill>
                                    <a:srgbClr val="FF0000"/>
                                  </a:solidFill>
                                  <a:latin typeface="Cambria Math" panose="02040503050406030204" pitchFamily="18" charset="0"/>
                                </a:rPr>
                                <m:t>2</m:t>
                              </m:r>
                            </m:sub>
                            <m:sup>
                              <m:r>
                                <a:rPr lang="en-GB" sz="2800" i="1">
                                  <a:solidFill>
                                    <a:srgbClr val="FF0000"/>
                                  </a:solidFill>
                                  <a:latin typeface="Cambria Math" panose="02040503050406030204" pitchFamily="18" charset="0"/>
                                  <a:ea typeface="Cambria Math" panose="02040503050406030204" pitchFamily="18" charset="0"/>
                                </a:rPr>
                                <m:t>𝛾</m:t>
                              </m:r>
                              <m:r>
                                <a:rPr lang="en-US" sz="2800" i="1">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1</m:t>
                              </m:r>
                            </m:sup>
                          </m:sSubSup>
                        </m:num>
                        <m:den>
                          <m:sSubSup>
                            <m:sSubSupPr>
                              <m:ctrlPr>
                                <a:rPr lang="en-US" sz="2800" i="1">
                                  <a:solidFill>
                                    <a:srgbClr val="FF0000"/>
                                  </a:solidFill>
                                  <a:latin typeface="Cambria Math" panose="02040503050406030204" pitchFamily="18" charset="0"/>
                                  <a:ea typeface="Cambria Math" panose="02040503050406030204" pitchFamily="18" charset="0"/>
                                </a:rPr>
                              </m:ctrlPr>
                            </m:sSubSupPr>
                            <m:e>
                              <m:r>
                                <a:rPr lang="en-US" sz="2800" i="1">
                                  <a:solidFill>
                                    <a:srgbClr val="FF0000"/>
                                  </a:solidFill>
                                  <a:latin typeface="Cambria Math" panose="02040503050406030204" pitchFamily="18" charset="0"/>
                                  <a:ea typeface="Cambria Math" panose="02040503050406030204" pitchFamily="18" charset="0"/>
                                </a:rPr>
                                <m:t>𝑇</m:t>
                              </m:r>
                            </m:e>
                            <m:sub>
                              <m:r>
                                <a:rPr lang="en-US" sz="2800" b="0" i="1" smtClean="0">
                                  <a:solidFill>
                                    <a:srgbClr val="FF0000"/>
                                  </a:solidFill>
                                  <a:latin typeface="Cambria Math" panose="02040503050406030204" pitchFamily="18" charset="0"/>
                                  <a:ea typeface="Cambria Math" panose="02040503050406030204" pitchFamily="18" charset="0"/>
                                </a:rPr>
                                <m:t>2</m:t>
                              </m:r>
                            </m:sub>
                            <m:sup>
                              <m:r>
                                <a:rPr lang="en-US" sz="2800" i="1">
                                  <a:solidFill>
                                    <a:srgbClr val="FF0000"/>
                                  </a:solidFill>
                                  <a:latin typeface="Cambria Math" panose="02040503050406030204" pitchFamily="18" charset="0"/>
                                  <a:ea typeface="Cambria Math" panose="02040503050406030204" pitchFamily="18" charset="0"/>
                                </a:rPr>
                                <m:t>𝛾</m:t>
                              </m:r>
                            </m:sup>
                          </m:sSubSup>
                        </m:den>
                      </m:f>
                    </m:oMath>
                  </m:oMathPara>
                </a14:m>
                <a:endParaRPr lang="en-GB" sz="2800" dirty="0"/>
              </a:p>
            </p:txBody>
          </p:sp>
        </mc:Choice>
        <mc:Fallback xmlns="">
          <p:sp>
            <p:nvSpPr>
              <p:cNvPr id="5" name="Rectangle 4"/>
              <p:cNvSpPr>
                <a:spLocks noRot="1" noChangeAspect="1" noMove="1" noResize="1" noEditPoints="1" noAdjustHandles="1" noChangeArrowheads="1" noChangeShapeType="1" noTextEdit="1"/>
              </p:cNvSpPr>
              <p:nvPr/>
            </p:nvSpPr>
            <p:spPr>
              <a:xfrm>
                <a:off x="4984292" y="4774633"/>
                <a:ext cx="2237792" cy="1153970"/>
              </a:xfrm>
              <a:prstGeom prst="rect">
                <a:avLst/>
              </a:prstGeom>
              <a:blipFill rotWithShape="0">
                <a:blip r:embed="rId3"/>
                <a:stretch>
                  <a:fillRect/>
                </a:stretch>
              </a:blipFill>
            </p:spPr>
            <p:txBody>
              <a:bodyPr/>
              <a:lstStyle/>
              <a:p>
                <a:r>
                  <a:rPr lang="en-GB">
                    <a:noFill/>
                  </a:rPr>
                  <a:t> </a:t>
                </a:r>
              </a:p>
            </p:txBody>
          </p:sp>
        </mc:Fallback>
      </mc:AlternateContent>
      <p:sp>
        <p:nvSpPr>
          <p:cNvPr id="6" name="Slide Number Placeholder 5"/>
          <p:cNvSpPr>
            <a:spLocks noGrp="1"/>
          </p:cNvSpPr>
          <p:nvPr>
            <p:ph type="sldNum" sz="quarter" idx="12"/>
          </p:nvPr>
        </p:nvSpPr>
        <p:spPr/>
        <p:txBody>
          <a:bodyPr/>
          <a:lstStyle/>
          <a:p>
            <a:fld id="{1509B33C-29CF-42AC-80A8-79AD0A377C5A}" type="slidenum">
              <a:rPr lang="en-GB" smtClean="0"/>
              <a:t>60</a:t>
            </a:fld>
            <a:endParaRPr lang="en-GB"/>
          </a:p>
        </p:txBody>
      </p:sp>
    </p:spTree>
    <p:extLst>
      <p:ext uri="{BB962C8B-B14F-4D97-AF65-F5344CB8AC3E}">
        <p14:creationId xmlns:p14="http://schemas.microsoft.com/office/powerpoint/2010/main" val="833295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5742" y="608646"/>
            <a:ext cx="9883942" cy="4062651"/>
          </a:xfrm>
          <a:prstGeom prst="rect">
            <a:avLst/>
          </a:prstGeom>
        </p:spPr>
        <p:txBody>
          <a:bodyPr wrap="square">
            <a:spAutoFit/>
          </a:bodyPr>
          <a:lstStyle/>
          <a:p>
            <a:pPr lvl="0" fontAlgn="base">
              <a:lnSpc>
                <a:spcPct val="150000"/>
              </a:lnSpc>
              <a:spcBef>
                <a:spcPct val="0"/>
              </a:spcBef>
              <a:spcAft>
                <a:spcPct val="0"/>
              </a:spcAft>
            </a:pPr>
            <a:r>
              <a:rPr lang="en-US" sz="2800" dirty="0">
                <a:solidFill>
                  <a:srgbClr val="FF0000"/>
                </a:solidFill>
                <a:ea typeface="Calibri" pitchFamily="34" charset="0"/>
                <a:cs typeface="Times New Roman" pitchFamily="18" charset="0"/>
              </a:rPr>
              <a:t>Example</a:t>
            </a:r>
            <a:endParaRPr lang="en-US" sz="2400" dirty="0">
              <a:solidFill>
                <a:srgbClr val="FF0000"/>
              </a:solidFill>
              <a:ea typeface="Calibri" pitchFamily="34" charset="0"/>
              <a:cs typeface="Times New Roman" pitchFamily="18" charset="0"/>
            </a:endParaRPr>
          </a:p>
          <a:p>
            <a:pPr lvl="0" fontAlgn="base">
              <a:lnSpc>
                <a:spcPct val="150000"/>
              </a:lnSpc>
              <a:spcBef>
                <a:spcPct val="0"/>
              </a:spcBef>
              <a:spcAft>
                <a:spcPct val="0"/>
              </a:spcAft>
            </a:pPr>
            <a:endParaRPr lang="en-GB" sz="2400" dirty="0">
              <a:solidFill>
                <a:prstClr val="black"/>
              </a:solidFill>
              <a:ea typeface="Calibri" pitchFamily="34" charset="0"/>
              <a:cs typeface="Times New Roman" pitchFamily="18" charset="0"/>
            </a:endParaRPr>
          </a:p>
          <a:p>
            <a:pPr lvl="0" fontAlgn="base">
              <a:lnSpc>
                <a:spcPct val="150000"/>
              </a:lnSpc>
              <a:spcBef>
                <a:spcPct val="0"/>
              </a:spcBef>
              <a:spcAft>
                <a:spcPct val="0"/>
              </a:spcAft>
            </a:pPr>
            <a:r>
              <a:rPr lang="en-GB" sz="2400" dirty="0">
                <a:solidFill>
                  <a:prstClr val="black"/>
                </a:solidFill>
                <a:ea typeface="Calibri" pitchFamily="34" charset="0"/>
                <a:cs typeface="Times New Roman" pitchFamily="18" charset="0"/>
              </a:rPr>
              <a:t>20- Calculate the temperature after adiabatic compression of a gas to 10.0 atmospheres pressure from initial conditions of 1 atmosphere and 300K </a:t>
            </a:r>
          </a:p>
          <a:p>
            <a:pPr marL="457200" lvl="0" indent="-457200" fontAlgn="base">
              <a:lnSpc>
                <a:spcPct val="150000"/>
              </a:lnSpc>
              <a:spcBef>
                <a:spcPct val="0"/>
              </a:spcBef>
              <a:spcAft>
                <a:spcPct val="0"/>
              </a:spcAft>
              <a:buAutoNum type="alphaLcParenBoth"/>
            </a:pPr>
            <a:r>
              <a:rPr lang="en-GB" sz="2400" dirty="0">
                <a:solidFill>
                  <a:prstClr val="black"/>
                </a:solidFill>
                <a:ea typeface="Calibri" pitchFamily="34" charset="0"/>
                <a:cs typeface="Times New Roman" pitchFamily="18" charset="0"/>
              </a:rPr>
              <a:t>for air (</a:t>
            </a:r>
            <a:r>
              <a:rPr lang="el-GR" sz="2400" dirty="0">
                <a:ea typeface="Yu Gothic" panose="020B0400000000000000" pitchFamily="34" charset="-128"/>
              </a:rPr>
              <a:t>γ</a:t>
            </a:r>
            <a:r>
              <a:rPr lang="en-US" sz="2400" dirty="0">
                <a:ea typeface="Yu Gothic" panose="020B0400000000000000" pitchFamily="34" charset="-128"/>
              </a:rPr>
              <a:t> = 1.4)</a:t>
            </a:r>
            <a:r>
              <a:rPr lang="en-GB" sz="2400" dirty="0">
                <a:solidFill>
                  <a:prstClr val="black"/>
                </a:solidFill>
                <a:ea typeface="Calibri" pitchFamily="34" charset="0"/>
                <a:cs typeface="Times New Roman" pitchFamily="18" charset="0"/>
              </a:rPr>
              <a:t>  </a:t>
            </a:r>
          </a:p>
          <a:p>
            <a:pPr lvl="0" fontAlgn="base">
              <a:lnSpc>
                <a:spcPct val="150000"/>
              </a:lnSpc>
              <a:spcBef>
                <a:spcPct val="0"/>
              </a:spcBef>
              <a:spcAft>
                <a:spcPct val="0"/>
              </a:spcAft>
            </a:pPr>
            <a:r>
              <a:rPr lang="en-GB" sz="2400" dirty="0">
                <a:solidFill>
                  <a:prstClr val="black"/>
                </a:solidFill>
                <a:ea typeface="Calibri" pitchFamily="34" charset="0"/>
                <a:cs typeface="Times New Roman" pitchFamily="18" charset="0"/>
              </a:rPr>
              <a:t>(b) for helium (</a:t>
            </a:r>
            <a:r>
              <a:rPr lang="el-GR" sz="2400" dirty="0">
                <a:ea typeface="Yu Gothic" panose="020B0400000000000000" pitchFamily="34" charset="-128"/>
              </a:rPr>
              <a:t>γ</a:t>
            </a:r>
            <a:r>
              <a:rPr lang="en-US" sz="2400" dirty="0">
                <a:ea typeface="Yu Gothic" panose="020B0400000000000000" pitchFamily="34" charset="-128"/>
              </a:rPr>
              <a:t> = 5/3)</a:t>
            </a:r>
            <a:endParaRPr lang="en-GB" sz="2400" dirty="0">
              <a:solidFill>
                <a:prstClr val="black"/>
              </a:solidFill>
              <a:ea typeface="Calibri" pitchFamily="34" charset="0"/>
              <a:cs typeface="Times New Roman" pitchFamily="18" charset="0"/>
            </a:endParaRPr>
          </a:p>
          <a:p>
            <a:pPr lvl="0" fontAlgn="base">
              <a:lnSpc>
                <a:spcPct val="150000"/>
              </a:lnSpc>
              <a:spcBef>
                <a:spcPct val="0"/>
              </a:spcBef>
              <a:spcAft>
                <a:spcPct val="0"/>
              </a:spcAft>
            </a:pPr>
            <a:r>
              <a:rPr lang="en-GB" sz="2400" dirty="0">
                <a:solidFill>
                  <a:prstClr val="black"/>
                </a:solidFill>
                <a:ea typeface="Calibri" pitchFamily="34" charset="0"/>
                <a:cs typeface="Times New Roman" pitchFamily="18" charset="0"/>
              </a:rPr>
              <a:t>(assume the gases are ideal)</a:t>
            </a:r>
            <a:endParaRPr lang="en-GB" sz="2400" dirty="0">
              <a:solidFill>
                <a:prstClr val="black"/>
              </a:solidFill>
              <a:cs typeface="Times New Roman" pitchFamily="18" charset="0"/>
            </a:endParaRPr>
          </a:p>
        </p:txBody>
      </p:sp>
      <p:sp>
        <p:nvSpPr>
          <p:cNvPr id="3" name="Slide Number Placeholder 2"/>
          <p:cNvSpPr>
            <a:spLocks noGrp="1"/>
          </p:cNvSpPr>
          <p:nvPr>
            <p:ph type="sldNum" sz="quarter" idx="12"/>
          </p:nvPr>
        </p:nvSpPr>
        <p:spPr/>
        <p:txBody>
          <a:bodyPr/>
          <a:lstStyle/>
          <a:p>
            <a:fld id="{1509B33C-29CF-42AC-80A8-79AD0A377C5A}" type="slidenum">
              <a:rPr lang="en-GB" smtClean="0"/>
              <a:t>61</a:t>
            </a:fld>
            <a:endParaRPr lang="en-GB"/>
          </a:p>
        </p:txBody>
      </p:sp>
    </p:spTree>
    <p:extLst>
      <p:ext uri="{BB962C8B-B14F-4D97-AF65-F5344CB8AC3E}">
        <p14:creationId xmlns:p14="http://schemas.microsoft.com/office/powerpoint/2010/main" val="33333916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3447870"/>
              </p:ext>
            </p:extLst>
          </p:nvPr>
        </p:nvGraphicFramePr>
        <p:xfrm>
          <a:off x="990600" y="666750"/>
          <a:ext cx="9920376" cy="914400"/>
        </p:xfrm>
        <a:graphic>
          <a:graphicData uri="http://schemas.openxmlformats.org/drawingml/2006/table">
            <a:tbl>
              <a:tblPr firstRow="1" bandRow="1">
                <a:tableStyleId>{5940675A-B579-460E-94D1-54222C63F5DA}</a:tableStyleId>
              </a:tblPr>
              <a:tblGrid>
                <a:gridCol w="3306792">
                  <a:extLst>
                    <a:ext uri="{9D8B030D-6E8A-4147-A177-3AD203B41FA5}">
                      <a16:colId xmlns:a16="http://schemas.microsoft.com/office/drawing/2014/main" val="20000"/>
                    </a:ext>
                  </a:extLst>
                </a:gridCol>
                <a:gridCol w="3306792">
                  <a:extLst>
                    <a:ext uri="{9D8B030D-6E8A-4147-A177-3AD203B41FA5}">
                      <a16:colId xmlns:a16="http://schemas.microsoft.com/office/drawing/2014/main" val="20001"/>
                    </a:ext>
                  </a:extLst>
                </a:gridCol>
                <a:gridCol w="3306792">
                  <a:extLst>
                    <a:ext uri="{9D8B030D-6E8A-4147-A177-3AD203B41FA5}">
                      <a16:colId xmlns:a16="http://schemas.microsoft.com/office/drawing/2014/main" val="20002"/>
                    </a:ext>
                  </a:extLst>
                </a:gridCol>
              </a:tblGrid>
              <a:tr h="342900">
                <a:tc rowSpan="2">
                  <a:txBody>
                    <a:bodyPr/>
                    <a:lstStyle/>
                    <a:p>
                      <a:pPr algn="ctr"/>
                      <a:r>
                        <a:rPr lang="en-US" sz="2400" dirty="0">
                          <a:solidFill>
                            <a:schemeClr val="bg1"/>
                          </a:solidFill>
                        </a:rPr>
                        <a:t>Adiabatic process</a:t>
                      </a:r>
                    </a:p>
                    <a:p>
                      <a:pPr algn="ctr"/>
                      <a:r>
                        <a:rPr lang="en-US" sz="2400" dirty="0">
                          <a:solidFill>
                            <a:schemeClr val="bg1"/>
                          </a:solidFill>
                        </a:rPr>
                        <a:t>(expansion process)</a:t>
                      </a:r>
                      <a:endParaRPr lang="en-GB" sz="2400" dirty="0">
                        <a:solidFill>
                          <a:schemeClr val="bg1"/>
                        </a:solidFill>
                      </a:endParaRPr>
                    </a:p>
                  </a:txBody>
                  <a:tcPr anchor="ctr">
                    <a:solidFill>
                      <a:schemeClr val="accent2">
                        <a:lumMod val="50000"/>
                      </a:schemeClr>
                    </a:solidFill>
                  </a:tcPr>
                </a:tc>
                <a:tc rowSpan="2">
                  <a:txBody>
                    <a:bodyPr/>
                    <a:lstStyle/>
                    <a:p>
                      <a:pPr algn="ctr"/>
                      <a:r>
                        <a:rPr lang="en-US" sz="2400" dirty="0"/>
                        <a:t>Irreversible</a:t>
                      </a:r>
                      <a:endParaRPr lang="en-GB" sz="2400" dirty="0"/>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free expansion</a:t>
                      </a:r>
                      <a:endParaRPr lang="en-GB" sz="2400" dirty="0"/>
                    </a:p>
                  </a:txBody>
                  <a:tcPr anchor="ctr">
                    <a:solidFill>
                      <a:schemeClr val="accent2">
                        <a:lumMod val="60000"/>
                        <a:lumOff val="40000"/>
                      </a:schemeClr>
                    </a:solidFill>
                  </a:tcPr>
                </a:tc>
                <a:extLst>
                  <a:ext uri="{0D108BD9-81ED-4DB2-BD59-A6C34878D82A}">
                    <a16:rowId xmlns:a16="http://schemas.microsoft.com/office/drawing/2014/main" val="10000"/>
                  </a:ext>
                </a:extLst>
              </a:tr>
              <a:tr h="370840">
                <a:tc vMerge="1">
                  <a:txBody>
                    <a:bodyPr/>
                    <a:lstStyle/>
                    <a:p>
                      <a:endParaRPr lang="en-GB" dirty="0"/>
                    </a:p>
                  </a:txBody>
                  <a:tcPr/>
                </a:tc>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intermediate expansion</a:t>
                      </a:r>
                      <a:endParaRPr lang="en-GB" sz="2400" dirty="0">
                        <a:solidFill>
                          <a:schemeClr val="bg1"/>
                        </a:solidFill>
                      </a:endParaRPr>
                    </a:p>
                  </a:txBody>
                  <a:tcPr anchor="ctr">
                    <a:solidFill>
                      <a:schemeClr val="accent4">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30786080"/>
              </p:ext>
            </p:extLst>
          </p:nvPr>
        </p:nvGraphicFramePr>
        <p:xfrm>
          <a:off x="990600" y="2962869"/>
          <a:ext cx="9920376" cy="914400"/>
        </p:xfrm>
        <a:graphic>
          <a:graphicData uri="http://schemas.openxmlformats.org/drawingml/2006/table">
            <a:tbl>
              <a:tblPr firstRow="1" bandRow="1">
                <a:tableStyleId>{5940675A-B579-460E-94D1-54222C63F5DA}</a:tableStyleId>
              </a:tblPr>
              <a:tblGrid>
                <a:gridCol w="3306792">
                  <a:extLst>
                    <a:ext uri="{9D8B030D-6E8A-4147-A177-3AD203B41FA5}">
                      <a16:colId xmlns:a16="http://schemas.microsoft.com/office/drawing/2014/main" val="20000"/>
                    </a:ext>
                  </a:extLst>
                </a:gridCol>
                <a:gridCol w="3306792">
                  <a:extLst>
                    <a:ext uri="{9D8B030D-6E8A-4147-A177-3AD203B41FA5}">
                      <a16:colId xmlns:a16="http://schemas.microsoft.com/office/drawing/2014/main" val="20001"/>
                    </a:ext>
                  </a:extLst>
                </a:gridCol>
                <a:gridCol w="3306792">
                  <a:extLst>
                    <a:ext uri="{9D8B030D-6E8A-4147-A177-3AD203B41FA5}">
                      <a16:colId xmlns:a16="http://schemas.microsoft.com/office/drawing/2014/main" val="20002"/>
                    </a:ext>
                  </a:extLst>
                </a:gridCol>
              </a:tblGrid>
              <a:tr h="342900">
                <a:tc rowSpan="2">
                  <a:txBody>
                    <a:bodyPr/>
                    <a:lstStyle/>
                    <a:p>
                      <a:pPr algn="ctr"/>
                      <a:r>
                        <a:rPr lang="en-US" sz="2400" dirty="0">
                          <a:solidFill>
                            <a:schemeClr val="bg1"/>
                          </a:solidFill>
                        </a:rPr>
                        <a:t>Adiabatic process</a:t>
                      </a:r>
                    </a:p>
                    <a:p>
                      <a:pPr algn="ctr"/>
                      <a:r>
                        <a:rPr lang="en-US" sz="2400" dirty="0">
                          <a:solidFill>
                            <a:schemeClr val="bg1"/>
                          </a:solidFill>
                        </a:rPr>
                        <a:t>(expansion process)</a:t>
                      </a:r>
                      <a:endParaRPr lang="en-GB" sz="2400" dirty="0">
                        <a:solidFill>
                          <a:schemeClr val="bg1"/>
                        </a:solidFill>
                      </a:endParaRPr>
                    </a:p>
                  </a:txBody>
                  <a:tcPr anchor="ctr">
                    <a:solidFill>
                      <a:schemeClr val="accent2">
                        <a:lumMod val="50000"/>
                      </a:schemeClr>
                    </a:solidFill>
                  </a:tcPr>
                </a:tc>
                <a:tc rowSpan="2">
                  <a:txBody>
                    <a:bodyPr/>
                    <a:lstStyle/>
                    <a:p>
                      <a:pPr algn="ctr"/>
                      <a:r>
                        <a:rPr lang="en-US" sz="2400" dirty="0"/>
                        <a:t>Irreversible</a:t>
                      </a:r>
                      <a:endParaRPr lang="en-GB" sz="2400" dirty="0"/>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free expansion</a:t>
                      </a:r>
                      <a:endParaRPr lang="en-GB" sz="2400" dirty="0">
                        <a:solidFill>
                          <a:schemeClr val="bg1"/>
                        </a:solidFill>
                      </a:endParaRPr>
                    </a:p>
                  </a:txBody>
                  <a:tcPr anchor="ctr">
                    <a:solidFill>
                      <a:schemeClr val="accent2">
                        <a:lumMod val="60000"/>
                        <a:lumOff val="40000"/>
                      </a:schemeClr>
                    </a:solidFill>
                  </a:tcPr>
                </a:tc>
                <a:extLst>
                  <a:ext uri="{0D108BD9-81ED-4DB2-BD59-A6C34878D82A}">
                    <a16:rowId xmlns:a16="http://schemas.microsoft.com/office/drawing/2014/main" val="10000"/>
                  </a:ext>
                </a:extLst>
              </a:tr>
              <a:tr h="370840">
                <a:tc vMerge="1">
                  <a:txBody>
                    <a:bodyPr/>
                    <a:lstStyle/>
                    <a:p>
                      <a:endParaRPr lang="en-GB" dirty="0"/>
                    </a:p>
                  </a:txBody>
                  <a:tcPr/>
                </a:tc>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intermediate expansion</a:t>
                      </a:r>
                      <a:endParaRPr lang="en-GB" sz="2400" dirty="0"/>
                    </a:p>
                  </a:txBody>
                  <a:tcPr anchor="ctr">
                    <a:solidFill>
                      <a:schemeClr val="accent4">
                        <a:lumMod val="60000"/>
                        <a:lumOff val="40000"/>
                      </a:scheme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990600" y="2041177"/>
            <a:ext cx="4434227" cy="523220"/>
          </a:xfrm>
          <a:prstGeom prst="rect">
            <a:avLst/>
          </a:prstGeom>
          <a:noFill/>
        </p:spPr>
        <p:txBody>
          <a:bodyPr wrap="none" rtlCol="0">
            <a:spAutoFit/>
          </a:bodyPr>
          <a:lstStyle/>
          <a:p>
            <a:r>
              <a:rPr lang="en-US" sz="2800" dirty="0">
                <a:solidFill>
                  <a:srgbClr val="FF0000"/>
                </a:solidFill>
              </a:rPr>
              <a:t>q</a:t>
            </a:r>
            <a:r>
              <a:rPr lang="en-US" sz="2800" dirty="0"/>
              <a:t> = 0 , </a:t>
            </a:r>
            <a:r>
              <a:rPr lang="en-US" sz="2800" dirty="0">
                <a:solidFill>
                  <a:srgbClr val="FF0000"/>
                </a:solidFill>
              </a:rPr>
              <a:t>w</a:t>
            </a:r>
            <a:r>
              <a:rPr lang="en-US" sz="2800" dirty="0"/>
              <a:t> = 0 , </a:t>
            </a:r>
            <a:r>
              <a:rPr lang="en-US" sz="2800" dirty="0">
                <a:solidFill>
                  <a:srgbClr val="FF0000"/>
                </a:solidFill>
              </a:rPr>
              <a:t>∆U</a:t>
            </a:r>
            <a:r>
              <a:rPr lang="en-US" sz="2800" dirty="0"/>
              <a:t> = 0 , </a:t>
            </a:r>
            <a:r>
              <a:rPr lang="en-US" sz="2800" dirty="0">
                <a:solidFill>
                  <a:srgbClr val="FF0000"/>
                </a:solidFill>
              </a:rPr>
              <a:t>∆H</a:t>
            </a:r>
            <a:r>
              <a:rPr lang="en-US" sz="2800" dirty="0"/>
              <a:t> = 0 </a:t>
            </a:r>
            <a:endParaRPr lang="en-GB" sz="2800" dirty="0"/>
          </a:p>
        </p:txBody>
      </p:sp>
      <p:sp>
        <p:nvSpPr>
          <p:cNvPr id="5" name="TextBox 4"/>
          <p:cNvSpPr txBox="1"/>
          <p:nvPr/>
        </p:nvSpPr>
        <p:spPr>
          <a:xfrm>
            <a:off x="990600" y="4328365"/>
            <a:ext cx="5456365" cy="461665"/>
          </a:xfrm>
          <a:prstGeom prst="rect">
            <a:avLst/>
          </a:prstGeom>
          <a:noFill/>
        </p:spPr>
        <p:txBody>
          <a:bodyPr wrap="none" rtlCol="0">
            <a:spAutoFit/>
          </a:bodyPr>
          <a:lstStyle/>
          <a:p>
            <a:r>
              <a:rPr lang="en-US" sz="2400" dirty="0"/>
              <a:t>Similar to the</a:t>
            </a:r>
            <a:r>
              <a:rPr lang="en-US" sz="2400" dirty="0">
                <a:solidFill>
                  <a:srgbClr val="0070C0"/>
                </a:solidFill>
              </a:rPr>
              <a:t> reversible adiabatic </a:t>
            </a:r>
            <a:r>
              <a:rPr lang="en-US" sz="2400" dirty="0"/>
              <a:t>process:</a:t>
            </a:r>
            <a:endParaRPr lang="en-GB" sz="2400" dirty="0"/>
          </a:p>
        </p:txBody>
      </p:sp>
      <mc:AlternateContent xmlns:mc="http://schemas.openxmlformats.org/markup-compatibility/2006" xmlns:a14="http://schemas.microsoft.com/office/drawing/2010/main">
        <mc:Choice Requires="a14">
          <p:sp>
            <p:nvSpPr>
              <p:cNvPr id="6" name="Rectangle 5"/>
              <p:cNvSpPr/>
              <p:nvPr/>
            </p:nvSpPr>
            <p:spPr>
              <a:xfrm>
                <a:off x="2902788" y="5241126"/>
                <a:ext cx="6096000" cy="1386790"/>
              </a:xfrm>
              <a:prstGeom prst="rect">
                <a:avLst/>
              </a:prstGeom>
            </p:spPr>
            <p:txBody>
              <a:bodyPr>
                <a:spAutoFit/>
              </a:bodyPr>
              <a:lstStyle/>
              <a:p>
                <a:pPr lvl="0"/>
                <a14:m>
                  <m:oMathPara xmlns:m="http://schemas.openxmlformats.org/officeDocument/2006/math">
                    <m:oMathParaPr>
                      <m:jc m:val="left"/>
                    </m:oMathParaPr>
                    <m:oMath xmlns:m="http://schemas.openxmlformats.org/officeDocument/2006/math">
                      <m:r>
                        <a:rPr lang="en-GB" sz="2800" i="1" smtClean="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𝑈</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cs typeface="Times New Roman" pitchFamily="18" charset="0"/>
                        </a:rPr>
                        <m:t>𝑛</m:t>
                      </m:r>
                      <m:acc>
                        <m:accPr>
                          <m:chr m:val="̅"/>
                          <m:ctrlPr>
                            <a:rPr lang="en-US" sz="2800" i="1">
                              <a:solidFill>
                                <a:prstClr val="black"/>
                              </a:solidFill>
                              <a:latin typeface="Cambria Math" panose="02040503050406030204" pitchFamily="18" charset="0"/>
                              <a:cs typeface="Times New Roman" pitchFamily="18" charset="0"/>
                            </a:rPr>
                          </m:ctrlPr>
                        </m:accPr>
                        <m:e>
                          <m:sSub>
                            <m:sSubPr>
                              <m:ctrlPr>
                                <a:rPr lang="en-US" sz="2800" i="1">
                                  <a:solidFill>
                                    <a:prstClr val="black"/>
                                  </a:solidFill>
                                  <a:latin typeface="Cambria Math" panose="02040503050406030204" pitchFamily="18" charset="0"/>
                                  <a:cs typeface="Times New Roman" pitchFamily="18" charset="0"/>
                                </a:rPr>
                              </m:ctrlPr>
                            </m:sSubPr>
                            <m:e>
                              <m:r>
                                <a:rPr lang="en-US" sz="2800" i="1">
                                  <a:solidFill>
                                    <a:prstClr val="black"/>
                                  </a:solidFill>
                                  <a:latin typeface="Cambria Math" panose="02040503050406030204" pitchFamily="18" charset="0"/>
                                  <a:cs typeface="Times New Roman" pitchFamily="18" charset="0"/>
                                </a:rPr>
                                <m:t>𝐶</m:t>
                              </m:r>
                            </m:e>
                            <m:sub>
                              <m:r>
                                <a:rPr lang="en-US" sz="2800" i="1">
                                  <a:solidFill>
                                    <a:prstClr val="black"/>
                                  </a:solidFill>
                                  <a:latin typeface="Cambria Math" panose="02040503050406030204" pitchFamily="18" charset="0"/>
                                  <a:cs typeface="Times New Roman" pitchFamily="18" charset="0"/>
                                </a:rPr>
                                <m:t>𝑉</m:t>
                              </m:r>
                            </m:sub>
                          </m:sSub>
                        </m:e>
                      </m:acc>
                      <m:r>
                        <a:rPr lang="en-US" sz="2800" i="1">
                          <a:solidFill>
                            <a:prstClr val="black"/>
                          </a:solidFill>
                          <a:latin typeface="Cambria Math" panose="02040503050406030204" pitchFamily="18" charset="0"/>
                          <a:ea typeface="Cambria Math" panose="02040503050406030204" pitchFamily="18" charset="0"/>
                          <a:cs typeface="Times New Roman" pitchFamily="18" charset="0"/>
                        </a:rPr>
                        <m:t>∆</m:t>
                      </m:r>
                      <m:r>
                        <a:rPr lang="en-US" sz="2800" i="1">
                          <a:solidFill>
                            <a:prstClr val="black"/>
                          </a:solidFill>
                          <a:latin typeface="Cambria Math" panose="02040503050406030204" pitchFamily="18" charset="0"/>
                          <a:ea typeface="Cambria Math" panose="02040503050406030204" pitchFamily="18" charset="0"/>
                          <a:cs typeface="Times New Roman" pitchFamily="18" charset="0"/>
                        </a:rPr>
                        <m:t>𝑇</m:t>
                      </m:r>
                      <m:r>
                        <a:rPr lang="en-US" sz="2800" b="0" i="0" smtClean="0">
                          <a:solidFill>
                            <a:prstClr val="black"/>
                          </a:solidFill>
                          <a:latin typeface="Cambria Math" panose="02040503050406030204" pitchFamily="18" charset="0"/>
                          <a:ea typeface="Cambria Math" panose="02040503050406030204" pitchFamily="18" charset="0"/>
                          <a:cs typeface="Times New Roman" pitchFamily="18" charset="0"/>
                        </a:rPr>
                        <m:t> , </m:t>
                      </m:r>
                      <m:r>
                        <a:rPr lang="en-US" sz="2800" b="0" i="1" smtClean="0">
                          <a:solidFill>
                            <a:prstClr val="black"/>
                          </a:solidFill>
                          <a:latin typeface="Cambria Math" panose="02040503050406030204" pitchFamily="18" charset="0"/>
                          <a:ea typeface="Cambria Math" panose="02040503050406030204" pitchFamily="18" charset="0"/>
                          <a:cs typeface="Times New Roman" pitchFamily="18" charset="0"/>
                        </a:rPr>
                        <m:t> </m:t>
                      </m:r>
                      <m:r>
                        <a:rPr lang="en-US" sz="2800" i="1" smtClean="0">
                          <a:solidFill>
                            <a:srgbClr val="FF0000"/>
                          </a:solidFill>
                          <a:latin typeface="Cambria Math" panose="02040503050406030204" pitchFamily="18" charset="0"/>
                        </a:rPr>
                        <m:t>𝑞</m:t>
                      </m:r>
                      <m:r>
                        <a:rPr lang="en-US" sz="2800" i="1">
                          <a:solidFill>
                            <a:prstClr val="black"/>
                          </a:solidFill>
                          <a:latin typeface="Cambria Math" panose="02040503050406030204" pitchFamily="18" charset="0"/>
                        </a:rPr>
                        <m:t>=0</m:t>
                      </m:r>
                      <m:r>
                        <a:rPr lang="en-US" sz="2800" b="0" i="1" smtClean="0">
                          <a:solidFill>
                            <a:prstClr val="black"/>
                          </a:solidFill>
                          <a:latin typeface="Cambria Math" panose="02040503050406030204" pitchFamily="18" charset="0"/>
                        </a:rPr>
                        <m:t> ,</m:t>
                      </m:r>
                      <m:r>
                        <a:rPr lang="en-US" sz="2800" i="1">
                          <a:solidFill>
                            <a:prstClr val="black"/>
                          </a:solidFill>
                          <a:latin typeface="Cambria Math" panose="02040503050406030204" pitchFamily="18" charset="0"/>
                        </a:rPr>
                        <m:t>   ∆</m:t>
                      </m:r>
                      <m:r>
                        <a:rPr lang="en-US" sz="2800" i="1">
                          <a:solidFill>
                            <a:prstClr val="black"/>
                          </a:solidFill>
                          <a:latin typeface="Cambria Math" panose="02040503050406030204" pitchFamily="18" charset="0"/>
                          <a:ea typeface="Cambria Math" panose="02040503050406030204" pitchFamily="18" charset="0"/>
                        </a:rPr>
                        <m:t>𝑈</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𝑤</m:t>
                      </m:r>
                    </m:oMath>
                  </m:oMathPara>
                </a14:m>
                <a:endParaRPr lang="en-US" sz="2800" dirty="0">
                  <a:solidFill>
                    <a:prstClr val="black"/>
                  </a:solidFill>
                  <a:ea typeface="Cambria Math" panose="02040503050406030204" pitchFamily="18" charset="0"/>
                </a:endParaRPr>
              </a:p>
              <a:p>
                <a:pPr lvl="0"/>
                <a:endParaRPr lang="en-US" sz="2800" dirty="0">
                  <a:solidFill>
                    <a:prstClr val="black"/>
                  </a:solidFill>
                </a:endParaRPr>
              </a:p>
              <a:p>
                <a:pPr lvl="0"/>
                <a14:m>
                  <m:oMathPara xmlns:m="http://schemas.openxmlformats.org/officeDocument/2006/math">
                    <m:oMathParaPr>
                      <m:jc m:val="left"/>
                    </m:oMathParaPr>
                    <m:oMath xmlns:m="http://schemas.openxmlformats.org/officeDocument/2006/math">
                      <m:r>
                        <a:rPr lang="en-US" sz="2800" i="1">
                          <a:solidFill>
                            <a:srgbClr val="FF0000"/>
                          </a:solidFill>
                          <a:latin typeface="Cambria Math" panose="02040503050406030204" pitchFamily="18" charset="0"/>
                          <a:ea typeface="Cambria Math" panose="02040503050406030204" pitchFamily="18" charset="0"/>
                        </a:rPr>
                        <m:t>𝑤</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cs typeface="Times New Roman" pitchFamily="18" charset="0"/>
                        </a:rPr>
                        <m:t>𝑛</m:t>
                      </m:r>
                      <m:acc>
                        <m:accPr>
                          <m:chr m:val="̅"/>
                          <m:ctrlPr>
                            <a:rPr lang="en-US" sz="2800" i="1">
                              <a:solidFill>
                                <a:prstClr val="black"/>
                              </a:solidFill>
                              <a:latin typeface="Cambria Math" panose="02040503050406030204" pitchFamily="18" charset="0"/>
                              <a:cs typeface="Times New Roman" pitchFamily="18" charset="0"/>
                            </a:rPr>
                          </m:ctrlPr>
                        </m:accPr>
                        <m:e>
                          <m:sSub>
                            <m:sSubPr>
                              <m:ctrlPr>
                                <a:rPr lang="en-US" sz="2800" i="1">
                                  <a:solidFill>
                                    <a:prstClr val="black"/>
                                  </a:solidFill>
                                  <a:latin typeface="Cambria Math" panose="02040503050406030204" pitchFamily="18" charset="0"/>
                                  <a:cs typeface="Times New Roman" pitchFamily="18" charset="0"/>
                                </a:rPr>
                              </m:ctrlPr>
                            </m:sSubPr>
                            <m:e>
                              <m:r>
                                <a:rPr lang="en-US" sz="2800" i="1">
                                  <a:solidFill>
                                    <a:prstClr val="black"/>
                                  </a:solidFill>
                                  <a:latin typeface="Cambria Math" panose="02040503050406030204" pitchFamily="18" charset="0"/>
                                  <a:cs typeface="Times New Roman" pitchFamily="18" charset="0"/>
                                </a:rPr>
                                <m:t>𝐶</m:t>
                              </m:r>
                            </m:e>
                            <m:sub>
                              <m:r>
                                <a:rPr lang="en-US" sz="2800" i="1">
                                  <a:solidFill>
                                    <a:prstClr val="black"/>
                                  </a:solidFill>
                                  <a:latin typeface="Cambria Math" panose="02040503050406030204" pitchFamily="18" charset="0"/>
                                  <a:cs typeface="Times New Roman" pitchFamily="18" charset="0"/>
                                </a:rPr>
                                <m:t>𝑉</m:t>
                              </m:r>
                            </m:sub>
                          </m:sSub>
                        </m:e>
                      </m:acc>
                      <m:r>
                        <a:rPr lang="en-US" sz="2800" i="1">
                          <a:solidFill>
                            <a:prstClr val="black"/>
                          </a:solidFill>
                          <a:latin typeface="Cambria Math" panose="02040503050406030204" pitchFamily="18" charset="0"/>
                          <a:ea typeface="Cambria Math" panose="02040503050406030204" pitchFamily="18" charset="0"/>
                          <a:cs typeface="Times New Roman" pitchFamily="18" charset="0"/>
                        </a:rPr>
                        <m:t>∆</m:t>
                      </m:r>
                      <m:r>
                        <a:rPr lang="en-US" sz="2800" i="1">
                          <a:solidFill>
                            <a:prstClr val="black"/>
                          </a:solidFill>
                          <a:latin typeface="Cambria Math" panose="02040503050406030204" pitchFamily="18" charset="0"/>
                          <a:ea typeface="Cambria Math" panose="02040503050406030204" pitchFamily="18" charset="0"/>
                          <a:cs typeface="Times New Roman" pitchFamily="18" charset="0"/>
                        </a:rPr>
                        <m:t>𝑇</m:t>
                      </m:r>
                      <m:r>
                        <a:rPr lang="en-US" sz="2800" b="0" i="0" smtClean="0">
                          <a:solidFill>
                            <a:prstClr val="black"/>
                          </a:solidFill>
                          <a:latin typeface="Cambria Math" panose="02040503050406030204" pitchFamily="18" charset="0"/>
                          <a:ea typeface="Cambria Math" panose="02040503050406030204" pitchFamily="18" charset="0"/>
                          <a:cs typeface="Times New Roman" pitchFamily="18" charset="0"/>
                        </a:rPr>
                        <m:t> ,  </m:t>
                      </m:r>
                      <m:r>
                        <a:rPr lang="en-GB" sz="2800" i="1">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𝐻</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cs typeface="Times New Roman" pitchFamily="18" charset="0"/>
                        </a:rPr>
                        <m:t>𝑛</m:t>
                      </m:r>
                      <m:acc>
                        <m:accPr>
                          <m:chr m:val="̅"/>
                          <m:ctrlPr>
                            <a:rPr lang="en-US" sz="2800" i="1">
                              <a:solidFill>
                                <a:prstClr val="black"/>
                              </a:solidFill>
                              <a:latin typeface="Cambria Math" panose="02040503050406030204" pitchFamily="18" charset="0"/>
                              <a:cs typeface="Times New Roman" pitchFamily="18" charset="0"/>
                            </a:rPr>
                          </m:ctrlPr>
                        </m:accPr>
                        <m:e>
                          <m:sSub>
                            <m:sSubPr>
                              <m:ctrlPr>
                                <a:rPr lang="en-US" sz="2800" i="1">
                                  <a:solidFill>
                                    <a:prstClr val="black"/>
                                  </a:solidFill>
                                  <a:latin typeface="Cambria Math" panose="02040503050406030204" pitchFamily="18" charset="0"/>
                                  <a:cs typeface="Times New Roman" pitchFamily="18" charset="0"/>
                                </a:rPr>
                              </m:ctrlPr>
                            </m:sSubPr>
                            <m:e>
                              <m:r>
                                <a:rPr lang="en-US" sz="2800" i="1">
                                  <a:solidFill>
                                    <a:prstClr val="black"/>
                                  </a:solidFill>
                                  <a:latin typeface="Cambria Math" panose="02040503050406030204" pitchFamily="18" charset="0"/>
                                  <a:cs typeface="Times New Roman" pitchFamily="18" charset="0"/>
                                </a:rPr>
                                <m:t>𝐶</m:t>
                              </m:r>
                            </m:e>
                            <m:sub>
                              <m:r>
                                <a:rPr lang="en-US" sz="2800" i="1">
                                  <a:solidFill>
                                    <a:prstClr val="black"/>
                                  </a:solidFill>
                                  <a:latin typeface="Cambria Math" panose="02040503050406030204" pitchFamily="18" charset="0"/>
                                  <a:cs typeface="Times New Roman" pitchFamily="18" charset="0"/>
                                </a:rPr>
                                <m:t>𝑃</m:t>
                              </m:r>
                            </m:sub>
                          </m:sSub>
                        </m:e>
                      </m:acc>
                      <m:r>
                        <a:rPr lang="en-US" sz="2800" i="1">
                          <a:solidFill>
                            <a:prstClr val="black"/>
                          </a:solidFill>
                          <a:latin typeface="Cambria Math" panose="02040503050406030204" pitchFamily="18" charset="0"/>
                          <a:ea typeface="Cambria Math" panose="02040503050406030204" pitchFamily="18" charset="0"/>
                          <a:cs typeface="Times New Roman" pitchFamily="18" charset="0"/>
                        </a:rPr>
                        <m:t>∆</m:t>
                      </m:r>
                      <m:r>
                        <a:rPr lang="en-US" sz="2800" i="1">
                          <a:solidFill>
                            <a:prstClr val="black"/>
                          </a:solidFill>
                          <a:latin typeface="Cambria Math" panose="02040503050406030204" pitchFamily="18" charset="0"/>
                          <a:ea typeface="Cambria Math" panose="02040503050406030204" pitchFamily="18" charset="0"/>
                          <a:cs typeface="Times New Roman" pitchFamily="18" charset="0"/>
                        </a:rPr>
                        <m:t>𝑇</m:t>
                      </m:r>
                    </m:oMath>
                  </m:oMathPara>
                </a14:m>
                <a:endParaRPr lang="en-US" sz="2800" dirty="0">
                  <a:solidFill>
                    <a:prstClr val="black"/>
                  </a:solidFill>
                  <a:ea typeface="Cambria Math" panose="02040503050406030204"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902788" y="5241126"/>
                <a:ext cx="6096000" cy="1386790"/>
              </a:xfrm>
              <a:prstGeom prst="rect">
                <a:avLst/>
              </a:prstGeom>
              <a:blipFill rotWithShape="0">
                <a:blip r:embed="rId2"/>
                <a:stretch>
                  <a:fillRect/>
                </a:stretch>
              </a:blipFill>
            </p:spPr>
            <p:txBody>
              <a:bodyPr/>
              <a:lstStyle/>
              <a:p>
                <a:r>
                  <a:rPr lang="en-GB">
                    <a:noFill/>
                  </a:rPr>
                  <a:t> </a:t>
                </a:r>
              </a:p>
            </p:txBody>
          </p:sp>
        </mc:Fallback>
      </mc:AlternateContent>
      <p:sp>
        <p:nvSpPr>
          <p:cNvPr id="7" name="Slide Number Placeholder 6"/>
          <p:cNvSpPr>
            <a:spLocks noGrp="1"/>
          </p:cNvSpPr>
          <p:nvPr>
            <p:ph type="sldNum" sz="quarter" idx="12"/>
          </p:nvPr>
        </p:nvSpPr>
        <p:spPr/>
        <p:txBody>
          <a:bodyPr/>
          <a:lstStyle/>
          <a:p>
            <a:fld id="{1509B33C-29CF-42AC-80A8-79AD0A377C5A}" type="slidenum">
              <a:rPr lang="en-GB" smtClean="0"/>
              <a:t>62</a:t>
            </a:fld>
            <a:endParaRPr lang="en-GB"/>
          </a:p>
        </p:txBody>
      </p:sp>
    </p:spTree>
    <p:extLst>
      <p:ext uri="{BB962C8B-B14F-4D97-AF65-F5344CB8AC3E}">
        <p14:creationId xmlns:p14="http://schemas.microsoft.com/office/powerpoint/2010/main" val="3138305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767681" y="681038"/>
            <a:ext cx="8656637" cy="54959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1509B33C-29CF-42AC-80A8-79AD0A377C5A}" type="slidenum">
              <a:rPr lang="en-GB" smtClean="0"/>
              <a:t>63</a:t>
            </a:fld>
            <a:endParaRPr lang="en-GB"/>
          </a:p>
        </p:txBody>
      </p:sp>
    </p:spTree>
    <p:extLst>
      <p:ext uri="{BB962C8B-B14F-4D97-AF65-F5344CB8AC3E}">
        <p14:creationId xmlns:p14="http://schemas.microsoft.com/office/powerpoint/2010/main" val="796352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300" y="388888"/>
            <a:ext cx="10401300" cy="1146532"/>
          </a:xfrm>
          <a:prstGeom prst="rect">
            <a:avLst/>
          </a:prstGeom>
        </p:spPr>
        <p:txBody>
          <a:bodyPr wrap="square">
            <a:spAutoFit/>
          </a:bodyPr>
          <a:lstStyle/>
          <a:p>
            <a:pPr lvl="0" algn="just">
              <a:lnSpc>
                <a:spcPct val="150000"/>
              </a:lnSpc>
            </a:pPr>
            <a:r>
              <a:rPr lang="en-US" sz="2400" dirty="0">
                <a:solidFill>
                  <a:prstClr val="black"/>
                </a:solidFill>
                <a:cs typeface="Times New Roman" pitchFamily="18" charset="0"/>
              </a:rPr>
              <a:t>For the </a:t>
            </a:r>
            <a:r>
              <a:rPr lang="en-US" sz="2400" b="1" dirty="0">
                <a:solidFill>
                  <a:srgbClr val="FF0000"/>
                </a:solidFill>
                <a:cs typeface="Times New Roman" pitchFamily="18" charset="0"/>
              </a:rPr>
              <a:t>reversible and irreversible adiabatic </a:t>
            </a:r>
            <a:r>
              <a:rPr lang="en-US" sz="2400" dirty="0">
                <a:solidFill>
                  <a:prstClr val="black"/>
                </a:solidFill>
                <a:cs typeface="Times New Roman" pitchFamily="18" charset="0"/>
              </a:rPr>
              <a:t>expansion of a </a:t>
            </a:r>
            <a:r>
              <a:rPr lang="en-US" sz="2400" b="1" dirty="0">
                <a:solidFill>
                  <a:prstClr val="black"/>
                </a:solidFill>
                <a:cs typeface="Times New Roman" pitchFamily="18" charset="0"/>
              </a:rPr>
              <a:t>perfect gas</a:t>
            </a:r>
            <a:r>
              <a:rPr lang="en-US" sz="2400" dirty="0">
                <a:solidFill>
                  <a:prstClr val="black"/>
                </a:solidFill>
                <a:cs typeface="Times New Roman" pitchFamily="18" charset="0"/>
              </a:rPr>
              <a:t>, </a:t>
            </a:r>
            <a:r>
              <a:rPr lang="en-US" sz="2400" dirty="0">
                <a:solidFill>
                  <a:srgbClr val="0070C0"/>
                </a:solidFill>
                <a:cs typeface="Times New Roman" pitchFamily="18" charset="0"/>
              </a:rPr>
              <a:t>work </a:t>
            </a:r>
            <a:r>
              <a:rPr lang="en-US" sz="2400" dirty="0">
                <a:solidFill>
                  <a:prstClr val="black"/>
                </a:solidFill>
                <a:cs typeface="Times New Roman" pitchFamily="18" charset="0"/>
              </a:rPr>
              <a:t>are related by an expression that depends on the </a:t>
            </a:r>
            <a:r>
              <a:rPr lang="en-US" sz="2400" b="1" dirty="0">
                <a:solidFill>
                  <a:srgbClr val="FF0000"/>
                </a:solidFill>
                <a:cs typeface="Times New Roman" pitchFamily="18" charset="0"/>
              </a:rPr>
              <a:t>ratio of heat capacities </a:t>
            </a:r>
            <a:r>
              <a:rPr lang="el-GR" sz="2400" b="1" dirty="0">
                <a:solidFill>
                  <a:srgbClr val="FF0000"/>
                </a:solidFill>
                <a:latin typeface="Yu Gothic" panose="020B0400000000000000" pitchFamily="34" charset="-128"/>
                <a:ea typeface="Yu Gothic" panose="020B0400000000000000" pitchFamily="34" charset="-128"/>
                <a:cs typeface="Times New Roman" pitchFamily="18" charset="0"/>
              </a:rPr>
              <a:t>γ</a:t>
            </a:r>
            <a:endParaRPr lang="en-US" sz="2400" b="1" dirty="0">
              <a:solidFill>
                <a:srgbClr val="FF0000"/>
              </a:solidFill>
              <a:cs typeface="Times New Roman"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876300" y="2612705"/>
                <a:ext cx="2036070" cy="874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trlPr>
                            <a:rPr lang="en-US" sz="2400" b="0" i="1" smtClean="0">
                              <a:latin typeface="Cambria Math" panose="02040503050406030204" pitchFamily="18" charset="0"/>
                            </a:rPr>
                          </m:ctrlPr>
                        </m:naryPr>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sub>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sup>
                        <m:e>
                          <m:r>
                            <a:rPr lang="en-US" sz="2400" b="0" i="1" smtClean="0">
                              <a:latin typeface="Cambria Math" panose="02040503050406030204" pitchFamily="18" charset="0"/>
                            </a:rPr>
                            <m:t>𝑃𝑑𝑉</m:t>
                          </m:r>
                        </m:e>
                      </m:nary>
                    </m:oMath>
                  </m:oMathPara>
                </a14:m>
                <a:endParaRPr lang="en-GB"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876300" y="2612705"/>
                <a:ext cx="2036070" cy="87408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76300" y="1729492"/>
                <a:ext cx="3056862" cy="524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𝑈</m:t>
                      </m:r>
                      <m:r>
                        <a:rPr lang="en-US" sz="2800" b="0" i="1" smtClean="0">
                          <a:solidFill>
                            <a:schemeClr val="tx1"/>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𝑤</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cs typeface="Times New Roman" pitchFamily="18" charset="0"/>
                        </a:rPr>
                        <m:t>𝑛</m:t>
                      </m:r>
                      <m:acc>
                        <m:accPr>
                          <m:chr m:val="̅"/>
                          <m:ctrlPr>
                            <a:rPr lang="en-US" sz="2800" i="1">
                              <a:solidFill>
                                <a:prstClr val="black"/>
                              </a:solidFill>
                              <a:latin typeface="Cambria Math" panose="02040503050406030204" pitchFamily="18" charset="0"/>
                              <a:cs typeface="Times New Roman" pitchFamily="18" charset="0"/>
                            </a:rPr>
                          </m:ctrlPr>
                        </m:accPr>
                        <m:e>
                          <m:sSub>
                            <m:sSubPr>
                              <m:ctrlPr>
                                <a:rPr lang="en-US" sz="2800" i="1">
                                  <a:solidFill>
                                    <a:prstClr val="black"/>
                                  </a:solidFill>
                                  <a:latin typeface="Cambria Math" panose="02040503050406030204" pitchFamily="18" charset="0"/>
                                  <a:cs typeface="Times New Roman" pitchFamily="18" charset="0"/>
                                </a:rPr>
                              </m:ctrlPr>
                            </m:sSubPr>
                            <m:e>
                              <m:r>
                                <a:rPr lang="en-US" sz="2800" i="1">
                                  <a:solidFill>
                                    <a:prstClr val="black"/>
                                  </a:solidFill>
                                  <a:latin typeface="Cambria Math" panose="02040503050406030204" pitchFamily="18" charset="0"/>
                                  <a:cs typeface="Times New Roman" pitchFamily="18" charset="0"/>
                                </a:rPr>
                                <m:t>𝐶</m:t>
                              </m:r>
                            </m:e>
                            <m:sub>
                              <m:r>
                                <a:rPr lang="en-US" sz="2800" i="1">
                                  <a:solidFill>
                                    <a:prstClr val="black"/>
                                  </a:solidFill>
                                  <a:latin typeface="Cambria Math" panose="02040503050406030204" pitchFamily="18" charset="0"/>
                                  <a:cs typeface="Times New Roman" pitchFamily="18" charset="0"/>
                                </a:rPr>
                                <m:t>𝑉</m:t>
                              </m:r>
                            </m:sub>
                          </m:sSub>
                        </m:e>
                      </m:acc>
                      <m:r>
                        <a:rPr lang="en-US" sz="2800" i="1">
                          <a:solidFill>
                            <a:prstClr val="black"/>
                          </a:solidFill>
                          <a:latin typeface="Cambria Math" panose="02040503050406030204" pitchFamily="18" charset="0"/>
                          <a:ea typeface="Cambria Math" panose="02040503050406030204" pitchFamily="18" charset="0"/>
                          <a:cs typeface="Times New Roman" pitchFamily="18" charset="0"/>
                        </a:rPr>
                        <m:t>∆</m:t>
                      </m:r>
                      <m:r>
                        <a:rPr lang="en-US" sz="2800" i="1">
                          <a:solidFill>
                            <a:prstClr val="black"/>
                          </a:solidFill>
                          <a:latin typeface="Cambria Math" panose="02040503050406030204" pitchFamily="18" charset="0"/>
                          <a:ea typeface="Cambria Math" panose="02040503050406030204" pitchFamily="18" charset="0"/>
                          <a:cs typeface="Times New Roman" pitchFamily="18" charset="0"/>
                        </a:rPr>
                        <m:t>𝑇</m:t>
                      </m:r>
                      <m:r>
                        <a:rPr lang="en-US" sz="2800">
                          <a:solidFill>
                            <a:prstClr val="black"/>
                          </a:solidFill>
                          <a:latin typeface="Cambria Math" panose="02040503050406030204" pitchFamily="18" charset="0"/>
                          <a:ea typeface="Cambria Math" panose="02040503050406030204" pitchFamily="18" charset="0"/>
                          <a:cs typeface="Times New Roman" pitchFamily="18" charset="0"/>
                        </a:rPr>
                        <m:t> </m:t>
                      </m:r>
                    </m:oMath>
                  </m:oMathPara>
                </a14:m>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876300" y="1729492"/>
                <a:ext cx="3056862" cy="524118"/>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05300" y="2860978"/>
                <a:ext cx="2435795" cy="461665"/>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2400" i="1">
                          <a:solidFill>
                            <a:prstClr val="black"/>
                          </a:solidFill>
                          <a:latin typeface="Cambria Math" panose="02040503050406030204" pitchFamily="18" charset="0"/>
                        </a:rPr>
                        <m:t>𝑃</m:t>
                      </m:r>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𝑉</m:t>
                          </m:r>
                        </m:e>
                        <m:sup>
                          <m:r>
                            <a:rPr lang="en-US" sz="2400" i="1">
                              <a:solidFill>
                                <a:prstClr val="black"/>
                              </a:solidFill>
                              <a:latin typeface="Cambria Math" panose="02040503050406030204" pitchFamily="18" charset="0"/>
                              <a:ea typeface="Cambria Math" panose="02040503050406030204" pitchFamily="18" charset="0"/>
                            </a:rPr>
                            <m:t>𝛾</m:t>
                          </m:r>
                        </m:sup>
                      </m:sSup>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𝑐𝑜𝑛𝑠𝑡𝑎𝑛𝑡</m:t>
                      </m:r>
                    </m:oMath>
                  </m:oMathPara>
                </a14:m>
                <a:endParaRPr lang="en-US" sz="2400"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305300" y="2860978"/>
                <a:ext cx="2435795" cy="46166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134025" y="2716162"/>
                <a:ext cx="1866985" cy="6671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𝑐𝑜𝑛𝑠𝑡𝑎𝑛𝑡</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𝑉</m:t>
                              </m:r>
                            </m:e>
                            <m:sup>
                              <m:r>
                                <a:rPr lang="en-US" sz="2400" b="0" i="1" smtClean="0">
                                  <a:latin typeface="Cambria Math" panose="02040503050406030204" pitchFamily="18" charset="0"/>
                                  <a:ea typeface="Cambria Math" panose="02040503050406030204" pitchFamily="18" charset="0"/>
                                </a:rPr>
                                <m:t>𝛾</m:t>
                              </m:r>
                            </m:sup>
                          </m:sSup>
                        </m:den>
                      </m:f>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8134025" y="2716162"/>
                <a:ext cx="1866985" cy="66717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1597" y="3915097"/>
                <a:ext cx="10456003" cy="10468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panose="02040503050406030204" pitchFamily="18" charset="0"/>
                        </a:rPr>
                        <m:t>𝑤</m:t>
                      </m:r>
                      <m:r>
                        <a:rPr lang="en-US" sz="2400" i="1" smtClean="0">
                          <a:solidFill>
                            <a:prstClr val="black"/>
                          </a:solidFill>
                          <a:latin typeface="Cambria Math" panose="02040503050406030204" pitchFamily="18" charset="0"/>
                        </a:rPr>
                        <m:t>=−</m:t>
                      </m:r>
                      <m:nary>
                        <m:naryPr>
                          <m:ctrlPr>
                            <a:rPr lang="en-US" sz="2400" i="1">
                              <a:solidFill>
                                <a:prstClr val="black"/>
                              </a:solidFill>
                              <a:latin typeface="Cambria Math" panose="02040503050406030204" pitchFamily="18" charset="0"/>
                            </a:rPr>
                          </m:ctrlPr>
                        </m:naryPr>
                        <m:sub>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2</m:t>
                              </m:r>
                            </m:sub>
                          </m:sSub>
                        </m:sub>
                        <m:sup>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1</m:t>
                              </m:r>
                            </m:sub>
                          </m:sSub>
                        </m:sup>
                        <m:e>
                          <m:f>
                            <m:fPr>
                              <m:ctrlPr>
                                <a:rPr lang="en-US" sz="2400" i="1">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𝑐𝑜𝑛𝑠𝑡𝑎𝑛𝑡</m:t>
                              </m:r>
                            </m:num>
                            <m:den>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𝑉</m:t>
                                  </m:r>
                                </m:e>
                                <m:sup>
                                  <m:r>
                                    <a:rPr lang="en-US" sz="2400" i="1">
                                      <a:solidFill>
                                        <a:prstClr val="black"/>
                                      </a:solidFill>
                                      <a:latin typeface="Cambria Math" panose="02040503050406030204" pitchFamily="18" charset="0"/>
                                      <a:ea typeface="Cambria Math" panose="02040503050406030204" pitchFamily="18" charset="0"/>
                                    </a:rPr>
                                    <m:t>𝛾</m:t>
                                  </m:r>
                                </m:sup>
                              </m:sSup>
                            </m:den>
                          </m:f>
                          <m:r>
                            <a:rPr lang="en-US" sz="2400" i="1">
                              <a:solidFill>
                                <a:prstClr val="black"/>
                              </a:solidFill>
                              <a:latin typeface="Cambria Math" panose="02040503050406030204" pitchFamily="18" charset="0"/>
                            </a:rPr>
                            <m:t>𝑑𝑉</m:t>
                          </m:r>
                          <m:r>
                            <a:rPr lang="en-US" sz="2400" b="0" i="1" smtClean="0">
                              <a:solidFill>
                                <a:prstClr val="black"/>
                              </a:solidFill>
                              <a:latin typeface="Cambria Math" panose="02040503050406030204" pitchFamily="18" charset="0"/>
                            </a:rPr>
                            <m:t>=−</m:t>
                          </m:r>
                          <m:f>
                            <m:fPr>
                              <m:ctrlPr>
                                <a:rPr lang="en-US" sz="2400" b="0" i="1" smtClean="0">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𝑐𝑜𝑛𝑠𝑡𝑎𝑛𝑡</m:t>
                              </m:r>
                            </m:num>
                            <m:den>
                              <m:r>
                                <a:rPr lang="en-US" sz="2400" b="0" i="1" smtClean="0">
                                  <a:solidFill>
                                    <a:prstClr val="black"/>
                                  </a:solidFill>
                                  <a:latin typeface="Cambria Math" panose="02040503050406030204" pitchFamily="18" charset="0"/>
                                </a:rPr>
                                <m:t>−</m:t>
                              </m:r>
                              <m:r>
                                <a:rPr lang="en-US" sz="2400" b="0" i="1" smtClean="0">
                                  <a:solidFill>
                                    <a:prstClr val="black"/>
                                  </a:solidFill>
                                  <a:latin typeface="Cambria Math" panose="02040503050406030204" pitchFamily="18" charset="0"/>
                                  <a:ea typeface="Cambria Math" panose="02040503050406030204" pitchFamily="18" charset="0"/>
                                </a:rPr>
                                <m:t>𝛾</m:t>
                              </m:r>
                              <m:r>
                                <a:rPr lang="en-US" sz="2400" b="0" i="1" smtClean="0">
                                  <a:solidFill>
                                    <a:prstClr val="black"/>
                                  </a:solidFill>
                                  <a:latin typeface="Cambria Math" panose="02040503050406030204" pitchFamily="18" charset="0"/>
                                  <a:ea typeface="Cambria Math" panose="02040503050406030204" pitchFamily="18" charset="0"/>
                                </a:rPr>
                                <m:t>+</m:t>
                              </m:r>
                              <m:r>
                                <a:rPr lang="en-US" sz="2400" b="0" i="1" smtClean="0">
                                  <a:solidFill>
                                    <a:prstClr val="black"/>
                                  </a:solidFill>
                                  <a:latin typeface="Cambria Math" panose="02040503050406030204" pitchFamily="18" charset="0"/>
                                  <a:ea typeface="Cambria Math" panose="02040503050406030204" pitchFamily="18" charset="0"/>
                                </a:rPr>
                                <m:t>1</m:t>
                              </m:r>
                            </m:den>
                          </m:f>
                          <m:d>
                            <m:dPr>
                              <m:ctrlPr>
                                <a:rPr lang="en-US" sz="2400" b="0" i="1" smtClean="0">
                                  <a:solidFill>
                                    <a:prstClr val="black"/>
                                  </a:solidFill>
                                  <a:latin typeface="Cambria Math" panose="02040503050406030204" pitchFamily="18" charset="0"/>
                                </a:rPr>
                              </m:ctrlPr>
                            </m:dPr>
                            <m:e>
                              <m:f>
                                <m:fPr>
                                  <m:ctrlPr>
                                    <a:rPr lang="en-US" sz="2400" b="0" i="1" smtClean="0">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1</m:t>
                                  </m:r>
                                </m:num>
                                <m:den>
                                  <m:sSubSup>
                                    <m:sSubSupPr>
                                      <m:ctrlPr>
                                        <a:rPr lang="en-US" sz="2400" b="0" i="1" smtClean="0">
                                          <a:solidFill>
                                            <a:prstClr val="black"/>
                                          </a:solidFill>
                                          <a:latin typeface="Cambria Math" panose="02040503050406030204" pitchFamily="18" charset="0"/>
                                        </a:rPr>
                                      </m:ctrlPr>
                                    </m:sSubSupPr>
                                    <m:e>
                                      <m:r>
                                        <a:rPr lang="en-US" sz="2400" b="0" i="1" smtClean="0">
                                          <a:solidFill>
                                            <a:prstClr val="black"/>
                                          </a:solidFill>
                                          <a:latin typeface="Cambria Math" panose="02040503050406030204" pitchFamily="18" charset="0"/>
                                        </a:rPr>
                                        <m:t>𝑉</m:t>
                                      </m:r>
                                    </m:e>
                                    <m:sub>
                                      <m:r>
                                        <a:rPr lang="en-US" sz="2400" b="0" i="1" smtClean="0">
                                          <a:solidFill>
                                            <a:prstClr val="black"/>
                                          </a:solidFill>
                                          <a:latin typeface="Cambria Math" panose="02040503050406030204" pitchFamily="18" charset="0"/>
                                        </a:rPr>
                                        <m:t>2</m:t>
                                      </m:r>
                                    </m:sub>
                                    <m:sup>
                                      <m:r>
                                        <a:rPr lang="en-US" sz="2400" b="0" i="1" smtClean="0">
                                          <a:solidFill>
                                            <a:prstClr val="black"/>
                                          </a:solidFill>
                                          <a:latin typeface="Cambria Math" panose="02040503050406030204" pitchFamily="18" charset="0"/>
                                          <a:ea typeface="Cambria Math" panose="02040503050406030204" pitchFamily="18" charset="0"/>
                                        </a:rPr>
                                        <m:t>𝛾</m:t>
                                      </m:r>
                                      <m:r>
                                        <a:rPr lang="en-US" sz="2400" b="0" i="1" smtClean="0">
                                          <a:solidFill>
                                            <a:prstClr val="black"/>
                                          </a:solidFill>
                                          <a:latin typeface="Cambria Math" panose="02040503050406030204" pitchFamily="18" charset="0"/>
                                          <a:ea typeface="Cambria Math" panose="02040503050406030204" pitchFamily="18" charset="0"/>
                                        </a:rPr>
                                        <m:t>−</m:t>
                                      </m:r>
                                      <m:r>
                                        <a:rPr lang="en-US" sz="2400" b="0" i="1" smtClean="0">
                                          <a:solidFill>
                                            <a:prstClr val="black"/>
                                          </a:solidFill>
                                          <a:latin typeface="Cambria Math" panose="02040503050406030204" pitchFamily="18" charset="0"/>
                                          <a:ea typeface="Cambria Math" panose="02040503050406030204" pitchFamily="18" charset="0"/>
                                        </a:rPr>
                                        <m:t>1</m:t>
                                      </m:r>
                                    </m:sup>
                                  </m:sSubSup>
                                </m:den>
                              </m:f>
                              <m:r>
                                <a:rPr lang="en-US" sz="2400" b="0" i="1" smtClean="0">
                                  <a:solidFill>
                                    <a:prstClr val="black"/>
                                  </a:solidFill>
                                  <a:latin typeface="Cambria Math" panose="02040503050406030204" pitchFamily="18" charset="0"/>
                                </a:rPr>
                                <m:t>−</m:t>
                              </m:r>
                              <m:f>
                                <m:fPr>
                                  <m:ctrlPr>
                                    <a:rPr lang="en-US" sz="2400" b="0" i="1" smtClean="0">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1</m:t>
                                  </m:r>
                                </m:num>
                                <m:den>
                                  <m:sSubSup>
                                    <m:sSubSupPr>
                                      <m:ctrlPr>
                                        <a:rPr lang="en-US" sz="2400" b="0" i="1" smtClean="0">
                                          <a:solidFill>
                                            <a:prstClr val="black"/>
                                          </a:solidFill>
                                          <a:latin typeface="Cambria Math" panose="02040503050406030204" pitchFamily="18" charset="0"/>
                                        </a:rPr>
                                      </m:ctrlPr>
                                    </m:sSubSupPr>
                                    <m:e>
                                      <m:r>
                                        <a:rPr lang="en-US" sz="2400" b="0" i="1" smtClean="0">
                                          <a:solidFill>
                                            <a:prstClr val="black"/>
                                          </a:solidFill>
                                          <a:latin typeface="Cambria Math" panose="02040503050406030204" pitchFamily="18" charset="0"/>
                                        </a:rPr>
                                        <m:t>𝑉</m:t>
                                      </m:r>
                                    </m:e>
                                    <m:sub>
                                      <m:r>
                                        <a:rPr lang="en-US" sz="2400" b="0" i="1" smtClean="0">
                                          <a:solidFill>
                                            <a:prstClr val="black"/>
                                          </a:solidFill>
                                          <a:latin typeface="Cambria Math" panose="02040503050406030204" pitchFamily="18" charset="0"/>
                                        </a:rPr>
                                        <m:t>1</m:t>
                                      </m:r>
                                    </m:sub>
                                    <m:sup>
                                      <m:r>
                                        <a:rPr lang="en-US" sz="2400" b="0" i="1" smtClean="0">
                                          <a:solidFill>
                                            <a:prstClr val="black"/>
                                          </a:solidFill>
                                          <a:latin typeface="Cambria Math" panose="02040503050406030204" pitchFamily="18" charset="0"/>
                                          <a:ea typeface="Cambria Math" panose="02040503050406030204" pitchFamily="18" charset="0"/>
                                        </a:rPr>
                                        <m:t>𝛾</m:t>
                                      </m:r>
                                      <m:r>
                                        <a:rPr lang="en-US" sz="2400" b="0" i="1" smtClean="0">
                                          <a:solidFill>
                                            <a:prstClr val="black"/>
                                          </a:solidFill>
                                          <a:latin typeface="Cambria Math" panose="02040503050406030204" pitchFamily="18" charset="0"/>
                                          <a:ea typeface="Cambria Math" panose="02040503050406030204" pitchFamily="18" charset="0"/>
                                        </a:rPr>
                                        <m:t>−</m:t>
                                      </m:r>
                                      <m:r>
                                        <a:rPr lang="en-US" sz="2400" b="0" i="1" smtClean="0">
                                          <a:solidFill>
                                            <a:prstClr val="black"/>
                                          </a:solidFill>
                                          <a:latin typeface="Cambria Math" panose="02040503050406030204" pitchFamily="18" charset="0"/>
                                          <a:ea typeface="Cambria Math" panose="02040503050406030204" pitchFamily="18" charset="0"/>
                                        </a:rPr>
                                        <m:t>1</m:t>
                                      </m:r>
                                    </m:sup>
                                  </m:sSubSup>
                                </m:den>
                              </m:f>
                            </m:e>
                          </m:d>
                        </m:e>
                      </m:nary>
                      <m:r>
                        <a:rPr lang="en-US" sz="2400" b="0" i="1" smtClean="0">
                          <a:solidFill>
                            <a:prstClr val="black"/>
                          </a:solidFill>
                          <a:latin typeface="Cambria Math" panose="02040503050406030204" pitchFamily="18" charset="0"/>
                        </a:rPr>
                        <m:t>=</m:t>
                      </m:r>
                      <m:f>
                        <m:fPr>
                          <m:ctrlPr>
                            <a:rPr lang="en-US" sz="2400" b="0" i="1" smtClean="0">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𝑃</m:t>
                          </m:r>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𝑉</m:t>
                              </m:r>
                            </m:e>
                            <m:sup>
                              <m:r>
                                <a:rPr lang="en-US" sz="2400" i="1">
                                  <a:solidFill>
                                    <a:prstClr val="black"/>
                                  </a:solidFill>
                                  <a:latin typeface="Cambria Math" panose="02040503050406030204" pitchFamily="18" charset="0"/>
                                  <a:ea typeface="Cambria Math" panose="02040503050406030204" pitchFamily="18" charset="0"/>
                                </a:rPr>
                                <m:t>𝛾</m:t>
                              </m:r>
                            </m:sup>
                          </m:sSup>
                        </m:num>
                        <m:den>
                          <m:r>
                            <a:rPr lang="en-US" sz="2400" b="0" i="1" smtClean="0">
                              <a:solidFill>
                                <a:prstClr val="black"/>
                              </a:solidFill>
                              <a:latin typeface="Cambria Math" panose="02040503050406030204" pitchFamily="18" charset="0"/>
                              <a:ea typeface="Cambria Math" panose="02040503050406030204" pitchFamily="18" charset="0"/>
                            </a:rPr>
                            <m:t>𝛾</m:t>
                          </m:r>
                          <m:r>
                            <a:rPr lang="en-US" sz="2400" b="0" i="1" smtClean="0">
                              <a:solidFill>
                                <a:prstClr val="black"/>
                              </a:solidFill>
                              <a:latin typeface="Cambria Math" panose="02040503050406030204" pitchFamily="18" charset="0"/>
                              <a:ea typeface="Cambria Math" panose="02040503050406030204" pitchFamily="18" charset="0"/>
                            </a:rPr>
                            <m:t>−</m:t>
                          </m:r>
                          <m:r>
                            <a:rPr lang="en-US" sz="2400" b="0" i="1" smtClean="0">
                              <a:solidFill>
                                <a:prstClr val="black"/>
                              </a:solidFill>
                              <a:latin typeface="Cambria Math" panose="02040503050406030204" pitchFamily="18" charset="0"/>
                              <a:ea typeface="Cambria Math" panose="02040503050406030204" pitchFamily="18" charset="0"/>
                            </a:rPr>
                            <m:t>1</m:t>
                          </m:r>
                        </m:den>
                      </m:f>
                      <m:d>
                        <m:dPr>
                          <m:ctrlPr>
                            <a:rPr lang="en-US" sz="2400" b="0" i="1" smtClean="0">
                              <a:solidFill>
                                <a:prstClr val="black"/>
                              </a:solidFill>
                              <a:latin typeface="Cambria Math" panose="02040503050406030204" pitchFamily="18" charset="0"/>
                            </a:rPr>
                          </m:ctrlPr>
                        </m:dPr>
                        <m:e>
                          <m:sSubSup>
                            <m:sSubSupPr>
                              <m:ctrlPr>
                                <a:rPr lang="en-US" sz="2400" i="1">
                                  <a:solidFill>
                                    <a:prstClr val="black"/>
                                  </a:solidFill>
                                  <a:latin typeface="Cambria Math" panose="02040503050406030204" pitchFamily="18" charset="0"/>
                                </a:rPr>
                              </m:ctrlPr>
                            </m:sSubSup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2</m:t>
                              </m:r>
                            </m:sub>
                            <m:sup>
                              <m:r>
                                <a:rPr lang="en-US" sz="2400" b="0" i="1" smtClean="0">
                                  <a:solidFill>
                                    <a:prstClr val="black"/>
                                  </a:solidFill>
                                  <a:latin typeface="Cambria Math" panose="02040503050406030204" pitchFamily="18" charset="0"/>
                                  <a:ea typeface="Cambria Math" panose="02040503050406030204" pitchFamily="18" charset="0"/>
                                </a:rPr>
                                <m:t>1</m:t>
                              </m:r>
                              <m:r>
                                <a:rPr lang="en-US" sz="2400" b="0" i="1" smtClean="0">
                                  <a:solidFill>
                                    <a:prstClr val="black"/>
                                  </a:solidFill>
                                  <a:latin typeface="Cambria Math" panose="02040503050406030204" pitchFamily="18" charset="0"/>
                                  <a:ea typeface="Cambria Math" panose="02040503050406030204" pitchFamily="18" charset="0"/>
                                </a:rPr>
                                <m:t>−</m:t>
                              </m:r>
                              <m:r>
                                <a:rPr lang="en-US" sz="2400" b="0" i="1" smtClean="0">
                                  <a:solidFill>
                                    <a:prstClr val="black"/>
                                  </a:solidFill>
                                  <a:latin typeface="Cambria Math" panose="02040503050406030204" pitchFamily="18" charset="0"/>
                                  <a:ea typeface="Cambria Math" panose="02040503050406030204" pitchFamily="18" charset="0"/>
                                </a:rPr>
                                <m:t>𝛾</m:t>
                              </m:r>
                            </m:sup>
                          </m:sSubSup>
                          <m:r>
                            <a:rPr lang="en-US" sz="2400" b="0" i="1" smtClean="0">
                              <a:solidFill>
                                <a:prstClr val="black"/>
                              </a:solidFill>
                              <a:latin typeface="Cambria Math" panose="02040503050406030204" pitchFamily="18" charset="0"/>
                              <a:ea typeface="Cambria Math" panose="02040503050406030204" pitchFamily="18" charset="0"/>
                            </a:rPr>
                            <m:t>−</m:t>
                          </m:r>
                          <m:sSubSup>
                            <m:sSubSupPr>
                              <m:ctrlPr>
                                <a:rPr lang="en-US" sz="2400" i="1">
                                  <a:solidFill>
                                    <a:prstClr val="black"/>
                                  </a:solidFill>
                                  <a:latin typeface="Cambria Math" panose="02040503050406030204" pitchFamily="18" charset="0"/>
                                </a:rPr>
                              </m:ctrlPr>
                            </m:sSubSup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1</m:t>
                              </m:r>
                            </m:sub>
                            <m:sup>
                              <m:r>
                                <a:rPr lang="en-US" sz="2400" b="0" i="1" smtClean="0">
                                  <a:solidFill>
                                    <a:prstClr val="black"/>
                                  </a:solidFill>
                                  <a:latin typeface="Cambria Math" panose="02040503050406030204" pitchFamily="18" charset="0"/>
                                  <a:ea typeface="Cambria Math" panose="02040503050406030204" pitchFamily="18" charset="0"/>
                                </a:rPr>
                                <m:t>1</m:t>
                              </m:r>
                              <m:r>
                                <a:rPr lang="en-US" sz="2400" b="0" i="1" smtClean="0">
                                  <a:solidFill>
                                    <a:prstClr val="black"/>
                                  </a:solidFill>
                                  <a:latin typeface="Cambria Math" panose="02040503050406030204" pitchFamily="18" charset="0"/>
                                  <a:ea typeface="Cambria Math" panose="02040503050406030204" pitchFamily="18" charset="0"/>
                                </a:rPr>
                                <m:t>−</m:t>
                              </m:r>
                              <m:r>
                                <a:rPr lang="en-US" sz="2400" b="0" i="1" smtClean="0">
                                  <a:solidFill>
                                    <a:prstClr val="black"/>
                                  </a:solidFill>
                                  <a:latin typeface="Cambria Math" panose="02040503050406030204" pitchFamily="18" charset="0"/>
                                  <a:ea typeface="Cambria Math" panose="02040503050406030204" pitchFamily="18" charset="0"/>
                                </a:rPr>
                                <m:t>𝛾</m:t>
                              </m:r>
                            </m:sup>
                          </m:sSubSup>
                        </m:e>
                      </m:d>
                    </m:oMath>
                  </m:oMathPara>
                </a14:m>
                <a:endParaRPr lang="en-GB" sz="2400" dirty="0"/>
              </a:p>
            </p:txBody>
          </p:sp>
        </mc:Choice>
        <mc:Fallback xmlns="">
          <p:sp>
            <p:nvSpPr>
              <p:cNvPr id="7" name="Rectangle 6"/>
              <p:cNvSpPr>
                <a:spLocks noRot="1" noChangeAspect="1" noMove="1" noResize="1" noEditPoints="1" noAdjustHandles="1" noChangeArrowheads="1" noChangeShapeType="1" noTextEdit="1"/>
              </p:cNvSpPr>
              <p:nvPr/>
            </p:nvSpPr>
            <p:spPr>
              <a:xfrm>
                <a:off x="821597" y="3915097"/>
                <a:ext cx="10456003" cy="1046890"/>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10594" y="5554442"/>
                <a:ext cx="2957733" cy="874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𝑤</m:t>
                          </m:r>
                        </m:e>
                        <m:sub>
                          <m:r>
                            <a:rPr lang="en-US" sz="2800" b="0" i="1" smtClean="0">
                              <a:solidFill>
                                <a:srgbClr val="FF0000"/>
                              </a:solidFill>
                              <a:latin typeface="Cambria Math" panose="02040503050406030204" pitchFamily="18" charset="0"/>
                            </a:rPr>
                            <m:t>𝑎𝑑</m:t>
                          </m:r>
                        </m:sub>
                      </m:sSub>
                      <m:r>
                        <a:rPr lang="en-US" sz="2800" b="0" i="1" smtClean="0">
                          <a:solidFill>
                            <a:srgbClr val="FF0000"/>
                          </a:solidFill>
                          <a:latin typeface="Cambria Math" panose="02040503050406030204" pitchFamily="18" charset="0"/>
                        </a:rPr>
                        <m:t>=</m:t>
                      </m:r>
                      <m:f>
                        <m:fPr>
                          <m:ctrlPr>
                            <a:rPr lang="en-US" sz="2800" b="0" i="1" smtClean="0">
                              <a:solidFill>
                                <a:srgbClr val="FF0000"/>
                              </a:solidFill>
                              <a:latin typeface="Cambria Math" panose="02040503050406030204" pitchFamily="18" charset="0"/>
                            </a:rPr>
                          </m:ctrlPr>
                        </m:fPr>
                        <m:num>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𝑃</m:t>
                              </m:r>
                            </m:e>
                            <m:sub>
                              <m:r>
                                <a:rPr lang="en-US" sz="2800" b="0" i="1" smtClean="0">
                                  <a:solidFill>
                                    <a:srgbClr val="FF0000"/>
                                  </a:solidFill>
                                  <a:latin typeface="Cambria Math" panose="02040503050406030204" pitchFamily="18" charset="0"/>
                                </a:rPr>
                                <m:t>2</m:t>
                              </m:r>
                            </m:sub>
                          </m:sSub>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𝑉</m:t>
                              </m:r>
                            </m:e>
                            <m:sub>
                              <m:r>
                                <a:rPr lang="en-US" sz="2800" b="0" i="1" smtClean="0">
                                  <a:solidFill>
                                    <a:srgbClr val="FF0000"/>
                                  </a:solidFill>
                                  <a:latin typeface="Cambria Math" panose="02040503050406030204" pitchFamily="18" charset="0"/>
                                </a:rPr>
                                <m:t>2</m:t>
                              </m:r>
                            </m:sub>
                          </m:sSub>
                          <m:r>
                            <a:rPr lang="en-US" sz="2800" b="0" i="1" smtClean="0">
                              <a:solidFill>
                                <a:srgbClr val="FF0000"/>
                              </a:solidFill>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𝑃</m:t>
                              </m:r>
                            </m:e>
                            <m:sub>
                              <m:r>
                                <a:rPr lang="en-US" sz="2800" b="0" i="1" smtClean="0">
                                  <a:solidFill>
                                    <a:srgbClr val="FF0000"/>
                                  </a:solidFill>
                                  <a:latin typeface="Cambria Math" panose="02040503050406030204" pitchFamily="18" charset="0"/>
                                </a:rPr>
                                <m:t>1</m:t>
                              </m:r>
                            </m:sub>
                          </m:sSub>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𝑉</m:t>
                              </m:r>
                            </m:e>
                            <m:sub>
                              <m:r>
                                <a:rPr lang="en-US" sz="2800" b="0" i="1" smtClean="0">
                                  <a:solidFill>
                                    <a:srgbClr val="FF0000"/>
                                  </a:solidFill>
                                  <a:latin typeface="Cambria Math" panose="02040503050406030204" pitchFamily="18" charset="0"/>
                                </a:rPr>
                                <m:t>1</m:t>
                              </m:r>
                            </m:sub>
                          </m:sSub>
                        </m:num>
                        <m:den>
                          <m:r>
                            <a:rPr lang="en-US" sz="2800" b="0" i="1" smtClean="0">
                              <a:solidFill>
                                <a:srgbClr val="FF0000"/>
                              </a:solidFill>
                              <a:latin typeface="Cambria Math" panose="02040503050406030204" pitchFamily="18" charset="0"/>
                              <a:ea typeface="Cambria Math" panose="02040503050406030204" pitchFamily="18" charset="0"/>
                            </a:rPr>
                            <m:t>𝛾</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1</m:t>
                          </m:r>
                        </m:den>
                      </m:f>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210594" y="5554442"/>
                <a:ext cx="2957733" cy="874085"/>
              </a:xfrm>
              <a:prstGeom prst="rect">
                <a:avLst/>
              </a:prstGeom>
              <a:blipFill rotWithShape="0">
                <a:blip r:embed="rId7"/>
                <a:stretch>
                  <a:fillRect/>
                </a:stretch>
              </a:blipFill>
            </p:spPr>
            <p:txBody>
              <a:bodyPr/>
              <a:lstStyle/>
              <a:p>
                <a:r>
                  <a:rPr lang="en-GB">
                    <a:noFill/>
                  </a:rPr>
                  <a:t> </a:t>
                </a:r>
              </a:p>
            </p:txBody>
          </p:sp>
        </mc:Fallback>
      </mc:AlternateContent>
      <p:sp>
        <p:nvSpPr>
          <p:cNvPr id="9" name="Slide Number Placeholder 8"/>
          <p:cNvSpPr>
            <a:spLocks noGrp="1"/>
          </p:cNvSpPr>
          <p:nvPr>
            <p:ph type="sldNum" sz="quarter" idx="12"/>
          </p:nvPr>
        </p:nvSpPr>
        <p:spPr/>
        <p:txBody>
          <a:bodyPr/>
          <a:lstStyle/>
          <a:p>
            <a:fld id="{1509B33C-29CF-42AC-80A8-79AD0A377C5A}" type="slidenum">
              <a:rPr lang="en-GB" smtClean="0"/>
              <a:t>64</a:t>
            </a:fld>
            <a:endParaRPr lang="en-GB"/>
          </a:p>
        </p:txBody>
      </p:sp>
    </p:spTree>
    <p:extLst>
      <p:ext uri="{BB962C8B-B14F-4D97-AF65-F5344CB8AC3E}">
        <p14:creationId xmlns:p14="http://schemas.microsoft.com/office/powerpoint/2010/main" val="1719162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56736"/>
            <a:ext cx="9658350" cy="4616648"/>
          </a:xfrm>
          <a:prstGeom prst="rect">
            <a:avLst/>
          </a:prstGeom>
        </p:spPr>
        <p:txBody>
          <a:bodyPr wrap="square">
            <a:spAutoFit/>
          </a:bodyPr>
          <a:lstStyle/>
          <a:p>
            <a:pPr lvl="0" algn="just">
              <a:lnSpc>
                <a:spcPct val="150000"/>
              </a:lnSpc>
            </a:pPr>
            <a:r>
              <a:rPr lang="en-US" sz="2800" dirty="0">
                <a:solidFill>
                  <a:srgbClr val="FF0000"/>
                </a:solidFill>
              </a:rPr>
              <a:t>Example</a:t>
            </a:r>
          </a:p>
          <a:p>
            <a:pPr lvl="0" algn="just">
              <a:lnSpc>
                <a:spcPct val="150000"/>
              </a:lnSpc>
            </a:pPr>
            <a:endParaRPr lang="en-US" sz="2400" dirty="0">
              <a:solidFill>
                <a:srgbClr val="FF0000"/>
              </a:solidFill>
            </a:endParaRPr>
          </a:p>
          <a:p>
            <a:pPr lvl="0" algn="just">
              <a:lnSpc>
                <a:spcPct val="150000"/>
              </a:lnSpc>
            </a:pPr>
            <a:r>
              <a:rPr lang="en-US" sz="2400" dirty="0">
                <a:solidFill>
                  <a:prstClr val="black"/>
                </a:solidFill>
              </a:rPr>
              <a:t>21- A sample of nitrogen of mass 3.12 g at 23.0°C is allowed to expand reversibly and adiabatically from 400 cm</a:t>
            </a:r>
            <a:r>
              <a:rPr lang="en-US" sz="2400" baseline="30000" dirty="0">
                <a:solidFill>
                  <a:prstClr val="black"/>
                </a:solidFill>
              </a:rPr>
              <a:t>3</a:t>
            </a:r>
            <a:r>
              <a:rPr lang="en-US" sz="2400" dirty="0">
                <a:solidFill>
                  <a:prstClr val="black"/>
                </a:solidFill>
              </a:rPr>
              <a:t> to 2.00 dm</a:t>
            </a:r>
            <a:r>
              <a:rPr lang="en-US" sz="2400" baseline="30000" dirty="0">
                <a:solidFill>
                  <a:prstClr val="black"/>
                </a:solidFill>
              </a:rPr>
              <a:t>3</a:t>
            </a:r>
            <a:r>
              <a:rPr lang="en-US" sz="2400" dirty="0">
                <a:solidFill>
                  <a:prstClr val="black"/>
                </a:solidFill>
              </a:rPr>
              <a:t>. What is the work done by the gas?</a:t>
            </a:r>
          </a:p>
          <a:p>
            <a:pPr lvl="0" algn="just">
              <a:lnSpc>
                <a:spcPct val="150000"/>
              </a:lnSpc>
            </a:pPr>
            <a:endParaRPr lang="en-US" sz="2400" dirty="0">
              <a:solidFill>
                <a:prstClr val="black"/>
              </a:solidFill>
            </a:endParaRPr>
          </a:p>
          <a:p>
            <a:pPr marL="457200" lvl="0" indent="-457200" algn="just">
              <a:lnSpc>
                <a:spcPct val="150000"/>
              </a:lnSpc>
              <a:buAutoNum type="alphaLcParenR"/>
            </a:pPr>
            <a:r>
              <a:rPr lang="en-US" sz="2400" dirty="0">
                <a:solidFill>
                  <a:prstClr val="black"/>
                </a:solidFill>
              </a:rPr>
              <a:t>If we know that C</a:t>
            </a:r>
            <a:r>
              <a:rPr lang="en-US" sz="2400" baseline="-25000" dirty="0">
                <a:solidFill>
                  <a:prstClr val="black"/>
                </a:solidFill>
              </a:rPr>
              <a:t>P</a:t>
            </a:r>
            <a:r>
              <a:rPr lang="en-US" sz="2400" dirty="0">
                <a:solidFill>
                  <a:prstClr val="black"/>
                </a:solidFill>
              </a:rPr>
              <a:t> of N</a:t>
            </a:r>
            <a:r>
              <a:rPr lang="en-US" sz="2400" baseline="-25000" dirty="0">
                <a:solidFill>
                  <a:prstClr val="black"/>
                </a:solidFill>
              </a:rPr>
              <a:t>2</a:t>
            </a:r>
            <a:r>
              <a:rPr lang="en-US" sz="2400" dirty="0">
                <a:solidFill>
                  <a:prstClr val="black"/>
                </a:solidFill>
              </a:rPr>
              <a:t> is 29.125 J/</a:t>
            </a:r>
            <a:r>
              <a:rPr lang="en-US" sz="2400" dirty="0" err="1">
                <a:solidFill>
                  <a:prstClr val="black"/>
                </a:solidFill>
              </a:rPr>
              <a:t>mol</a:t>
            </a:r>
            <a:r>
              <a:rPr lang="en-US" sz="2400" dirty="0">
                <a:solidFill>
                  <a:prstClr val="black"/>
                </a:solidFill>
              </a:rPr>
              <a:t> K</a:t>
            </a:r>
          </a:p>
          <a:p>
            <a:pPr marL="457200" lvl="0" indent="-457200" algn="just">
              <a:lnSpc>
                <a:spcPct val="150000"/>
              </a:lnSpc>
              <a:buAutoNum type="alphaLcParenR"/>
            </a:pPr>
            <a:r>
              <a:rPr lang="en-US" sz="2400" dirty="0">
                <a:solidFill>
                  <a:prstClr val="black"/>
                </a:solidFill>
              </a:rPr>
              <a:t>If we Know that for diatomic gas </a:t>
            </a:r>
            <a:r>
              <a:rPr lang="el-GR" sz="2400" dirty="0">
                <a:ea typeface="Yu Gothic" panose="020B0400000000000000" pitchFamily="34" charset="-128"/>
              </a:rPr>
              <a:t>γ</a:t>
            </a:r>
            <a:r>
              <a:rPr lang="en-US" sz="2400" dirty="0">
                <a:ea typeface="Yu Gothic" panose="020B0400000000000000" pitchFamily="34" charset="-128"/>
              </a:rPr>
              <a:t> = 7/5 = 1.4</a:t>
            </a:r>
            <a:endParaRPr lang="en-US" sz="2400" dirty="0">
              <a:solidFill>
                <a:prstClr val="black"/>
              </a:solidFill>
            </a:endParaRPr>
          </a:p>
        </p:txBody>
      </p:sp>
      <p:sp>
        <p:nvSpPr>
          <p:cNvPr id="3" name="Slide Number Placeholder 2"/>
          <p:cNvSpPr>
            <a:spLocks noGrp="1"/>
          </p:cNvSpPr>
          <p:nvPr>
            <p:ph type="sldNum" sz="quarter" idx="12"/>
          </p:nvPr>
        </p:nvSpPr>
        <p:spPr/>
        <p:txBody>
          <a:bodyPr/>
          <a:lstStyle/>
          <a:p>
            <a:fld id="{1509B33C-29CF-42AC-80A8-79AD0A377C5A}" type="slidenum">
              <a:rPr lang="en-GB" smtClean="0"/>
              <a:t>65</a:t>
            </a:fld>
            <a:endParaRPr lang="en-GB"/>
          </a:p>
        </p:txBody>
      </p:sp>
    </p:spTree>
    <p:extLst>
      <p:ext uri="{BB962C8B-B14F-4D97-AF65-F5344CB8AC3E}">
        <p14:creationId xmlns:p14="http://schemas.microsoft.com/office/powerpoint/2010/main" val="5618669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554" y="575333"/>
            <a:ext cx="10342145" cy="4467057"/>
          </a:xfrm>
          <a:prstGeom prst="rect">
            <a:avLst/>
          </a:prstGeom>
        </p:spPr>
        <p:txBody>
          <a:bodyPr wrap="square">
            <a:spAutoFit/>
          </a:bodyPr>
          <a:lstStyle/>
          <a:p>
            <a:pPr lvl="0" algn="just">
              <a:lnSpc>
                <a:spcPct val="150000"/>
              </a:lnSpc>
            </a:pPr>
            <a:r>
              <a:rPr lang="en-US" sz="2400" dirty="0">
                <a:solidFill>
                  <a:prstClr val="black"/>
                </a:solidFill>
              </a:rPr>
              <a:t>22- A sample consisting of 1.5 mol of perfect gas molecules with C</a:t>
            </a:r>
            <a:r>
              <a:rPr lang="en-US" sz="2400" baseline="-25000" dirty="0">
                <a:solidFill>
                  <a:prstClr val="black"/>
                </a:solidFill>
              </a:rPr>
              <a:t>p</a:t>
            </a:r>
            <a:r>
              <a:rPr lang="en-US" sz="2400" dirty="0">
                <a:solidFill>
                  <a:prstClr val="black"/>
                </a:solidFill>
              </a:rPr>
              <a:t> = 20.8 J K</a:t>
            </a:r>
            <a:r>
              <a:rPr lang="en-US" sz="2400" baseline="30000" dirty="0">
                <a:solidFill>
                  <a:prstClr val="black"/>
                </a:solidFill>
              </a:rPr>
              <a:t>−1</a:t>
            </a:r>
            <a:r>
              <a:rPr lang="en-US" sz="2400" dirty="0">
                <a:solidFill>
                  <a:prstClr val="black"/>
                </a:solidFill>
              </a:rPr>
              <a:t> mol</a:t>
            </a:r>
            <a:r>
              <a:rPr lang="en-US" sz="2400" baseline="30000" dirty="0">
                <a:solidFill>
                  <a:prstClr val="black"/>
                </a:solidFill>
              </a:rPr>
              <a:t>−1</a:t>
            </a:r>
            <a:r>
              <a:rPr lang="en-US" sz="2400" dirty="0">
                <a:solidFill>
                  <a:prstClr val="black"/>
                </a:solidFill>
              </a:rPr>
              <a:t> is initially at 230 kPa and 315 K. It undergoes reversible adiabatic expansion until its pressure reaches 170 </a:t>
            </a:r>
            <a:r>
              <a:rPr lang="en-US" sz="2400" dirty="0" err="1">
                <a:solidFill>
                  <a:prstClr val="black"/>
                </a:solidFill>
              </a:rPr>
              <a:t>kPa</a:t>
            </a:r>
            <a:r>
              <a:rPr lang="en-US" sz="2400" dirty="0">
                <a:solidFill>
                  <a:prstClr val="black"/>
                </a:solidFill>
              </a:rPr>
              <a:t>. Calculate the final volume and temperature and the work done.</a:t>
            </a:r>
          </a:p>
          <a:p>
            <a:pPr lvl="0" algn="just">
              <a:lnSpc>
                <a:spcPct val="150000"/>
              </a:lnSpc>
            </a:pPr>
            <a:endParaRPr lang="en-US" sz="2400" dirty="0">
              <a:solidFill>
                <a:prstClr val="black"/>
              </a:solidFill>
            </a:endParaRPr>
          </a:p>
          <a:p>
            <a:pPr lvl="0" algn="just">
              <a:lnSpc>
                <a:spcPct val="150000"/>
              </a:lnSpc>
            </a:pPr>
            <a:r>
              <a:rPr lang="en-US" sz="2400" dirty="0">
                <a:solidFill>
                  <a:prstClr val="black"/>
                </a:solidFill>
              </a:rPr>
              <a:t>23- Prove that (R / </a:t>
            </a:r>
            <a:r>
              <a:rPr lang="en-US" sz="2400" dirty="0" err="1">
                <a:solidFill>
                  <a:prstClr val="black"/>
                </a:solidFill>
              </a:rPr>
              <a:t>C</a:t>
            </a:r>
            <a:r>
              <a:rPr lang="en-US" sz="2400" baseline="-25000" dirty="0" err="1">
                <a:solidFill>
                  <a:prstClr val="black"/>
                </a:solidFill>
              </a:rPr>
              <a:t>v</a:t>
            </a:r>
            <a:r>
              <a:rPr lang="en-US" sz="2400" dirty="0">
                <a:solidFill>
                  <a:prstClr val="black"/>
                </a:solidFill>
              </a:rPr>
              <a:t>) = (</a:t>
            </a:r>
            <a:r>
              <a:rPr lang="el-GR" sz="2400" dirty="0">
                <a:ea typeface="Yu Gothic" panose="020B0400000000000000" pitchFamily="34" charset="-128"/>
              </a:rPr>
              <a:t>γ</a:t>
            </a:r>
            <a:r>
              <a:rPr lang="en-US" sz="2400" dirty="0">
                <a:ea typeface="Yu Gothic" panose="020B0400000000000000" pitchFamily="34" charset="-128"/>
              </a:rPr>
              <a:t>-1)</a:t>
            </a:r>
          </a:p>
          <a:p>
            <a:pPr lvl="0" algn="just">
              <a:lnSpc>
                <a:spcPct val="150000"/>
              </a:lnSpc>
            </a:pPr>
            <a:endParaRPr lang="en-US" sz="2400" dirty="0">
              <a:solidFill>
                <a:prstClr val="black"/>
              </a:solidFill>
              <a:ea typeface="Yu Gothic" panose="020B0400000000000000" pitchFamily="34" charset="-128"/>
            </a:endParaRPr>
          </a:p>
          <a:p>
            <a:pPr lvl="0" algn="just">
              <a:lnSpc>
                <a:spcPct val="150000"/>
              </a:lnSpc>
            </a:pPr>
            <a:endParaRPr lang="en-US" sz="2400" dirty="0">
              <a:solidFill>
                <a:prstClr val="black"/>
              </a:solidFill>
            </a:endParaRPr>
          </a:p>
        </p:txBody>
      </p:sp>
      <p:sp>
        <p:nvSpPr>
          <p:cNvPr id="3" name="Slide Number Placeholder 2"/>
          <p:cNvSpPr>
            <a:spLocks noGrp="1"/>
          </p:cNvSpPr>
          <p:nvPr>
            <p:ph type="sldNum" sz="quarter" idx="12"/>
          </p:nvPr>
        </p:nvSpPr>
        <p:spPr/>
        <p:txBody>
          <a:bodyPr/>
          <a:lstStyle/>
          <a:p>
            <a:fld id="{1509B33C-29CF-42AC-80A8-79AD0A377C5A}" type="slidenum">
              <a:rPr lang="en-GB" smtClean="0"/>
              <a:t>66</a:t>
            </a:fld>
            <a:endParaRPr lang="en-GB"/>
          </a:p>
        </p:txBody>
      </p:sp>
    </p:spTree>
    <p:extLst>
      <p:ext uri="{BB962C8B-B14F-4D97-AF65-F5344CB8AC3E}">
        <p14:creationId xmlns:p14="http://schemas.microsoft.com/office/powerpoint/2010/main" val="2251819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8169" y="589057"/>
            <a:ext cx="10234246" cy="51398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The Internal Energy for Ideal Gas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a:ea typeface="+mn-ea"/>
                <a:cs typeface="+mn-cs"/>
              </a:rPr>
              <a:t>U</a:t>
            </a:r>
            <a:r>
              <a:rPr kumimoji="0" lang="en-GB" sz="2400" b="0" i="0" u="none" strike="noStrike" kern="1200" cap="none" spc="0" normalizeH="0" baseline="-25000" noProof="0" dirty="0" err="1">
                <a:ln>
                  <a:noFill/>
                </a:ln>
                <a:solidFill>
                  <a:prstClr val="black"/>
                </a:solidFill>
                <a:effectLst/>
                <a:uLnTx/>
                <a:uFillTx/>
                <a:latin typeface="Calibri"/>
                <a:ea typeface="+mn-ea"/>
                <a:cs typeface="+mn-cs"/>
              </a:rPr>
              <a:t>internal</a:t>
            </a:r>
            <a:r>
              <a:rPr kumimoji="0" lang="en-GB" sz="2400" b="0" i="0" u="none" strike="noStrike" kern="1200" cap="none" spc="0" normalizeH="0" baseline="0" noProof="0" dirty="0">
                <a:ln>
                  <a:noFill/>
                </a:ln>
                <a:solidFill>
                  <a:prstClr val="black"/>
                </a:solidFill>
                <a:effectLst/>
                <a:uLnTx/>
                <a:uFillTx/>
                <a:latin typeface="Calibri"/>
                <a:ea typeface="+mn-ea"/>
                <a:cs typeface="+mn-cs"/>
              </a:rPr>
              <a:t> = </a:t>
            </a:r>
            <a:r>
              <a:rPr kumimoji="0" lang="en-GB" sz="2400" b="0" i="0" u="none" strike="noStrike" kern="1200" cap="none" spc="0" normalizeH="0" baseline="0" noProof="0" dirty="0" err="1">
                <a:ln>
                  <a:noFill/>
                </a:ln>
                <a:solidFill>
                  <a:prstClr val="black"/>
                </a:solidFill>
                <a:effectLst/>
                <a:uLnTx/>
                <a:uFillTx/>
                <a:latin typeface="Calibri"/>
                <a:ea typeface="+mn-ea"/>
                <a:cs typeface="+mn-cs"/>
              </a:rPr>
              <a:t>KE</a:t>
            </a:r>
            <a:r>
              <a:rPr kumimoji="0" lang="en-GB" sz="2400" b="0" i="0" u="none" strike="noStrike" kern="1200" cap="none" spc="0" normalizeH="0" baseline="-25000" noProof="0" dirty="0" err="1">
                <a:ln>
                  <a:noFill/>
                </a:ln>
                <a:solidFill>
                  <a:prstClr val="black"/>
                </a:solidFill>
                <a:effectLst/>
                <a:uLnTx/>
                <a:uFillTx/>
                <a:latin typeface="Calibri"/>
                <a:ea typeface="+mn-ea"/>
                <a:cs typeface="+mn-cs"/>
              </a:rPr>
              <a:t>total</a:t>
            </a:r>
            <a:endParaRPr kumimoji="0" lang="en-GB" sz="2400" b="0" i="0" u="none" strike="noStrike" kern="1200" cap="none" spc="0" normalizeH="0" baseline="-2500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a:ea typeface="+mn-ea"/>
                <a:cs typeface="+mn-cs"/>
              </a:rPr>
              <a:t>U</a:t>
            </a:r>
            <a:r>
              <a:rPr kumimoji="0" lang="en-GB" sz="2400" b="0" i="0" u="none" strike="noStrike" kern="1200" cap="none" spc="0" normalizeH="0" baseline="-25000" noProof="0" dirty="0" err="1">
                <a:ln>
                  <a:noFill/>
                </a:ln>
                <a:solidFill>
                  <a:prstClr val="black"/>
                </a:solidFill>
                <a:effectLst/>
                <a:uLnTx/>
                <a:uFillTx/>
                <a:latin typeface="Calibri"/>
                <a:ea typeface="+mn-ea"/>
                <a:cs typeface="+mn-cs"/>
              </a:rPr>
              <a:t>internal</a:t>
            </a:r>
            <a:r>
              <a:rPr kumimoji="0" lang="en-GB" sz="2400" b="0" i="0" u="none" strike="noStrike" kern="1200" cap="none" spc="0" normalizeH="0" baseline="0" noProof="0" dirty="0">
                <a:ln>
                  <a:noFill/>
                </a:ln>
                <a:solidFill>
                  <a:prstClr val="black"/>
                </a:solidFill>
                <a:effectLst/>
                <a:uLnTx/>
                <a:uFillTx/>
                <a:latin typeface="Calibri"/>
                <a:ea typeface="+mn-ea"/>
                <a:cs typeface="+mn-cs"/>
              </a:rPr>
              <a:t> = 3/2 PV = 3/2 </a:t>
            </a:r>
            <a:r>
              <a:rPr kumimoji="0" lang="en-GB" sz="2400" b="0" i="0" u="none" strike="noStrike" kern="1200" cap="none" spc="0" normalizeH="0" baseline="0" noProof="0" dirty="0" err="1">
                <a:ln>
                  <a:noFill/>
                </a:ln>
                <a:solidFill>
                  <a:prstClr val="black"/>
                </a:solidFill>
                <a:effectLst/>
                <a:uLnTx/>
                <a:uFillTx/>
                <a:latin typeface="Calibri"/>
                <a:ea typeface="+mn-ea"/>
                <a:cs typeface="+mn-cs"/>
              </a:rPr>
              <a:t>nRT</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050"/>
                </a:solidFill>
                <a:effectLst/>
                <a:uLnTx/>
                <a:uFillTx/>
                <a:latin typeface="Calibri"/>
                <a:ea typeface="+mn-ea"/>
                <a:cs typeface="+mn-cs"/>
              </a:rPr>
              <a:t>How can the internal energy be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There are two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a:ea typeface="+mn-ea"/>
                <a:cs typeface="+mn-cs"/>
              </a:rPr>
              <a:t>1- increasing the KE of the particles by heating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a:ea typeface="+mn-ea"/>
                <a:cs typeface="+mn-cs"/>
              </a:rPr>
              <a:t>2- Do work on the system (moving the piston).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7A519-BAB9-4402-AD10-BEB3A319FAE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245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738" y="931985"/>
            <a:ext cx="8495595" cy="42165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Characteristic of Internal Energy (U)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It is an extensive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It is a state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It is not dependent on path followed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 There is no change in the internal energy in a cyclic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5- Internal energy of an ideal gas is a function of temperature only </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7A519-BAB9-4402-AD10-BEB3A319FAE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424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1020" y="421303"/>
            <a:ext cx="10725150" cy="3416320"/>
          </a:xfrm>
          <a:prstGeom prst="rect">
            <a:avLst/>
          </a:prstGeom>
          <a:noFill/>
        </p:spPr>
        <p:txBody>
          <a:bodyPr wrap="square" rtlCol="0">
            <a:spAutoFit/>
          </a:bodyPr>
          <a:lstStyle/>
          <a:p>
            <a:r>
              <a:rPr lang="en-US" sz="2400" dirty="0">
                <a:solidFill>
                  <a:srgbClr val="00B050"/>
                </a:solidFill>
              </a:rPr>
              <a:t>Mathematical expression of first law of thermodynamics:</a:t>
            </a:r>
          </a:p>
          <a:p>
            <a:endParaRPr lang="en-US" sz="2400" dirty="0"/>
          </a:p>
          <a:p>
            <a:r>
              <a:rPr lang="en-US" sz="2400" dirty="0"/>
              <a:t>Consider an ideal gas in a cylinder which is fitted with weightless and frictionless piston</a:t>
            </a:r>
          </a:p>
          <a:p>
            <a:endParaRPr lang="en-US" sz="2400" dirty="0"/>
          </a:p>
          <a:p>
            <a:r>
              <a:rPr lang="en-US" sz="2400" dirty="0"/>
              <a:t>The system has </a:t>
            </a:r>
            <a:r>
              <a:rPr lang="en-US" sz="2400" dirty="0">
                <a:solidFill>
                  <a:srgbClr val="00B050"/>
                </a:solidFill>
              </a:rPr>
              <a:t>initial Internal energy </a:t>
            </a:r>
            <a:r>
              <a:rPr lang="en-US" sz="2400" dirty="0">
                <a:solidFill>
                  <a:srgbClr val="FF0000"/>
                </a:solidFill>
              </a:rPr>
              <a:t>U</a:t>
            </a:r>
            <a:r>
              <a:rPr lang="en-US" sz="2400" baseline="-25000" dirty="0">
                <a:solidFill>
                  <a:srgbClr val="FF0000"/>
                </a:solidFill>
              </a:rPr>
              <a:t>1</a:t>
            </a:r>
            <a:r>
              <a:rPr lang="en-US" sz="2400" dirty="0"/>
              <a:t> and </a:t>
            </a:r>
            <a:r>
              <a:rPr lang="en-US" sz="2400" dirty="0">
                <a:solidFill>
                  <a:srgbClr val="00B050"/>
                </a:solidFill>
              </a:rPr>
              <a:t>initial volume </a:t>
            </a:r>
            <a:r>
              <a:rPr lang="en-US" sz="2400" dirty="0">
                <a:solidFill>
                  <a:srgbClr val="FF0000"/>
                </a:solidFill>
              </a:rPr>
              <a:t>V</a:t>
            </a:r>
            <a:r>
              <a:rPr lang="en-US" sz="2400" baseline="-25000" dirty="0">
                <a:solidFill>
                  <a:srgbClr val="FF0000"/>
                </a:solidFill>
              </a:rPr>
              <a:t>1</a:t>
            </a:r>
            <a:r>
              <a:rPr lang="en-US" sz="2400" dirty="0"/>
              <a:t>. Internal energy can be changed by heating the substance and/or by doing work on the system.</a:t>
            </a:r>
          </a:p>
          <a:p>
            <a:endParaRPr lang="en-US" sz="2400" dirty="0"/>
          </a:p>
          <a:p>
            <a:r>
              <a:rPr lang="en-US" sz="2400" dirty="0"/>
              <a:t>Then the system has </a:t>
            </a:r>
            <a:r>
              <a:rPr lang="en-US" sz="2400" dirty="0">
                <a:solidFill>
                  <a:srgbClr val="00B050"/>
                </a:solidFill>
              </a:rPr>
              <a:t>final internal energy </a:t>
            </a:r>
            <a:r>
              <a:rPr lang="en-US" sz="2400" dirty="0">
                <a:solidFill>
                  <a:srgbClr val="FF0000"/>
                </a:solidFill>
              </a:rPr>
              <a:t>U</a:t>
            </a:r>
            <a:r>
              <a:rPr lang="en-US" sz="2400" baseline="-25000" dirty="0">
                <a:solidFill>
                  <a:srgbClr val="FF0000"/>
                </a:solidFill>
              </a:rPr>
              <a:t>2</a:t>
            </a:r>
            <a:r>
              <a:rPr lang="en-US" sz="2400" dirty="0"/>
              <a:t> and </a:t>
            </a:r>
            <a:r>
              <a:rPr lang="en-US" sz="2400" dirty="0">
                <a:solidFill>
                  <a:srgbClr val="00B050"/>
                </a:solidFill>
              </a:rPr>
              <a:t>final volume </a:t>
            </a:r>
            <a:r>
              <a:rPr lang="en-US" sz="2400" dirty="0">
                <a:solidFill>
                  <a:srgbClr val="FF0000"/>
                </a:solidFill>
              </a:rPr>
              <a:t>V</a:t>
            </a:r>
            <a:r>
              <a:rPr lang="en-US" sz="2400" baseline="-25000" dirty="0">
                <a:solidFill>
                  <a:srgbClr val="FF0000"/>
                </a:solidFill>
              </a:rPr>
              <a:t>2</a:t>
            </a:r>
            <a:endParaRPr lang="en-GB" sz="2400" dirty="0">
              <a:solidFill>
                <a:srgbClr val="FF0000"/>
              </a:solidFill>
            </a:endParaRPr>
          </a:p>
        </p:txBody>
      </p:sp>
      <p:sp>
        <p:nvSpPr>
          <p:cNvPr id="3" name="Oval 2"/>
          <p:cNvSpPr/>
          <p:nvPr/>
        </p:nvSpPr>
        <p:spPr>
          <a:xfrm>
            <a:off x="3165145" y="4152900"/>
            <a:ext cx="2495550" cy="2400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b="1" dirty="0">
              <a:solidFill>
                <a:sysClr val="windowText" lastClr="000000"/>
              </a:solidFill>
            </a:endParaRPr>
          </a:p>
        </p:txBody>
      </p:sp>
      <p:sp>
        <p:nvSpPr>
          <p:cNvPr id="4" name="TextBox 3"/>
          <p:cNvSpPr txBox="1"/>
          <p:nvPr/>
        </p:nvSpPr>
        <p:spPr>
          <a:xfrm>
            <a:off x="3695853" y="4549259"/>
            <a:ext cx="1451423" cy="369332"/>
          </a:xfrm>
          <a:prstGeom prst="rect">
            <a:avLst/>
          </a:prstGeom>
          <a:noFill/>
        </p:spPr>
        <p:txBody>
          <a:bodyPr wrap="none" rtlCol="0">
            <a:spAutoFit/>
          </a:bodyPr>
          <a:lstStyle/>
          <a:p>
            <a:r>
              <a:rPr lang="en-US" b="1" dirty="0"/>
              <a:t>Surroundings</a:t>
            </a:r>
            <a:endParaRPr lang="en-GB" b="1" dirty="0"/>
          </a:p>
        </p:txBody>
      </p:sp>
      <p:sp>
        <p:nvSpPr>
          <p:cNvPr id="5" name="Rectangle 4"/>
          <p:cNvSpPr/>
          <p:nvPr/>
        </p:nvSpPr>
        <p:spPr>
          <a:xfrm>
            <a:off x="3991597" y="5133975"/>
            <a:ext cx="838200" cy="1019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260762" y="5417999"/>
            <a:ext cx="332142" cy="369332"/>
          </a:xfrm>
          <a:prstGeom prst="rect">
            <a:avLst/>
          </a:prstGeom>
          <a:noFill/>
        </p:spPr>
        <p:txBody>
          <a:bodyPr wrap="none" rtlCol="0">
            <a:spAutoFit/>
          </a:bodyPr>
          <a:lstStyle/>
          <a:p>
            <a:r>
              <a:rPr lang="en-US" dirty="0">
                <a:solidFill>
                  <a:srgbClr val="FF0000"/>
                </a:solidFill>
              </a:rPr>
              <a:t>U</a:t>
            </a:r>
            <a:endParaRPr lang="en-GB" dirty="0">
              <a:solidFill>
                <a:srgbClr val="FF0000"/>
              </a:solidFill>
            </a:endParaRPr>
          </a:p>
        </p:txBody>
      </p:sp>
      <p:cxnSp>
        <p:nvCxnSpPr>
          <p:cNvPr id="7" name="Straight Arrow Connector 6"/>
          <p:cNvCxnSpPr/>
          <p:nvPr/>
        </p:nvCxnSpPr>
        <p:spPr>
          <a:xfrm>
            <a:off x="4651045" y="5643562"/>
            <a:ext cx="66675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3535509" y="5643562"/>
            <a:ext cx="629761"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9" name="Oval 8"/>
          <p:cNvSpPr/>
          <p:nvPr/>
        </p:nvSpPr>
        <p:spPr>
          <a:xfrm>
            <a:off x="6035026" y="4098473"/>
            <a:ext cx="2495550" cy="2400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b="1" dirty="0">
              <a:solidFill>
                <a:sysClr val="windowText" lastClr="000000"/>
              </a:solidFill>
            </a:endParaRPr>
          </a:p>
        </p:txBody>
      </p:sp>
      <p:sp>
        <p:nvSpPr>
          <p:cNvPr id="10" name="TextBox 9"/>
          <p:cNvSpPr txBox="1"/>
          <p:nvPr/>
        </p:nvSpPr>
        <p:spPr>
          <a:xfrm>
            <a:off x="6542773" y="4549259"/>
            <a:ext cx="1451423" cy="369332"/>
          </a:xfrm>
          <a:prstGeom prst="rect">
            <a:avLst/>
          </a:prstGeom>
          <a:noFill/>
        </p:spPr>
        <p:txBody>
          <a:bodyPr wrap="none" rtlCol="0">
            <a:spAutoFit/>
          </a:bodyPr>
          <a:lstStyle/>
          <a:p>
            <a:r>
              <a:rPr lang="en-US" b="1" dirty="0"/>
              <a:t>Surroundings</a:t>
            </a:r>
            <a:endParaRPr lang="en-GB" b="1" dirty="0"/>
          </a:p>
        </p:txBody>
      </p:sp>
      <p:sp>
        <p:nvSpPr>
          <p:cNvPr id="11" name="Rectangle 10"/>
          <p:cNvSpPr/>
          <p:nvPr/>
        </p:nvSpPr>
        <p:spPr>
          <a:xfrm>
            <a:off x="6837108" y="5133974"/>
            <a:ext cx="838200" cy="1019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102413" y="5404662"/>
            <a:ext cx="332142" cy="369332"/>
          </a:xfrm>
          <a:prstGeom prst="rect">
            <a:avLst/>
          </a:prstGeom>
          <a:noFill/>
        </p:spPr>
        <p:txBody>
          <a:bodyPr wrap="none" rtlCol="0">
            <a:spAutoFit/>
          </a:bodyPr>
          <a:lstStyle/>
          <a:p>
            <a:r>
              <a:rPr lang="en-US" dirty="0">
                <a:solidFill>
                  <a:srgbClr val="FF0000"/>
                </a:solidFill>
              </a:rPr>
              <a:t>U</a:t>
            </a:r>
            <a:endParaRPr lang="en-GB" dirty="0">
              <a:solidFill>
                <a:srgbClr val="FF0000"/>
              </a:solidFill>
            </a:endParaRPr>
          </a:p>
        </p:txBody>
      </p:sp>
      <p:cxnSp>
        <p:nvCxnSpPr>
          <p:cNvPr id="13" name="Straight Arrow Connector 12"/>
          <p:cNvCxnSpPr/>
          <p:nvPr/>
        </p:nvCxnSpPr>
        <p:spPr>
          <a:xfrm>
            <a:off x="6472935" y="5643561"/>
            <a:ext cx="66675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7358203" y="5643561"/>
            <a:ext cx="629761"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5000365" y="5204103"/>
            <a:ext cx="426720" cy="369332"/>
          </a:xfrm>
          <a:prstGeom prst="rect">
            <a:avLst/>
          </a:prstGeom>
          <a:noFill/>
        </p:spPr>
        <p:txBody>
          <a:bodyPr wrap="none" rtlCol="0">
            <a:spAutoFit/>
          </a:bodyPr>
          <a:lstStyle/>
          <a:p>
            <a:r>
              <a:rPr lang="en-US" b="1" dirty="0">
                <a:solidFill>
                  <a:srgbClr val="FF0000"/>
                </a:solidFill>
              </a:rPr>
              <a:t>-w</a:t>
            </a:r>
            <a:endParaRPr lang="en-GB" b="1" dirty="0">
              <a:solidFill>
                <a:srgbClr val="FF0000"/>
              </a:solidFill>
            </a:endParaRPr>
          </a:p>
        </p:txBody>
      </p:sp>
      <p:sp>
        <p:nvSpPr>
          <p:cNvPr id="16" name="Rectangle 15"/>
          <p:cNvSpPr/>
          <p:nvPr/>
        </p:nvSpPr>
        <p:spPr>
          <a:xfrm>
            <a:off x="7848100" y="5219996"/>
            <a:ext cx="471604" cy="369332"/>
          </a:xfrm>
          <a:prstGeom prst="rect">
            <a:avLst/>
          </a:prstGeom>
        </p:spPr>
        <p:txBody>
          <a:bodyPr wrap="none">
            <a:spAutoFit/>
          </a:bodyPr>
          <a:lstStyle/>
          <a:p>
            <a:r>
              <a:rPr lang="en-US" b="1" dirty="0">
                <a:solidFill>
                  <a:srgbClr val="FF0000"/>
                </a:solidFill>
              </a:rPr>
              <a:t>+w</a:t>
            </a:r>
            <a:endParaRPr lang="en-GB" b="1" dirty="0">
              <a:solidFill>
                <a:srgbClr val="FF0000"/>
              </a:solidFill>
            </a:endParaRPr>
          </a:p>
        </p:txBody>
      </p:sp>
      <p:sp>
        <p:nvSpPr>
          <p:cNvPr id="17" name="TextBox 16"/>
          <p:cNvSpPr txBox="1"/>
          <p:nvPr/>
        </p:nvSpPr>
        <p:spPr>
          <a:xfrm>
            <a:off x="3358712" y="5168384"/>
            <a:ext cx="377026" cy="369332"/>
          </a:xfrm>
          <a:prstGeom prst="rect">
            <a:avLst/>
          </a:prstGeom>
          <a:noFill/>
        </p:spPr>
        <p:txBody>
          <a:bodyPr wrap="none" rtlCol="0">
            <a:spAutoFit/>
          </a:bodyPr>
          <a:lstStyle/>
          <a:p>
            <a:r>
              <a:rPr lang="en-US" b="1" dirty="0">
                <a:solidFill>
                  <a:srgbClr val="FF0000"/>
                </a:solidFill>
              </a:rPr>
              <a:t>-q</a:t>
            </a:r>
            <a:endParaRPr lang="en-GB" b="1" dirty="0">
              <a:solidFill>
                <a:srgbClr val="FF0000"/>
              </a:solidFill>
            </a:endParaRPr>
          </a:p>
        </p:txBody>
      </p:sp>
      <p:sp>
        <p:nvSpPr>
          <p:cNvPr id="18" name="Rectangle 17"/>
          <p:cNvSpPr/>
          <p:nvPr/>
        </p:nvSpPr>
        <p:spPr>
          <a:xfrm>
            <a:off x="6178540" y="5203082"/>
            <a:ext cx="423514" cy="369332"/>
          </a:xfrm>
          <a:prstGeom prst="rect">
            <a:avLst/>
          </a:prstGeom>
        </p:spPr>
        <p:txBody>
          <a:bodyPr wrap="none">
            <a:spAutoFit/>
          </a:bodyPr>
          <a:lstStyle/>
          <a:p>
            <a:r>
              <a:rPr lang="en-US" b="1" dirty="0">
                <a:solidFill>
                  <a:srgbClr val="FF0000"/>
                </a:solidFill>
              </a:rPr>
              <a:t>+q</a:t>
            </a:r>
            <a:endParaRPr lang="en-GB" b="1" dirty="0">
              <a:solidFill>
                <a:srgbClr val="FF0000"/>
              </a:solidFill>
            </a:endParaRPr>
          </a:p>
        </p:txBody>
      </p:sp>
      <p:sp>
        <p:nvSpPr>
          <p:cNvPr id="19" name="Slide Number Placeholder 18"/>
          <p:cNvSpPr>
            <a:spLocks noGrp="1"/>
          </p:cNvSpPr>
          <p:nvPr>
            <p:ph type="sldNum" sz="quarter" idx="12"/>
          </p:nvPr>
        </p:nvSpPr>
        <p:spPr/>
        <p:txBody>
          <a:bodyPr/>
          <a:lstStyle/>
          <a:p>
            <a:fld id="{1509B33C-29CF-42AC-80A8-79AD0A377C5A}" type="slidenum">
              <a:rPr lang="en-GB" smtClean="0"/>
              <a:t>9</a:t>
            </a:fld>
            <a:endParaRPr lang="en-GB"/>
          </a:p>
        </p:txBody>
      </p:sp>
    </p:spTree>
    <p:extLst>
      <p:ext uri="{BB962C8B-B14F-4D97-AF65-F5344CB8AC3E}">
        <p14:creationId xmlns:p14="http://schemas.microsoft.com/office/powerpoint/2010/main" val="1343868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6241</TotalTime>
  <Words>3621</Words>
  <Application>Microsoft Office PowerPoint</Application>
  <PresentationFormat>Widescreen</PresentationFormat>
  <Paragraphs>720</Paragraphs>
  <Slides>66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Yu Gothic</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Abdulaziz Alghamdi</dc:creator>
  <cp:lastModifiedBy>Abdulaziz Alghamdi</cp:lastModifiedBy>
  <cp:revision>113</cp:revision>
  <dcterms:created xsi:type="dcterms:W3CDTF">2017-09-30T19:05:17Z</dcterms:created>
  <dcterms:modified xsi:type="dcterms:W3CDTF">2019-10-03T04:32:31Z</dcterms:modified>
</cp:coreProperties>
</file>