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8" r:id="rId3"/>
    <p:sldId id="257" r:id="rId4"/>
    <p:sldId id="258" r:id="rId5"/>
    <p:sldId id="259" r:id="rId6"/>
    <p:sldId id="260" r:id="rId7"/>
    <p:sldId id="261" r:id="rId8"/>
    <p:sldId id="262" r:id="rId9"/>
    <p:sldId id="278" r:id="rId10"/>
    <p:sldId id="263" r:id="rId11"/>
    <p:sldId id="264" r:id="rId12"/>
    <p:sldId id="265" r:id="rId13"/>
    <p:sldId id="266" r:id="rId14"/>
    <p:sldId id="267" r:id="rId15"/>
    <p:sldId id="268" r:id="rId16"/>
    <p:sldId id="269" r:id="rId17"/>
    <p:sldId id="270" r:id="rId18"/>
    <p:sldId id="271" r:id="rId19"/>
    <p:sldId id="272" r:id="rId20"/>
    <p:sldId id="329" r:id="rId21"/>
    <p:sldId id="327" r:id="rId22"/>
    <p:sldId id="291" r:id="rId23"/>
    <p:sldId id="292" r:id="rId24"/>
    <p:sldId id="295" r:id="rId25"/>
    <p:sldId id="294" r:id="rId26"/>
    <p:sldId id="296" r:id="rId27"/>
    <p:sldId id="297" r:id="rId28"/>
    <p:sldId id="330" r:id="rId29"/>
    <p:sldId id="273" r:id="rId30"/>
    <p:sldId id="274" r:id="rId31"/>
    <p:sldId id="275" r:id="rId32"/>
    <p:sldId id="277" r:id="rId33"/>
    <p:sldId id="276" r:id="rId34"/>
    <p:sldId id="279" r:id="rId35"/>
    <p:sldId id="280" r:id="rId36"/>
    <p:sldId id="281" r:id="rId37"/>
    <p:sldId id="282" r:id="rId38"/>
    <p:sldId id="284" r:id="rId39"/>
    <p:sldId id="285" r:id="rId40"/>
    <p:sldId id="283" r:id="rId41"/>
    <p:sldId id="286" r:id="rId42"/>
    <p:sldId id="287" r:id="rId43"/>
    <p:sldId id="288" r:id="rId44"/>
    <p:sldId id="331" r:id="rId45"/>
    <p:sldId id="289" r:id="rId46"/>
    <p:sldId id="332" r:id="rId47"/>
    <p:sldId id="303" r:id="rId48"/>
    <p:sldId id="304" r:id="rId49"/>
    <p:sldId id="305" r:id="rId50"/>
    <p:sldId id="306" r:id="rId51"/>
    <p:sldId id="307" r:id="rId52"/>
    <p:sldId id="308" r:id="rId53"/>
    <p:sldId id="309" r:id="rId54"/>
    <p:sldId id="310" r:id="rId55"/>
    <p:sldId id="311" r:id="rId56"/>
    <p:sldId id="313" r:id="rId57"/>
    <p:sldId id="314" r:id="rId58"/>
    <p:sldId id="316" r:id="rId59"/>
    <p:sldId id="317" r:id="rId60"/>
    <p:sldId id="318" r:id="rId61"/>
    <p:sldId id="319" r:id="rId62"/>
    <p:sldId id="320" r:id="rId63"/>
    <p:sldId id="321" r:id="rId64"/>
    <p:sldId id="322" r:id="rId65"/>
    <p:sldId id="323" r:id="rId66"/>
    <p:sldId id="325" r:id="rId67"/>
    <p:sldId id="32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4" autoAdjust="0"/>
    <p:restoredTop sz="94660"/>
  </p:normalViewPr>
  <p:slideViewPr>
    <p:cSldViewPr snapToGrid="0">
      <p:cViewPr varScale="1">
        <p:scale>
          <a:sx n="85" d="100"/>
          <a:sy n="85" d="100"/>
        </p:scale>
        <p:origin x="36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E8A49-4102-43FA-88BB-BAACB5CB9B9E}" type="datetimeFigureOut">
              <a:rPr lang="en-GB" smtClean="0"/>
              <a:pPr/>
              <a:t>24/10/2019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CA240-8A57-4B8A-B8B2-DB5246D4BF3D}" type="slidenum">
              <a:rPr lang="en-GB" smtClean="0"/>
              <a:pPr/>
              <a:t>‹#›</a:t>
            </a:fld>
            <a:endParaRPr lang="en-GB"/>
          </a:p>
        </p:txBody>
      </p:sp>
    </p:spTree>
    <p:extLst>
      <p:ext uri="{BB962C8B-B14F-4D97-AF65-F5344CB8AC3E}">
        <p14:creationId xmlns:p14="http://schemas.microsoft.com/office/powerpoint/2010/main" val="95205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1CA240-8A57-4B8A-B8B2-DB5246D4BF3D}" type="slidenum">
              <a:rPr lang="en-GB" smtClean="0"/>
              <a:pPr/>
              <a:t>65</a:t>
            </a:fld>
            <a:endParaRPr lang="en-GB"/>
          </a:p>
        </p:txBody>
      </p:sp>
    </p:spTree>
    <p:extLst>
      <p:ext uri="{BB962C8B-B14F-4D97-AF65-F5344CB8AC3E}">
        <p14:creationId xmlns:p14="http://schemas.microsoft.com/office/powerpoint/2010/main" val="116017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41C3B2-F7FB-488D-BE3F-3D58593F849F}" type="datetime1">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15824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8DC64E-851D-4742-8A8E-9A25BD2CE444}" type="datetime1">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261552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A33CC1-10C7-40CA-91EA-E1789643ACDA}" type="datetime1">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73407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1C875B-D5C3-4103-B382-F40ACD642782}" type="datetime1">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218104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545B9-0FD8-437C-BC74-F30DE784315A}" type="datetime1">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289524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FD4907-0761-4A62-ACFA-31B7DCFF697B}" type="datetime1">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10376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F86684-D404-4BBA-9102-4C68BCE15E96}" type="datetime1">
              <a:rPr lang="en-GB" smtClean="0"/>
              <a:t>24/10/2019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10610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80A0F0-5597-4523-B57A-F696B533D4CB}" type="datetime1">
              <a:rPr lang="en-GB" smtClean="0"/>
              <a:t>24/10/2019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378355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AC656-4356-482A-828A-8593DCB0AC09}" type="datetime1">
              <a:rPr lang="en-GB" smtClean="0"/>
              <a:t>24/10/2019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355357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6A686-7DD9-452E-831B-0E27B83FA3BE}" type="datetime1">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40227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1CE90-7537-423E-A9CF-B6A8EA805365}" type="datetime1">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57A519-BAB9-4402-AD10-BEB3A319FAE6}" type="slidenum">
              <a:rPr lang="en-GB" smtClean="0"/>
              <a:pPr/>
              <a:t>‹#›</a:t>
            </a:fld>
            <a:endParaRPr lang="en-GB"/>
          </a:p>
        </p:txBody>
      </p:sp>
    </p:spTree>
    <p:extLst>
      <p:ext uri="{BB962C8B-B14F-4D97-AF65-F5344CB8AC3E}">
        <p14:creationId xmlns:p14="http://schemas.microsoft.com/office/powerpoint/2010/main" val="307304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163FF-AC66-4AD6-97F0-768F4320646A}" type="datetime1">
              <a:rPr lang="en-GB" smtClean="0"/>
              <a:t>24/10/2019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7A519-BAB9-4402-AD10-BEB3A319FAE6}" type="slidenum">
              <a:rPr lang="en-GB" smtClean="0"/>
              <a:pPr/>
              <a:t>‹#›</a:t>
            </a:fld>
            <a:endParaRPr lang="en-GB"/>
          </a:p>
        </p:txBody>
      </p:sp>
    </p:spTree>
    <p:extLst>
      <p:ext uri="{BB962C8B-B14F-4D97-AF65-F5344CB8AC3E}">
        <p14:creationId xmlns:p14="http://schemas.microsoft.com/office/powerpoint/2010/main" val="26704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2209800" y="14097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Chapter 2</a:t>
            </a:r>
            <a:endParaRPr lang="en-GB" b="1" dirty="0"/>
          </a:p>
        </p:txBody>
      </p:sp>
      <p:sp>
        <p:nvSpPr>
          <p:cNvPr id="6" name="Subtitle 2"/>
          <p:cNvSpPr>
            <a:spLocks noGrp="1"/>
          </p:cNvSpPr>
          <p:nvPr/>
        </p:nvSpPr>
        <p:spPr>
          <a:xfrm>
            <a:off x="2400300" y="3290258"/>
            <a:ext cx="7391400" cy="1752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dirty="0">
                <a:solidFill>
                  <a:srgbClr val="FF0000"/>
                </a:solidFill>
              </a:rPr>
              <a:t>Fundamental concepts, The Zeroth Law</a:t>
            </a:r>
            <a:r>
              <a:rPr lang="en-GB" sz="4400" dirty="0">
                <a:solidFill>
                  <a:srgbClr val="FF0000"/>
                </a:solidFill>
              </a:rPr>
              <a:t>,</a:t>
            </a:r>
            <a:r>
              <a:rPr lang="en-US" sz="4400" dirty="0">
                <a:solidFill>
                  <a:srgbClr val="FF0000"/>
                </a:solidFill>
              </a:rPr>
              <a:t> </a:t>
            </a:r>
            <a:r>
              <a:rPr lang="en-GB" sz="4400" dirty="0">
                <a:solidFill>
                  <a:srgbClr val="FF0000"/>
                </a:solidFill>
              </a:rPr>
              <a:t>Thermodynamic processes</a:t>
            </a:r>
            <a:r>
              <a:rPr lang="en-US" sz="4400" dirty="0">
                <a:solidFill>
                  <a:srgbClr val="FF0000"/>
                </a:solidFill>
              </a:rPr>
              <a:t>, Work</a:t>
            </a:r>
            <a:endParaRPr lang="en-GB" sz="4400" dirty="0">
              <a:solidFill>
                <a:srgbClr val="FF0000"/>
              </a:solidFill>
            </a:endParaRPr>
          </a:p>
        </p:txBody>
      </p:sp>
      <p:sp>
        <p:nvSpPr>
          <p:cNvPr id="2" name="Slide Number Placeholder 1"/>
          <p:cNvSpPr>
            <a:spLocks noGrp="1"/>
          </p:cNvSpPr>
          <p:nvPr>
            <p:ph type="sldNum" sz="quarter" idx="12"/>
          </p:nvPr>
        </p:nvSpPr>
        <p:spPr/>
        <p:txBody>
          <a:bodyPr/>
          <a:lstStyle/>
          <a:p>
            <a:fld id="{5157A519-BAB9-4402-AD10-BEB3A319FAE6}" type="slidenum">
              <a:rPr lang="en-GB" smtClean="0"/>
              <a:pPr/>
              <a:t>1</a:t>
            </a:fld>
            <a:endParaRPr lang="en-GB"/>
          </a:p>
        </p:txBody>
      </p:sp>
    </p:spTree>
    <p:extLst>
      <p:ext uri="{BB962C8B-B14F-4D97-AF65-F5344CB8AC3E}">
        <p14:creationId xmlns:p14="http://schemas.microsoft.com/office/powerpoint/2010/main" val="100978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415" y="844062"/>
            <a:ext cx="10543207" cy="5201424"/>
          </a:xfrm>
          <a:prstGeom prst="rect">
            <a:avLst/>
          </a:prstGeom>
          <a:noFill/>
        </p:spPr>
        <p:txBody>
          <a:bodyPr wrap="none" rtlCol="0">
            <a:spAutoFit/>
          </a:bodyPr>
          <a:lstStyle/>
          <a:p>
            <a:r>
              <a:rPr lang="en-US" sz="2800" dirty="0">
                <a:solidFill>
                  <a:srgbClr val="FF0000"/>
                </a:solidFill>
              </a:rPr>
              <a:t>Types of System:</a:t>
            </a:r>
          </a:p>
          <a:p>
            <a:endParaRPr lang="en-US" sz="2400" dirty="0"/>
          </a:p>
          <a:p>
            <a:r>
              <a:rPr lang="en-US" sz="2400" dirty="0"/>
              <a:t>1- Based on Boundary</a:t>
            </a:r>
          </a:p>
          <a:p>
            <a:r>
              <a:rPr lang="en-US" sz="2400" dirty="0"/>
              <a:t>2- Based on phase</a:t>
            </a:r>
          </a:p>
          <a:p>
            <a:endParaRPr lang="en-US" dirty="0"/>
          </a:p>
          <a:p>
            <a:r>
              <a:rPr lang="en-US" sz="2800" dirty="0">
                <a:solidFill>
                  <a:srgbClr val="FF0000"/>
                </a:solidFill>
              </a:rPr>
              <a:t>1- Based on Boundary:</a:t>
            </a:r>
          </a:p>
          <a:p>
            <a:endParaRPr lang="en-US" sz="2400" dirty="0">
              <a:solidFill>
                <a:srgbClr val="00B050"/>
              </a:solidFill>
            </a:endParaRPr>
          </a:p>
          <a:p>
            <a:pPr marL="457200" indent="-457200">
              <a:buAutoNum type="alphaUcParenR"/>
            </a:pPr>
            <a:r>
              <a:rPr lang="en-US" sz="2400" dirty="0">
                <a:solidFill>
                  <a:srgbClr val="00B050"/>
                </a:solidFill>
              </a:rPr>
              <a:t>Open system: </a:t>
            </a:r>
            <a:r>
              <a:rPr lang="en-US" sz="2400" dirty="0"/>
              <a:t>can exchange both matter as well as energy from its surrounding.</a:t>
            </a:r>
          </a:p>
          <a:p>
            <a:endParaRPr lang="en-US" sz="2400" dirty="0"/>
          </a:p>
          <a:p>
            <a:r>
              <a:rPr lang="en-US" sz="2400" dirty="0">
                <a:solidFill>
                  <a:srgbClr val="00B050"/>
                </a:solidFill>
              </a:rPr>
              <a:t>B)   Close system: </a:t>
            </a:r>
            <a:r>
              <a:rPr lang="en-US" sz="2400" dirty="0"/>
              <a:t>can exchange energy but not matter from its surrounding.</a:t>
            </a:r>
          </a:p>
          <a:p>
            <a:endParaRPr lang="en-US" sz="2400" dirty="0"/>
          </a:p>
          <a:p>
            <a:r>
              <a:rPr lang="en-US" sz="2400" dirty="0">
                <a:solidFill>
                  <a:srgbClr val="00B050"/>
                </a:solidFill>
              </a:rPr>
              <a:t>C)   Isolated system: </a:t>
            </a:r>
            <a:r>
              <a:rPr lang="en-US" sz="2400" dirty="0"/>
              <a:t>exchange neither matter nor energy.</a:t>
            </a:r>
          </a:p>
          <a:p>
            <a:pPr marL="457200" indent="-457200">
              <a:buAutoNum type="alphaUcParenR"/>
            </a:pPr>
            <a:endParaRPr lang="en-US" sz="2400" dirty="0"/>
          </a:p>
          <a:p>
            <a:endParaRPr lang="en-GB"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10</a:t>
            </a:fld>
            <a:endParaRPr lang="en-GB"/>
          </a:p>
        </p:txBody>
      </p:sp>
    </p:spTree>
    <p:extLst>
      <p:ext uri="{BB962C8B-B14F-4D97-AF65-F5344CB8AC3E}">
        <p14:creationId xmlns:p14="http://schemas.microsoft.com/office/powerpoint/2010/main" val="32265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30" y="892351"/>
            <a:ext cx="10404231" cy="2277547"/>
          </a:xfrm>
          <a:prstGeom prst="rect">
            <a:avLst/>
          </a:prstGeom>
        </p:spPr>
        <p:txBody>
          <a:bodyPr wrap="square">
            <a:spAutoFit/>
          </a:bodyPr>
          <a:lstStyle/>
          <a:p>
            <a:r>
              <a:rPr lang="en-GB" sz="2800" dirty="0">
                <a:solidFill>
                  <a:srgbClr val="FF0000"/>
                </a:solidFill>
              </a:rPr>
              <a:t>2- Based on phase:</a:t>
            </a:r>
          </a:p>
          <a:p>
            <a:endParaRPr lang="en-GB" dirty="0"/>
          </a:p>
          <a:p>
            <a:pPr marL="342900" indent="-342900">
              <a:buAutoNum type="alphaUcParenR"/>
            </a:pPr>
            <a:r>
              <a:rPr lang="en-GB" sz="2400" dirty="0">
                <a:solidFill>
                  <a:srgbClr val="00B050"/>
                </a:solidFill>
              </a:rPr>
              <a:t>Homogeneous system: </a:t>
            </a:r>
            <a:r>
              <a:rPr lang="en-GB" sz="2400" dirty="0"/>
              <a:t>contains single phase or has completely uniform composition throughout it.</a:t>
            </a:r>
          </a:p>
          <a:p>
            <a:endParaRPr lang="en-GB" sz="2400" dirty="0"/>
          </a:p>
          <a:p>
            <a:pPr marL="342900" indent="-342900">
              <a:buAutoNum type="alphaUcParenR"/>
            </a:pPr>
            <a:r>
              <a:rPr lang="en-US" sz="2400" dirty="0">
                <a:solidFill>
                  <a:srgbClr val="00B050"/>
                </a:solidFill>
              </a:rPr>
              <a:t>Heterogeneous system: </a:t>
            </a:r>
            <a:r>
              <a:rPr lang="en-US" sz="2400" dirty="0"/>
              <a:t>contains more than one phase.</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11</a:t>
            </a:fld>
            <a:endParaRPr lang="en-GB"/>
          </a:p>
        </p:txBody>
      </p:sp>
    </p:spTree>
    <p:extLst>
      <p:ext uri="{BB962C8B-B14F-4D97-AF65-F5344CB8AC3E}">
        <p14:creationId xmlns:p14="http://schemas.microsoft.com/office/powerpoint/2010/main" val="160868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215" y="949569"/>
            <a:ext cx="10796954" cy="4001095"/>
          </a:xfrm>
          <a:prstGeom prst="rect">
            <a:avLst/>
          </a:prstGeom>
          <a:noFill/>
        </p:spPr>
        <p:txBody>
          <a:bodyPr wrap="square" rtlCol="0">
            <a:spAutoFit/>
          </a:bodyPr>
          <a:lstStyle/>
          <a:p>
            <a:r>
              <a:rPr lang="en-US" sz="2800" dirty="0">
                <a:solidFill>
                  <a:srgbClr val="FF0000"/>
                </a:solidFill>
              </a:rPr>
              <a:t>Properties of System:</a:t>
            </a:r>
          </a:p>
          <a:p>
            <a:endParaRPr lang="en-US" dirty="0"/>
          </a:p>
          <a:p>
            <a:r>
              <a:rPr lang="en-US" sz="2400" dirty="0"/>
              <a:t>1- Extensive property</a:t>
            </a:r>
          </a:p>
          <a:p>
            <a:r>
              <a:rPr lang="en-US" sz="2400" dirty="0"/>
              <a:t>2- Intensive property</a:t>
            </a:r>
          </a:p>
          <a:p>
            <a:endParaRPr lang="en-US" dirty="0"/>
          </a:p>
          <a:p>
            <a:r>
              <a:rPr lang="en-US" sz="2800" dirty="0">
                <a:solidFill>
                  <a:srgbClr val="FF0000"/>
                </a:solidFill>
              </a:rPr>
              <a:t>1- Extensive Property or Extrinsic property:</a:t>
            </a:r>
          </a:p>
          <a:p>
            <a:endParaRPr lang="en-US" dirty="0"/>
          </a:p>
          <a:p>
            <a:r>
              <a:rPr lang="en-US" sz="2400" dirty="0"/>
              <a:t>Certain properties of the system whose magnitude depends on the quantity of matter present</a:t>
            </a:r>
          </a:p>
          <a:p>
            <a:endParaRPr lang="en-US" sz="2400" dirty="0"/>
          </a:p>
          <a:p>
            <a:r>
              <a:rPr lang="en-US" sz="2400" dirty="0">
                <a:solidFill>
                  <a:srgbClr val="00B050"/>
                </a:solidFill>
              </a:rPr>
              <a:t>Examples: </a:t>
            </a:r>
            <a:r>
              <a:rPr lang="en-GB" sz="2400" dirty="0"/>
              <a:t>mass, volume, surface area, internal energy, free energy, enthalpy, entropy</a:t>
            </a:r>
            <a:endParaRPr lang="en-US"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12</a:t>
            </a:fld>
            <a:endParaRPr lang="en-GB"/>
          </a:p>
        </p:txBody>
      </p:sp>
    </p:spTree>
    <p:extLst>
      <p:ext uri="{BB962C8B-B14F-4D97-AF65-F5344CB8AC3E}">
        <p14:creationId xmlns:p14="http://schemas.microsoft.com/office/powerpoint/2010/main" val="352619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662" y="527538"/>
            <a:ext cx="10304584" cy="3539430"/>
          </a:xfrm>
          <a:prstGeom prst="rect">
            <a:avLst/>
          </a:prstGeom>
          <a:noFill/>
        </p:spPr>
        <p:txBody>
          <a:bodyPr wrap="square" rtlCol="0">
            <a:spAutoFit/>
          </a:bodyPr>
          <a:lstStyle/>
          <a:p>
            <a:r>
              <a:rPr lang="en-US" sz="2800" dirty="0">
                <a:solidFill>
                  <a:srgbClr val="FF0000"/>
                </a:solidFill>
              </a:rPr>
              <a:t>2- Intensive Property or Intrinsic Property:</a:t>
            </a:r>
          </a:p>
          <a:p>
            <a:endParaRPr lang="en-US" sz="2800" dirty="0">
              <a:solidFill>
                <a:srgbClr val="FF0000"/>
              </a:solidFill>
            </a:endParaRPr>
          </a:p>
          <a:p>
            <a:r>
              <a:rPr lang="en-US" sz="2400" dirty="0"/>
              <a:t>Certain properties of the system whose magnitude does not depends on the quantity of matter present.</a:t>
            </a:r>
          </a:p>
          <a:p>
            <a:endParaRPr lang="en-US" sz="2400" dirty="0"/>
          </a:p>
          <a:p>
            <a:r>
              <a:rPr lang="en-US" sz="2400" dirty="0">
                <a:solidFill>
                  <a:srgbClr val="00B050"/>
                </a:solidFill>
              </a:rPr>
              <a:t>Examples:</a:t>
            </a:r>
            <a:r>
              <a:rPr lang="en-US" sz="2400" dirty="0"/>
              <a:t> temperature, pressure, density, viscosity, refractive index, molar heat capacity, melting and boiling point</a:t>
            </a:r>
          </a:p>
          <a:p>
            <a:endParaRPr lang="en-US" sz="2400" dirty="0"/>
          </a:p>
          <a:p>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13</a:t>
            </a:fld>
            <a:endParaRPr lang="en-GB"/>
          </a:p>
        </p:txBody>
      </p:sp>
    </p:spTree>
    <p:extLst>
      <p:ext uri="{BB962C8B-B14F-4D97-AF65-F5344CB8AC3E}">
        <p14:creationId xmlns:p14="http://schemas.microsoft.com/office/powerpoint/2010/main" val="183802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20969" y="1155942"/>
                <a:ext cx="11078308" cy="4400307"/>
              </a:xfrm>
              <a:prstGeom prst="rect">
                <a:avLst/>
              </a:prstGeom>
            </p:spPr>
            <p:txBody>
              <a:bodyPr wrap="square">
                <a:spAutoFit/>
              </a:bodyPr>
              <a:lstStyle/>
              <a:p>
                <a:pPr lvl="0"/>
                <a:r>
                  <a:rPr lang="en-US" sz="2400" dirty="0">
                    <a:solidFill>
                      <a:srgbClr val="FF0000"/>
                    </a:solidFill>
                  </a:rPr>
                  <a:t>Note: </a:t>
                </a:r>
              </a:p>
              <a:p>
                <a:pPr lvl="0"/>
                <a:endParaRPr lang="en-US" sz="2400" dirty="0">
                  <a:solidFill>
                    <a:prstClr val="black"/>
                  </a:solidFill>
                </a:endParaRPr>
              </a:p>
              <a:p>
                <a:pPr lvl="0"/>
                <a:r>
                  <a:rPr lang="en-US" sz="2400" dirty="0">
                    <a:solidFill>
                      <a:prstClr val="black"/>
                    </a:solidFill>
                  </a:rPr>
                  <a:t>1- Extensive properties + Intensive properties = Extensive properties</a:t>
                </a:r>
              </a:p>
              <a:p>
                <a:pPr lvl="0"/>
                <a:r>
                  <a:rPr lang="en-US" sz="2400" dirty="0">
                    <a:solidFill>
                      <a:prstClr val="black"/>
                    </a:solidFill>
                  </a:rPr>
                  <a:t>2- Extensive properties × Intensive properties = Extensive properties</a:t>
                </a:r>
              </a:p>
              <a:p>
                <a:pPr lvl="0"/>
                <a:r>
                  <a:rPr lang="en-US" sz="2400" dirty="0">
                    <a:solidFill>
                      <a:prstClr val="black"/>
                    </a:solidFill>
                  </a:rPr>
                  <a:t>3- Ratio of two Extensive properties is an Intensive property</a:t>
                </a:r>
              </a:p>
              <a:p>
                <a:pPr lvl="0"/>
                <a:endParaRPr lang="en-US" sz="2400" dirty="0">
                  <a:solidFill>
                    <a:prstClr val="black"/>
                  </a:solidFill>
                </a:endParaRPr>
              </a:p>
              <a:p>
                <a:pPr lvl="0"/>
                <a14:m>
                  <m:oMathPara xmlns:m="http://schemas.openxmlformats.org/officeDocument/2006/math">
                    <m:oMathParaPr>
                      <m:jc m:val="centerGroup"/>
                    </m:oMathParaPr>
                    <m:oMath xmlns:m="http://schemas.openxmlformats.org/officeDocument/2006/math">
                      <m:r>
                        <a:rPr lang="en-US" sz="2400" i="1">
                          <a:solidFill>
                            <a:prstClr val="black"/>
                          </a:solidFill>
                          <a:latin typeface="Cambria Math" panose="02040503050406030204" pitchFamily="18" charset="0"/>
                        </a:rPr>
                        <m:t>𝐷𝑒𝑛𝑠𝑖𝑡𝑦</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𝑖𝑛𝑡𝑒𝑛𝑠𝑖𝑣𝑒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𝑚𝑎𝑠𝑠</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𝑒𝑥𝑡𝑒𝑛𝑠𝑖𝑣𝑒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num>
                        <m:den>
                          <m:r>
                            <a:rPr lang="en-US" sz="2400" i="1">
                              <a:solidFill>
                                <a:prstClr val="black"/>
                              </a:solidFill>
                              <a:latin typeface="Cambria Math" panose="02040503050406030204" pitchFamily="18" charset="0"/>
                            </a:rPr>
                            <m:t>𝑣𝑜𝑙𝑢𝑚𝑒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𝑒𝑥𝑡𝑒𝑛𝑠𝑖𝑣𝑒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den>
                      </m:f>
                    </m:oMath>
                  </m:oMathPara>
                </a14:m>
                <a:endParaRPr lang="en-GB" dirty="0"/>
              </a:p>
              <a:p>
                <a:pPr lvl="0"/>
                <a:endParaRPr lang="en-US" dirty="0"/>
              </a:p>
              <a:p>
                <a:pPr lvl="0"/>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𝑀𝑜𝑙𝑎𝑟𝑖𝑡𝑦</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𝑖𝑛𝑡𝑒𝑛𝑠𝑖𝑣𝑒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𝑀𝑜𝑙𝑒</m:t>
                          </m:r>
                          <m:r>
                            <a:rPr lang="en-US" sz="2400" b="0" i="1"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𝑜𝑓</m:t>
                          </m:r>
                          <m:r>
                            <a:rPr lang="en-US" sz="2400" b="0" i="1"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𝑡</m:t>
                          </m:r>
                          <m:r>
                            <a:rPr lang="en-US" sz="2400" b="0" i="1" smtClean="0">
                              <a:solidFill>
                                <a:prstClr val="black"/>
                              </a:solidFill>
                              <a:latin typeface="Cambria Math" panose="02040503050406030204" pitchFamily="18" charset="0"/>
                            </a:rPr>
                            <m:t>h</m:t>
                          </m:r>
                          <m:r>
                            <a:rPr lang="en-US" sz="2400" b="0" i="1" smtClean="0">
                              <a:solidFill>
                                <a:prstClr val="black"/>
                              </a:solidFill>
                              <a:latin typeface="Cambria Math" panose="02040503050406030204" pitchFamily="18" charset="0"/>
                            </a:rPr>
                            <m:t>𝑒</m:t>
                          </m:r>
                          <m:r>
                            <a:rPr lang="en-US" sz="2400" b="0" i="1"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𝑠𝑜𝑙𝑢𝑡𝑒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𝑒𝑥𝑡𝑒𝑛𝑠𝑖𝑣𝑒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num>
                        <m:den>
                          <m:r>
                            <a:rPr lang="en-US" sz="2400" i="1">
                              <a:solidFill>
                                <a:prstClr val="black"/>
                              </a:solidFill>
                              <a:latin typeface="Cambria Math" panose="02040503050406030204" pitchFamily="18" charset="0"/>
                            </a:rPr>
                            <m:t>𝑣𝑜𝑙𝑢𝑚𝑒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𝑒𝑥𝑡𝑒𝑛𝑠𝑖𝑣𝑒</m:t>
                          </m:r>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𝑝𝑟𝑜𝑝𝑒𝑟𝑡𝑦</m:t>
                          </m:r>
                          <m:r>
                            <a:rPr lang="en-US" sz="2400" i="1">
                              <a:solidFill>
                                <a:prstClr val="black"/>
                              </a:solidFill>
                              <a:latin typeface="Cambria Math" panose="02040503050406030204" pitchFamily="18" charset="0"/>
                            </a:rPr>
                            <m:t>)</m:t>
                          </m:r>
                        </m:den>
                      </m:f>
                    </m:oMath>
                  </m:oMathPara>
                </a14:m>
                <a:endParaRPr lang="en-GB" dirty="0"/>
              </a:p>
              <a:p>
                <a:pPr lvl="0"/>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720969" y="1155942"/>
                <a:ext cx="11078308" cy="4400307"/>
              </a:xfrm>
              <a:prstGeom prst="rect">
                <a:avLst/>
              </a:prstGeom>
              <a:blipFill rotWithShape="0">
                <a:blip r:embed="rId2"/>
                <a:stretch>
                  <a:fillRect l="-825" t="-1110"/>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5157A519-BAB9-4402-AD10-BEB3A319FAE6}" type="slidenum">
              <a:rPr lang="en-GB" smtClean="0"/>
              <a:pPr/>
              <a:t>14</a:t>
            </a:fld>
            <a:endParaRPr lang="en-GB"/>
          </a:p>
        </p:txBody>
      </p:sp>
    </p:spTree>
    <p:extLst>
      <p:ext uri="{BB962C8B-B14F-4D97-AF65-F5344CB8AC3E}">
        <p14:creationId xmlns:p14="http://schemas.microsoft.com/office/powerpoint/2010/main" val="216641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77" y="363915"/>
            <a:ext cx="11687908" cy="6124754"/>
          </a:xfrm>
          <a:prstGeom prst="rect">
            <a:avLst/>
          </a:prstGeom>
          <a:noFill/>
        </p:spPr>
        <p:txBody>
          <a:bodyPr wrap="square" rtlCol="0">
            <a:spAutoFit/>
          </a:bodyPr>
          <a:lstStyle/>
          <a:p>
            <a:r>
              <a:rPr lang="en-US" sz="2800" dirty="0">
                <a:solidFill>
                  <a:srgbClr val="FF0000"/>
                </a:solidFill>
              </a:rPr>
              <a:t>State Variables (Thermodynamic Variables):</a:t>
            </a:r>
          </a:p>
          <a:p>
            <a:endParaRPr lang="en-US" sz="2400" dirty="0"/>
          </a:p>
          <a:p>
            <a:r>
              <a:rPr lang="en-US" sz="2400" dirty="0"/>
              <a:t>Every system has certain thermodynamic properties such as temperature, pressure and volume. They could be </a:t>
            </a:r>
            <a:r>
              <a:rPr lang="en-US" sz="2400" dirty="0">
                <a:solidFill>
                  <a:srgbClr val="00B050"/>
                </a:solidFill>
              </a:rPr>
              <a:t>independent</a:t>
            </a:r>
            <a:r>
              <a:rPr lang="en-US" sz="2400" dirty="0"/>
              <a:t> or </a:t>
            </a:r>
            <a:r>
              <a:rPr lang="en-US" sz="2400" dirty="0">
                <a:solidFill>
                  <a:srgbClr val="00B050"/>
                </a:solidFill>
              </a:rPr>
              <a:t>dependent</a:t>
            </a:r>
          </a:p>
          <a:p>
            <a:endParaRPr lang="en-US" sz="2400" dirty="0"/>
          </a:p>
          <a:p>
            <a:r>
              <a:rPr lang="en-US" sz="2400" dirty="0">
                <a:solidFill>
                  <a:srgbClr val="00B050"/>
                </a:solidFill>
              </a:rPr>
              <a:t>Independent variables: </a:t>
            </a:r>
            <a:r>
              <a:rPr lang="en-GB" sz="2400" dirty="0"/>
              <a:t>a variable (often denoted by x ) whose variation does not depend on that of another.</a:t>
            </a:r>
          </a:p>
          <a:p>
            <a:pPr algn="ctr"/>
            <a:r>
              <a:rPr lang="en-US" sz="2400" dirty="0"/>
              <a:t>y = f(x)</a:t>
            </a:r>
          </a:p>
          <a:p>
            <a:pPr algn="ctr"/>
            <a:r>
              <a:rPr lang="en-US" sz="2400" dirty="0"/>
              <a:t>V = f(P, n, T)</a:t>
            </a:r>
          </a:p>
          <a:p>
            <a:r>
              <a:rPr lang="en-US" sz="2400" dirty="0">
                <a:solidFill>
                  <a:srgbClr val="00B050"/>
                </a:solidFill>
              </a:rPr>
              <a:t>Dependent variables</a:t>
            </a:r>
            <a:r>
              <a:rPr lang="en-US" sz="2400" dirty="0"/>
              <a:t>: </a:t>
            </a:r>
            <a:r>
              <a:rPr lang="en-GB" sz="2400" dirty="0"/>
              <a:t>a variable (often denoted by </a:t>
            </a:r>
            <a:r>
              <a:rPr lang="en-GB" sz="2400" i="1" dirty="0"/>
              <a:t>y</a:t>
            </a:r>
            <a:r>
              <a:rPr lang="en-GB" sz="2400" dirty="0"/>
              <a:t> ) whose value depends on that of another.</a:t>
            </a:r>
          </a:p>
          <a:p>
            <a:endParaRPr lang="en-US" sz="2400" dirty="0"/>
          </a:p>
          <a:p>
            <a:r>
              <a:rPr lang="en-US" sz="2800" dirty="0">
                <a:solidFill>
                  <a:srgbClr val="FF0000"/>
                </a:solidFill>
              </a:rPr>
              <a:t>State of the system:</a:t>
            </a:r>
          </a:p>
          <a:p>
            <a:endParaRPr lang="en-US" sz="2400" dirty="0"/>
          </a:p>
          <a:p>
            <a:r>
              <a:rPr lang="en-US" sz="2400" dirty="0"/>
              <a:t>A known set of </a:t>
            </a:r>
            <a:r>
              <a:rPr lang="en-US" sz="2400" dirty="0">
                <a:solidFill>
                  <a:srgbClr val="00B050"/>
                </a:solidFill>
              </a:rPr>
              <a:t>state variable </a:t>
            </a:r>
            <a:r>
              <a:rPr lang="en-US" sz="2400" dirty="0"/>
              <a:t>describes the condition of the system. This condition is determined by specifying the value state variables is called state of the system</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15</a:t>
            </a:fld>
            <a:endParaRPr lang="en-GB"/>
          </a:p>
        </p:txBody>
      </p:sp>
    </p:spTree>
    <p:extLst>
      <p:ext uri="{BB962C8B-B14F-4D97-AF65-F5344CB8AC3E}">
        <p14:creationId xmlns:p14="http://schemas.microsoft.com/office/powerpoint/2010/main" val="324607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154" y="756138"/>
            <a:ext cx="2569871" cy="2708434"/>
          </a:xfrm>
          <a:prstGeom prst="rect">
            <a:avLst/>
          </a:prstGeom>
          <a:noFill/>
        </p:spPr>
        <p:txBody>
          <a:bodyPr wrap="none" rtlCol="0">
            <a:spAutoFit/>
          </a:bodyPr>
          <a:lstStyle/>
          <a:p>
            <a:r>
              <a:rPr lang="en-US" sz="2800" dirty="0">
                <a:solidFill>
                  <a:srgbClr val="FF0000"/>
                </a:solidFill>
              </a:rPr>
              <a:t>Change of State:</a:t>
            </a:r>
          </a:p>
          <a:p>
            <a:endParaRPr lang="en-US" sz="2800" dirty="0">
              <a:solidFill>
                <a:srgbClr val="FF0000"/>
              </a:solidFill>
            </a:endParaRPr>
          </a:p>
          <a:p>
            <a:endParaRPr lang="en-US" dirty="0"/>
          </a:p>
          <a:p>
            <a:r>
              <a:rPr lang="en-US" sz="2400" dirty="0">
                <a:solidFill>
                  <a:srgbClr val="FF0000"/>
                </a:solidFill>
              </a:rPr>
              <a:t>P</a:t>
            </a:r>
            <a:r>
              <a:rPr lang="en-US" sz="2400" baseline="-25000" dirty="0">
                <a:solidFill>
                  <a:srgbClr val="FF0000"/>
                </a:solidFill>
              </a:rPr>
              <a:t>1</a:t>
            </a:r>
            <a:endParaRPr lang="en-US" sz="2400" dirty="0">
              <a:solidFill>
                <a:srgbClr val="FF0000"/>
              </a:solidFill>
            </a:endParaRPr>
          </a:p>
          <a:p>
            <a:r>
              <a:rPr lang="en-US" sz="2400" dirty="0">
                <a:solidFill>
                  <a:srgbClr val="FF0000"/>
                </a:solidFill>
              </a:rPr>
              <a:t>V</a:t>
            </a:r>
            <a:r>
              <a:rPr lang="en-US" sz="2400" baseline="-25000" dirty="0">
                <a:solidFill>
                  <a:srgbClr val="FF0000"/>
                </a:solidFill>
              </a:rPr>
              <a:t>1</a:t>
            </a:r>
          </a:p>
          <a:p>
            <a:r>
              <a:rPr lang="en-US" sz="2400" dirty="0">
                <a:solidFill>
                  <a:srgbClr val="FF0000"/>
                </a:solidFill>
              </a:rPr>
              <a:t>T</a:t>
            </a:r>
            <a:r>
              <a:rPr lang="en-US" sz="2400" baseline="-25000" dirty="0">
                <a:solidFill>
                  <a:srgbClr val="FF0000"/>
                </a:solidFill>
              </a:rPr>
              <a:t>1</a:t>
            </a:r>
            <a:endParaRPr lang="en-US" sz="2400" dirty="0">
              <a:solidFill>
                <a:srgbClr val="FF0000"/>
              </a:solidFill>
            </a:endParaRPr>
          </a:p>
          <a:p>
            <a:r>
              <a:rPr lang="en-US" sz="2400" dirty="0">
                <a:solidFill>
                  <a:srgbClr val="FF0000"/>
                </a:solidFill>
              </a:rPr>
              <a:t>n</a:t>
            </a:r>
            <a:endParaRPr lang="en-GB" sz="2400" dirty="0">
              <a:solidFill>
                <a:srgbClr val="FF0000"/>
              </a:solidFill>
            </a:endParaRPr>
          </a:p>
        </p:txBody>
      </p:sp>
      <p:sp>
        <p:nvSpPr>
          <p:cNvPr id="4" name="Right Brace 3"/>
          <p:cNvSpPr/>
          <p:nvPr/>
        </p:nvSpPr>
        <p:spPr>
          <a:xfrm>
            <a:off x="1395459" y="1952295"/>
            <a:ext cx="237393" cy="15122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 name="Straight Arrow Connector 5"/>
          <p:cNvCxnSpPr/>
          <p:nvPr/>
        </p:nvCxnSpPr>
        <p:spPr>
          <a:xfrm>
            <a:off x="1987062" y="2682394"/>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733536" y="1897564"/>
            <a:ext cx="463588" cy="1569660"/>
          </a:xfrm>
          <a:prstGeom prst="rect">
            <a:avLst/>
          </a:prstGeom>
          <a:noFill/>
        </p:spPr>
        <p:txBody>
          <a:bodyPr wrap="none" rtlCol="0">
            <a:spAutoFit/>
          </a:bodyPr>
          <a:lstStyle/>
          <a:p>
            <a:pPr lvl="0"/>
            <a:r>
              <a:rPr lang="en-US" sz="2400" dirty="0">
                <a:solidFill>
                  <a:srgbClr val="FF0000"/>
                </a:solidFill>
              </a:rPr>
              <a:t>P</a:t>
            </a:r>
            <a:r>
              <a:rPr lang="en-US" sz="2400" baseline="-25000" dirty="0">
                <a:solidFill>
                  <a:srgbClr val="FF0000"/>
                </a:solidFill>
              </a:rPr>
              <a:t>2</a:t>
            </a:r>
            <a:endParaRPr lang="en-US" sz="2400" dirty="0">
              <a:solidFill>
                <a:srgbClr val="FF0000"/>
              </a:solidFill>
            </a:endParaRPr>
          </a:p>
          <a:p>
            <a:pPr lvl="0"/>
            <a:r>
              <a:rPr lang="en-US" sz="2400" dirty="0">
                <a:solidFill>
                  <a:srgbClr val="FF0000"/>
                </a:solidFill>
              </a:rPr>
              <a:t>V</a:t>
            </a:r>
            <a:r>
              <a:rPr lang="en-US" sz="2400" baseline="-25000" dirty="0">
                <a:solidFill>
                  <a:srgbClr val="FF0000"/>
                </a:solidFill>
              </a:rPr>
              <a:t>2</a:t>
            </a:r>
          </a:p>
          <a:p>
            <a:pPr lvl="0"/>
            <a:r>
              <a:rPr lang="en-US" sz="2400" dirty="0">
                <a:solidFill>
                  <a:srgbClr val="FF0000"/>
                </a:solidFill>
              </a:rPr>
              <a:t>T</a:t>
            </a:r>
            <a:r>
              <a:rPr lang="en-US" sz="2400" baseline="-25000" dirty="0">
                <a:solidFill>
                  <a:srgbClr val="FF0000"/>
                </a:solidFill>
              </a:rPr>
              <a:t>2</a:t>
            </a:r>
            <a:endParaRPr lang="en-US" sz="2400" dirty="0">
              <a:solidFill>
                <a:srgbClr val="FF0000"/>
              </a:solidFill>
            </a:endParaRPr>
          </a:p>
          <a:p>
            <a:pPr lvl="0"/>
            <a:r>
              <a:rPr lang="en-US" sz="2400" dirty="0">
                <a:solidFill>
                  <a:srgbClr val="FF0000"/>
                </a:solidFill>
              </a:rPr>
              <a:t>n</a:t>
            </a:r>
            <a:endParaRPr lang="en-GB" sz="2400" dirty="0">
              <a:solidFill>
                <a:srgbClr val="FF0000"/>
              </a:solidFill>
            </a:endParaRPr>
          </a:p>
        </p:txBody>
      </p:sp>
      <p:sp>
        <p:nvSpPr>
          <p:cNvPr id="11" name="Left Brace 10"/>
          <p:cNvSpPr/>
          <p:nvPr/>
        </p:nvSpPr>
        <p:spPr>
          <a:xfrm>
            <a:off x="3318541" y="1924929"/>
            <a:ext cx="256171" cy="15670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51142" y="4347041"/>
            <a:ext cx="1907573" cy="523220"/>
          </a:xfrm>
          <a:prstGeom prst="rect">
            <a:avLst/>
          </a:prstGeom>
          <a:noFill/>
        </p:spPr>
        <p:txBody>
          <a:bodyPr wrap="none" rtlCol="0">
            <a:spAutoFit/>
          </a:bodyPr>
          <a:lstStyle/>
          <a:p>
            <a:r>
              <a:rPr lang="en-US" sz="2800" dirty="0"/>
              <a:t>Initial State </a:t>
            </a:r>
            <a:endParaRPr lang="en-GB" sz="2800" dirty="0"/>
          </a:p>
        </p:txBody>
      </p:sp>
      <p:cxnSp>
        <p:nvCxnSpPr>
          <p:cNvPr id="14" name="Straight Arrow Connector 13"/>
          <p:cNvCxnSpPr/>
          <p:nvPr/>
        </p:nvCxnSpPr>
        <p:spPr>
          <a:xfrm>
            <a:off x="2558562" y="4608651"/>
            <a:ext cx="16385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05361" y="4401277"/>
            <a:ext cx="1699183" cy="523220"/>
          </a:xfrm>
          <a:prstGeom prst="rect">
            <a:avLst/>
          </a:prstGeom>
          <a:noFill/>
        </p:spPr>
        <p:txBody>
          <a:bodyPr wrap="none" rtlCol="0">
            <a:spAutoFit/>
          </a:bodyPr>
          <a:lstStyle/>
          <a:p>
            <a:r>
              <a:rPr lang="en-US" sz="2800" dirty="0"/>
              <a:t>Final State</a:t>
            </a:r>
            <a:endParaRPr lang="en-GB" sz="28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16</a:t>
            </a:fld>
            <a:endParaRPr lang="en-GB"/>
          </a:p>
        </p:txBody>
      </p:sp>
    </p:spTree>
    <p:extLst>
      <p:ext uri="{BB962C8B-B14F-4D97-AF65-F5344CB8AC3E}">
        <p14:creationId xmlns:p14="http://schemas.microsoft.com/office/powerpoint/2010/main" val="333198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414" y="509955"/>
            <a:ext cx="10093570" cy="5601533"/>
          </a:xfrm>
          <a:prstGeom prst="rect">
            <a:avLst/>
          </a:prstGeom>
          <a:noFill/>
        </p:spPr>
        <p:txBody>
          <a:bodyPr wrap="square" rtlCol="0">
            <a:spAutoFit/>
          </a:bodyPr>
          <a:lstStyle/>
          <a:p>
            <a:r>
              <a:rPr lang="en-US" sz="2800" dirty="0">
                <a:solidFill>
                  <a:srgbClr val="FF0000"/>
                </a:solidFill>
              </a:rPr>
              <a:t>State Function:</a:t>
            </a:r>
          </a:p>
          <a:p>
            <a:endParaRPr lang="en-US" dirty="0"/>
          </a:p>
          <a:p>
            <a:r>
              <a:rPr lang="en-US" sz="2400" dirty="0"/>
              <a:t>Every property of a system </a:t>
            </a:r>
            <a:r>
              <a:rPr lang="en-US" sz="2400" b="1" dirty="0"/>
              <a:t>whose value depends on the current state of the system </a:t>
            </a:r>
            <a:r>
              <a:rPr lang="en-US" sz="2400" dirty="0"/>
              <a:t>and is independent of the path followed to reach that state is called state function.</a:t>
            </a:r>
          </a:p>
          <a:p>
            <a:r>
              <a:rPr lang="en-US" sz="2400" dirty="0"/>
              <a:t>When the state of the system is changed, the change in any state function depends only the initial and final states of system and not on how the change is accomplished.</a:t>
            </a:r>
          </a:p>
          <a:p>
            <a:endParaRPr lang="en-US" sz="2400" dirty="0"/>
          </a:p>
          <a:p>
            <a:endParaRPr lang="en-US" sz="2400" dirty="0"/>
          </a:p>
          <a:p>
            <a:endParaRPr lang="en-US" sz="2400" dirty="0"/>
          </a:p>
          <a:p>
            <a:r>
              <a:rPr lang="en-US" sz="2400" dirty="0"/>
              <a:t>And their differentials is Exact.</a:t>
            </a:r>
          </a:p>
          <a:p>
            <a:endParaRPr lang="en-US" sz="2400" dirty="0"/>
          </a:p>
          <a:p>
            <a:r>
              <a:rPr lang="en-US" sz="2400" dirty="0"/>
              <a:t>In cyclic process: </a:t>
            </a:r>
          </a:p>
          <a:p>
            <a:endParaRPr lang="en-US" sz="2400" dirty="0"/>
          </a:p>
        </p:txBody>
      </p:sp>
      <p:pic>
        <p:nvPicPr>
          <p:cNvPr id="4" name="Picture 3"/>
          <p:cNvPicPr>
            <a:picLocks noChangeAspect="1"/>
          </p:cNvPicPr>
          <p:nvPr/>
        </p:nvPicPr>
        <p:blipFill>
          <a:blip r:embed="rId2"/>
          <a:stretch>
            <a:fillRect/>
          </a:stretch>
        </p:blipFill>
        <p:spPr>
          <a:xfrm>
            <a:off x="5157786" y="5286357"/>
            <a:ext cx="2028825" cy="904875"/>
          </a:xfrm>
          <a:prstGeom prst="rect">
            <a:avLst/>
          </a:prstGeom>
        </p:spPr>
      </p:pic>
      <p:pic>
        <p:nvPicPr>
          <p:cNvPr id="5" name="Picture 4"/>
          <p:cNvPicPr>
            <a:picLocks noChangeAspect="1"/>
          </p:cNvPicPr>
          <p:nvPr/>
        </p:nvPicPr>
        <p:blipFill>
          <a:blip r:embed="rId3"/>
          <a:stretch>
            <a:fillRect/>
          </a:stretch>
        </p:blipFill>
        <p:spPr>
          <a:xfrm>
            <a:off x="4389374" y="3310721"/>
            <a:ext cx="3565647" cy="904031"/>
          </a:xfrm>
          <a:prstGeom prst="rect">
            <a:avLst/>
          </a:prstGeom>
        </p:spPr>
      </p:pic>
      <p:sp>
        <p:nvSpPr>
          <p:cNvPr id="3" name="Slide Number Placeholder 2"/>
          <p:cNvSpPr>
            <a:spLocks noGrp="1"/>
          </p:cNvSpPr>
          <p:nvPr>
            <p:ph type="sldNum" sz="quarter" idx="12"/>
          </p:nvPr>
        </p:nvSpPr>
        <p:spPr/>
        <p:txBody>
          <a:bodyPr/>
          <a:lstStyle/>
          <a:p>
            <a:fld id="{5157A519-BAB9-4402-AD10-BEB3A319FAE6}" type="slidenum">
              <a:rPr lang="en-GB" smtClean="0"/>
              <a:pPr/>
              <a:t>17</a:t>
            </a:fld>
            <a:endParaRPr lang="en-GB"/>
          </a:p>
        </p:txBody>
      </p:sp>
    </p:spTree>
    <p:extLst>
      <p:ext uri="{BB962C8B-B14F-4D97-AF65-F5344CB8AC3E}">
        <p14:creationId xmlns:p14="http://schemas.microsoft.com/office/powerpoint/2010/main" val="61314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8" y="668215"/>
            <a:ext cx="10462847" cy="5570756"/>
          </a:xfrm>
          <a:prstGeom prst="rect">
            <a:avLst/>
          </a:prstGeom>
          <a:noFill/>
        </p:spPr>
        <p:txBody>
          <a:bodyPr wrap="square" rtlCol="0">
            <a:spAutoFit/>
          </a:bodyPr>
          <a:lstStyle/>
          <a:p>
            <a:r>
              <a:rPr lang="en-US" sz="2800" dirty="0">
                <a:solidFill>
                  <a:srgbClr val="00B050"/>
                </a:solidFill>
              </a:rPr>
              <a:t>Examples of State functions:</a:t>
            </a:r>
          </a:p>
          <a:p>
            <a:endParaRPr lang="en-US" sz="2800" dirty="0"/>
          </a:p>
          <a:p>
            <a:r>
              <a:rPr lang="en-US" sz="2800" dirty="0">
                <a:latin typeface="Old English Text MT" panose="03040902040508030806" pitchFamily="66" charset="0"/>
              </a:rPr>
              <a:t>∆</a:t>
            </a:r>
            <a:r>
              <a:rPr lang="en-US" sz="2800" dirty="0"/>
              <a:t>H, </a:t>
            </a:r>
            <a:r>
              <a:rPr lang="en-US" sz="2800" dirty="0">
                <a:latin typeface="Old English Text MT" panose="03040902040508030806" pitchFamily="66" charset="0"/>
              </a:rPr>
              <a:t>∆</a:t>
            </a:r>
            <a:r>
              <a:rPr lang="en-US" sz="2800" dirty="0"/>
              <a:t>E, </a:t>
            </a:r>
            <a:r>
              <a:rPr lang="en-US" sz="2800" dirty="0">
                <a:latin typeface="Old English Text MT" panose="03040902040508030806" pitchFamily="66" charset="0"/>
              </a:rPr>
              <a:t>∆</a:t>
            </a:r>
            <a:r>
              <a:rPr lang="en-US" sz="2800" dirty="0"/>
              <a:t>G, </a:t>
            </a:r>
            <a:r>
              <a:rPr lang="en-US" sz="2800" dirty="0">
                <a:latin typeface="Old English Text MT" panose="03040902040508030806" pitchFamily="66" charset="0"/>
              </a:rPr>
              <a:t>∆</a:t>
            </a:r>
            <a:r>
              <a:rPr lang="en-US" sz="2800" dirty="0"/>
              <a:t>S, </a:t>
            </a:r>
            <a:r>
              <a:rPr lang="en-US" sz="2800" dirty="0">
                <a:latin typeface="Old English Text MT" panose="03040902040508030806" pitchFamily="66" charset="0"/>
              </a:rPr>
              <a:t>∆</a:t>
            </a:r>
            <a:r>
              <a:rPr lang="en-US" sz="2800" dirty="0"/>
              <a:t>P, </a:t>
            </a:r>
            <a:r>
              <a:rPr lang="en-US" sz="2800" dirty="0">
                <a:latin typeface="Old English Text MT" panose="03040902040508030806" pitchFamily="66" charset="0"/>
              </a:rPr>
              <a:t>∆</a:t>
            </a:r>
            <a:r>
              <a:rPr lang="en-US" sz="2800" dirty="0"/>
              <a:t>V, </a:t>
            </a:r>
            <a:r>
              <a:rPr lang="en-US" sz="2800" dirty="0">
                <a:latin typeface="Old English Text MT" panose="03040902040508030806" pitchFamily="66" charset="0"/>
              </a:rPr>
              <a:t>∆</a:t>
            </a:r>
            <a:r>
              <a:rPr lang="en-US" sz="2800" dirty="0"/>
              <a:t>T</a:t>
            </a:r>
          </a:p>
          <a:p>
            <a:endParaRPr lang="en-US" sz="2800" dirty="0"/>
          </a:p>
          <a:p>
            <a:r>
              <a:rPr lang="en-US" sz="2800" dirty="0">
                <a:solidFill>
                  <a:srgbClr val="FF0000"/>
                </a:solidFill>
              </a:rPr>
              <a:t>Path Function:</a:t>
            </a:r>
          </a:p>
          <a:p>
            <a:endParaRPr lang="en-US" sz="2400" dirty="0"/>
          </a:p>
          <a:p>
            <a:r>
              <a:rPr lang="en-US" sz="2400" dirty="0"/>
              <a:t>The property of a system whose value depends on the path use to reach a particular state is called Path function.</a:t>
            </a:r>
          </a:p>
          <a:p>
            <a:endParaRPr lang="en-US" sz="2800" dirty="0"/>
          </a:p>
          <a:p>
            <a:r>
              <a:rPr lang="en-US" sz="2800" dirty="0"/>
              <a:t>And their differentials is Inexact. </a:t>
            </a:r>
            <a:r>
              <a:rPr lang="en-US" sz="2800" dirty="0">
                <a:solidFill>
                  <a:srgbClr val="00B050"/>
                </a:solidFill>
              </a:rPr>
              <a:t>Examples</a:t>
            </a:r>
            <a:r>
              <a:rPr lang="en-US" sz="2800" dirty="0"/>
              <a:t>: heat and work</a:t>
            </a:r>
          </a:p>
          <a:p>
            <a:endParaRPr lang="en-US" sz="2800" dirty="0"/>
          </a:p>
          <a:p>
            <a:endParaRPr lang="en-US" sz="2800" dirty="0"/>
          </a:p>
          <a:p>
            <a:endParaRPr lang="en-GB" sz="2800" dirty="0"/>
          </a:p>
        </p:txBody>
      </p:sp>
      <p:pic>
        <p:nvPicPr>
          <p:cNvPr id="3" name="Picture 2"/>
          <p:cNvPicPr>
            <a:picLocks noChangeAspect="1"/>
          </p:cNvPicPr>
          <p:nvPr/>
        </p:nvPicPr>
        <p:blipFill>
          <a:blip r:embed="rId2"/>
          <a:stretch>
            <a:fillRect/>
          </a:stretch>
        </p:blipFill>
        <p:spPr>
          <a:xfrm>
            <a:off x="4018633" y="5123808"/>
            <a:ext cx="4395055" cy="1115163"/>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18</a:t>
            </a:fld>
            <a:endParaRPr lang="en-GB"/>
          </a:p>
        </p:txBody>
      </p:sp>
    </p:spTree>
    <p:extLst>
      <p:ext uri="{BB962C8B-B14F-4D97-AF65-F5344CB8AC3E}">
        <p14:creationId xmlns:p14="http://schemas.microsoft.com/office/powerpoint/2010/main" val="228304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mit.edu/djirvine/www/3.012/3.012%20lectures/3.012%20lect03/3.012%20lect03_files/image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45" y="1009145"/>
            <a:ext cx="5717686" cy="500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1938" y="485925"/>
            <a:ext cx="996748" cy="523220"/>
          </a:xfrm>
          <a:prstGeom prst="rect">
            <a:avLst/>
          </a:prstGeom>
          <a:noFill/>
        </p:spPr>
        <p:txBody>
          <a:bodyPr wrap="none" rtlCol="0">
            <a:spAutoFit/>
          </a:bodyPr>
          <a:lstStyle/>
          <a:p>
            <a:r>
              <a:rPr lang="en-US" sz="2800" dirty="0">
                <a:solidFill>
                  <a:srgbClr val="FF0000"/>
                </a:solidFill>
              </a:rPr>
              <a:t>Note:</a:t>
            </a:r>
            <a:endParaRPr lang="en-GB" sz="2800" dirty="0">
              <a:solidFill>
                <a:srgbClr val="FF0000"/>
              </a:solidFill>
            </a:endParaRPr>
          </a:p>
        </p:txBody>
      </p:sp>
      <p:sp>
        <p:nvSpPr>
          <p:cNvPr id="4" name="TextBox 3"/>
          <p:cNvSpPr txBox="1"/>
          <p:nvPr/>
        </p:nvSpPr>
        <p:spPr>
          <a:xfrm>
            <a:off x="8141677" y="3288323"/>
            <a:ext cx="1740877" cy="523220"/>
          </a:xfrm>
          <a:prstGeom prst="rect">
            <a:avLst/>
          </a:prstGeom>
          <a:noFill/>
        </p:spPr>
        <p:txBody>
          <a:bodyPr wrap="square" rtlCol="0">
            <a:spAutoFit/>
          </a:bodyPr>
          <a:lstStyle/>
          <a:p>
            <a:r>
              <a:rPr lang="en-US" sz="2800" b="1" dirty="0"/>
              <a:t>W = -PV</a:t>
            </a:r>
            <a:endParaRPr lang="en-GB" sz="2800" b="1" dirty="0"/>
          </a:p>
        </p:txBody>
      </p:sp>
      <p:sp>
        <p:nvSpPr>
          <p:cNvPr id="2" name="Slide Number Placeholder 1"/>
          <p:cNvSpPr>
            <a:spLocks noGrp="1"/>
          </p:cNvSpPr>
          <p:nvPr>
            <p:ph type="sldNum" sz="quarter" idx="12"/>
          </p:nvPr>
        </p:nvSpPr>
        <p:spPr/>
        <p:txBody>
          <a:bodyPr/>
          <a:lstStyle/>
          <a:p>
            <a:fld id="{5157A519-BAB9-4402-AD10-BEB3A319FAE6}" type="slidenum">
              <a:rPr lang="en-GB" smtClean="0"/>
              <a:pPr/>
              <a:t>19</a:t>
            </a:fld>
            <a:endParaRPr lang="en-GB"/>
          </a:p>
        </p:txBody>
      </p:sp>
    </p:spTree>
    <p:extLst>
      <p:ext uri="{BB962C8B-B14F-4D97-AF65-F5344CB8AC3E}">
        <p14:creationId xmlns:p14="http://schemas.microsoft.com/office/powerpoint/2010/main" val="415259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57C718-0206-423F-9D39-B037726B4E7B}"/>
              </a:ext>
            </a:extLst>
          </p:cNvPr>
          <p:cNvSpPr>
            <a:spLocks noGrp="1"/>
          </p:cNvSpPr>
          <p:nvPr>
            <p:ph type="sldNum" sz="quarter" idx="12"/>
          </p:nvPr>
        </p:nvSpPr>
        <p:spPr/>
        <p:txBody>
          <a:bodyPr/>
          <a:lstStyle/>
          <a:p>
            <a:fld id="{5157A519-BAB9-4402-AD10-BEB3A319FAE6}" type="slidenum">
              <a:rPr lang="en-GB" smtClean="0"/>
              <a:pPr/>
              <a:t>2</a:t>
            </a:fld>
            <a:endParaRPr lang="en-GB"/>
          </a:p>
        </p:txBody>
      </p:sp>
      <p:sp>
        <p:nvSpPr>
          <p:cNvPr id="3" name="Rectangle 2">
            <a:extLst>
              <a:ext uri="{FF2B5EF4-FFF2-40B4-BE49-F238E27FC236}">
                <a16:creationId xmlns:a16="http://schemas.microsoft.com/office/drawing/2014/main" id="{4C82D9B9-E8D7-49CA-9347-C0560FEE307F}"/>
              </a:ext>
            </a:extLst>
          </p:cNvPr>
          <p:cNvSpPr/>
          <p:nvPr/>
        </p:nvSpPr>
        <p:spPr>
          <a:xfrm>
            <a:off x="3461418" y="2860646"/>
            <a:ext cx="5269164" cy="707886"/>
          </a:xfrm>
          <a:prstGeom prst="rect">
            <a:avLst/>
          </a:prstGeom>
        </p:spPr>
        <p:txBody>
          <a:bodyPr wrap="square">
            <a:spAutoFit/>
          </a:bodyPr>
          <a:lstStyle/>
          <a:p>
            <a:r>
              <a:rPr lang="en-US" sz="4000" dirty="0">
                <a:solidFill>
                  <a:srgbClr val="FF0000"/>
                </a:solidFill>
              </a:rPr>
              <a:t>Fundamental concepts</a:t>
            </a:r>
            <a:endParaRPr lang="en-GB" sz="4000" dirty="0"/>
          </a:p>
        </p:txBody>
      </p:sp>
    </p:spTree>
    <p:extLst>
      <p:ext uri="{BB962C8B-B14F-4D97-AF65-F5344CB8AC3E}">
        <p14:creationId xmlns:p14="http://schemas.microsoft.com/office/powerpoint/2010/main" val="44245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2F283-9729-481A-904A-696CD0AABF11}"/>
              </a:ext>
            </a:extLst>
          </p:cNvPr>
          <p:cNvSpPr>
            <a:spLocks noGrp="1"/>
          </p:cNvSpPr>
          <p:nvPr>
            <p:ph type="sldNum" sz="quarter" idx="12"/>
          </p:nvPr>
        </p:nvSpPr>
        <p:spPr/>
        <p:txBody>
          <a:bodyPr/>
          <a:lstStyle/>
          <a:p>
            <a:fld id="{5157A519-BAB9-4402-AD10-BEB3A319FAE6}" type="slidenum">
              <a:rPr lang="en-GB" smtClean="0"/>
              <a:pPr/>
              <a:t>20</a:t>
            </a:fld>
            <a:endParaRPr lang="en-GB"/>
          </a:p>
        </p:txBody>
      </p:sp>
      <p:sp>
        <p:nvSpPr>
          <p:cNvPr id="4" name="Rectangle 3">
            <a:extLst>
              <a:ext uri="{FF2B5EF4-FFF2-40B4-BE49-F238E27FC236}">
                <a16:creationId xmlns:a16="http://schemas.microsoft.com/office/drawing/2014/main" id="{BA7A6723-896B-4FEA-9EA4-98314C9F27F1}"/>
              </a:ext>
            </a:extLst>
          </p:cNvPr>
          <p:cNvSpPr/>
          <p:nvPr/>
        </p:nvSpPr>
        <p:spPr>
          <a:xfrm>
            <a:off x="2390370" y="3075057"/>
            <a:ext cx="7411260" cy="707886"/>
          </a:xfrm>
          <a:prstGeom prst="rect">
            <a:avLst/>
          </a:prstGeom>
        </p:spPr>
        <p:txBody>
          <a:bodyPr wrap="none">
            <a:spAutoFit/>
          </a:bodyPr>
          <a:lstStyle/>
          <a:p>
            <a:pPr lvl="0">
              <a:defRPr/>
            </a:pPr>
            <a:r>
              <a:rPr lang="en-US" sz="4000" dirty="0">
                <a:solidFill>
                  <a:srgbClr val="FF0000"/>
                </a:solidFill>
              </a:rPr>
              <a:t>The Zeroth Law and thermometers</a:t>
            </a:r>
          </a:p>
        </p:txBody>
      </p:sp>
    </p:spTree>
    <p:extLst>
      <p:ext uri="{BB962C8B-B14F-4D97-AF65-F5344CB8AC3E}">
        <p14:creationId xmlns:p14="http://schemas.microsoft.com/office/powerpoint/2010/main" val="35926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726" y="492368"/>
            <a:ext cx="719210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The Zeroth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If </a:t>
            </a:r>
            <a:r>
              <a:rPr kumimoji="0" lang="en-US" sz="2400" b="0" i="1" u="none" strike="noStrike" kern="1200" cap="none" spc="0" normalizeH="0" baseline="0" noProof="0" dirty="0">
                <a:ln>
                  <a:noFill/>
                </a:ln>
                <a:solidFill>
                  <a:srgbClr val="FF0000"/>
                </a:solidFill>
                <a:effectLst/>
                <a:uLnTx/>
                <a:uFillTx/>
                <a:latin typeface="Calibri"/>
                <a:ea typeface="+mn-ea"/>
                <a:cs typeface="+mn-cs"/>
              </a:rPr>
              <a:t>A</a:t>
            </a:r>
            <a:r>
              <a:rPr kumimoji="0" lang="en-US" sz="2400" b="0" i="1" u="none" strike="noStrike" kern="1200" cap="none" spc="0" normalizeH="0" baseline="0" noProof="0" dirty="0">
                <a:ln>
                  <a:noFill/>
                </a:ln>
                <a:solidFill>
                  <a:prstClr val="black"/>
                </a:solidFill>
                <a:effectLst/>
                <a:uLnTx/>
                <a:uFillTx/>
                <a:latin typeface="Calibri"/>
                <a:ea typeface="+mn-ea"/>
                <a:cs typeface="+mn-cs"/>
              </a:rPr>
              <a:t> is in thermal equilibrium with </a:t>
            </a:r>
            <a:r>
              <a:rPr kumimoji="0" lang="en-US" sz="2400" b="0" i="1" u="none" strike="noStrike" kern="1200" cap="none" spc="0" normalizeH="0" baseline="0" noProof="0" dirty="0">
                <a:ln>
                  <a:noFill/>
                </a:ln>
                <a:solidFill>
                  <a:srgbClr val="FF0000"/>
                </a:solidFill>
                <a:effectLst/>
                <a:uLnTx/>
                <a:uFillTx/>
                <a:latin typeface="Calibri"/>
                <a:ea typeface="+mn-ea"/>
                <a:cs typeface="+mn-cs"/>
              </a:rPr>
              <a:t>B</a:t>
            </a:r>
            <a:r>
              <a:rPr kumimoji="0" lang="en-US" sz="2400" b="0" i="1" u="none" strike="noStrike" kern="1200" cap="none" spc="0" normalizeH="0" baseline="0" noProof="0" dirty="0">
                <a:ln>
                  <a:noFill/>
                </a:ln>
                <a:solidFill>
                  <a:prstClr val="black"/>
                </a:solidFill>
                <a:effectLst/>
                <a:uLnTx/>
                <a:uFillTx/>
                <a:latin typeface="Calibri"/>
                <a:ea typeface="+mn-ea"/>
                <a:cs typeface="+mn-cs"/>
              </a:rPr>
              <a:t>, and </a:t>
            </a:r>
            <a:r>
              <a:rPr kumimoji="0" lang="en-US" sz="2400" b="0" i="1" u="none" strike="noStrike" kern="1200" cap="none" spc="0" normalizeH="0" baseline="0" noProof="0" dirty="0">
                <a:ln>
                  <a:noFill/>
                </a:ln>
                <a:solidFill>
                  <a:srgbClr val="FF0000"/>
                </a:solidFill>
                <a:effectLst/>
                <a:uLnTx/>
                <a:uFillTx/>
                <a:latin typeface="Calibri"/>
                <a:ea typeface="+mn-ea"/>
                <a:cs typeface="+mn-cs"/>
              </a:rPr>
              <a:t>B</a:t>
            </a:r>
            <a:r>
              <a:rPr kumimoji="0" lang="en-US" sz="2400" b="0" i="1" u="none" strike="noStrike" kern="1200" cap="none" spc="0" normalizeH="0" baseline="0" noProof="0" dirty="0">
                <a:ln>
                  <a:noFill/>
                </a:ln>
                <a:solidFill>
                  <a:prstClr val="black"/>
                </a:solidFill>
                <a:effectLst/>
                <a:uLnTx/>
                <a:uFillTx/>
                <a:latin typeface="Calibri"/>
                <a:ea typeface="+mn-ea"/>
                <a:cs typeface="+mn-cs"/>
              </a:rPr>
              <a:t> is in thermal with </a:t>
            </a:r>
            <a:r>
              <a:rPr kumimoji="0" lang="en-US" sz="2400" b="0" i="1" u="none" strike="noStrike" kern="1200" cap="none" spc="0" normalizeH="0" baseline="0" noProof="0" dirty="0">
                <a:ln>
                  <a:noFill/>
                </a:ln>
                <a:solidFill>
                  <a:srgbClr val="FF0000"/>
                </a:solidFill>
                <a:effectLst/>
                <a:uLnTx/>
                <a:uFillTx/>
                <a:latin typeface="Calibri"/>
                <a:ea typeface="+mn-ea"/>
                <a:cs typeface="+mn-cs"/>
              </a:rPr>
              <a:t>C</a:t>
            </a:r>
            <a:r>
              <a:rPr kumimoji="0" lang="en-US" sz="2400" b="0" i="1" u="none" strike="noStrike" kern="1200" cap="none" spc="0" normalizeH="0" baseline="0" noProof="0" dirty="0">
                <a:ln>
                  <a:noFill/>
                </a:ln>
                <a:solidFill>
                  <a:prstClr val="black"/>
                </a:solidFill>
                <a:effectLst/>
                <a:uLnTx/>
                <a:uFillTx/>
                <a:latin typeface="Calibri"/>
                <a:ea typeface="+mn-ea"/>
                <a:cs typeface="+mn-cs"/>
              </a:rPr>
              <a:t>, then </a:t>
            </a:r>
            <a:r>
              <a:rPr kumimoji="0" lang="en-US" sz="2400" b="0" i="1" u="none" strike="noStrike" kern="1200" cap="none" spc="0" normalizeH="0" baseline="0" noProof="0" dirty="0">
                <a:ln>
                  <a:noFill/>
                </a:ln>
                <a:solidFill>
                  <a:srgbClr val="FF0000"/>
                </a:solidFill>
                <a:effectLst/>
                <a:uLnTx/>
                <a:uFillTx/>
                <a:latin typeface="Calibri"/>
                <a:ea typeface="+mn-ea"/>
                <a:cs typeface="+mn-cs"/>
              </a:rPr>
              <a:t>C</a:t>
            </a:r>
            <a:r>
              <a:rPr kumimoji="0" lang="en-US" sz="2400" b="0" i="1" u="none" strike="noStrike" kern="1200" cap="none" spc="0" normalizeH="0" baseline="0" noProof="0" dirty="0">
                <a:ln>
                  <a:noFill/>
                </a:ln>
                <a:solidFill>
                  <a:prstClr val="black"/>
                </a:solidFill>
                <a:effectLst/>
                <a:uLnTx/>
                <a:uFillTx/>
                <a:latin typeface="Calibri"/>
                <a:ea typeface="+mn-ea"/>
                <a:cs typeface="+mn-cs"/>
              </a:rPr>
              <a:t> will be in thermal equilibrium with </a:t>
            </a:r>
            <a:r>
              <a:rPr kumimoji="0" lang="en-US" sz="2400" b="0" i="1" u="none" strike="noStrike" kern="1200" cap="none" spc="0" normalizeH="0" baseline="0" noProof="0" dirty="0">
                <a:ln>
                  <a:noFill/>
                </a:ln>
                <a:solidFill>
                  <a:srgbClr val="FF0000"/>
                </a:solidFill>
                <a:effectLst/>
                <a:uLnTx/>
                <a:uFillTx/>
                <a:latin typeface="Calibri"/>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zeroth law is the basis of the existence of a thermometer</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8113834" y="1146876"/>
            <a:ext cx="2857500" cy="1905000"/>
          </a:xfrm>
          <a:prstGeom prst="rect">
            <a:avLst/>
          </a:prstGeom>
        </p:spPr>
      </p:pic>
      <p:pic>
        <p:nvPicPr>
          <p:cNvPr id="4" name="Picture 3"/>
          <p:cNvPicPr>
            <a:picLocks noChangeAspect="1"/>
          </p:cNvPicPr>
          <p:nvPr/>
        </p:nvPicPr>
        <p:blipFill>
          <a:blip r:embed="rId3"/>
          <a:stretch>
            <a:fillRect/>
          </a:stretch>
        </p:blipFill>
        <p:spPr>
          <a:xfrm>
            <a:off x="4146305" y="3530537"/>
            <a:ext cx="3168894" cy="3168894"/>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408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725" y="589057"/>
            <a:ext cx="40135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Concept of Thermometers</a:t>
            </a:r>
          </a:p>
        </p:txBody>
      </p:sp>
      <p:sp>
        <p:nvSpPr>
          <p:cNvPr id="5" name="Rectangle 4"/>
          <p:cNvSpPr/>
          <p:nvPr/>
        </p:nvSpPr>
        <p:spPr>
          <a:xfrm>
            <a:off x="866724" y="1239661"/>
            <a:ext cx="883998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Operational definition of temperature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You need: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(1) Substance (like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(2) Property that depends on T (like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(3) Reference points (like boiling point of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(4) Interpolation scheme between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ref.pts</a:t>
            </a:r>
            <a:r>
              <a:rPr kumimoji="0" lang="en-GB" sz="2400" b="0" i="0" u="none" strike="noStrike" kern="1200" cap="none" spc="0" normalizeH="0" baseline="0" noProof="0" dirty="0">
                <a:ln>
                  <a:noFill/>
                </a:ln>
                <a:solidFill>
                  <a:prstClr val="black"/>
                </a:solidFill>
                <a:effectLst/>
                <a:uLnTx/>
                <a:uFillTx/>
                <a:latin typeface="Calibri"/>
                <a:ea typeface="+mn-ea"/>
                <a:cs typeface="+mn-cs"/>
              </a:rPr>
              <a:t>. (linear increase/decrease</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 name="Rectangle 5"/>
          <p:cNvSpPr/>
          <p:nvPr/>
        </p:nvSpPr>
        <p:spPr>
          <a:xfrm>
            <a:off x="866724" y="3675370"/>
            <a:ext cx="1089738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Temperature can be measured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Both"/>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Degree Celsius: using mercury as substance, the reference points are water freezing and boiling, and the interpolation is linear.</a:t>
            </a:r>
          </a:p>
          <a:p>
            <a:pPr marL="457200" marR="0" lvl="0" indent="-457200" algn="l" defTabSz="914400" rtl="0" eaLnBrk="1" fontAlgn="auto" latinLnBrk="0" hangingPunct="1">
              <a:lnSpc>
                <a:spcPct val="100000"/>
              </a:lnSpc>
              <a:spcBef>
                <a:spcPts val="0"/>
              </a:spcBef>
              <a:spcAft>
                <a:spcPts val="0"/>
              </a:spcAft>
              <a:buClrTx/>
              <a:buSzTx/>
              <a:buFontTx/>
              <a:buAutoNum type="arabicParenBoth"/>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(2) Fahrenheit scale: using alcohol as substance, the reference points are the freezing solution of brine and the average human body temperature, and the interpolation is linear.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105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521" y="315694"/>
            <a:ext cx="9434002" cy="6432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Thermometer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1- Galilean </a:t>
            </a:r>
            <a:r>
              <a:rPr kumimoji="0" lang="en-GB" sz="2400" b="0" i="0" u="none" strike="noStrike" kern="1200" cap="none" spc="0" normalizeH="0" baseline="0" noProof="0" dirty="0" err="1">
                <a:ln>
                  <a:noFill/>
                </a:ln>
                <a:solidFill>
                  <a:srgbClr val="00B050"/>
                </a:solidFill>
                <a:effectLst/>
                <a:uLnTx/>
                <a:uFillTx/>
                <a:latin typeface="Calibri"/>
                <a:ea typeface="+mn-ea"/>
                <a:cs typeface="+mn-cs"/>
              </a:rPr>
              <a:t>Thermoscope</a:t>
            </a:r>
            <a:endParaRPr kumimoji="0" lang="en-GB" sz="24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1593 Galileo discovers that when heated, liquids expand (i.e. density decreases)</a:t>
            </a:r>
            <a:br>
              <a:rPr kumimoji="0" lang="en-GB" sz="2400" b="0" i="0" u="none" strike="noStrike" kern="1200" cap="none" spc="0" normalizeH="0" baseline="0" noProof="0" dirty="0">
                <a:ln>
                  <a:noFill/>
                </a:ln>
                <a:solidFill>
                  <a:prstClr val="black"/>
                </a:solidFill>
                <a:effectLst/>
                <a:uLnTx/>
                <a:uFillTx/>
                <a:latin typeface="Calibri"/>
                <a:ea typeface="+mn-ea"/>
                <a:cs typeface="+mn-cs"/>
              </a:rPr>
            </a:b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a:ea typeface="+mn-ea"/>
                <a:cs typeface="+mn-cs"/>
              </a:rPr>
              <a:t>Thermoscope</a:t>
            </a:r>
            <a:r>
              <a:rPr kumimoji="0" lang="en-GB" sz="2400" b="0" i="0" u="none" strike="noStrike" kern="1200" cap="none" spc="0" normalizeH="0" baseline="0" noProof="0" dirty="0">
                <a:ln>
                  <a:noFill/>
                </a:ln>
                <a:solidFill>
                  <a:prstClr val="black"/>
                </a:solidFill>
                <a:effectLst/>
                <a:uLnTx/>
                <a:uFillTx/>
                <a:latin typeface="Calibri"/>
                <a:ea typeface="+mn-ea"/>
                <a:cs typeface="+mn-cs"/>
              </a:rPr>
              <a:t>:  As temperature rises, the graduated weights will sink, one by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2- Liquid Thermometers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The smallest markings easiest to read are about ∆h = 1 mm apart. </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Symbol" pitchFamily="18" charset="2"/>
              </a:rPr>
              <a:t>Suppose we want to measure to nearest T=0.2 C.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595523" y="3960676"/>
            <a:ext cx="733264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a:ea typeface="+mn-ea"/>
                <a:cs typeface="+mn-cs"/>
              </a:rPr>
              <a:t>Video: https://www.youtube.com/watch?v=W_xc-6662f8</a:t>
            </a:r>
          </a:p>
        </p:txBody>
      </p:sp>
      <p:pic>
        <p:nvPicPr>
          <p:cNvPr id="5" name="Picture 4"/>
          <p:cNvPicPr>
            <a:picLocks noChangeAspect="1"/>
          </p:cNvPicPr>
          <p:nvPr/>
        </p:nvPicPr>
        <p:blipFill>
          <a:blip r:embed="rId2"/>
          <a:stretch>
            <a:fillRect/>
          </a:stretch>
        </p:blipFill>
        <p:spPr>
          <a:xfrm>
            <a:off x="8969618" y="447848"/>
            <a:ext cx="3222381" cy="322238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693" y="4191508"/>
            <a:ext cx="1568981" cy="226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40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239213"/>
            <a:ext cx="11306908"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This is how the two liquids used in thermometers, alcohol and mercury compare: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transparent, must be used with a dye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heat conduction poor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sticks to glass - concave meniscus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temperature range </a:t>
            </a:r>
            <a:r>
              <a:rPr kumimoji="0" lang="en-GB" sz="2400" b="1" i="0" u="none" strike="noStrike" kern="1200" cap="none" spc="0" normalizeH="0" baseline="0" noProof="0" dirty="0">
                <a:ln>
                  <a:noFill/>
                </a:ln>
                <a:solidFill>
                  <a:prstClr val="black"/>
                </a:solidFill>
                <a:effectLst/>
                <a:uLnTx/>
                <a:uFillTx/>
                <a:latin typeface="Calibri"/>
                <a:ea typeface="+mn-ea"/>
                <a:cs typeface="+mn-cs"/>
              </a:rPr>
              <a:t>~</a:t>
            </a:r>
            <a:r>
              <a:rPr kumimoji="0" lang="en-GB" sz="2400" b="0" i="0" u="none" strike="noStrike" kern="1200" cap="none" spc="0" normalizeH="0" baseline="0" noProof="0" dirty="0">
                <a:ln>
                  <a:noFill/>
                </a:ln>
                <a:solidFill>
                  <a:prstClr val="black"/>
                </a:solidFill>
                <a:effectLst/>
                <a:uLnTx/>
                <a:uFillTx/>
                <a:latin typeface="Calibri"/>
                <a:ea typeface="+mn-ea"/>
                <a:cs typeface="+mn-cs"/>
              </a:rPr>
              <a:t> 150 </a:t>
            </a:r>
            <a:r>
              <a:rPr kumimoji="0" lang="en-GB" sz="2400" b="0" i="0" u="none" strike="noStrike" kern="1200" cap="none" spc="0" normalizeH="0" baseline="30000" noProof="0" dirty="0" err="1">
                <a:ln>
                  <a:noFill/>
                </a:ln>
                <a:solidFill>
                  <a:prstClr val="black"/>
                </a:solidFill>
                <a:effectLst/>
                <a:uLnTx/>
                <a:uFillTx/>
                <a:latin typeface="Calibri"/>
                <a:ea typeface="+mn-ea"/>
                <a:cs typeface="+mn-cs"/>
              </a:rPr>
              <a:t>o</a:t>
            </a:r>
            <a:r>
              <a:rPr kumimoji="0" lang="en-GB" sz="2400" b="0" i="0" u="none" strike="noStrike" kern="1200" cap="none" spc="0" normalizeH="0" baseline="0" noProof="0" dirty="0" err="1">
                <a:ln>
                  <a:noFill/>
                </a:ln>
                <a:solidFill>
                  <a:prstClr val="black"/>
                </a:solidFill>
                <a:effectLst/>
                <a:uLnTx/>
                <a:uFillTx/>
                <a:latin typeface="Calibri"/>
                <a:ea typeface="+mn-ea"/>
                <a:cs typeface="+mn-cs"/>
              </a:rPr>
              <a:t>C</a:t>
            </a:r>
            <a:r>
              <a:rPr kumimoji="0" lang="en-GB" sz="2400" b="0" i="0" u="none" strike="noStrike" kern="1200" cap="none" spc="0" normalizeH="0" baseline="0" noProof="0" dirty="0">
                <a:ln>
                  <a:noFill/>
                </a:ln>
                <a:solidFill>
                  <a:prstClr val="black"/>
                </a:solidFill>
                <a:effectLst/>
                <a:uLnTx/>
                <a:uFillTx/>
                <a:latin typeface="Calibri"/>
                <a:ea typeface="+mn-ea"/>
                <a:cs typeface="+mn-cs"/>
              </a:rPr>
              <a:t> ... -114.9 </a:t>
            </a:r>
            <a:r>
              <a:rPr kumimoji="0" lang="en-GB" sz="2400" b="0" i="0" u="none" strike="noStrike" kern="1200" cap="none" spc="0" normalizeH="0" baseline="30000" noProof="0" dirty="0" err="1">
                <a:ln>
                  <a:noFill/>
                </a:ln>
                <a:solidFill>
                  <a:prstClr val="black"/>
                </a:solidFill>
                <a:effectLst/>
                <a:uLnTx/>
                <a:uFillTx/>
                <a:latin typeface="Calibri"/>
                <a:ea typeface="+mn-ea"/>
                <a:cs typeface="+mn-cs"/>
              </a:rPr>
              <a:t>o</a:t>
            </a:r>
            <a:r>
              <a:rPr kumimoji="0" lang="en-GB" sz="2400" b="0" i="0" u="none" strike="noStrike" kern="1200" cap="none" spc="0" normalizeH="0" baseline="0" noProof="0" dirty="0" err="1">
                <a:ln>
                  <a:noFill/>
                </a:ln>
                <a:solidFill>
                  <a:prstClr val="black"/>
                </a:solidFill>
                <a:effectLst/>
                <a:uLnTx/>
                <a:uFillTx/>
                <a:latin typeface="Calibri"/>
                <a:ea typeface="+mn-ea"/>
                <a:cs typeface="+mn-cs"/>
              </a:rPr>
              <a:t>C</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mercury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opaque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is a metal and therefore a good heat conductor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does not stick to glass - convex meniscus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temperature range </a:t>
            </a:r>
            <a:r>
              <a:rPr kumimoji="0" lang="en-GB" sz="2400" b="1" i="0" u="none" strike="noStrike" kern="1200" cap="none" spc="0" normalizeH="0" baseline="0" noProof="0" dirty="0">
                <a:ln>
                  <a:noFill/>
                </a:ln>
                <a:solidFill>
                  <a:prstClr val="black"/>
                </a:solidFill>
                <a:effectLst/>
                <a:uLnTx/>
                <a:uFillTx/>
                <a:latin typeface="Calibri"/>
                <a:ea typeface="+mn-ea"/>
                <a:cs typeface="+mn-cs"/>
              </a:rPr>
              <a:t>~</a:t>
            </a:r>
            <a:r>
              <a:rPr kumimoji="0" lang="en-GB" sz="2400" b="0" i="0" u="none" strike="noStrike" kern="1200" cap="none" spc="0" normalizeH="0" baseline="0" noProof="0" dirty="0">
                <a:ln>
                  <a:noFill/>
                </a:ln>
                <a:solidFill>
                  <a:prstClr val="black"/>
                </a:solidFill>
                <a:effectLst/>
                <a:uLnTx/>
                <a:uFillTx/>
                <a:latin typeface="Calibri"/>
                <a:ea typeface="+mn-ea"/>
                <a:cs typeface="+mn-cs"/>
              </a:rPr>
              <a:t> 356 </a:t>
            </a:r>
            <a:r>
              <a:rPr kumimoji="0" lang="en-GB" sz="2400" b="0" i="0" u="none" strike="noStrike" kern="1200" cap="none" spc="0" normalizeH="0" baseline="30000" noProof="0" dirty="0" err="1">
                <a:ln>
                  <a:noFill/>
                </a:ln>
                <a:solidFill>
                  <a:prstClr val="black"/>
                </a:solidFill>
                <a:effectLst/>
                <a:uLnTx/>
                <a:uFillTx/>
                <a:latin typeface="Calibri"/>
                <a:ea typeface="+mn-ea"/>
                <a:cs typeface="+mn-cs"/>
              </a:rPr>
              <a:t>o</a:t>
            </a:r>
            <a:r>
              <a:rPr kumimoji="0" lang="en-GB" sz="2400" b="0" i="0" u="none" strike="noStrike" kern="1200" cap="none" spc="0" normalizeH="0" baseline="0" noProof="0" dirty="0" err="1">
                <a:ln>
                  <a:noFill/>
                </a:ln>
                <a:solidFill>
                  <a:prstClr val="black"/>
                </a:solidFill>
                <a:effectLst/>
                <a:uLnTx/>
                <a:uFillTx/>
                <a:latin typeface="Calibri"/>
                <a:ea typeface="+mn-ea"/>
                <a:cs typeface="+mn-cs"/>
              </a:rPr>
              <a:t>C</a:t>
            </a:r>
            <a:r>
              <a:rPr kumimoji="0" lang="en-GB" sz="2400" b="0" i="0" u="none" strike="noStrike" kern="1200" cap="none" spc="0" normalizeH="0" baseline="0" noProof="0" dirty="0">
                <a:ln>
                  <a:noFill/>
                </a:ln>
                <a:solidFill>
                  <a:prstClr val="black"/>
                </a:solidFill>
                <a:effectLst/>
                <a:uLnTx/>
                <a:uFillTx/>
                <a:latin typeface="Calibri"/>
                <a:ea typeface="+mn-ea"/>
                <a:cs typeface="+mn-cs"/>
              </a:rPr>
              <a:t> ... -39 </a:t>
            </a:r>
            <a:r>
              <a:rPr kumimoji="0" lang="en-GB" sz="2400" b="0" i="0" u="none" strike="noStrike" kern="1200" cap="none" spc="0" normalizeH="0" baseline="30000" noProof="0" dirty="0" err="1">
                <a:ln>
                  <a:noFill/>
                </a:ln>
                <a:solidFill>
                  <a:prstClr val="black"/>
                </a:solidFill>
                <a:effectLst/>
                <a:uLnTx/>
                <a:uFillTx/>
                <a:latin typeface="Calibri"/>
                <a:ea typeface="+mn-ea"/>
                <a:cs typeface="+mn-cs"/>
              </a:rPr>
              <a:t>o</a:t>
            </a:r>
            <a:r>
              <a:rPr kumimoji="0" lang="en-GB" sz="2400" b="0" i="0" u="none" strike="noStrike" kern="1200" cap="none" spc="0" normalizeH="0" baseline="0" noProof="0" dirty="0" err="1">
                <a:ln>
                  <a:noFill/>
                </a:ln>
                <a:solidFill>
                  <a:prstClr val="black"/>
                </a:solidFill>
                <a:effectLst/>
                <a:uLnTx/>
                <a:uFillTx/>
                <a:latin typeface="Calibri"/>
                <a:ea typeface="+mn-ea"/>
                <a:cs typeface="+mn-cs"/>
              </a:rPr>
              <a:t>C</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649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571308"/>
            <a:ext cx="10281139"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temperature on a liquid in glass thermometers can be calculated by making certain measurements. And using liquid in glass thermometer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4262174" y="5052670"/>
                <a:ext cx="3984172" cy="1018612"/>
              </a:xfrm>
              <a:prstGeom prst="rect">
                <a:avLst/>
              </a:prstGeom>
              <a:noFill/>
            </p:spPr>
            <p:txBody>
              <a:bodyPr wrap="square" lIns="0" tIns="0" rIns="0" bIns="0"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ar-SA"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𝜃</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a:ea typeface="Cambria Math" panose="02040503050406030204" pitchFamily="18" charset="0"/>
                                  <a:cs typeface="+mn-cs"/>
                                </a:rPr>
                                <m:t>𝑙</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a:ea typeface="Cambria Math" panose="02040503050406030204" pitchFamily="18" charset="0"/>
                                  <a:cs typeface="+mn-cs"/>
                                </a:rPr>
                                <m:t>𝑙</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num>
                        <m:den>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a:ea typeface="Cambria Math" panose="02040503050406030204" pitchFamily="18" charset="0"/>
                                  <a:cs typeface="+mn-cs"/>
                                </a:rPr>
                                <m:t>𝑙</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100</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a:ea typeface="Cambria Math" panose="02040503050406030204" pitchFamily="18" charset="0"/>
                                  <a:cs typeface="+mn-cs"/>
                                </a:rPr>
                                <m:t>𝑙</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den>
                      </m:f>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100</m:t>
                      </m:r>
                    </m:oMath>
                  </m:oMathPara>
                </a14:m>
                <a:endParaRPr kumimoji="0" lang="ar-SA"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62174" y="5052670"/>
                <a:ext cx="3984172" cy="1018612"/>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3155904" y="3219450"/>
            <a:ext cx="5181600" cy="228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8246346" y="3028950"/>
            <a:ext cx="1123950" cy="609600"/>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p:cNvCxnSpPr/>
          <p:nvPr/>
        </p:nvCxnSpPr>
        <p:spPr>
          <a:xfrm>
            <a:off x="5503146" y="3333750"/>
            <a:ext cx="348205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2604" y="2705100"/>
            <a:ext cx="0" cy="5143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75504" y="2705100"/>
            <a:ext cx="0" cy="5143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03146" y="3486150"/>
            <a:ext cx="0" cy="4762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22604" y="2476500"/>
            <a:ext cx="4823742" cy="190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575504" y="2643187"/>
            <a:ext cx="670842" cy="476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460956" y="4171949"/>
            <a:ext cx="278539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2958" y="1849219"/>
            <a:ext cx="7857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Bodoni MT" panose="02070603080606020203" pitchFamily="18" charset="0"/>
                <a:ea typeface="+mn-ea"/>
                <a:cs typeface="Times New Roman" panose="02020603050405020304" pitchFamily="18" charset="0"/>
              </a:rPr>
              <a:t>l</a:t>
            </a:r>
            <a:r>
              <a:rPr kumimoji="0" lang="en-US" sz="3600" b="1" i="1" u="none" strike="noStrike" kern="1200" cap="none" spc="0" normalizeH="0" baseline="-25000" noProof="0" dirty="0">
                <a:ln>
                  <a:noFill/>
                </a:ln>
                <a:solidFill>
                  <a:prstClr val="black"/>
                </a:solidFill>
                <a:effectLst/>
                <a:uLnTx/>
                <a:uFillTx/>
                <a:latin typeface="Bodoni MT" panose="02070603080606020203" pitchFamily="18" charset="0"/>
                <a:ea typeface="+mn-ea"/>
                <a:cs typeface="Times New Roman" panose="02020603050405020304" pitchFamily="18" charset="0"/>
              </a:rPr>
              <a:t>100</a:t>
            </a:r>
            <a:endParaRPr kumimoji="0" lang="en-GB" sz="3600" b="1" i="1" u="none" strike="noStrike" kern="1200" cap="none" spc="0" normalizeH="0" baseline="0" noProof="0" dirty="0">
              <a:ln>
                <a:noFill/>
              </a:ln>
              <a:solidFill>
                <a:prstClr val="black"/>
              </a:solidFill>
              <a:effectLst/>
              <a:uLnTx/>
              <a:uFillTx/>
              <a:latin typeface="Bodoni MT" panose="02070603080606020203" pitchFamily="18" charset="0"/>
              <a:ea typeface="+mn-ea"/>
              <a:cs typeface="Times New Roman" panose="02020603050405020304" pitchFamily="18" charset="0"/>
            </a:endParaRPr>
          </a:p>
        </p:txBody>
      </p:sp>
      <p:sp>
        <p:nvSpPr>
          <p:cNvPr id="16" name="Rectangle 15"/>
          <p:cNvSpPr/>
          <p:nvPr/>
        </p:nvSpPr>
        <p:spPr>
          <a:xfrm>
            <a:off x="8313301" y="2266455"/>
            <a:ext cx="4844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Bodoni MT" panose="02070603080606020203" pitchFamily="18" charset="0"/>
                <a:ea typeface="+mn-ea"/>
                <a:cs typeface="Times New Roman" panose="02020603050405020304" pitchFamily="18" charset="0"/>
              </a:rPr>
              <a:t>l</a:t>
            </a:r>
            <a:r>
              <a:rPr kumimoji="0" lang="en-US" sz="3600" b="1" i="1" u="none" strike="noStrike" kern="1200" cap="none" spc="0" normalizeH="0" baseline="-25000" noProof="0" dirty="0">
                <a:ln>
                  <a:noFill/>
                </a:ln>
                <a:solidFill>
                  <a:prstClr val="black"/>
                </a:solidFill>
                <a:effectLst/>
                <a:uLnTx/>
                <a:uFillTx/>
                <a:latin typeface="Bodoni MT" panose="02070603080606020203" pitchFamily="18" charset="0"/>
                <a:ea typeface="+mn-ea"/>
                <a:cs typeface="Times New Roman" panose="02020603050405020304" pitchFamily="18" charset="0"/>
              </a:rPr>
              <a:t>0</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6397829" y="3562350"/>
            <a:ext cx="63511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Bodoni MT" panose="02070603080606020203" pitchFamily="18" charset="0"/>
                <a:ea typeface="+mn-ea"/>
                <a:cs typeface="Times New Roman" panose="02020603050405020304" pitchFamily="18" charset="0"/>
              </a:rPr>
              <a:t>l</a:t>
            </a:r>
            <a:r>
              <a:rPr kumimoji="0" lang="el-GR" sz="3600" b="1" i="0" u="none" strike="noStrike" kern="1200" cap="none" spc="0" normalizeH="0" baseline="-25000" noProof="0" dirty="0">
                <a:ln>
                  <a:noFill/>
                </a:ln>
                <a:solidFill>
                  <a:prstClr val="black"/>
                </a:solidFill>
                <a:effectLst/>
                <a:uLnTx/>
                <a:uFillTx/>
                <a:latin typeface="Yu Gothic Medium" panose="020B0500000000000000" pitchFamily="34" charset="-128"/>
                <a:ea typeface="Yu Gothic Medium" panose="020B0500000000000000" pitchFamily="34" charset="-128"/>
                <a:cs typeface="Times New Roman" panose="02020603050405020304" pitchFamily="18" charset="0"/>
              </a:rPr>
              <a:t>θ</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2963183" y="3519100"/>
            <a:ext cx="10454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100</a:t>
            </a:r>
            <a:r>
              <a:rPr kumimoji="0" lang="en-US" sz="2800" b="1" i="0" u="none" strike="noStrike" kern="1200" cap="none" spc="0" normalizeH="0" baseline="30000" noProof="0" dirty="0">
                <a:ln>
                  <a:noFill/>
                </a:ln>
                <a:solidFill>
                  <a:prstClr val="black"/>
                </a:solidFill>
                <a:effectLst/>
                <a:uLnTx/>
                <a:uFillTx/>
                <a:latin typeface="Calibri"/>
                <a:ea typeface="+mn-ea"/>
                <a:cs typeface="+mn-cs"/>
              </a:rPr>
              <a:t>0</a:t>
            </a:r>
            <a:r>
              <a:rPr kumimoji="0" lang="en-US" sz="2800" b="1" i="0" u="none" strike="noStrike" kern="1200" cap="none" spc="0" normalizeH="0" baseline="0" noProof="0" dirty="0">
                <a:ln>
                  <a:noFill/>
                </a:ln>
                <a:solidFill>
                  <a:prstClr val="black"/>
                </a:solidFill>
                <a:effectLst/>
                <a:uLnTx/>
                <a:uFillTx/>
                <a:latin typeface="Calibri"/>
                <a:ea typeface="+mn-ea"/>
                <a:cs typeface="+mn-cs"/>
              </a:rPr>
              <a:t>C</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494230" y="3519100"/>
            <a:ext cx="6799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0</a:t>
            </a:r>
            <a:r>
              <a:rPr kumimoji="0" lang="en-US" sz="2800" b="1" i="0" u="none" strike="noStrike" kern="1200" cap="none" spc="0" normalizeH="0" baseline="30000" noProof="0" dirty="0">
                <a:ln>
                  <a:noFill/>
                </a:ln>
                <a:solidFill>
                  <a:prstClr val="black"/>
                </a:solidFill>
                <a:effectLst/>
                <a:uLnTx/>
                <a:uFillTx/>
                <a:latin typeface="Calibri"/>
                <a:ea typeface="+mn-ea"/>
                <a:cs typeface="+mn-cs"/>
              </a:rPr>
              <a:t>0</a:t>
            </a:r>
            <a:r>
              <a:rPr kumimoji="0" lang="en-US" sz="2800" b="1" i="0" u="none" strike="noStrike" kern="1200" cap="none" spc="0" normalizeH="0" baseline="0" noProof="0" dirty="0">
                <a:ln>
                  <a:noFill/>
                </a:ln>
                <a:solidFill>
                  <a:prstClr val="black"/>
                </a:solidFill>
                <a:effectLst/>
                <a:uLnTx/>
                <a:uFillTx/>
                <a:latin typeface="Calibri"/>
                <a:ea typeface="+mn-ea"/>
                <a:cs typeface="+mn-cs"/>
              </a:rPr>
              <a:t>C</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5258396" y="2676838"/>
            <a:ext cx="816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rPr>
              <a:t>θ</a:t>
            </a:r>
            <a:r>
              <a:rPr kumimoji="0" lang="en-US" sz="2400" b="1" i="0" u="none" strike="noStrike" kern="1200" cap="none" spc="0" normalizeH="0" baseline="3000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rPr>
              <a:t>0</a:t>
            </a:r>
            <a:r>
              <a:rPr kumimoji="0" lang="en-US" sz="2400" b="1"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rPr>
              <a:t>C</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877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040" y="1008608"/>
            <a:ext cx="7446821"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3- Gas Thermometers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a:ea typeface="+mn-ea"/>
                <a:cs typeface="+mn-cs"/>
              </a:rPr>
              <a:t>Amontons</a:t>
            </a:r>
            <a:r>
              <a:rPr kumimoji="0" lang="en-GB" sz="2400" b="0" i="0" u="none" strike="noStrike" kern="1200" cap="none" spc="0" normalizeH="0" baseline="0" noProof="0" dirty="0">
                <a:ln>
                  <a:noFill/>
                </a:ln>
                <a:solidFill>
                  <a:prstClr val="black"/>
                </a:solidFill>
                <a:effectLst/>
                <a:uLnTx/>
                <a:uFillTx/>
                <a:latin typeface="Calibri"/>
                <a:ea typeface="+mn-ea"/>
                <a:cs typeface="+mn-cs"/>
              </a:rPr>
              <a:t>’ Law (1702) at constant volume, change in pressure is proportional to change in temperature, 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∆P </a:t>
            </a:r>
            <a:r>
              <a:rPr kumimoji="0" lang="el-GR" sz="2400" b="1" i="0" u="none" strike="noStrike" kern="1200" cap="none" spc="0" normalizeH="0" baseline="0" noProof="0" dirty="0">
                <a:ln>
                  <a:noFill/>
                </a:ln>
                <a:solidFill>
                  <a:prstClr val="black"/>
                </a:solidFill>
                <a:effectLst/>
                <a:uLnTx/>
                <a:uFillTx/>
                <a:latin typeface="Calibri"/>
                <a:ea typeface="+mn-ea"/>
                <a:cs typeface="+mn-cs"/>
              </a:rPr>
              <a:t>α</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black"/>
                </a:solidFill>
                <a:effectLst/>
                <a:uLnTx/>
                <a:uFillTx/>
                <a:latin typeface="Calibri"/>
                <a:ea typeface="+mn-ea"/>
                <a:cs typeface="+mn-cs"/>
              </a:rPr>
            </a:b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Lambert (1779) extrapolated this data to propose “absolute zero” where pressure is zero (note this is 69 years earlier than Kelvin)</a:t>
            </a:r>
          </a:p>
        </p:txBody>
      </p:sp>
      <p:pic>
        <p:nvPicPr>
          <p:cNvPr id="2050" name="Picture 2" descr="http://www.met.reading.ac.uk/pplato2/h-flap/phys7_2f_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717" y="474785"/>
            <a:ext cx="2819896" cy="52226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748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799" y="1219200"/>
            <a:ext cx="6213963" cy="3391463"/>
          </a:xfrm>
          <a:prstGeom prst="rect">
            <a:avLst/>
          </a:prstGeom>
        </p:spPr>
      </p:pic>
      <p:sp>
        <p:nvSpPr>
          <p:cNvPr id="3" name="Rectangle 2"/>
          <p:cNvSpPr/>
          <p:nvPr/>
        </p:nvSpPr>
        <p:spPr>
          <a:xfrm>
            <a:off x="3710353" y="5222631"/>
            <a:ext cx="524983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constant-volume gas thermometer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111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79926-6576-4287-8777-91CC6B4F694A}"/>
              </a:ext>
            </a:extLst>
          </p:cNvPr>
          <p:cNvSpPr>
            <a:spLocks noGrp="1"/>
          </p:cNvSpPr>
          <p:nvPr>
            <p:ph type="sldNum" sz="quarter" idx="12"/>
          </p:nvPr>
        </p:nvSpPr>
        <p:spPr/>
        <p:txBody>
          <a:bodyPr/>
          <a:lstStyle/>
          <a:p>
            <a:fld id="{5157A519-BAB9-4402-AD10-BEB3A319FAE6}" type="slidenum">
              <a:rPr lang="en-GB" smtClean="0"/>
              <a:pPr/>
              <a:t>28</a:t>
            </a:fld>
            <a:endParaRPr lang="en-GB"/>
          </a:p>
        </p:txBody>
      </p:sp>
      <p:sp>
        <p:nvSpPr>
          <p:cNvPr id="3" name="Rectangle 2">
            <a:extLst>
              <a:ext uri="{FF2B5EF4-FFF2-40B4-BE49-F238E27FC236}">
                <a16:creationId xmlns:a16="http://schemas.microsoft.com/office/drawing/2014/main" id="{B8210519-9849-4AFA-AE11-8F4DFA8325BE}"/>
              </a:ext>
            </a:extLst>
          </p:cNvPr>
          <p:cNvSpPr/>
          <p:nvPr/>
        </p:nvSpPr>
        <p:spPr>
          <a:xfrm>
            <a:off x="3231401" y="3075057"/>
            <a:ext cx="5729197" cy="707886"/>
          </a:xfrm>
          <a:prstGeom prst="rect">
            <a:avLst/>
          </a:prstGeom>
        </p:spPr>
        <p:txBody>
          <a:bodyPr wrap="none">
            <a:spAutoFit/>
          </a:bodyPr>
          <a:lstStyle/>
          <a:p>
            <a:r>
              <a:rPr lang="en-US" sz="4000" dirty="0">
                <a:solidFill>
                  <a:srgbClr val="FF0000"/>
                </a:solidFill>
              </a:rPr>
              <a:t>Thermodynamic Processes</a:t>
            </a:r>
            <a:endParaRPr lang="en-GB" sz="4000" dirty="0"/>
          </a:p>
        </p:txBody>
      </p:sp>
    </p:spTree>
    <p:extLst>
      <p:ext uri="{BB962C8B-B14F-4D97-AF65-F5344CB8AC3E}">
        <p14:creationId xmlns:p14="http://schemas.microsoft.com/office/powerpoint/2010/main" val="24295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230" y="668216"/>
            <a:ext cx="10304585" cy="5262979"/>
          </a:xfrm>
          <a:prstGeom prst="rect">
            <a:avLst/>
          </a:prstGeom>
          <a:noFill/>
        </p:spPr>
        <p:txBody>
          <a:bodyPr wrap="square" rtlCol="0">
            <a:spAutoFit/>
          </a:bodyPr>
          <a:lstStyle/>
          <a:p>
            <a:r>
              <a:rPr lang="en-US" sz="2800" dirty="0">
                <a:solidFill>
                  <a:srgbClr val="FF0000"/>
                </a:solidFill>
              </a:rPr>
              <a:t>Thermodynamic Processes:</a:t>
            </a:r>
          </a:p>
          <a:p>
            <a:endParaRPr lang="en-US" sz="2800" dirty="0"/>
          </a:p>
          <a:p>
            <a:r>
              <a:rPr lang="en-US" sz="2800" b="1" dirty="0"/>
              <a:t>1- Isothermal Process: </a:t>
            </a:r>
            <a:r>
              <a:rPr lang="en-GB" sz="2800" dirty="0"/>
              <a:t>temperature is constant during change of state</a:t>
            </a:r>
          </a:p>
          <a:p>
            <a:endParaRPr lang="en-US" sz="2800" dirty="0"/>
          </a:p>
          <a:p>
            <a:r>
              <a:rPr lang="en-US" sz="2800" b="1" dirty="0"/>
              <a:t>2- Isobaric Process: </a:t>
            </a:r>
            <a:r>
              <a:rPr lang="en-GB" sz="2800" dirty="0"/>
              <a:t>pressure is constant during change of state</a:t>
            </a:r>
          </a:p>
          <a:p>
            <a:endParaRPr lang="en-US" sz="2800" dirty="0"/>
          </a:p>
          <a:p>
            <a:r>
              <a:rPr lang="en-US" sz="2800" b="1" dirty="0"/>
              <a:t>3- Isochoric Process: </a:t>
            </a:r>
            <a:r>
              <a:rPr lang="en-GB" sz="2800" dirty="0"/>
              <a:t>volume is constant during change of state </a:t>
            </a:r>
          </a:p>
          <a:p>
            <a:endParaRPr lang="en-US" sz="2800" dirty="0"/>
          </a:p>
          <a:p>
            <a:r>
              <a:rPr lang="en-US" sz="2800" b="1" dirty="0"/>
              <a:t>4- Adiabatic Process: </a:t>
            </a:r>
            <a:r>
              <a:rPr lang="en-GB" sz="2800" dirty="0"/>
              <a:t>there is no heat flow at the boundary of system during change of state</a:t>
            </a:r>
          </a:p>
          <a:p>
            <a:endParaRPr lang="en-US" sz="2800" dirty="0"/>
          </a:p>
          <a:p>
            <a:r>
              <a:rPr lang="en-US" sz="2800" b="1" dirty="0"/>
              <a:t>5- Cyclic Process: </a:t>
            </a:r>
            <a:r>
              <a:rPr lang="en-US" sz="2800" dirty="0"/>
              <a:t>the process reach its initial state </a:t>
            </a:r>
            <a:endParaRPr lang="en-GB" sz="28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29</a:t>
            </a:fld>
            <a:endParaRPr lang="en-GB"/>
          </a:p>
        </p:txBody>
      </p:sp>
    </p:spTree>
    <p:extLst>
      <p:ext uri="{BB962C8B-B14F-4D97-AF65-F5344CB8AC3E}">
        <p14:creationId xmlns:p14="http://schemas.microsoft.com/office/powerpoint/2010/main" val="303761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535" y="492037"/>
            <a:ext cx="9923101" cy="5693866"/>
          </a:xfrm>
          <a:prstGeom prst="rect">
            <a:avLst/>
          </a:prstGeom>
          <a:noFill/>
        </p:spPr>
        <p:txBody>
          <a:bodyPr wrap="none" rtlCol="0">
            <a:spAutoFit/>
          </a:bodyPr>
          <a:lstStyle/>
          <a:p>
            <a:r>
              <a:rPr lang="en-US" sz="2800" dirty="0">
                <a:solidFill>
                  <a:srgbClr val="FF0000"/>
                </a:solidFill>
              </a:rPr>
              <a:t>Thermodynamics</a:t>
            </a:r>
            <a:r>
              <a:rPr lang="en-US" sz="2400" dirty="0"/>
              <a:t> is concerned with the study of the </a:t>
            </a:r>
            <a:r>
              <a:rPr lang="en-US" sz="2400" dirty="0">
                <a:solidFill>
                  <a:srgbClr val="7030A0"/>
                </a:solidFill>
              </a:rPr>
              <a:t>energy Transformation</a:t>
            </a:r>
          </a:p>
          <a:p>
            <a:endParaRPr lang="en-US" sz="2400" dirty="0"/>
          </a:p>
          <a:p>
            <a:r>
              <a:rPr lang="en-US" sz="2400" dirty="0" err="1">
                <a:solidFill>
                  <a:srgbClr val="FF0000"/>
                </a:solidFill>
              </a:rPr>
              <a:t>Thermo</a:t>
            </a:r>
            <a:r>
              <a:rPr lang="en-US" sz="2400" dirty="0"/>
              <a:t>              Thermal energy</a:t>
            </a:r>
          </a:p>
          <a:p>
            <a:endParaRPr lang="en-US" sz="2400" dirty="0"/>
          </a:p>
          <a:p>
            <a:r>
              <a:rPr lang="en-US" sz="2400" dirty="0">
                <a:solidFill>
                  <a:srgbClr val="FF0000"/>
                </a:solidFill>
              </a:rPr>
              <a:t>Dynamics</a:t>
            </a:r>
            <a:r>
              <a:rPr lang="en-US" sz="2400" dirty="0"/>
              <a:t>               Science of Change</a:t>
            </a:r>
          </a:p>
          <a:p>
            <a:endParaRPr lang="en-US" sz="2400" dirty="0"/>
          </a:p>
          <a:p>
            <a:r>
              <a:rPr lang="en-US" sz="2400" dirty="0">
                <a:solidFill>
                  <a:srgbClr val="0070C0"/>
                </a:solidFill>
                <a:latin typeface="Arial Black" panose="020B0A04020102020204" pitchFamily="34" charset="0"/>
              </a:rPr>
              <a:t>Definition</a:t>
            </a:r>
          </a:p>
          <a:p>
            <a:endParaRPr lang="en-US" sz="2400" dirty="0"/>
          </a:p>
          <a:p>
            <a:r>
              <a:rPr lang="en-US" sz="2400" dirty="0"/>
              <a:t>It is the </a:t>
            </a:r>
            <a:r>
              <a:rPr lang="en-US" sz="2400" dirty="0">
                <a:solidFill>
                  <a:srgbClr val="FF0000"/>
                </a:solidFill>
              </a:rPr>
              <a:t>branch of science </a:t>
            </a:r>
            <a:r>
              <a:rPr lang="en-US" sz="2400" dirty="0"/>
              <a:t>that deals with the </a:t>
            </a:r>
            <a:r>
              <a:rPr lang="en-US" sz="2400" dirty="0">
                <a:solidFill>
                  <a:srgbClr val="FF0000"/>
                </a:solidFill>
              </a:rPr>
              <a:t>different forms of energy</a:t>
            </a:r>
            <a:r>
              <a:rPr lang="en-US" sz="2400" dirty="0"/>
              <a:t>.</a:t>
            </a:r>
          </a:p>
          <a:p>
            <a:endParaRPr lang="en-US" sz="2400" dirty="0"/>
          </a:p>
          <a:p>
            <a:r>
              <a:rPr lang="en-US" sz="2400" dirty="0"/>
              <a:t>The </a:t>
            </a:r>
            <a:r>
              <a:rPr lang="en-US" sz="2400" b="1" i="1" u="sng" dirty="0"/>
              <a:t>quantitative relation </a:t>
            </a:r>
            <a:r>
              <a:rPr lang="en-US" sz="2400" dirty="0"/>
              <a:t>between them</a:t>
            </a:r>
          </a:p>
          <a:p>
            <a:endParaRPr lang="en-US" sz="2400" dirty="0"/>
          </a:p>
          <a:p>
            <a:pPr algn="ctr"/>
            <a:r>
              <a:rPr lang="en-US" sz="2400" dirty="0"/>
              <a:t>And</a:t>
            </a:r>
          </a:p>
          <a:p>
            <a:endParaRPr lang="en-US" sz="2400" dirty="0"/>
          </a:p>
          <a:p>
            <a:r>
              <a:rPr lang="en-US" sz="2400" dirty="0"/>
              <a:t>The </a:t>
            </a:r>
            <a:r>
              <a:rPr lang="en-US" sz="2400" b="1" i="1" u="sng" dirty="0"/>
              <a:t>energy changes that occurs </a:t>
            </a:r>
            <a:r>
              <a:rPr lang="en-US" sz="2400" dirty="0"/>
              <a:t>in </a:t>
            </a:r>
            <a:r>
              <a:rPr lang="en-US" sz="2400" dirty="0">
                <a:solidFill>
                  <a:srgbClr val="00B050"/>
                </a:solidFill>
              </a:rPr>
              <a:t>physical and chemical process</a:t>
            </a:r>
            <a:endParaRPr lang="en-GB" sz="2400" dirty="0">
              <a:solidFill>
                <a:srgbClr val="00B050"/>
              </a:solidFill>
            </a:endParaRPr>
          </a:p>
        </p:txBody>
      </p:sp>
      <p:cxnSp>
        <p:nvCxnSpPr>
          <p:cNvPr id="4" name="Straight Arrow Connector 3"/>
          <p:cNvCxnSpPr/>
          <p:nvPr/>
        </p:nvCxnSpPr>
        <p:spPr>
          <a:xfrm>
            <a:off x="2501662" y="1475118"/>
            <a:ext cx="56071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2809338" y="2231366"/>
            <a:ext cx="56071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5157A519-BAB9-4402-AD10-BEB3A319FAE6}" type="slidenum">
              <a:rPr lang="en-GB" smtClean="0"/>
              <a:pPr/>
              <a:t>3</a:t>
            </a:fld>
            <a:endParaRPr lang="en-GB"/>
          </a:p>
        </p:txBody>
      </p:sp>
    </p:spTree>
    <p:extLst>
      <p:ext uri="{BB962C8B-B14F-4D97-AF65-F5344CB8AC3E}">
        <p14:creationId xmlns:p14="http://schemas.microsoft.com/office/powerpoint/2010/main" val="241525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815" y="492369"/>
            <a:ext cx="10304585" cy="3293209"/>
          </a:xfrm>
          <a:prstGeom prst="rect">
            <a:avLst/>
          </a:prstGeom>
          <a:noFill/>
        </p:spPr>
        <p:txBody>
          <a:bodyPr wrap="square" rtlCol="0">
            <a:spAutoFit/>
          </a:bodyPr>
          <a:lstStyle/>
          <a:p>
            <a:r>
              <a:rPr lang="en-US" sz="2800" dirty="0">
                <a:solidFill>
                  <a:srgbClr val="FF0000"/>
                </a:solidFill>
              </a:rPr>
              <a:t>1- Isothermal Process:</a:t>
            </a:r>
          </a:p>
          <a:p>
            <a:endParaRPr lang="en-US" dirty="0"/>
          </a:p>
          <a:p>
            <a:r>
              <a:rPr lang="en-US" sz="2400" dirty="0"/>
              <a:t>A process in which the temperature of the system remains constant throughout. There is no change in the temperature before and after the reaction.</a:t>
            </a:r>
          </a:p>
          <a:p>
            <a:pPr algn="ctr"/>
            <a:r>
              <a:rPr lang="en-US" sz="2400" b="1" dirty="0">
                <a:latin typeface="Old English Text MT" panose="03040902040508030806" pitchFamily="66" charset="0"/>
              </a:rPr>
              <a:t>∆</a:t>
            </a:r>
            <a:r>
              <a:rPr lang="en-US" sz="2400" b="1" dirty="0"/>
              <a:t>T = 0</a:t>
            </a:r>
          </a:p>
          <a:p>
            <a:pPr algn="ctr"/>
            <a:endParaRPr lang="en-US" sz="2400" b="1" dirty="0"/>
          </a:p>
          <a:p>
            <a:r>
              <a:rPr lang="en-US" sz="2400" b="1" dirty="0">
                <a:solidFill>
                  <a:srgbClr val="00B050"/>
                </a:solidFill>
              </a:rPr>
              <a:t>No change in temperature means no Change in internal energy (</a:t>
            </a:r>
            <a:r>
              <a:rPr lang="en-US" sz="2400" b="1" dirty="0">
                <a:solidFill>
                  <a:srgbClr val="00B050"/>
                </a:solidFill>
                <a:latin typeface="Old English Text MT" panose="03040902040508030806" pitchFamily="66" charset="0"/>
              </a:rPr>
              <a:t>∆</a:t>
            </a:r>
            <a:r>
              <a:rPr lang="en-US" sz="2400" b="1" dirty="0">
                <a:solidFill>
                  <a:srgbClr val="00B050"/>
                </a:solidFill>
              </a:rPr>
              <a:t>U = 0)</a:t>
            </a:r>
          </a:p>
          <a:p>
            <a:r>
              <a:rPr lang="en-US" sz="2400" dirty="0">
                <a:solidFill>
                  <a:srgbClr val="FF0000"/>
                </a:solidFill>
              </a:rPr>
              <a:t>Note: </a:t>
            </a:r>
            <a:r>
              <a:rPr lang="en-US" sz="2400" dirty="0"/>
              <a:t>Most of reactions in the lab are isothermal.</a:t>
            </a:r>
            <a:endParaRPr lang="en-US" dirty="0"/>
          </a:p>
          <a:p>
            <a:endParaRPr lang="en-GB" dirty="0"/>
          </a:p>
        </p:txBody>
      </p:sp>
      <p:pic>
        <p:nvPicPr>
          <p:cNvPr id="3" name="Picture 2"/>
          <p:cNvPicPr>
            <a:picLocks noChangeAspect="1"/>
          </p:cNvPicPr>
          <p:nvPr/>
        </p:nvPicPr>
        <p:blipFill>
          <a:blip r:embed="rId2"/>
          <a:stretch>
            <a:fillRect/>
          </a:stretch>
        </p:blipFill>
        <p:spPr>
          <a:xfrm>
            <a:off x="7787786" y="3398231"/>
            <a:ext cx="3413614" cy="3103682"/>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30</a:t>
            </a:fld>
            <a:endParaRPr lang="en-GB"/>
          </a:p>
        </p:txBody>
      </p:sp>
    </p:spTree>
    <p:extLst>
      <p:ext uri="{BB962C8B-B14F-4D97-AF65-F5344CB8AC3E}">
        <p14:creationId xmlns:p14="http://schemas.microsoft.com/office/powerpoint/2010/main" val="295277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308" y="703384"/>
            <a:ext cx="9664569" cy="3539430"/>
          </a:xfrm>
          <a:prstGeom prst="rect">
            <a:avLst/>
          </a:prstGeom>
          <a:noFill/>
        </p:spPr>
        <p:txBody>
          <a:bodyPr wrap="none" rtlCol="0">
            <a:spAutoFit/>
          </a:bodyPr>
          <a:lstStyle/>
          <a:p>
            <a:r>
              <a:rPr lang="en-US" sz="2800" dirty="0">
                <a:solidFill>
                  <a:srgbClr val="FF0000"/>
                </a:solidFill>
              </a:rPr>
              <a:t>2- Isobaric Process:</a:t>
            </a:r>
          </a:p>
          <a:p>
            <a:endParaRPr lang="en-US" sz="2800" dirty="0">
              <a:solidFill>
                <a:srgbClr val="FF0000"/>
              </a:solidFill>
            </a:endParaRPr>
          </a:p>
          <a:p>
            <a:r>
              <a:rPr lang="en-US" sz="2400" dirty="0"/>
              <a:t>A process in which the pressure of the system remains constant throughout.</a:t>
            </a:r>
          </a:p>
          <a:p>
            <a:r>
              <a:rPr lang="en-US" sz="2400" dirty="0"/>
              <a:t>There is no change in the pressure before and after the reaction.</a:t>
            </a:r>
          </a:p>
          <a:p>
            <a:pPr algn="ctr"/>
            <a:r>
              <a:rPr lang="en-US" sz="2400" b="1" dirty="0">
                <a:latin typeface="Old English Text MT" panose="03040902040508030806" pitchFamily="66" charset="0"/>
              </a:rPr>
              <a:t>∆</a:t>
            </a:r>
            <a:r>
              <a:rPr lang="en-US" sz="2400" b="1" dirty="0"/>
              <a:t>P = 0</a:t>
            </a:r>
          </a:p>
          <a:p>
            <a:pPr algn="ctr"/>
            <a:endParaRPr lang="en-US" sz="2400" b="1" dirty="0"/>
          </a:p>
          <a:p>
            <a:r>
              <a:rPr lang="en-US" sz="2400" dirty="0">
                <a:solidFill>
                  <a:srgbClr val="FF0000"/>
                </a:solidFill>
              </a:rPr>
              <a:t>Note: </a:t>
            </a:r>
            <a:r>
              <a:rPr lang="en-US" sz="2400" dirty="0"/>
              <a:t>also all reaction carried out in lab are at constant P</a:t>
            </a:r>
          </a:p>
          <a:p>
            <a:endParaRPr lang="en-US" sz="2400" dirty="0"/>
          </a:p>
          <a:p>
            <a:endParaRPr lang="en-GB" sz="2400" dirty="0"/>
          </a:p>
        </p:txBody>
      </p:sp>
      <p:pic>
        <p:nvPicPr>
          <p:cNvPr id="3" name="Picture 2"/>
          <p:cNvPicPr>
            <a:picLocks noChangeAspect="1"/>
          </p:cNvPicPr>
          <p:nvPr/>
        </p:nvPicPr>
        <p:blipFill>
          <a:blip r:embed="rId2"/>
          <a:stretch>
            <a:fillRect/>
          </a:stretch>
        </p:blipFill>
        <p:spPr>
          <a:xfrm>
            <a:off x="8053387" y="2964473"/>
            <a:ext cx="3441293" cy="3436327"/>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31</a:t>
            </a:fld>
            <a:endParaRPr lang="en-GB"/>
          </a:p>
        </p:txBody>
      </p:sp>
    </p:spTree>
    <p:extLst>
      <p:ext uri="{BB962C8B-B14F-4D97-AF65-F5344CB8AC3E}">
        <p14:creationId xmlns:p14="http://schemas.microsoft.com/office/powerpoint/2010/main" val="397909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492" y="791308"/>
            <a:ext cx="10119437" cy="1938992"/>
          </a:xfrm>
          <a:prstGeom prst="rect">
            <a:avLst/>
          </a:prstGeom>
          <a:noFill/>
        </p:spPr>
        <p:txBody>
          <a:bodyPr wrap="none" rtlCol="0">
            <a:spAutoFit/>
          </a:bodyPr>
          <a:lstStyle/>
          <a:p>
            <a:r>
              <a:rPr lang="en-US" sz="2400" dirty="0">
                <a:solidFill>
                  <a:srgbClr val="00B050"/>
                </a:solidFill>
              </a:rPr>
              <a:t>Example:</a:t>
            </a:r>
          </a:p>
          <a:p>
            <a:endParaRPr lang="en-US" sz="2400" dirty="0"/>
          </a:p>
          <a:p>
            <a:r>
              <a:rPr lang="en-US" sz="2400" dirty="0"/>
              <a:t>A cylinder with a piston is being lifted by a quantity of gas as the gas get hotter</a:t>
            </a:r>
          </a:p>
          <a:p>
            <a:endParaRPr lang="en-US" sz="2400" dirty="0"/>
          </a:p>
          <a:p>
            <a:r>
              <a:rPr lang="en-US" sz="2400" dirty="0"/>
              <a:t>The volume of the gas is changing, but the pressure constant.</a:t>
            </a:r>
            <a:endParaRPr lang="en-GB" sz="2400" dirty="0"/>
          </a:p>
        </p:txBody>
      </p:sp>
      <p:pic>
        <p:nvPicPr>
          <p:cNvPr id="3" name="Picture 2"/>
          <p:cNvPicPr>
            <a:picLocks noChangeAspect="1"/>
          </p:cNvPicPr>
          <p:nvPr/>
        </p:nvPicPr>
        <p:blipFill>
          <a:blip r:embed="rId2"/>
          <a:stretch>
            <a:fillRect/>
          </a:stretch>
        </p:blipFill>
        <p:spPr>
          <a:xfrm>
            <a:off x="3524982" y="3237071"/>
            <a:ext cx="4599110" cy="3221167"/>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32</a:t>
            </a:fld>
            <a:endParaRPr lang="en-GB"/>
          </a:p>
        </p:txBody>
      </p:sp>
    </p:spTree>
    <p:extLst>
      <p:ext uri="{BB962C8B-B14F-4D97-AF65-F5344CB8AC3E}">
        <p14:creationId xmlns:p14="http://schemas.microsoft.com/office/powerpoint/2010/main" val="2919908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139" y="633046"/>
            <a:ext cx="10427677" cy="4031873"/>
          </a:xfrm>
          <a:prstGeom prst="rect">
            <a:avLst/>
          </a:prstGeom>
          <a:noFill/>
        </p:spPr>
        <p:txBody>
          <a:bodyPr wrap="square" rtlCol="0">
            <a:spAutoFit/>
          </a:bodyPr>
          <a:lstStyle/>
          <a:p>
            <a:r>
              <a:rPr lang="en-US" sz="2800" dirty="0">
                <a:solidFill>
                  <a:srgbClr val="FF0000"/>
                </a:solidFill>
              </a:rPr>
              <a:t>3- Isochoric Process:</a:t>
            </a:r>
          </a:p>
          <a:p>
            <a:endParaRPr lang="en-US" sz="2800" dirty="0">
              <a:solidFill>
                <a:srgbClr val="FF0000"/>
              </a:solidFill>
            </a:endParaRPr>
          </a:p>
          <a:p>
            <a:r>
              <a:rPr lang="en-US" sz="2400" dirty="0"/>
              <a:t>A process in which the volume of the system remains constant throughout.</a:t>
            </a:r>
          </a:p>
          <a:p>
            <a:pPr algn="ctr"/>
            <a:r>
              <a:rPr lang="en-US" sz="2400" b="1" dirty="0">
                <a:latin typeface="Old English Text MT" panose="03040902040508030806" pitchFamily="66" charset="0"/>
              </a:rPr>
              <a:t>∆</a:t>
            </a:r>
            <a:r>
              <a:rPr lang="en-US" sz="2400" b="1" dirty="0"/>
              <a:t>V = 0</a:t>
            </a:r>
          </a:p>
          <a:p>
            <a:r>
              <a:rPr lang="en-US" sz="2400" dirty="0">
                <a:solidFill>
                  <a:srgbClr val="00B050"/>
                </a:solidFill>
              </a:rPr>
              <a:t>Example: </a:t>
            </a:r>
          </a:p>
          <a:p>
            <a:r>
              <a:rPr lang="en-US" sz="2400" dirty="0"/>
              <a:t>When we heat any closed empty container, the air inside gains internal energy, which can be felt due to increase in pressure and temperature.</a:t>
            </a:r>
          </a:p>
          <a:p>
            <a:endParaRPr lang="en-US" sz="2800" dirty="0">
              <a:solidFill>
                <a:srgbClr val="FF0000"/>
              </a:solidFill>
            </a:endParaRPr>
          </a:p>
          <a:p>
            <a:endParaRPr lang="en-US" sz="2800" dirty="0">
              <a:solidFill>
                <a:srgbClr val="FF0000"/>
              </a:solidFill>
            </a:endParaRPr>
          </a:p>
          <a:p>
            <a:endParaRPr lang="en-GB" sz="2400" dirty="0">
              <a:solidFill>
                <a:srgbClr val="FF0000"/>
              </a:solidFill>
            </a:endParaRPr>
          </a:p>
        </p:txBody>
      </p:sp>
      <p:pic>
        <p:nvPicPr>
          <p:cNvPr id="2050" name="Picture 2" descr="http://cft.fis.uc.pt/eef/FisicaI01/fluids/isochor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539" y="3530721"/>
            <a:ext cx="3952875" cy="3162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86800" y="4434086"/>
            <a:ext cx="2971647" cy="461665"/>
          </a:xfrm>
          <a:prstGeom prst="rect">
            <a:avLst/>
          </a:prstGeom>
          <a:noFill/>
        </p:spPr>
        <p:txBody>
          <a:bodyPr wrap="none" rtlCol="0">
            <a:spAutoFit/>
          </a:bodyPr>
          <a:lstStyle/>
          <a:p>
            <a:r>
              <a:rPr lang="en-US" sz="2400" dirty="0">
                <a:solidFill>
                  <a:srgbClr val="FF0000"/>
                </a:solidFill>
              </a:rPr>
              <a:t>Note: </a:t>
            </a:r>
            <a:r>
              <a:rPr lang="en-US" sz="2400" dirty="0"/>
              <a:t>there is no work</a:t>
            </a:r>
            <a:endParaRPr lang="en-GB" sz="2400" dirty="0"/>
          </a:p>
        </p:txBody>
      </p:sp>
      <p:sp>
        <p:nvSpPr>
          <p:cNvPr id="4" name="Slide Number Placeholder 3"/>
          <p:cNvSpPr>
            <a:spLocks noGrp="1"/>
          </p:cNvSpPr>
          <p:nvPr>
            <p:ph type="sldNum" sz="quarter" idx="12"/>
          </p:nvPr>
        </p:nvSpPr>
        <p:spPr/>
        <p:txBody>
          <a:bodyPr/>
          <a:lstStyle/>
          <a:p>
            <a:fld id="{5157A519-BAB9-4402-AD10-BEB3A319FAE6}" type="slidenum">
              <a:rPr lang="en-GB" smtClean="0"/>
              <a:pPr/>
              <a:t>33</a:t>
            </a:fld>
            <a:endParaRPr lang="en-GB"/>
          </a:p>
        </p:txBody>
      </p:sp>
    </p:spTree>
    <p:extLst>
      <p:ext uri="{BB962C8B-B14F-4D97-AF65-F5344CB8AC3E}">
        <p14:creationId xmlns:p14="http://schemas.microsoft.com/office/powerpoint/2010/main" val="229126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078" y="844062"/>
            <a:ext cx="10462846" cy="2492990"/>
          </a:xfrm>
          <a:prstGeom prst="rect">
            <a:avLst/>
          </a:prstGeom>
          <a:noFill/>
        </p:spPr>
        <p:txBody>
          <a:bodyPr wrap="square" rtlCol="0">
            <a:spAutoFit/>
          </a:bodyPr>
          <a:lstStyle/>
          <a:p>
            <a:r>
              <a:rPr lang="en-US" sz="2800" dirty="0">
                <a:solidFill>
                  <a:srgbClr val="FF0000"/>
                </a:solidFill>
              </a:rPr>
              <a:t>4- Adiabatic Process:</a:t>
            </a:r>
          </a:p>
          <a:p>
            <a:endParaRPr lang="en-US" sz="2800" dirty="0">
              <a:solidFill>
                <a:srgbClr val="FF0000"/>
              </a:solidFill>
            </a:endParaRPr>
          </a:p>
          <a:p>
            <a:r>
              <a:rPr lang="en-US" sz="2400" dirty="0"/>
              <a:t>A process in which there is no exchange of heat between the system and its surroundings.</a:t>
            </a:r>
          </a:p>
          <a:p>
            <a:pPr algn="ctr"/>
            <a:r>
              <a:rPr lang="en-US" sz="2400" b="1" dirty="0"/>
              <a:t>q = 0 , ∆T </a:t>
            </a:r>
            <a:r>
              <a:rPr lang="en-US" sz="2400" b="1" dirty="0">
                <a:latin typeface="Constantia" panose="02030602050306030303" pitchFamily="18" charset="0"/>
              </a:rPr>
              <a:t>≠</a:t>
            </a:r>
            <a:r>
              <a:rPr lang="en-US" sz="2400" b="1" dirty="0"/>
              <a:t> 0 , ∆U </a:t>
            </a:r>
            <a:r>
              <a:rPr lang="en-US" sz="2400" b="1" dirty="0">
                <a:latin typeface="Constantia" panose="02030602050306030303" pitchFamily="18" charset="0"/>
              </a:rPr>
              <a:t>≠</a:t>
            </a:r>
            <a:r>
              <a:rPr lang="en-US" sz="2400" b="1" dirty="0"/>
              <a:t> 0 </a:t>
            </a:r>
          </a:p>
          <a:p>
            <a:endParaRPr lang="en-GB" sz="2800" dirty="0">
              <a:solidFill>
                <a:srgbClr val="FF0000"/>
              </a:solidFill>
            </a:endParaRPr>
          </a:p>
        </p:txBody>
      </p:sp>
      <p:pic>
        <p:nvPicPr>
          <p:cNvPr id="3" name="Picture 2"/>
          <p:cNvPicPr>
            <a:picLocks noChangeAspect="1"/>
          </p:cNvPicPr>
          <p:nvPr/>
        </p:nvPicPr>
        <p:blipFill>
          <a:blip r:embed="rId2"/>
          <a:stretch>
            <a:fillRect/>
          </a:stretch>
        </p:blipFill>
        <p:spPr>
          <a:xfrm>
            <a:off x="4028608" y="3337051"/>
            <a:ext cx="4245149" cy="3309933"/>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34</a:t>
            </a:fld>
            <a:endParaRPr lang="en-GB"/>
          </a:p>
        </p:txBody>
      </p:sp>
    </p:spTree>
    <p:extLst>
      <p:ext uri="{BB962C8B-B14F-4D97-AF65-F5344CB8AC3E}">
        <p14:creationId xmlns:p14="http://schemas.microsoft.com/office/powerpoint/2010/main" val="263509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9995" y="298938"/>
            <a:ext cx="6634060" cy="1569660"/>
          </a:xfrm>
          <a:prstGeom prst="rect">
            <a:avLst/>
          </a:prstGeom>
          <a:noFill/>
        </p:spPr>
        <p:txBody>
          <a:bodyPr wrap="none" rtlCol="0">
            <a:spAutoFit/>
          </a:bodyPr>
          <a:lstStyle/>
          <a:p>
            <a:r>
              <a:rPr lang="en-US" sz="2400" dirty="0">
                <a:solidFill>
                  <a:srgbClr val="00B050"/>
                </a:solidFill>
              </a:rPr>
              <a:t>Example: </a:t>
            </a:r>
          </a:p>
          <a:p>
            <a:endParaRPr lang="en-US" sz="2400" dirty="0"/>
          </a:p>
          <a:p>
            <a:r>
              <a:rPr lang="en-US" sz="2400" dirty="0"/>
              <a:t>Reaction carried out in </a:t>
            </a:r>
            <a:r>
              <a:rPr lang="en-US" sz="2400" b="1" dirty="0" err="1"/>
              <a:t>thermas</a:t>
            </a:r>
            <a:r>
              <a:rPr lang="en-US" sz="2400" b="1" dirty="0"/>
              <a:t> flask</a:t>
            </a:r>
            <a:r>
              <a:rPr lang="en-US" sz="2400" dirty="0"/>
              <a:t>.</a:t>
            </a:r>
          </a:p>
          <a:p>
            <a:r>
              <a:rPr lang="en-US" sz="2400" dirty="0"/>
              <a:t>i.e. Boiling of water in thermally insulated container.</a:t>
            </a:r>
            <a:endParaRPr lang="en-GB" sz="2400" dirty="0"/>
          </a:p>
        </p:txBody>
      </p:sp>
      <p:pic>
        <p:nvPicPr>
          <p:cNvPr id="5" name="Picture 4"/>
          <p:cNvPicPr>
            <a:picLocks noChangeAspect="1"/>
          </p:cNvPicPr>
          <p:nvPr/>
        </p:nvPicPr>
        <p:blipFill>
          <a:blip r:embed="rId2"/>
          <a:stretch>
            <a:fillRect/>
          </a:stretch>
        </p:blipFill>
        <p:spPr>
          <a:xfrm>
            <a:off x="6829791" y="2375202"/>
            <a:ext cx="4160593" cy="4084946"/>
          </a:xfrm>
          <a:prstGeom prst="rect">
            <a:avLst/>
          </a:prstGeom>
        </p:spPr>
      </p:pic>
      <p:sp>
        <p:nvSpPr>
          <p:cNvPr id="3" name="TextBox 2"/>
          <p:cNvSpPr txBox="1"/>
          <p:nvPr/>
        </p:nvSpPr>
        <p:spPr>
          <a:xfrm>
            <a:off x="1594441" y="2375202"/>
            <a:ext cx="4822410" cy="461665"/>
          </a:xfrm>
          <a:prstGeom prst="rect">
            <a:avLst/>
          </a:prstGeom>
          <a:noFill/>
        </p:spPr>
        <p:txBody>
          <a:bodyPr wrap="none" rtlCol="0">
            <a:spAutoFit/>
          </a:bodyPr>
          <a:lstStyle/>
          <a:p>
            <a:r>
              <a:rPr lang="en-US" sz="2400" dirty="0">
                <a:solidFill>
                  <a:srgbClr val="00B050"/>
                </a:solidFill>
              </a:rPr>
              <a:t>Comparison between four processes:</a:t>
            </a:r>
            <a:endParaRPr lang="en-GB" sz="2400" dirty="0">
              <a:solidFill>
                <a:srgbClr val="00B050"/>
              </a:solidFill>
            </a:endParaRPr>
          </a:p>
        </p:txBody>
      </p:sp>
      <p:sp>
        <p:nvSpPr>
          <p:cNvPr id="4" name="Slide Number Placeholder 3"/>
          <p:cNvSpPr>
            <a:spLocks noGrp="1"/>
          </p:cNvSpPr>
          <p:nvPr>
            <p:ph type="sldNum" sz="quarter" idx="12"/>
          </p:nvPr>
        </p:nvSpPr>
        <p:spPr/>
        <p:txBody>
          <a:bodyPr/>
          <a:lstStyle/>
          <a:p>
            <a:fld id="{5157A519-BAB9-4402-AD10-BEB3A319FAE6}" type="slidenum">
              <a:rPr lang="en-GB" smtClean="0"/>
              <a:pPr/>
              <a:t>35</a:t>
            </a:fld>
            <a:endParaRPr lang="en-GB"/>
          </a:p>
        </p:txBody>
      </p:sp>
    </p:spTree>
    <p:extLst>
      <p:ext uri="{BB962C8B-B14F-4D97-AF65-F5344CB8AC3E}">
        <p14:creationId xmlns:p14="http://schemas.microsoft.com/office/powerpoint/2010/main" val="234457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662" y="914400"/>
            <a:ext cx="10533184" cy="3170099"/>
          </a:xfrm>
          <a:prstGeom prst="rect">
            <a:avLst/>
          </a:prstGeom>
          <a:noFill/>
        </p:spPr>
        <p:txBody>
          <a:bodyPr wrap="square" rtlCol="0">
            <a:spAutoFit/>
          </a:bodyPr>
          <a:lstStyle/>
          <a:p>
            <a:r>
              <a:rPr lang="en-US" sz="2800" dirty="0">
                <a:solidFill>
                  <a:srgbClr val="FF0000"/>
                </a:solidFill>
              </a:rPr>
              <a:t>5- Cyclic Process:</a:t>
            </a:r>
          </a:p>
          <a:p>
            <a:endParaRPr lang="en-US" sz="2800" dirty="0">
              <a:solidFill>
                <a:srgbClr val="FF0000"/>
              </a:solidFill>
            </a:endParaRPr>
          </a:p>
          <a:p>
            <a:r>
              <a:rPr lang="en-US" sz="2400" dirty="0"/>
              <a:t>a system undergoes a series of processes and finally reaches its initial state.</a:t>
            </a:r>
          </a:p>
          <a:p>
            <a:endParaRPr lang="en-US" sz="2400" dirty="0"/>
          </a:p>
          <a:p>
            <a:r>
              <a:rPr lang="en-US" sz="2400" dirty="0"/>
              <a:t>In cyclic process, all change in </a:t>
            </a:r>
            <a:r>
              <a:rPr lang="en-US" sz="2400" b="1" dirty="0"/>
              <a:t>state functions (U, H, P, V …) </a:t>
            </a:r>
            <a:r>
              <a:rPr lang="en-US" sz="2400" dirty="0"/>
              <a:t>are zero. (Initial state = Final state)</a:t>
            </a:r>
          </a:p>
          <a:p>
            <a:endParaRPr lang="en-US" sz="2400" dirty="0"/>
          </a:p>
          <a:p>
            <a:r>
              <a:rPr lang="en-US" sz="2400" dirty="0">
                <a:solidFill>
                  <a:srgbClr val="00B050"/>
                </a:solidFill>
              </a:rPr>
              <a:t>But: </a:t>
            </a:r>
            <a:r>
              <a:rPr lang="en-US" sz="2400" b="1" dirty="0"/>
              <a:t>the path functions (q, w) </a:t>
            </a:r>
            <a:r>
              <a:rPr lang="en-US" sz="2400" dirty="0"/>
              <a:t>are not zero.</a:t>
            </a:r>
            <a:endParaRPr lang="en-GB" sz="20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36</a:t>
            </a:fld>
            <a:endParaRPr lang="en-GB"/>
          </a:p>
        </p:txBody>
      </p:sp>
    </p:spTree>
    <p:extLst>
      <p:ext uri="{BB962C8B-B14F-4D97-AF65-F5344CB8AC3E}">
        <p14:creationId xmlns:p14="http://schemas.microsoft.com/office/powerpoint/2010/main" val="128237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02735349"/>
              </p:ext>
            </p:extLst>
          </p:nvPr>
        </p:nvGraphicFramePr>
        <p:xfrm>
          <a:off x="1248507" y="1510973"/>
          <a:ext cx="9601200" cy="3810000"/>
        </p:xfrm>
        <a:graphic>
          <a:graphicData uri="http://schemas.openxmlformats.org/drawingml/2006/table">
            <a:tbl>
              <a:tblPr firstRow="1" bandRow="1">
                <a:tableStyleId>{69CF1AB2-1976-4502-BF36-3FF5EA218861}</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r>
                        <a:rPr lang="en-US" sz="4400" b="1" dirty="0">
                          <a:solidFill>
                            <a:srgbClr val="FF0000"/>
                          </a:solidFill>
                        </a:rPr>
                        <a:t>Isothermal</a:t>
                      </a:r>
                      <a:endParaRPr lang="en-GB" sz="4400" b="1" dirty="0">
                        <a:solidFill>
                          <a:srgbClr val="FF0000"/>
                        </a:solidFill>
                      </a:endParaRPr>
                    </a:p>
                  </a:txBody>
                  <a:tcPr/>
                </a:tc>
                <a:tc>
                  <a:txBody>
                    <a:bodyPr/>
                    <a:lstStyle/>
                    <a:p>
                      <a:r>
                        <a:rPr lang="en-GB" sz="4400" b="1" dirty="0">
                          <a:latin typeface="Old English Text MT" panose="03040902040508030806" pitchFamily="66" charset="0"/>
                        </a:rPr>
                        <a:t>∆</a:t>
                      </a:r>
                      <a:r>
                        <a:rPr lang="en-GB" sz="4400" b="1" dirty="0">
                          <a:latin typeface="+mn-lt"/>
                        </a:rPr>
                        <a:t>T = 0</a:t>
                      </a:r>
                      <a:endParaRPr lang="en-GB" sz="4400" b="1" dirty="0"/>
                    </a:p>
                  </a:txBody>
                  <a:tcPr/>
                </a:tc>
                <a:extLst>
                  <a:ext uri="{0D108BD9-81ED-4DB2-BD59-A6C34878D82A}">
                    <a16:rowId xmlns:a16="http://schemas.microsoft.com/office/drawing/2014/main" val="10000"/>
                  </a:ext>
                </a:extLst>
              </a:tr>
              <a:tr h="370840">
                <a:tc>
                  <a:txBody>
                    <a:bodyPr/>
                    <a:lstStyle/>
                    <a:p>
                      <a:r>
                        <a:rPr lang="en-US" sz="4400" b="1" dirty="0">
                          <a:solidFill>
                            <a:srgbClr val="FF0000"/>
                          </a:solidFill>
                        </a:rPr>
                        <a:t>Isobaric</a:t>
                      </a:r>
                      <a:endParaRPr lang="en-GB" sz="4400" b="1" dirty="0">
                        <a:solidFill>
                          <a:srgbClr val="FF0000"/>
                        </a:solidFill>
                      </a:endParaRPr>
                    </a:p>
                  </a:txBody>
                  <a:tcPr/>
                </a:tc>
                <a:tc>
                  <a:txBody>
                    <a:bodyPr/>
                    <a:lstStyle/>
                    <a:p>
                      <a:r>
                        <a:rPr kumimoji="0" lang="en-GB" sz="4400" b="1" i="0" u="none" strike="noStrike" kern="1200" cap="none" spc="0" normalizeH="0" baseline="0" noProof="0" dirty="0">
                          <a:ln>
                            <a:noFill/>
                          </a:ln>
                          <a:solidFill>
                            <a:prstClr val="black"/>
                          </a:solidFill>
                          <a:effectLst/>
                          <a:uLnTx/>
                          <a:uFillTx/>
                          <a:latin typeface="Old English Text MT" panose="03040902040508030806" pitchFamily="66" charset="0"/>
                          <a:ea typeface="+mn-ea"/>
                          <a:cs typeface="+mn-cs"/>
                        </a:rPr>
                        <a:t>∆</a:t>
                      </a:r>
                      <a:r>
                        <a:rPr kumimoji="0" lang="en-GB" sz="4400" b="1" i="0" u="none" strike="noStrike" kern="1200" cap="none" spc="0" normalizeH="0" baseline="0" noProof="0" dirty="0">
                          <a:ln>
                            <a:noFill/>
                          </a:ln>
                          <a:solidFill>
                            <a:prstClr val="black"/>
                          </a:solidFill>
                          <a:effectLst/>
                          <a:uLnTx/>
                          <a:uFillTx/>
                          <a:latin typeface="+mn-lt"/>
                          <a:ea typeface="+mn-ea"/>
                          <a:cs typeface="+mn-cs"/>
                        </a:rPr>
                        <a:t>P =  0</a:t>
                      </a:r>
                      <a:endParaRPr lang="en-GB" sz="4400" b="1" dirty="0"/>
                    </a:p>
                  </a:txBody>
                  <a:tcPr/>
                </a:tc>
                <a:extLst>
                  <a:ext uri="{0D108BD9-81ED-4DB2-BD59-A6C34878D82A}">
                    <a16:rowId xmlns:a16="http://schemas.microsoft.com/office/drawing/2014/main" val="10001"/>
                  </a:ext>
                </a:extLst>
              </a:tr>
              <a:tr h="370840">
                <a:tc>
                  <a:txBody>
                    <a:bodyPr/>
                    <a:lstStyle/>
                    <a:p>
                      <a:r>
                        <a:rPr lang="en-US" sz="4400" b="1" dirty="0">
                          <a:solidFill>
                            <a:srgbClr val="FF0000"/>
                          </a:solidFill>
                        </a:rPr>
                        <a:t>Isochoric</a:t>
                      </a:r>
                      <a:endParaRPr lang="en-GB" sz="4400" b="1" dirty="0">
                        <a:solidFill>
                          <a:srgbClr val="FF0000"/>
                        </a:solidFill>
                      </a:endParaRPr>
                    </a:p>
                  </a:txBody>
                  <a:tcPr/>
                </a:tc>
                <a:tc>
                  <a:txBody>
                    <a:bodyPr/>
                    <a:lstStyle/>
                    <a:p>
                      <a:r>
                        <a:rPr kumimoji="0" lang="en-GB" sz="4400" b="1" i="0" u="none" strike="noStrike" kern="1200" cap="none" spc="0" normalizeH="0" baseline="0" noProof="0" dirty="0">
                          <a:ln>
                            <a:noFill/>
                          </a:ln>
                          <a:solidFill>
                            <a:prstClr val="black"/>
                          </a:solidFill>
                          <a:effectLst/>
                          <a:uLnTx/>
                          <a:uFillTx/>
                          <a:latin typeface="Old English Text MT" panose="03040902040508030806" pitchFamily="66" charset="0"/>
                          <a:ea typeface="+mn-ea"/>
                          <a:cs typeface="+mn-cs"/>
                        </a:rPr>
                        <a:t>∆</a:t>
                      </a:r>
                      <a:r>
                        <a:rPr kumimoji="0" lang="en-GB" sz="4400" b="1" i="0" u="none" strike="noStrike" kern="1200" cap="none" spc="0" normalizeH="0" baseline="0" noProof="0" dirty="0">
                          <a:ln>
                            <a:noFill/>
                          </a:ln>
                          <a:solidFill>
                            <a:prstClr val="black"/>
                          </a:solidFill>
                          <a:effectLst/>
                          <a:uLnTx/>
                          <a:uFillTx/>
                          <a:latin typeface="+mn-lt"/>
                          <a:ea typeface="+mn-ea"/>
                          <a:cs typeface="+mn-cs"/>
                        </a:rPr>
                        <a:t>V = 0 </a:t>
                      </a:r>
                      <a:endParaRPr lang="en-GB" sz="4400" b="1" dirty="0"/>
                    </a:p>
                  </a:txBody>
                  <a:tcPr/>
                </a:tc>
                <a:extLst>
                  <a:ext uri="{0D108BD9-81ED-4DB2-BD59-A6C34878D82A}">
                    <a16:rowId xmlns:a16="http://schemas.microsoft.com/office/drawing/2014/main" val="10002"/>
                  </a:ext>
                </a:extLst>
              </a:tr>
              <a:tr h="370840">
                <a:tc>
                  <a:txBody>
                    <a:bodyPr/>
                    <a:lstStyle/>
                    <a:p>
                      <a:r>
                        <a:rPr lang="en-US" sz="4400" b="1" dirty="0">
                          <a:solidFill>
                            <a:srgbClr val="FF0000"/>
                          </a:solidFill>
                        </a:rPr>
                        <a:t>Adiabatic</a:t>
                      </a:r>
                      <a:endParaRPr lang="en-GB" sz="44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t>q</a:t>
                      </a:r>
                      <a:r>
                        <a:rPr lang="en-US" sz="4400" b="1" baseline="0" dirty="0"/>
                        <a:t> = 0 , </a:t>
                      </a:r>
                      <a:r>
                        <a:rPr lang="en-GB" sz="4400" b="1" dirty="0">
                          <a:latin typeface="Old English Text MT" panose="03040902040508030806" pitchFamily="66" charset="0"/>
                        </a:rPr>
                        <a:t>∆</a:t>
                      </a:r>
                      <a:r>
                        <a:rPr lang="en-GB" sz="4400" b="1" dirty="0">
                          <a:latin typeface="+mn-lt"/>
                        </a:rPr>
                        <a:t>T </a:t>
                      </a:r>
                      <a:r>
                        <a:rPr kumimoji="0" lang="en-US" sz="4400" b="1" i="0" u="none" strike="noStrike" kern="1200" cap="none" spc="0" normalizeH="0" baseline="0" noProof="0" dirty="0">
                          <a:ln>
                            <a:noFill/>
                          </a:ln>
                          <a:solidFill>
                            <a:prstClr val="black"/>
                          </a:solidFill>
                          <a:effectLst/>
                          <a:uLnTx/>
                          <a:uFillTx/>
                          <a:latin typeface="+mn-lt"/>
                          <a:ea typeface="+mn-ea"/>
                          <a:cs typeface="+mn-cs"/>
                        </a:rPr>
                        <a:t>≠</a:t>
                      </a:r>
                      <a:r>
                        <a:rPr lang="en-GB" sz="4400" b="1" dirty="0">
                          <a:latin typeface="+mn-lt"/>
                        </a:rPr>
                        <a:t> 0</a:t>
                      </a:r>
                      <a:endParaRPr lang="en-GB" sz="4400" b="1" dirty="0"/>
                    </a:p>
                  </a:txBody>
                  <a:tcPr/>
                </a:tc>
                <a:extLst>
                  <a:ext uri="{0D108BD9-81ED-4DB2-BD59-A6C34878D82A}">
                    <a16:rowId xmlns:a16="http://schemas.microsoft.com/office/drawing/2014/main" val="10003"/>
                  </a:ext>
                </a:extLst>
              </a:tr>
              <a:tr h="370840">
                <a:tc>
                  <a:txBody>
                    <a:bodyPr/>
                    <a:lstStyle/>
                    <a:p>
                      <a:r>
                        <a:rPr lang="en-US" sz="4400" b="1" dirty="0">
                          <a:solidFill>
                            <a:srgbClr val="FF0000"/>
                          </a:solidFill>
                        </a:rPr>
                        <a:t>Cyclic</a:t>
                      </a:r>
                      <a:endParaRPr lang="en-GB" sz="4400" b="1" dirty="0">
                        <a:solidFill>
                          <a:srgbClr val="FF0000"/>
                        </a:solidFill>
                      </a:endParaRPr>
                    </a:p>
                  </a:txBody>
                  <a:tcPr/>
                </a:tc>
                <a:tc>
                  <a:txBody>
                    <a:bodyPr/>
                    <a:lstStyle/>
                    <a:p>
                      <a:r>
                        <a:rPr lang="en-US" sz="4400" b="1" dirty="0">
                          <a:latin typeface="+mn-lt"/>
                        </a:rPr>
                        <a:t>q</a:t>
                      </a:r>
                      <a:r>
                        <a:rPr lang="en-US" sz="4400" b="1" baseline="0" dirty="0">
                          <a:latin typeface="+mn-lt"/>
                        </a:rPr>
                        <a:t> ≠ 0</a:t>
                      </a:r>
                      <a:endParaRPr lang="en-GB" sz="4400" b="1" dirty="0">
                        <a:latin typeface="+mn-lt"/>
                      </a:endParaRP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5157A519-BAB9-4402-AD10-BEB3A319FAE6}" type="slidenum">
              <a:rPr lang="en-GB" smtClean="0"/>
              <a:pPr/>
              <a:t>37</a:t>
            </a:fld>
            <a:endParaRPr lang="en-GB"/>
          </a:p>
        </p:txBody>
      </p:sp>
    </p:spTree>
    <p:extLst>
      <p:ext uri="{BB962C8B-B14F-4D97-AF65-F5344CB8AC3E}">
        <p14:creationId xmlns:p14="http://schemas.microsoft.com/office/powerpoint/2010/main" val="3061412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554" y="791308"/>
            <a:ext cx="10832123" cy="3754874"/>
          </a:xfrm>
          <a:prstGeom prst="rect">
            <a:avLst/>
          </a:prstGeom>
          <a:noFill/>
        </p:spPr>
        <p:txBody>
          <a:bodyPr wrap="square" rtlCol="0">
            <a:spAutoFit/>
          </a:bodyPr>
          <a:lstStyle/>
          <a:p>
            <a:r>
              <a:rPr lang="en-US" sz="2800" dirty="0">
                <a:solidFill>
                  <a:srgbClr val="FF0000"/>
                </a:solidFill>
              </a:rPr>
              <a:t>Thermodynamic Equilibrium:</a:t>
            </a:r>
          </a:p>
          <a:p>
            <a:endParaRPr lang="en-US" dirty="0"/>
          </a:p>
          <a:p>
            <a:r>
              <a:rPr lang="en-US" sz="2400" dirty="0"/>
              <a:t>A system is said to be in thermodynamic equilibrium when its properties like </a:t>
            </a:r>
            <a:r>
              <a:rPr lang="en-US" sz="2400" dirty="0">
                <a:solidFill>
                  <a:srgbClr val="00B0F0"/>
                </a:solidFill>
              </a:rPr>
              <a:t>Temperature, Pressure, Volume, Composition </a:t>
            </a:r>
            <a:r>
              <a:rPr lang="en-US" sz="2400" dirty="0"/>
              <a:t>remains constant throughout.</a:t>
            </a:r>
          </a:p>
          <a:p>
            <a:endParaRPr lang="en-US" sz="2400" dirty="0"/>
          </a:p>
          <a:p>
            <a:r>
              <a:rPr lang="en-US" sz="2400" dirty="0">
                <a:solidFill>
                  <a:srgbClr val="00B050"/>
                </a:solidFill>
              </a:rPr>
              <a:t>1- Thermal Equilibrium: </a:t>
            </a:r>
            <a:r>
              <a:rPr lang="en-US" sz="2400" dirty="0"/>
              <a:t>Temperature constant</a:t>
            </a:r>
          </a:p>
          <a:p>
            <a:endParaRPr lang="en-US" sz="2400" dirty="0"/>
          </a:p>
          <a:p>
            <a:r>
              <a:rPr lang="en-US" sz="2400" dirty="0">
                <a:solidFill>
                  <a:srgbClr val="00B050"/>
                </a:solidFill>
              </a:rPr>
              <a:t>2- Chemical Equilibrium: </a:t>
            </a:r>
            <a:r>
              <a:rPr lang="en-US" sz="2400" dirty="0"/>
              <a:t>Composition constant</a:t>
            </a:r>
          </a:p>
          <a:p>
            <a:endParaRPr lang="en-US" sz="2400" dirty="0"/>
          </a:p>
          <a:p>
            <a:r>
              <a:rPr lang="en-US" sz="2400" dirty="0">
                <a:solidFill>
                  <a:srgbClr val="00B050"/>
                </a:solidFill>
              </a:rPr>
              <a:t>3- Mechanical Equilibrium: </a:t>
            </a:r>
            <a:r>
              <a:rPr lang="en-US" sz="2400" dirty="0"/>
              <a:t>Pressure and volume constant</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38</a:t>
            </a:fld>
            <a:endParaRPr lang="en-GB"/>
          </a:p>
        </p:txBody>
      </p:sp>
    </p:spTree>
    <p:extLst>
      <p:ext uri="{BB962C8B-B14F-4D97-AF65-F5344CB8AC3E}">
        <p14:creationId xmlns:p14="http://schemas.microsoft.com/office/powerpoint/2010/main" val="25848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631" y="668215"/>
            <a:ext cx="9718943" cy="2954655"/>
          </a:xfrm>
          <a:prstGeom prst="rect">
            <a:avLst/>
          </a:prstGeom>
          <a:noFill/>
        </p:spPr>
        <p:txBody>
          <a:bodyPr wrap="none" rtlCol="0">
            <a:spAutoFit/>
          </a:bodyPr>
          <a:lstStyle/>
          <a:p>
            <a:r>
              <a:rPr lang="en-US" sz="2400" dirty="0">
                <a:solidFill>
                  <a:srgbClr val="00B050"/>
                </a:solidFill>
              </a:rPr>
              <a:t>Example:</a:t>
            </a:r>
          </a:p>
          <a:p>
            <a:endParaRPr lang="en-US" sz="2400" dirty="0"/>
          </a:p>
          <a:p>
            <a:r>
              <a:rPr lang="en-US" sz="2400" dirty="0"/>
              <a:t>Consider cylinder with </a:t>
            </a:r>
            <a:r>
              <a:rPr lang="en-US" sz="2400" dirty="0">
                <a:solidFill>
                  <a:srgbClr val="00B0F0"/>
                </a:solidFill>
              </a:rPr>
              <a:t>weightless</a:t>
            </a:r>
            <a:r>
              <a:rPr lang="en-US" sz="2400" dirty="0"/>
              <a:t> and </a:t>
            </a:r>
            <a:r>
              <a:rPr lang="en-US" sz="2400" dirty="0">
                <a:solidFill>
                  <a:srgbClr val="00B0F0"/>
                </a:solidFill>
              </a:rPr>
              <a:t>frictionless</a:t>
            </a:r>
            <a:r>
              <a:rPr lang="en-US" sz="2400" dirty="0"/>
              <a:t> piston</a:t>
            </a:r>
          </a:p>
          <a:p>
            <a:endParaRPr lang="en-US" sz="2400" dirty="0"/>
          </a:p>
          <a:p>
            <a:r>
              <a:rPr lang="en-US" sz="2400" dirty="0"/>
              <a:t>As long as piston is motionless properties remain constant (Equilibrium Sate)</a:t>
            </a:r>
          </a:p>
          <a:p>
            <a:endParaRPr lang="en-US" sz="2400" dirty="0"/>
          </a:p>
          <a:p>
            <a:r>
              <a:rPr lang="en-US" sz="2400" dirty="0"/>
              <a:t>As long as piston is in motion (Non-Equilibrium State)</a:t>
            </a:r>
          </a:p>
          <a:p>
            <a:endParaRPr lang="en-GB" dirty="0"/>
          </a:p>
        </p:txBody>
      </p:sp>
      <p:pic>
        <p:nvPicPr>
          <p:cNvPr id="3" name="Picture 2"/>
          <p:cNvPicPr>
            <a:picLocks noChangeAspect="1"/>
          </p:cNvPicPr>
          <p:nvPr/>
        </p:nvPicPr>
        <p:blipFill>
          <a:blip r:embed="rId2"/>
          <a:stretch>
            <a:fillRect/>
          </a:stretch>
        </p:blipFill>
        <p:spPr>
          <a:xfrm>
            <a:off x="2387295" y="3358664"/>
            <a:ext cx="6245613" cy="2771408"/>
          </a:xfrm>
          <a:prstGeom prst="rect">
            <a:avLst/>
          </a:prstGeom>
        </p:spPr>
      </p:pic>
      <p:sp>
        <p:nvSpPr>
          <p:cNvPr id="4" name="Slide Number Placeholder 3"/>
          <p:cNvSpPr>
            <a:spLocks noGrp="1"/>
          </p:cNvSpPr>
          <p:nvPr>
            <p:ph type="sldNum" sz="quarter" idx="12"/>
          </p:nvPr>
        </p:nvSpPr>
        <p:spPr/>
        <p:txBody>
          <a:bodyPr/>
          <a:lstStyle/>
          <a:p>
            <a:fld id="{5157A519-BAB9-4402-AD10-BEB3A319FAE6}" type="slidenum">
              <a:rPr lang="en-GB" smtClean="0"/>
              <a:pPr/>
              <a:t>39</a:t>
            </a:fld>
            <a:endParaRPr lang="en-GB"/>
          </a:p>
        </p:txBody>
      </p:sp>
    </p:spTree>
    <p:extLst>
      <p:ext uri="{BB962C8B-B14F-4D97-AF65-F5344CB8AC3E}">
        <p14:creationId xmlns:p14="http://schemas.microsoft.com/office/powerpoint/2010/main" val="290196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0611" y="741872"/>
            <a:ext cx="9804031" cy="3477875"/>
          </a:xfrm>
          <a:prstGeom prst="rect">
            <a:avLst/>
          </a:prstGeom>
          <a:noFill/>
        </p:spPr>
        <p:txBody>
          <a:bodyPr wrap="none" rtlCol="0">
            <a:spAutoFit/>
          </a:bodyPr>
          <a:lstStyle/>
          <a:p>
            <a:r>
              <a:rPr lang="en-US" sz="2800" dirty="0">
                <a:solidFill>
                  <a:srgbClr val="FF0000"/>
                </a:solidFill>
              </a:rPr>
              <a:t>Scope of Thermodynamic</a:t>
            </a:r>
          </a:p>
          <a:p>
            <a:endParaRPr lang="en-US" sz="2400" dirty="0"/>
          </a:p>
          <a:p>
            <a:r>
              <a:rPr lang="en-US" sz="2400" dirty="0"/>
              <a:t>1- Provides the information regarding the feasibility or chemical reaction.</a:t>
            </a:r>
          </a:p>
          <a:p>
            <a:endParaRPr lang="en-US" sz="2400" dirty="0"/>
          </a:p>
          <a:p>
            <a:r>
              <a:rPr lang="en-US" sz="2400" dirty="0"/>
              <a:t>2- Tells whether a particular reaction is possible under given sets of condition</a:t>
            </a:r>
          </a:p>
          <a:p>
            <a:endParaRPr lang="en-US" sz="2400" dirty="0"/>
          </a:p>
          <a:p>
            <a:r>
              <a:rPr lang="en-US" sz="2400" dirty="0"/>
              <a:t>3- Also tells the direction in which the reaction tends to occur.</a:t>
            </a:r>
          </a:p>
          <a:p>
            <a:endParaRPr lang="en-US" sz="2400" dirty="0"/>
          </a:p>
          <a:p>
            <a:r>
              <a:rPr lang="en-US" sz="2400" dirty="0"/>
              <a:t>4- Study of energy transformation in chemical reaction.</a:t>
            </a:r>
            <a:endParaRPr lang="en-GB" sz="2400" dirty="0"/>
          </a:p>
        </p:txBody>
      </p:sp>
      <p:sp>
        <p:nvSpPr>
          <p:cNvPr id="2" name="Slide Number Placeholder 1"/>
          <p:cNvSpPr>
            <a:spLocks noGrp="1"/>
          </p:cNvSpPr>
          <p:nvPr>
            <p:ph type="sldNum" sz="quarter" idx="12"/>
          </p:nvPr>
        </p:nvSpPr>
        <p:spPr/>
        <p:txBody>
          <a:bodyPr/>
          <a:lstStyle/>
          <a:p>
            <a:fld id="{5157A519-BAB9-4402-AD10-BEB3A319FAE6}" type="slidenum">
              <a:rPr lang="en-GB" smtClean="0"/>
              <a:pPr/>
              <a:t>4</a:t>
            </a:fld>
            <a:endParaRPr lang="en-GB"/>
          </a:p>
        </p:txBody>
      </p:sp>
    </p:spTree>
    <p:extLst>
      <p:ext uri="{BB962C8B-B14F-4D97-AF65-F5344CB8AC3E}">
        <p14:creationId xmlns:p14="http://schemas.microsoft.com/office/powerpoint/2010/main" val="319781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076" y="415418"/>
            <a:ext cx="10502662" cy="3539430"/>
          </a:xfrm>
          <a:prstGeom prst="rect">
            <a:avLst/>
          </a:prstGeom>
          <a:noFill/>
        </p:spPr>
        <p:txBody>
          <a:bodyPr wrap="square" rtlCol="0">
            <a:spAutoFit/>
          </a:bodyPr>
          <a:lstStyle/>
          <a:p>
            <a:r>
              <a:rPr lang="en-US" sz="2800" dirty="0">
                <a:solidFill>
                  <a:srgbClr val="FF0000"/>
                </a:solidFill>
              </a:rPr>
              <a:t>Types of Process:</a:t>
            </a:r>
          </a:p>
          <a:p>
            <a:endParaRPr lang="en-US" sz="2400" dirty="0"/>
          </a:p>
          <a:p>
            <a:r>
              <a:rPr lang="en-US" sz="2400" dirty="0"/>
              <a:t>1- Reversible Process</a:t>
            </a:r>
          </a:p>
          <a:p>
            <a:r>
              <a:rPr lang="en-US" sz="2400" dirty="0"/>
              <a:t>2- Irreversible Process</a:t>
            </a:r>
          </a:p>
          <a:p>
            <a:endParaRPr lang="en-US" sz="2400" dirty="0"/>
          </a:p>
          <a:p>
            <a:r>
              <a:rPr lang="en-US" sz="2800" dirty="0">
                <a:solidFill>
                  <a:srgbClr val="FF0000"/>
                </a:solidFill>
              </a:rPr>
              <a:t>1- Reversible Process:</a:t>
            </a:r>
          </a:p>
          <a:p>
            <a:endParaRPr lang="en-US" sz="2400" dirty="0"/>
          </a:p>
          <a:p>
            <a:r>
              <a:rPr lang="en-US" sz="2400" dirty="0"/>
              <a:t>The process that is reversed by an </a:t>
            </a:r>
            <a:r>
              <a:rPr lang="en-US" sz="2400" i="1" dirty="0"/>
              <a:t>infinitesimal </a:t>
            </a:r>
            <a:r>
              <a:rPr lang="en-US" sz="2400" dirty="0"/>
              <a:t>modification of the conditions in the surroundings.</a:t>
            </a:r>
            <a:endParaRPr lang="en-GB" sz="2400" dirty="0"/>
          </a:p>
        </p:txBody>
      </p:sp>
      <p:pic>
        <p:nvPicPr>
          <p:cNvPr id="1026" name="Picture 2" descr="https://upload.wikimedia.org/wikipedia/commons/thumb/1/19/Adjabatic-revisible-state-change.svg/490px-Adjabatic-revisible-state-chan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782" y="4359275"/>
            <a:ext cx="466725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157A519-BAB9-4402-AD10-BEB3A319FAE6}" type="slidenum">
              <a:rPr lang="en-GB" smtClean="0"/>
              <a:pPr/>
              <a:t>40</a:t>
            </a:fld>
            <a:endParaRPr lang="en-GB"/>
          </a:p>
        </p:txBody>
      </p:sp>
    </p:spTree>
    <p:extLst>
      <p:ext uri="{BB962C8B-B14F-4D97-AF65-F5344CB8AC3E}">
        <p14:creationId xmlns:p14="http://schemas.microsoft.com/office/powerpoint/2010/main" val="4054219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61646"/>
            <a:ext cx="6346609" cy="3477875"/>
          </a:xfrm>
          <a:prstGeom prst="rect">
            <a:avLst/>
          </a:prstGeom>
          <a:noFill/>
        </p:spPr>
        <p:txBody>
          <a:bodyPr wrap="none" rtlCol="0">
            <a:spAutoFit/>
          </a:bodyPr>
          <a:lstStyle/>
          <a:p>
            <a:r>
              <a:rPr lang="en-US" sz="2800" dirty="0">
                <a:solidFill>
                  <a:srgbClr val="00B050"/>
                </a:solidFill>
              </a:rPr>
              <a:t>Features of Reversible Process:</a:t>
            </a:r>
          </a:p>
          <a:p>
            <a:endParaRPr lang="en-US" sz="2400" dirty="0"/>
          </a:p>
          <a:p>
            <a:r>
              <a:rPr lang="en-US" sz="2400" dirty="0"/>
              <a:t>1- System and surroundings always in equilibrium</a:t>
            </a:r>
          </a:p>
          <a:p>
            <a:endParaRPr lang="en-US" sz="2400" dirty="0"/>
          </a:p>
          <a:p>
            <a:r>
              <a:rPr lang="en-US" sz="2400" dirty="0"/>
              <a:t>2- It is a quasi-static process (very slow process)</a:t>
            </a:r>
          </a:p>
          <a:p>
            <a:endParaRPr lang="en-US" sz="2400" dirty="0"/>
          </a:p>
          <a:p>
            <a:r>
              <a:rPr lang="en-US" sz="2400" dirty="0"/>
              <a:t>3- Hypothetical, ideal, non-spontaneous process</a:t>
            </a:r>
          </a:p>
          <a:p>
            <a:endParaRPr lang="en-US" sz="2400" dirty="0"/>
          </a:p>
          <a:p>
            <a:r>
              <a:rPr lang="en-US" sz="2400" dirty="0"/>
              <a:t>4- Maximum work is obtained </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41</a:t>
            </a:fld>
            <a:endParaRPr lang="en-GB"/>
          </a:p>
        </p:txBody>
      </p:sp>
    </p:spTree>
    <p:extLst>
      <p:ext uri="{BB962C8B-B14F-4D97-AF65-F5344CB8AC3E}">
        <p14:creationId xmlns:p14="http://schemas.microsoft.com/office/powerpoint/2010/main" val="4051410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97878"/>
            <a:ext cx="10603523" cy="5663089"/>
          </a:xfrm>
          <a:prstGeom prst="rect">
            <a:avLst/>
          </a:prstGeom>
          <a:noFill/>
        </p:spPr>
        <p:txBody>
          <a:bodyPr wrap="square" rtlCol="0">
            <a:spAutoFit/>
          </a:bodyPr>
          <a:lstStyle/>
          <a:p>
            <a:r>
              <a:rPr lang="en-US" sz="2800" dirty="0">
                <a:solidFill>
                  <a:srgbClr val="FF0000"/>
                </a:solidFill>
              </a:rPr>
              <a:t>2- Irreversible Process:</a:t>
            </a:r>
          </a:p>
          <a:p>
            <a:endParaRPr lang="en-US" sz="2400" dirty="0"/>
          </a:p>
          <a:p>
            <a:r>
              <a:rPr lang="en-US" sz="2400" dirty="0"/>
              <a:t>The process that cannot return the system and the surroundings to their original conditions.</a:t>
            </a:r>
          </a:p>
          <a:p>
            <a:endParaRPr lang="en-US" sz="2400" dirty="0"/>
          </a:p>
          <a:p>
            <a:r>
              <a:rPr lang="en-US" sz="2800" dirty="0">
                <a:solidFill>
                  <a:srgbClr val="00B050"/>
                </a:solidFill>
              </a:rPr>
              <a:t>Features of Irreversible Process:</a:t>
            </a:r>
          </a:p>
          <a:p>
            <a:endParaRPr lang="en-US" sz="2400" dirty="0"/>
          </a:p>
          <a:p>
            <a:r>
              <a:rPr lang="en-US" sz="2400" dirty="0"/>
              <a:t>1- System and surroundings are in equilibrium only in the initial and final state</a:t>
            </a:r>
          </a:p>
          <a:p>
            <a:endParaRPr lang="en-US" sz="2400" dirty="0"/>
          </a:p>
          <a:p>
            <a:r>
              <a:rPr lang="en-US" sz="2400" dirty="0"/>
              <a:t>2- Fast process and requires finite time for completion</a:t>
            </a:r>
          </a:p>
          <a:p>
            <a:endParaRPr lang="en-US" sz="2400" dirty="0"/>
          </a:p>
          <a:p>
            <a:r>
              <a:rPr lang="en-US" sz="2400" dirty="0"/>
              <a:t>3- Real and spontaneous process</a:t>
            </a:r>
          </a:p>
          <a:p>
            <a:endParaRPr lang="en-US" sz="2400" dirty="0"/>
          </a:p>
          <a:p>
            <a:r>
              <a:rPr lang="en-US" sz="2400" dirty="0"/>
              <a:t>4- Maximum work is not obtained</a:t>
            </a:r>
          </a:p>
          <a:p>
            <a:endParaRPr lang="en-GB"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42</a:t>
            </a:fld>
            <a:endParaRPr lang="en-GB"/>
          </a:p>
        </p:txBody>
      </p:sp>
    </p:spTree>
    <p:extLst>
      <p:ext uri="{BB962C8B-B14F-4D97-AF65-F5344CB8AC3E}">
        <p14:creationId xmlns:p14="http://schemas.microsoft.com/office/powerpoint/2010/main" val="37045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3488551"/>
              </p:ext>
            </p:extLst>
          </p:nvPr>
        </p:nvGraphicFramePr>
        <p:xfrm>
          <a:off x="931984" y="719666"/>
          <a:ext cx="10392508" cy="5399781"/>
        </p:xfrm>
        <a:graphic>
          <a:graphicData uri="http://schemas.openxmlformats.org/drawingml/2006/table">
            <a:tbl>
              <a:tblPr firstRow="1" bandRow="1">
                <a:tableStyleId>{5C22544A-7EE6-4342-B048-85BDC9FD1C3A}</a:tableStyleId>
              </a:tblPr>
              <a:tblGrid>
                <a:gridCol w="5196254">
                  <a:extLst>
                    <a:ext uri="{9D8B030D-6E8A-4147-A177-3AD203B41FA5}">
                      <a16:colId xmlns:a16="http://schemas.microsoft.com/office/drawing/2014/main" val="20000"/>
                    </a:ext>
                  </a:extLst>
                </a:gridCol>
                <a:gridCol w="5196254">
                  <a:extLst>
                    <a:ext uri="{9D8B030D-6E8A-4147-A177-3AD203B41FA5}">
                      <a16:colId xmlns:a16="http://schemas.microsoft.com/office/drawing/2014/main" val="20001"/>
                    </a:ext>
                  </a:extLst>
                </a:gridCol>
              </a:tblGrid>
              <a:tr h="651037">
                <a:tc>
                  <a:txBody>
                    <a:bodyPr/>
                    <a:lstStyle/>
                    <a:p>
                      <a:pPr algn="ctr"/>
                      <a:r>
                        <a:rPr lang="en-US" sz="2800" b="1" dirty="0"/>
                        <a:t>Reversible Process</a:t>
                      </a:r>
                      <a:endParaRPr lang="en-GB" sz="2800" b="1" dirty="0"/>
                    </a:p>
                  </a:txBody>
                  <a:tcPr/>
                </a:tc>
                <a:tc>
                  <a:txBody>
                    <a:bodyPr/>
                    <a:lstStyle/>
                    <a:p>
                      <a:pPr algn="ctr"/>
                      <a:r>
                        <a:rPr lang="en-US" sz="2800" dirty="0"/>
                        <a:t>Irreversible Process</a:t>
                      </a:r>
                      <a:endParaRPr lang="en-GB" sz="2800" dirty="0"/>
                    </a:p>
                  </a:txBody>
                  <a:tcPr/>
                </a:tc>
                <a:extLst>
                  <a:ext uri="{0D108BD9-81ED-4DB2-BD59-A6C34878D82A}">
                    <a16:rowId xmlns:a16="http://schemas.microsoft.com/office/drawing/2014/main" val="10000"/>
                  </a:ext>
                </a:extLst>
              </a:tr>
              <a:tr h="1187186">
                <a:tc>
                  <a:txBody>
                    <a:bodyPr/>
                    <a:lstStyle/>
                    <a:p>
                      <a:r>
                        <a:rPr lang="en-US" sz="2800" dirty="0"/>
                        <a:t>The process is carried out infinitesimally</a:t>
                      </a:r>
                      <a:r>
                        <a:rPr lang="en-US" sz="2800" baseline="0" dirty="0"/>
                        <a:t> slowly</a:t>
                      </a:r>
                      <a:endParaRPr lang="en-GB" sz="2800" dirty="0"/>
                    </a:p>
                  </a:txBody>
                  <a:tcPr/>
                </a:tc>
                <a:tc>
                  <a:txBody>
                    <a:bodyPr/>
                    <a:lstStyle/>
                    <a:p>
                      <a:r>
                        <a:rPr lang="en-US" sz="2800" dirty="0"/>
                        <a:t>It is carried out rapidly</a:t>
                      </a:r>
                      <a:endParaRPr lang="en-GB" sz="2800" dirty="0"/>
                    </a:p>
                  </a:txBody>
                  <a:tcPr/>
                </a:tc>
                <a:extLst>
                  <a:ext uri="{0D108BD9-81ED-4DB2-BD59-A6C34878D82A}">
                    <a16:rowId xmlns:a16="http://schemas.microsoft.com/office/drawing/2014/main" val="10001"/>
                  </a:ext>
                </a:extLst>
              </a:tr>
              <a:tr h="1187186">
                <a:tc>
                  <a:txBody>
                    <a:bodyPr/>
                    <a:lstStyle/>
                    <a:p>
                      <a:r>
                        <a:rPr lang="en-US" sz="2800" dirty="0"/>
                        <a:t>At any stage, the equilibrium is not disturbed</a:t>
                      </a:r>
                      <a:endParaRPr lang="en-GB" sz="2800" dirty="0"/>
                    </a:p>
                  </a:txBody>
                  <a:tcPr/>
                </a:tc>
                <a:tc>
                  <a:txBody>
                    <a:bodyPr/>
                    <a:lstStyle/>
                    <a:p>
                      <a:r>
                        <a:rPr lang="en-US" sz="2800" dirty="0"/>
                        <a:t>Equilibrium may exist only after completion of the process</a:t>
                      </a:r>
                      <a:endParaRPr lang="en-GB" sz="2800" dirty="0"/>
                    </a:p>
                  </a:txBody>
                  <a:tcPr/>
                </a:tc>
                <a:extLst>
                  <a:ext uri="{0D108BD9-81ED-4DB2-BD59-A6C34878D82A}">
                    <a16:rowId xmlns:a16="http://schemas.microsoft.com/office/drawing/2014/main" val="10002"/>
                  </a:ext>
                </a:extLst>
              </a:tr>
              <a:tr h="1187186">
                <a:tc>
                  <a:txBody>
                    <a:bodyPr/>
                    <a:lstStyle/>
                    <a:p>
                      <a:r>
                        <a:rPr lang="en-US" sz="2800" dirty="0"/>
                        <a:t>It takes infinite time for completion</a:t>
                      </a:r>
                      <a:endParaRPr lang="en-GB" sz="2800" dirty="0"/>
                    </a:p>
                  </a:txBody>
                  <a:tcPr/>
                </a:tc>
                <a:tc>
                  <a:txBody>
                    <a:bodyPr/>
                    <a:lstStyle/>
                    <a:p>
                      <a:r>
                        <a:rPr lang="en-US" sz="2800" dirty="0"/>
                        <a:t>It takes a finite time for completion</a:t>
                      </a:r>
                      <a:endParaRPr lang="en-GB" sz="2800" dirty="0"/>
                    </a:p>
                  </a:txBody>
                  <a:tcPr/>
                </a:tc>
                <a:extLst>
                  <a:ext uri="{0D108BD9-81ED-4DB2-BD59-A6C34878D82A}">
                    <a16:rowId xmlns:a16="http://schemas.microsoft.com/office/drawing/2014/main" val="10003"/>
                  </a:ext>
                </a:extLst>
              </a:tr>
              <a:tr h="1187186">
                <a:tc>
                  <a:txBody>
                    <a:bodyPr/>
                    <a:lstStyle/>
                    <a:p>
                      <a:r>
                        <a:rPr lang="en-US" sz="2800" dirty="0"/>
                        <a:t>Work obtained in this process is maximum</a:t>
                      </a:r>
                      <a:endParaRPr lang="en-GB" sz="2800" dirty="0"/>
                    </a:p>
                  </a:txBody>
                  <a:tcPr/>
                </a:tc>
                <a:tc>
                  <a:txBody>
                    <a:bodyPr/>
                    <a:lstStyle/>
                    <a:p>
                      <a:r>
                        <a:rPr lang="en-US" sz="2800" dirty="0"/>
                        <a:t>Work obtained in this process is</a:t>
                      </a:r>
                      <a:r>
                        <a:rPr lang="en-US" sz="2800" baseline="0" dirty="0"/>
                        <a:t> not maximum</a:t>
                      </a:r>
                      <a:endParaRPr lang="en-GB" sz="2800"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5157A519-BAB9-4402-AD10-BEB3A319FAE6}" type="slidenum">
              <a:rPr lang="en-GB" smtClean="0"/>
              <a:pPr/>
              <a:t>43</a:t>
            </a:fld>
            <a:endParaRPr lang="en-GB"/>
          </a:p>
        </p:txBody>
      </p:sp>
    </p:spTree>
    <p:extLst>
      <p:ext uri="{BB962C8B-B14F-4D97-AF65-F5344CB8AC3E}">
        <p14:creationId xmlns:p14="http://schemas.microsoft.com/office/powerpoint/2010/main" val="416648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99567-7AED-4C54-A015-38AD3597483E}"/>
              </a:ext>
            </a:extLst>
          </p:cNvPr>
          <p:cNvSpPr>
            <a:spLocks noGrp="1"/>
          </p:cNvSpPr>
          <p:nvPr>
            <p:ph type="sldNum" sz="quarter" idx="12"/>
          </p:nvPr>
        </p:nvSpPr>
        <p:spPr/>
        <p:txBody>
          <a:bodyPr/>
          <a:lstStyle/>
          <a:p>
            <a:fld id="{5157A519-BAB9-4402-AD10-BEB3A319FAE6}" type="slidenum">
              <a:rPr lang="en-GB" smtClean="0"/>
              <a:pPr/>
              <a:t>44</a:t>
            </a:fld>
            <a:endParaRPr lang="en-GB"/>
          </a:p>
        </p:txBody>
      </p:sp>
      <p:sp>
        <p:nvSpPr>
          <p:cNvPr id="3" name="Rectangle 2">
            <a:extLst>
              <a:ext uri="{FF2B5EF4-FFF2-40B4-BE49-F238E27FC236}">
                <a16:creationId xmlns:a16="http://schemas.microsoft.com/office/drawing/2014/main" id="{53347D80-1BBD-40C7-8A09-655C2F5CDEEC}"/>
              </a:ext>
            </a:extLst>
          </p:cNvPr>
          <p:cNvSpPr/>
          <p:nvPr/>
        </p:nvSpPr>
        <p:spPr>
          <a:xfrm>
            <a:off x="5444571" y="2908775"/>
            <a:ext cx="1302857" cy="707886"/>
          </a:xfrm>
          <a:prstGeom prst="rect">
            <a:avLst/>
          </a:prstGeom>
        </p:spPr>
        <p:txBody>
          <a:bodyPr wrap="none">
            <a:spAutoFit/>
          </a:bodyPr>
          <a:lstStyle/>
          <a:p>
            <a:r>
              <a:rPr lang="en-US" sz="4000" dirty="0">
                <a:solidFill>
                  <a:srgbClr val="FF0000"/>
                </a:solidFill>
              </a:rPr>
              <a:t>Work</a:t>
            </a:r>
            <a:endParaRPr lang="en-GB" sz="4000" dirty="0"/>
          </a:p>
        </p:txBody>
      </p:sp>
    </p:spTree>
    <p:extLst>
      <p:ext uri="{BB962C8B-B14F-4D97-AF65-F5344CB8AC3E}">
        <p14:creationId xmlns:p14="http://schemas.microsoft.com/office/powerpoint/2010/main" val="1203135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6170" y="457200"/>
            <a:ext cx="2085827" cy="646331"/>
          </a:xfrm>
          <a:prstGeom prst="rect">
            <a:avLst/>
          </a:prstGeom>
          <a:noFill/>
        </p:spPr>
        <p:txBody>
          <a:bodyPr wrap="none" rtlCol="0">
            <a:spAutoFit/>
          </a:bodyPr>
          <a:lstStyle/>
          <a:p>
            <a:r>
              <a:rPr lang="en-US" sz="3600" b="1" dirty="0">
                <a:solidFill>
                  <a:srgbClr val="00B050"/>
                </a:solidFill>
              </a:rPr>
              <a:t>W = - P</a:t>
            </a:r>
            <a:r>
              <a:rPr lang="en-US" sz="3600" b="1" dirty="0">
                <a:solidFill>
                  <a:srgbClr val="00B050"/>
                </a:solidFill>
                <a:latin typeface="Old English Text MT" panose="03040902040508030806" pitchFamily="66" charset="0"/>
              </a:rPr>
              <a:t>∆</a:t>
            </a:r>
            <a:r>
              <a:rPr lang="en-US" sz="3600" b="1" dirty="0">
                <a:solidFill>
                  <a:srgbClr val="00B050"/>
                </a:solidFill>
              </a:rPr>
              <a:t>V</a:t>
            </a:r>
            <a:endParaRPr lang="en-GB" sz="3600" b="1" dirty="0">
              <a:solidFill>
                <a:srgbClr val="00B050"/>
              </a:solidFill>
            </a:endParaRPr>
          </a:p>
        </p:txBody>
      </p:sp>
      <p:pic>
        <p:nvPicPr>
          <p:cNvPr id="3" name="Picture 2"/>
          <p:cNvPicPr>
            <a:picLocks noChangeAspect="1"/>
          </p:cNvPicPr>
          <p:nvPr/>
        </p:nvPicPr>
        <p:blipFill>
          <a:blip r:embed="rId2"/>
          <a:stretch>
            <a:fillRect/>
          </a:stretch>
        </p:blipFill>
        <p:spPr>
          <a:xfrm>
            <a:off x="2455908" y="1332131"/>
            <a:ext cx="6846353" cy="3166815"/>
          </a:xfrm>
          <a:prstGeom prst="rect">
            <a:avLst/>
          </a:prstGeom>
        </p:spPr>
      </p:pic>
      <p:sp>
        <p:nvSpPr>
          <p:cNvPr id="4" name="TextBox 3"/>
          <p:cNvSpPr txBox="1"/>
          <p:nvPr/>
        </p:nvSpPr>
        <p:spPr>
          <a:xfrm>
            <a:off x="1477108" y="5205046"/>
            <a:ext cx="3459986" cy="584775"/>
          </a:xfrm>
          <a:prstGeom prst="rect">
            <a:avLst/>
          </a:prstGeom>
          <a:noFill/>
        </p:spPr>
        <p:txBody>
          <a:bodyPr wrap="none" rtlCol="0">
            <a:spAutoFit/>
          </a:bodyPr>
          <a:lstStyle/>
          <a:p>
            <a:r>
              <a:rPr lang="en-US" sz="3200" b="1" dirty="0" err="1"/>
              <a:t>W</a:t>
            </a:r>
            <a:r>
              <a:rPr lang="en-US" sz="3200" b="1" baseline="-25000" dirty="0" err="1"/>
              <a:t>irrev</a:t>
            </a:r>
            <a:r>
              <a:rPr lang="en-US" sz="3200" b="1" dirty="0"/>
              <a:t> = - P</a:t>
            </a:r>
            <a:r>
              <a:rPr lang="en-US" sz="3200" b="1" baseline="-25000" dirty="0"/>
              <a:t>2</a:t>
            </a:r>
            <a:r>
              <a:rPr lang="en-US" sz="3200" b="1" dirty="0"/>
              <a:t>(V</a:t>
            </a:r>
            <a:r>
              <a:rPr lang="en-US" sz="3200" b="1" baseline="-25000" dirty="0"/>
              <a:t>2</a:t>
            </a:r>
            <a:r>
              <a:rPr lang="en-US" sz="3200" b="1" dirty="0"/>
              <a:t> – V</a:t>
            </a:r>
            <a:r>
              <a:rPr lang="en-US" sz="3200" b="1" baseline="-25000" dirty="0"/>
              <a:t>1</a:t>
            </a:r>
            <a:r>
              <a:rPr lang="en-US" sz="3200" b="1" dirty="0"/>
              <a:t>)</a:t>
            </a:r>
            <a:endParaRPr lang="en-GB" sz="3200" b="1" dirty="0"/>
          </a:p>
        </p:txBody>
      </p:sp>
      <p:sp>
        <p:nvSpPr>
          <p:cNvPr id="5" name="TextBox 4"/>
          <p:cNvSpPr txBox="1"/>
          <p:nvPr/>
        </p:nvSpPr>
        <p:spPr>
          <a:xfrm>
            <a:off x="7280031" y="5205046"/>
            <a:ext cx="2628027" cy="584775"/>
          </a:xfrm>
          <a:prstGeom prst="rect">
            <a:avLst/>
          </a:prstGeom>
          <a:noFill/>
        </p:spPr>
        <p:txBody>
          <a:bodyPr wrap="none" rtlCol="0">
            <a:spAutoFit/>
          </a:bodyPr>
          <a:lstStyle/>
          <a:p>
            <a:r>
              <a:rPr lang="en-US" sz="3200" b="1" dirty="0" err="1"/>
              <a:t>W</a:t>
            </a:r>
            <a:r>
              <a:rPr lang="en-US" sz="3200" b="1" baseline="-25000" dirty="0" err="1"/>
              <a:t>rev</a:t>
            </a:r>
            <a:r>
              <a:rPr lang="en-US" sz="3200" b="1" dirty="0"/>
              <a:t> = - ∫ P </a:t>
            </a:r>
            <a:r>
              <a:rPr lang="en-US" sz="3200" b="1" dirty="0" err="1"/>
              <a:t>dV</a:t>
            </a:r>
            <a:r>
              <a:rPr lang="en-US" sz="3200" b="1" dirty="0"/>
              <a:t> </a:t>
            </a:r>
            <a:endParaRPr lang="en-GB" sz="3200" b="1" dirty="0"/>
          </a:p>
        </p:txBody>
      </p:sp>
      <p:sp>
        <p:nvSpPr>
          <p:cNvPr id="6" name="Slide Number Placeholder 5"/>
          <p:cNvSpPr>
            <a:spLocks noGrp="1"/>
          </p:cNvSpPr>
          <p:nvPr>
            <p:ph type="sldNum" sz="quarter" idx="12"/>
          </p:nvPr>
        </p:nvSpPr>
        <p:spPr/>
        <p:txBody>
          <a:bodyPr/>
          <a:lstStyle/>
          <a:p>
            <a:fld id="{5157A519-BAB9-4402-AD10-BEB3A319FAE6}" type="slidenum">
              <a:rPr lang="en-GB" smtClean="0"/>
              <a:pPr/>
              <a:t>45</a:t>
            </a:fld>
            <a:endParaRPr lang="en-GB"/>
          </a:p>
        </p:txBody>
      </p:sp>
      <p:sp>
        <p:nvSpPr>
          <p:cNvPr id="8" name="TextBox 7">
            <a:extLst>
              <a:ext uri="{FF2B5EF4-FFF2-40B4-BE49-F238E27FC236}">
                <a16:creationId xmlns:a16="http://schemas.microsoft.com/office/drawing/2014/main" id="{23985469-B539-4BCD-B9EE-4F3838DB2FF5}"/>
              </a:ext>
            </a:extLst>
          </p:cNvPr>
          <p:cNvSpPr txBox="1"/>
          <p:nvPr/>
        </p:nvSpPr>
        <p:spPr>
          <a:xfrm>
            <a:off x="7521699" y="5987018"/>
            <a:ext cx="2144690" cy="369332"/>
          </a:xfrm>
          <a:prstGeom prst="rect">
            <a:avLst/>
          </a:prstGeom>
          <a:noFill/>
        </p:spPr>
        <p:txBody>
          <a:bodyPr wrap="none" rtlCol="0">
            <a:spAutoFit/>
          </a:bodyPr>
          <a:lstStyle/>
          <a:p>
            <a:r>
              <a:rPr lang="en-US" dirty="0">
                <a:solidFill>
                  <a:srgbClr val="FF0000"/>
                </a:solidFill>
              </a:rPr>
              <a:t>Hypothetical process</a:t>
            </a:r>
            <a:endParaRPr lang="en-GB" dirty="0">
              <a:solidFill>
                <a:srgbClr val="FF0000"/>
              </a:solidFill>
            </a:endParaRPr>
          </a:p>
        </p:txBody>
      </p:sp>
      <p:sp>
        <p:nvSpPr>
          <p:cNvPr id="9" name="TextBox 8">
            <a:extLst>
              <a:ext uri="{FF2B5EF4-FFF2-40B4-BE49-F238E27FC236}">
                <a16:creationId xmlns:a16="http://schemas.microsoft.com/office/drawing/2014/main" id="{528A06EF-1401-4C4D-BB1A-57BCF7C2C997}"/>
              </a:ext>
            </a:extLst>
          </p:cNvPr>
          <p:cNvSpPr txBox="1"/>
          <p:nvPr/>
        </p:nvSpPr>
        <p:spPr>
          <a:xfrm>
            <a:off x="2134756" y="5987018"/>
            <a:ext cx="1350306" cy="369332"/>
          </a:xfrm>
          <a:prstGeom prst="rect">
            <a:avLst/>
          </a:prstGeom>
          <a:noFill/>
        </p:spPr>
        <p:txBody>
          <a:bodyPr wrap="none" rtlCol="0">
            <a:spAutoFit/>
          </a:bodyPr>
          <a:lstStyle/>
          <a:p>
            <a:r>
              <a:rPr lang="en-US" dirty="0">
                <a:solidFill>
                  <a:srgbClr val="FF0000"/>
                </a:solidFill>
              </a:rPr>
              <a:t>Real process</a:t>
            </a:r>
            <a:endParaRPr lang="en-GB" dirty="0">
              <a:solidFill>
                <a:srgbClr val="FF0000"/>
              </a:solidFill>
            </a:endParaRPr>
          </a:p>
        </p:txBody>
      </p:sp>
    </p:spTree>
    <p:extLst>
      <p:ext uri="{BB962C8B-B14F-4D97-AF65-F5344CB8AC3E}">
        <p14:creationId xmlns:p14="http://schemas.microsoft.com/office/powerpoint/2010/main" val="131894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999" y="1519593"/>
            <a:ext cx="3589487" cy="4854747"/>
          </a:xfrm>
          <a:prstGeom prst="rect">
            <a:avLst/>
          </a:prstGeom>
        </p:spPr>
      </p:pic>
      <p:pic>
        <p:nvPicPr>
          <p:cNvPr id="3" name="Picture 2"/>
          <p:cNvPicPr>
            <a:picLocks noChangeAspect="1"/>
          </p:cNvPicPr>
          <p:nvPr/>
        </p:nvPicPr>
        <p:blipFill>
          <a:blip r:embed="rId3"/>
          <a:stretch>
            <a:fillRect/>
          </a:stretch>
        </p:blipFill>
        <p:spPr>
          <a:xfrm>
            <a:off x="6399849" y="1519593"/>
            <a:ext cx="3467820" cy="4948868"/>
          </a:xfrm>
          <a:prstGeom prst="rect">
            <a:avLst/>
          </a:prstGeom>
        </p:spPr>
      </p:pic>
      <p:sp>
        <p:nvSpPr>
          <p:cNvPr id="4" name="TextBox 3">
            <a:extLst>
              <a:ext uri="{FF2B5EF4-FFF2-40B4-BE49-F238E27FC236}">
                <a16:creationId xmlns:a16="http://schemas.microsoft.com/office/drawing/2014/main" id="{F9F03CBA-EF6F-456B-B8DA-953E1ABC41AD}"/>
              </a:ext>
            </a:extLst>
          </p:cNvPr>
          <p:cNvSpPr txBox="1"/>
          <p:nvPr/>
        </p:nvSpPr>
        <p:spPr>
          <a:xfrm>
            <a:off x="3971123" y="562062"/>
            <a:ext cx="4042966" cy="523220"/>
          </a:xfrm>
          <a:prstGeom prst="rect">
            <a:avLst/>
          </a:prstGeom>
          <a:noFill/>
        </p:spPr>
        <p:txBody>
          <a:bodyPr wrap="none" rtlCol="0">
            <a:spAutoFit/>
          </a:bodyPr>
          <a:lstStyle/>
          <a:p>
            <a:r>
              <a:rPr lang="en-GB" sz="2800" dirty="0"/>
              <a:t>Work of reversible process</a:t>
            </a:r>
          </a:p>
        </p:txBody>
      </p:sp>
    </p:spTree>
    <p:extLst>
      <p:ext uri="{BB962C8B-B14F-4D97-AF65-F5344CB8AC3E}">
        <p14:creationId xmlns:p14="http://schemas.microsoft.com/office/powerpoint/2010/main" val="1637141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1"/>
            <a:ext cx="10392508" cy="1631216"/>
          </a:xfrm>
          <a:prstGeom prst="rect">
            <a:avLst/>
          </a:prstGeom>
          <a:noFill/>
        </p:spPr>
        <p:txBody>
          <a:bodyPr wrap="square" rtlCol="0">
            <a:spAutoFit/>
          </a:bodyPr>
          <a:lstStyle/>
          <a:p>
            <a:r>
              <a:rPr lang="en-US" sz="2800" dirty="0">
                <a:solidFill>
                  <a:srgbClr val="FF0000"/>
                </a:solidFill>
              </a:rPr>
              <a:t>Work (w)</a:t>
            </a:r>
          </a:p>
          <a:p>
            <a:endParaRPr lang="en-US" sz="2400" dirty="0"/>
          </a:p>
          <a:p>
            <a:r>
              <a:rPr lang="en-US" sz="2400" dirty="0"/>
              <a:t>Work is one of the form by which a system can exchange energy with its surrounding. Work refer to organized form of energy</a:t>
            </a:r>
            <a:endParaRPr lang="en-GB" sz="2400" dirty="0"/>
          </a:p>
        </p:txBody>
      </p:sp>
      <p:sp>
        <p:nvSpPr>
          <p:cNvPr id="3" name="Rectangle 2"/>
          <p:cNvSpPr/>
          <p:nvPr/>
        </p:nvSpPr>
        <p:spPr>
          <a:xfrm>
            <a:off x="1143000" y="2569422"/>
            <a:ext cx="9935308" cy="2677656"/>
          </a:xfrm>
          <a:prstGeom prst="rect">
            <a:avLst/>
          </a:prstGeom>
        </p:spPr>
        <p:txBody>
          <a:bodyPr wrap="square">
            <a:spAutoFit/>
          </a:bodyPr>
          <a:lstStyle/>
          <a:p>
            <a:r>
              <a:rPr lang="en-GB" sz="2400" dirty="0">
                <a:solidFill>
                  <a:srgbClr val="00B050"/>
                </a:solidFill>
              </a:rPr>
              <a:t>Units:</a:t>
            </a:r>
            <a:r>
              <a:rPr lang="en-GB" sz="2400" dirty="0"/>
              <a:t>	SI = Joule (J) / Nm</a:t>
            </a:r>
          </a:p>
          <a:p>
            <a:r>
              <a:rPr lang="en-GB" sz="2400" dirty="0"/>
              <a:t>	Calorie (</a:t>
            </a:r>
            <a:r>
              <a:rPr lang="en-GB" sz="2400" dirty="0" err="1"/>
              <a:t>cal</a:t>
            </a:r>
            <a:r>
              <a:rPr lang="en-GB" sz="2400" dirty="0"/>
              <a:t>) 	and	L . atom</a:t>
            </a:r>
          </a:p>
          <a:p>
            <a:r>
              <a:rPr lang="en-GB" sz="2400" dirty="0"/>
              <a:t>	</a:t>
            </a:r>
          </a:p>
          <a:p>
            <a:r>
              <a:rPr lang="en-US" sz="2400" dirty="0">
                <a:solidFill>
                  <a:srgbClr val="00B050"/>
                </a:solidFill>
              </a:rPr>
              <a:t>Conversions:</a:t>
            </a:r>
            <a:r>
              <a:rPr lang="en-US" sz="2400" dirty="0"/>
              <a:t>	1 </a:t>
            </a:r>
            <a:r>
              <a:rPr lang="en-US" sz="2400" dirty="0" err="1">
                <a:solidFill>
                  <a:srgbClr val="FF0000"/>
                </a:solidFill>
              </a:rPr>
              <a:t>cal</a:t>
            </a:r>
            <a:r>
              <a:rPr lang="en-US" sz="2400" dirty="0"/>
              <a:t>	 = 4.184 </a:t>
            </a:r>
            <a:r>
              <a:rPr lang="en-US" sz="2400" dirty="0">
                <a:solidFill>
                  <a:srgbClr val="FF0000"/>
                </a:solidFill>
              </a:rPr>
              <a:t>J</a:t>
            </a:r>
          </a:p>
          <a:p>
            <a:r>
              <a:rPr lang="en-US" sz="2400" dirty="0"/>
              <a:t>		1 </a:t>
            </a:r>
            <a:r>
              <a:rPr lang="en-US" sz="2400" dirty="0" err="1">
                <a:solidFill>
                  <a:srgbClr val="FF0000"/>
                </a:solidFill>
              </a:rPr>
              <a:t>L.atm</a:t>
            </a:r>
            <a:r>
              <a:rPr lang="en-US" sz="2400" dirty="0"/>
              <a:t> = 101.3 </a:t>
            </a:r>
            <a:r>
              <a:rPr lang="en-US" sz="2400" dirty="0">
                <a:solidFill>
                  <a:srgbClr val="FF0000"/>
                </a:solidFill>
              </a:rPr>
              <a:t>J</a:t>
            </a:r>
          </a:p>
          <a:p>
            <a:r>
              <a:rPr lang="en-US" sz="2400" dirty="0"/>
              <a:t>		</a:t>
            </a:r>
          </a:p>
          <a:p>
            <a:endParaRPr lang="en-US" sz="2400" dirty="0"/>
          </a:p>
        </p:txBody>
      </p:sp>
      <p:sp>
        <p:nvSpPr>
          <p:cNvPr id="4" name="Slide Number Placeholder 3"/>
          <p:cNvSpPr>
            <a:spLocks noGrp="1"/>
          </p:cNvSpPr>
          <p:nvPr>
            <p:ph type="sldNum" sz="quarter" idx="12"/>
          </p:nvPr>
        </p:nvSpPr>
        <p:spPr/>
        <p:txBody>
          <a:bodyPr/>
          <a:lstStyle/>
          <a:p>
            <a:fld id="{5157A519-BAB9-4402-AD10-BEB3A319FAE6}" type="slidenum">
              <a:rPr lang="en-GB" smtClean="0"/>
              <a:pPr/>
              <a:t>47</a:t>
            </a:fld>
            <a:endParaRPr lang="en-GB"/>
          </a:p>
        </p:txBody>
      </p:sp>
    </p:spTree>
    <p:extLst>
      <p:ext uri="{BB962C8B-B14F-4D97-AF65-F5344CB8AC3E}">
        <p14:creationId xmlns:p14="http://schemas.microsoft.com/office/powerpoint/2010/main" val="3371204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876300"/>
            <a:ext cx="4553875" cy="4955203"/>
          </a:xfrm>
          <a:prstGeom prst="rect">
            <a:avLst/>
          </a:prstGeom>
          <a:noFill/>
        </p:spPr>
        <p:txBody>
          <a:bodyPr wrap="none" rtlCol="0">
            <a:spAutoFit/>
          </a:bodyPr>
          <a:lstStyle/>
          <a:p>
            <a:r>
              <a:rPr lang="en-US" sz="2800" dirty="0">
                <a:solidFill>
                  <a:srgbClr val="FF0000"/>
                </a:solidFill>
              </a:rPr>
              <a:t>Types of Work</a:t>
            </a:r>
          </a:p>
          <a:p>
            <a:endParaRPr lang="en-US" sz="2400" dirty="0"/>
          </a:p>
          <a:p>
            <a:r>
              <a:rPr lang="en-US" sz="2400" dirty="0">
                <a:solidFill>
                  <a:srgbClr val="00B050"/>
                </a:solidFill>
              </a:rPr>
              <a:t>Mechanical work</a:t>
            </a:r>
          </a:p>
          <a:p>
            <a:endParaRPr lang="en-US" sz="2400" dirty="0"/>
          </a:p>
          <a:p>
            <a:r>
              <a:rPr lang="en-US" sz="2400" dirty="0">
                <a:solidFill>
                  <a:srgbClr val="0070C0"/>
                </a:solidFill>
              </a:rPr>
              <a:t>1- Pressure volume work (PV work)</a:t>
            </a:r>
          </a:p>
          <a:p>
            <a:r>
              <a:rPr lang="en-US" sz="2400" dirty="0"/>
              <a:t>2- Force distance work</a:t>
            </a:r>
          </a:p>
          <a:p>
            <a:r>
              <a:rPr lang="en-US" sz="2400" dirty="0"/>
              <a:t> </a:t>
            </a:r>
          </a:p>
          <a:p>
            <a:r>
              <a:rPr lang="en-US" sz="2400" dirty="0">
                <a:solidFill>
                  <a:srgbClr val="00B050"/>
                </a:solidFill>
              </a:rPr>
              <a:t>Non-mechanical work</a:t>
            </a:r>
          </a:p>
          <a:p>
            <a:endParaRPr lang="en-US" sz="2400" dirty="0"/>
          </a:p>
          <a:p>
            <a:r>
              <a:rPr lang="en-US" sz="2400" dirty="0"/>
              <a:t>3- Gravitational work</a:t>
            </a:r>
          </a:p>
          <a:p>
            <a:r>
              <a:rPr lang="en-US" sz="2400" dirty="0"/>
              <a:t>4- Electrical work</a:t>
            </a:r>
          </a:p>
          <a:p>
            <a:r>
              <a:rPr lang="en-US" sz="2400" dirty="0"/>
              <a:t>5- Surface work</a:t>
            </a:r>
          </a:p>
          <a:p>
            <a:r>
              <a:rPr lang="en-US" sz="2400" dirty="0"/>
              <a:t>6- Magnetic work</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48</a:t>
            </a:fld>
            <a:endParaRPr lang="en-GB"/>
          </a:p>
        </p:txBody>
      </p:sp>
    </p:spTree>
    <p:extLst>
      <p:ext uri="{BB962C8B-B14F-4D97-AF65-F5344CB8AC3E}">
        <p14:creationId xmlns:p14="http://schemas.microsoft.com/office/powerpoint/2010/main" val="427270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8616479"/>
              </p:ext>
            </p:extLst>
          </p:nvPr>
        </p:nvGraphicFramePr>
        <p:xfrm>
          <a:off x="1028700" y="529166"/>
          <a:ext cx="10287000" cy="5394960"/>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70840">
                <a:tc>
                  <a:txBody>
                    <a:bodyPr/>
                    <a:lstStyle/>
                    <a:p>
                      <a:r>
                        <a:rPr lang="en-US" sz="2400" dirty="0"/>
                        <a:t>Type of Work</a:t>
                      </a:r>
                      <a:endParaRPr lang="en-GB" sz="2400" dirty="0"/>
                    </a:p>
                  </a:txBody>
                  <a:tcPr/>
                </a:tc>
                <a:tc>
                  <a:txBody>
                    <a:bodyPr/>
                    <a:lstStyle/>
                    <a:p>
                      <a:r>
                        <a:rPr lang="en-US" sz="2400" dirty="0"/>
                        <a:t>Intensity factor</a:t>
                      </a:r>
                      <a:endParaRPr lang="en-GB" sz="2400" dirty="0"/>
                    </a:p>
                  </a:txBody>
                  <a:tcPr/>
                </a:tc>
                <a:tc>
                  <a:txBody>
                    <a:bodyPr/>
                    <a:lstStyle/>
                    <a:p>
                      <a:r>
                        <a:rPr lang="en-US" sz="2400" dirty="0"/>
                        <a:t>Capacity factor</a:t>
                      </a:r>
                      <a:endParaRPr lang="en-GB" sz="2400" dirty="0"/>
                    </a:p>
                  </a:txBody>
                  <a:tcPr/>
                </a:tc>
                <a:tc>
                  <a:txBody>
                    <a:bodyPr/>
                    <a:lstStyle/>
                    <a:p>
                      <a:r>
                        <a:rPr lang="en-US" sz="2400" dirty="0"/>
                        <a:t>Definition</a:t>
                      </a:r>
                      <a:endParaRPr lang="en-GB" sz="2400" dirty="0"/>
                    </a:p>
                  </a:txBody>
                  <a:tcPr/>
                </a:tc>
                <a:extLst>
                  <a:ext uri="{0D108BD9-81ED-4DB2-BD59-A6C34878D82A}">
                    <a16:rowId xmlns:a16="http://schemas.microsoft.com/office/drawing/2014/main" val="10000"/>
                  </a:ext>
                </a:extLst>
              </a:tr>
              <a:tr h="370840">
                <a:tc rowSpan="2">
                  <a:txBody>
                    <a:bodyPr/>
                    <a:lstStyle/>
                    <a:p>
                      <a:r>
                        <a:rPr lang="en-US" sz="2400" dirty="0"/>
                        <a:t>Mechanical</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Pressure (P)</a:t>
                      </a:r>
                      <a:endParaRPr lang="en-GB" sz="2400" dirty="0">
                        <a:solidFill>
                          <a:srgbClr val="FF0000"/>
                        </a:solidFill>
                      </a:endParaRPr>
                    </a:p>
                    <a:p>
                      <a:endParaRPr lang="en-GB" sz="2400" dirty="0">
                        <a:solidFill>
                          <a:srgbClr val="FF0000"/>
                        </a:solidFill>
                      </a:endParaRPr>
                    </a:p>
                  </a:txBody>
                  <a:tcPr/>
                </a:tc>
                <a:tc>
                  <a:txBody>
                    <a:bodyPr/>
                    <a:lstStyle/>
                    <a:p>
                      <a:r>
                        <a:rPr lang="en-US" sz="2400" dirty="0">
                          <a:solidFill>
                            <a:srgbClr val="FF0000"/>
                          </a:solidFill>
                        </a:rPr>
                        <a:t>Change</a:t>
                      </a:r>
                      <a:r>
                        <a:rPr lang="en-US" sz="2400" baseline="0" dirty="0">
                          <a:solidFill>
                            <a:srgbClr val="FF0000"/>
                          </a:solidFill>
                        </a:rPr>
                        <a:t> in volume (</a:t>
                      </a:r>
                      <a:r>
                        <a:rPr lang="en-US" sz="2400" baseline="0" dirty="0" err="1">
                          <a:solidFill>
                            <a:srgbClr val="FF0000"/>
                          </a:solidFill>
                        </a:rPr>
                        <a:t>dV</a:t>
                      </a:r>
                      <a:r>
                        <a:rPr lang="en-US" sz="2400" baseline="0" dirty="0">
                          <a:solidFill>
                            <a:srgbClr val="FF0000"/>
                          </a:solidFill>
                        </a:rPr>
                        <a:t>)</a:t>
                      </a:r>
                      <a:endParaRPr lang="en-GB" sz="24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w = </a:t>
                      </a:r>
                      <a:r>
                        <a:rPr lang="en-US" sz="2400" dirty="0" err="1">
                          <a:solidFill>
                            <a:srgbClr val="FF0000"/>
                          </a:solidFill>
                        </a:rPr>
                        <a:t>PdV</a:t>
                      </a:r>
                      <a:endParaRPr lang="en-GB" sz="2400" dirty="0">
                        <a:solidFill>
                          <a:srgbClr val="FF0000"/>
                        </a:solidFill>
                      </a:endParaRPr>
                    </a:p>
                    <a:p>
                      <a:pPr marL="0" indent="0">
                        <a:buFontTx/>
                        <a:buNone/>
                      </a:pPr>
                      <a:endParaRPr lang="en-GB" sz="2400" dirty="0">
                        <a:solidFill>
                          <a:srgbClr val="FF0000"/>
                        </a:solidFill>
                      </a:endParaRPr>
                    </a:p>
                  </a:txBody>
                  <a:tcPr/>
                </a:tc>
                <a:extLst>
                  <a:ext uri="{0D108BD9-81ED-4DB2-BD59-A6C34878D82A}">
                    <a16:rowId xmlns:a16="http://schemas.microsoft.com/office/drawing/2014/main" val="10001"/>
                  </a:ext>
                </a:extLst>
              </a:tr>
              <a:tr h="370840">
                <a:tc vMerge="1">
                  <a:txBody>
                    <a:bodyPr/>
                    <a:lstStyle/>
                    <a:p>
                      <a:endParaRPr lang="en-GB" dirty="0"/>
                    </a:p>
                  </a:txBody>
                  <a:tcPr/>
                </a:tc>
                <a:tc>
                  <a:txBody>
                    <a:bodyPr/>
                    <a:lstStyle/>
                    <a:p>
                      <a:r>
                        <a:rPr lang="en-US" sz="2400" dirty="0"/>
                        <a:t>Force (F) </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Change in distance (dh)</a:t>
                      </a:r>
                      <a:endParaRPr lang="en-GB" sz="2400" dirty="0"/>
                    </a:p>
                  </a:txBody>
                  <a:tcPr/>
                </a:tc>
                <a:tc>
                  <a:txBody>
                    <a:bodyPr/>
                    <a:lstStyle/>
                    <a:p>
                      <a:r>
                        <a:rPr lang="en-US" sz="2400" dirty="0"/>
                        <a:t>w</a:t>
                      </a:r>
                      <a:r>
                        <a:rPr lang="en-US" sz="2400" baseline="0" dirty="0"/>
                        <a:t> = </a:t>
                      </a:r>
                      <a:r>
                        <a:rPr lang="en-US" sz="2400" baseline="0" dirty="0" err="1"/>
                        <a:t>Fdh</a:t>
                      </a:r>
                      <a:endParaRPr lang="en-GB" sz="2400" dirty="0"/>
                    </a:p>
                  </a:txBody>
                  <a:tcPr/>
                </a:tc>
                <a:extLst>
                  <a:ext uri="{0D108BD9-81ED-4DB2-BD59-A6C34878D82A}">
                    <a16:rowId xmlns:a16="http://schemas.microsoft.com/office/drawing/2014/main" val="10002"/>
                  </a:ext>
                </a:extLst>
              </a:tr>
              <a:tr h="370840">
                <a:tc>
                  <a:txBody>
                    <a:bodyPr/>
                    <a:lstStyle/>
                    <a:p>
                      <a:r>
                        <a:rPr lang="en-US" sz="2400" dirty="0"/>
                        <a:t>Gravitational (potential)</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Gravitational potential (</a:t>
                      </a:r>
                      <a:r>
                        <a:rPr kumimoji="0" lang="en-US" sz="2400" b="0" i="0" u="none" strike="noStrike" kern="1200" cap="none" spc="0" normalizeH="0" baseline="0" noProof="0" dirty="0" err="1">
                          <a:ln>
                            <a:noFill/>
                          </a:ln>
                          <a:solidFill>
                            <a:prstClr val="black"/>
                          </a:solidFill>
                          <a:effectLst/>
                          <a:uLnTx/>
                          <a:uFillTx/>
                          <a:latin typeface="+mn-lt"/>
                          <a:ea typeface="+mn-ea"/>
                          <a:cs typeface="+mn-cs"/>
                        </a:rPr>
                        <a:t>g.h</a:t>
                      </a:r>
                      <a:r>
                        <a:rPr kumimoji="0" lang="en-US" sz="2400" b="0" i="0" u="none" strike="noStrike" kern="1200" cap="none" spc="0" normalizeH="0" baseline="0" noProof="0" dirty="0">
                          <a:ln>
                            <a:noFill/>
                          </a:ln>
                          <a:solidFill>
                            <a:prstClr val="black"/>
                          </a:solidFill>
                          <a:effectLst/>
                          <a:uLnTx/>
                          <a:uFillTx/>
                          <a:latin typeface="+mn-lt"/>
                          <a:ea typeface="+mn-ea"/>
                          <a:cs typeface="+mn-cs"/>
                        </a:rPr>
                        <a:t>)</a:t>
                      </a:r>
                      <a:endParaRPr kumimoji="0" lang="en-GB" sz="2400" b="0" i="0" u="none" strike="noStrike" kern="1200" cap="none" spc="0" normalizeH="0" baseline="0" noProof="0" dirty="0">
                        <a:ln>
                          <a:noFill/>
                        </a:ln>
                        <a:solidFill>
                          <a:prstClr val="black"/>
                        </a:solidFill>
                        <a:effectLst/>
                        <a:uLnTx/>
                        <a:uFillTx/>
                        <a:latin typeface="+mn-lt"/>
                        <a:ea typeface="+mn-ea"/>
                        <a:cs typeface="+mn-cs"/>
                      </a:endParaRPr>
                    </a:p>
                    <a:p>
                      <a:endParaRPr lang="en-GB" sz="2400" dirty="0"/>
                    </a:p>
                  </a:txBody>
                  <a:tcPr/>
                </a:tc>
                <a:tc>
                  <a:txBody>
                    <a:bodyPr/>
                    <a:lstStyle/>
                    <a:p>
                      <a:r>
                        <a:rPr lang="en-US" sz="2400" dirty="0"/>
                        <a:t>Mass (m)</a:t>
                      </a:r>
                      <a:endParaRPr lang="en-GB" sz="2400" dirty="0"/>
                    </a:p>
                  </a:txBody>
                  <a:tcPr/>
                </a:tc>
                <a:tc>
                  <a:txBody>
                    <a:bodyPr/>
                    <a:lstStyle/>
                    <a:p>
                      <a:r>
                        <a:rPr lang="en-US" sz="2400" dirty="0"/>
                        <a:t>w = </a:t>
                      </a:r>
                      <a:r>
                        <a:rPr lang="en-US" sz="2400" dirty="0" err="1"/>
                        <a:t>mgh</a:t>
                      </a:r>
                      <a:endParaRPr lang="en-GB" sz="2400" dirty="0"/>
                    </a:p>
                  </a:txBody>
                  <a:tcPr/>
                </a:tc>
                <a:extLst>
                  <a:ext uri="{0D108BD9-81ED-4DB2-BD59-A6C34878D82A}">
                    <a16:rowId xmlns:a16="http://schemas.microsoft.com/office/drawing/2014/main" val="10003"/>
                  </a:ext>
                </a:extLst>
              </a:tr>
              <a:tr h="370840">
                <a:tc>
                  <a:txBody>
                    <a:bodyPr/>
                    <a:lstStyle/>
                    <a:p>
                      <a:r>
                        <a:rPr lang="en-US" sz="2400" dirty="0"/>
                        <a:t>Electrical </a:t>
                      </a:r>
                      <a:endParaRPr lang="en-GB" sz="2400" dirty="0"/>
                    </a:p>
                  </a:txBody>
                  <a:tcPr/>
                </a:tc>
                <a:tc>
                  <a:txBody>
                    <a:bodyPr/>
                    <a:lstStyle/>
                    <a:p>
                      <a:r>
                        <a:rPr lang="en-US" sz="2400" dirty="0"/>
                        <a:t>Potential differential (E)</a:t>
                      </a:r>
                      <a:endParaRPr lang="en-GB" sz="2400" dirty="0"/>
                    </a:p>
                  </a:txBody>
                  <a:tcPr/>
                </a:tc>
                <a:tc>
                  <a:txBody>
                    <a:bodyPr/>
                    <a:lstStyle/>
                    <a:p>
                      <a:r>
                        <a:rPr lang="en-US" sz="2400" dirty="0"/>
                        <a:t>Quantity of electricity (</a:t>
                      </a:r>
                      <a:r>
                        <a:rPr lang="en-US" sz="2400" dirty="0" err="1"/>
                        <a:t>nF</a:t>
                      </a:r>
                      <a:r>
                        <a:rPr lang="en-US" sz="2400" dirty="0"/>
                        <a:t>)</a:t>
                      </a:r>
                      <a:endParaRPr lang="en-GB" sz="2400" dirty="0"/>
                    </a:p>
                  </a:txBody>
                  <a:tcPr/>
                </a:tc>
                <a:tc>
                  <a:txBody>
                    <a:bodyPr/>
                    <a:lstStyle/>
                    <a:p>
                      <a:r>
                        <a:rPr lang="en-US" sz="2400" dirty="0"/>
                        <a:t>w</a:t>
                      </a:r>
                      <a:r>
                        <a:rPr lang="en-US" sz="2400" baseline="0" dirty="0"/>
                        <a:t> = E </a:t>
                      </a:r>
                      <a:r>
                        <a:rPr lang="en-US" sz="2400" baseline="0" dirty="0" err="1"/>
                        <a:t>dQ</a:t>
                      </a:r>
                      <a:r>
                        <a:rPr lang="en-US" sz="2400" baseline="0" dirty="0"/>
                        <a:t> = E I </a:t>
                      </a:r>
                      <a:r>
                        <a:rPr lang="en-US" sz="2400" baseline="0" dirty="0" err="1"/>
                        <a:t>dt</a:t>
                      </a:r>
                      <a:endParaRPr lang="en-US" sz="2400" baseline="0" dirty="0"/>
                    </a:p>
                    <a:p>
                      <a:r>
                        <a:rPr lang="en-US" sz="2400" baseline="0" dirty="0"/>
                        <a:t>w = </a:t>
                      </a:r>
                      <a:r>
                        <a:rPr lang="en-US" sz="2400" baseline="0" dirty="0" err="1"/>
                        <a:t>nF</a:t>
                      </a:r>
                      <a:r>
                        <a:rPr lang="en-US" sz="2400" baseline="0" dirty="0"/>
                        <a:t> E</a:t>
                      </a:r>
                      <a:endParaRPr lang="en-GB" sz="2400" dirty="0"/>
                    </a:p>
                  </a:txBody>
                  <a:tcPr/>
                </a:tc>
                <a:extLst>
                  <a:ext uri="{0D108BD9-81ED-4DB2-BD59-A6C34878D82A}">
                    <a16:rowId xmlns:a16="http://schemas.microsoft.com/office/drawing/2014/main" val="10004"/>
                  </a:ext>
                </a:extLst>
              </a:tr>
              <a:tr h="370840">
                <a:tc>
                  <a:txBody>
                    <a:bodyPr/>
                    <a:lstStyle/>
                    <a:p>
                      <a:r>
                        <a:rPr lang="en-US" sz="2400" dirty="0"/>
                        <a:t>Surface</a:t>
                      </a:r>
                      <a:endParaRPr lang="en-GB" sz="2400" dirty="0"/>
                    </a:p>
                  </a:txBody>
                  <a:tcPr/>
                </a:tc>
                <a:tc>
                  <a:txBody>
                    <a:bodyPr/>
                    <a:lstStyle/>
                    <a:p>
                      <a:r>
                        <a:rPr lang="en-US" sz="2400" dirty="0"/>
                        <a:t>Surface tension (</a:t>
                      </a:r>
                      <a:r>
                        <a:rPr lang="el-GR" sz="2400" dirty="0">
                          <a:latin typeface="Yu Gothic" panose="020B0400000000000000" pitchFamily="34" charset="-128"/>
                          <a:ea typeface="Yu Gothic" panose="020B0400000000000000" pitchFamily="34" charset="-128"/>
                        </a:rPr>
                        <a:t>γ</a:t>
                      </a:r>
                      <a:r>
                        <a:rPr lang="en-US" sz="2400" dirty="0">
                          <a:latin typeface="Yu Gothic" panose="020B0400000000000000" pitchFamily="34" charset="-128"/>
                          <a:ea typeface="Yu Gothic" panose="020B0400000000000000" pitchFamily="34" charset="-128"/>
                        </a:rPr>
                        <a:t>)</a:t>
                      </a:r>
                      <a:endParaRPr lang="en-GB" sz="2400" dirty="0"/>
                    </a:p>
                  </a:txBody>
                  <a:tcPr/>
                </a:tc>
                <a:tc>
                  <a:txBody>
                    <a:bodyPr/>
                    <a:lstStyle/>
                    <a:p>
                      <a:r>
                        <a:rPr lang="en-US" sz="2400" dirty="0"/>
                        <a:t>Change in area (</a:t>
                      </a:r>
                      <a:r>
                        <a:rPr lang="en-US" sz="2400" dirty="0" err="1"/>
                        <a:t>dA</a:t>
                      </a:r>
                      <a:r>
                        <a:rPr lang="en-US" sz="2400" dirty="0"/>
                        <a:t>)</a:t>
                      </a:r>
                      <a:endParaRPr lang="en-GB" sz="2400" dirty="0"/>
                    </a:p>
                  </a:txBody>
                  <a:tcPr/>
                </a:tc>
                <a:tc>
                  <a:txBody>
                    <a:bodyPr/>
                    <a:lstStyle/>
                    <a:p>
                      <a:r>
                        <a:rPr lang="en-US" sz="2400" dirty="0"/>
                        <a:t>w = </a:t>
                      </a:r>
                      <a:r>
                        <a:rPr lang="el-GR" sz="2400" dirty="0">
                          <a:latin typeface="Yu Gothic" panose="020B0400000000000000" pitchFamily="34" charset="-128"/>
                          <a:ea typeface="Yu Gothic" panose="020B0400000000000000" pitchFamily="34" charset="-128"/>
                        </a:rPr>
                        <a:t>γ</a:t>
                      </a:r>
                      <a:r>
                        <a:rPr lang="en-US" sz="2400" dirty="0" err="1">
                          <a:latin typeface="+mn-lt"/>
                          <a:ea typeface="Yu Gothic" panose="020B0400000000000000" pitchFamily="34" charset="-128"/>
                        </a:rPr>
                        <a:t>dA</a:t>
                      </a:r>
                      <a:endParaRPr lang="en-GB" sz="2400" dirty="0">
                        <a:latin typeface="+mn-lt"/>
                      </a:endParaRPr>
                    </a:p>
                  </a:txBody>
                  <a:tcPr/>
                </a:tc>
                <a:extLst>
                  <a:ext uri="{0D108BD9-81ED-4DB2-BD59-A6C34878D82A}">
                    <a16:rowId xmlns:a16="http://schemas.microsoft.com/office/drawing/2014/main" val="10005"/>
                  </a:ext>
                </a:extLst>
              </a:tr>
              <a:tr h="370840">
                <a:tc>
                  <a:txBody>
                    <a:bodyPr/>
                    <a:lstStyle/>
                    <a:p>
                      <a:r>
                        <a:rPr lang="en-US" sz="2400" dirty="0"/>
                        <a:t>Magnetic</a:t>
                      </a:r>
                      <a:endParaRPr lang="en-GB" sz="2400" dirty="0"/>
                    </a:p>
                  </a:txBody>
                  <a:tcPr/>
                </a:tc>
                <a:tc>
                  <a:txBody>
                    <a:bodyPr/>
                    <a:lstStyle/>
                    <a:p>
                      <a:r>
                        <a:rPr lang="en-US" sz="2400" dirty="0"/>
                        <a:t>Field strength (H)</a:t>
                      </a:r>
                      <a:endParaRPr lang="en-GB" sz="2400" dirty="0"/>
                    </a:p>
                  </a:txBody>
                  <a:tcPr/>
                </a:tc>
                <a:tc>
                  <a:txBody>
                    <a:bodyPr/>
                    <a:lstStyle/>
                    <a:p>
                      <a:r>
                        <a:rPr lang="en-US" sz="2400" dirty="0"/>
                        <a:t>Increase in magnetic (</a:t>
                      </a:r>
                      <a:r>
                        <a:rPr lang="en-US" sz="2400" dirty="0" err="1"/>
                        <a:t>dM</a:t>
                      </a:r>
                      <a:r>
                        <a:rPr lang="en-US" sz="2400" dirty="0"/>
                        <a:t>)</a:t>
                      </a:r>
                      <a:endParaRPr lang="en-GB" sz="2400" dirty="0"/>
                    </a:p>
                  </a:txBody>
                  <a:tcPr/>
                </a:tc>
                <a:tc>
                  <a:txBody>
                    <a:bodyPr/>
                    <a:lstStyle/>
                    <a:p>
                      <a:r>
                        <a:rPr lang="en-US" sz="2400" dirty="0"/>
                        <a:t>w = </a:t>
                      </a:r>
                      <a:r>
                        <a:rPr lang="en-US" sz="2400" dirty="0" err="1"/>
                        <a:t>HdM</a:t>
                      </a:r>
                      <a:endParaRPr lang="en-GB" sz="2400" dirty="0"/>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5157A519-BAB9-4402-AD10-BEB3A319FAE6}" type="slidenum">
              <a:rPr lang="en-GB" smtClean="0"/>
              <a:pPr/>
              <a:t>49</a:t>
            </a:fld>
            <a:endParaRPr lang="en-GB"/>
          </a:p>
        </p:txBody>
      </p:sp>
    </p:spTree>
    <p:extLst>
      <p:ext uri="{BB962C8B-B14F-4D97-AF65-F5344CB8AC3E}">
        <p14:creationId xmlns:p14="http://schemas.microsoft.com/office/powerpoint/2010/main" val="159428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026" y="724619"/>
            <a:ext cx="10386204" cy="4585871"/>
          </a:xfrm>
          <a:prstGeom prst="rect">
            <a:avLst/>
          </a:prstGeom>
          <a:noFill/>
        </p:spPr>
        <p:txBody>
          <a:bodyPr wrap="square" rtlCol="0">
            <a:spAutoFit/>
          </a:bodyPr>
          <a:lstStyle/>
          <a:p>
            <a:r>
              <a:rPr lang="en-US" sz="2800" dirty="0">
                <a:solidFill>
                  <a:srgbClr val="FF0000"/>
                </a:solidFill>
              </a:rPr>
              <a:t>Limitations of Thermodynamics</a:t>
            </a:r>
          </a:p>
          <a:p>
            <a:endParaRPr lang="en-US" sz="2400" dirty="0"/>
          </a:p>
          <a:p>
            <a:r>
              <a:rPr lang="en-US" sz="2400" dirty="0"/>
              <a:t>1- No information regarding the</a:t>
            </a:r>
            <a:r>
              <a:rPr lang="en-US" sz="2400" dirty="0">
                <a:solidFill>
                  <a:srgbClr val="FF0000"/>
                </a:solidFill>
              </a:rPr>
              <a:t> </a:t>
            </a:r>
            <a:r>
              <a:rPr lang="en-US" sz="2400" dirty="0">
                <a:solidFill>
                  <a:schemeClr val="accent1">
                    <a:lumMod val="75000"/>
                  </a:schemeClr>
                </a:solidFill>
              </a:rPr>
              <a:t>rates</a:t>
            </a:r>
            <a:r>
              <a:rPr lang="en-US" sz="2400" dirty="0">
                <a:solidFill>
                  <a:srgbClr val="FF0000"/>
                </a:solidFill>
              </a:rPr>
              <a:t> </a:t>
            </a:r>
            <a:r>
              <a:rPr lang="en-US" sz="2400" dirty="0"/>
              <a:t>at which physical and chemical process occur.</a:t>
            </a:r>
          </a:p>
          <a:p>
            <a:endParaRPr lang="en-US" sz="2400" dirty="0"/>
          </a:p>
          <a:p>
            <a:r>
              <a:rPr lang="en-US" sz="2400" dirty="0"/>
              <a:t>2- It only considers </a:t>
            </a:r>
            <a:r>
              <a:rPr lang="en-US" sz="2400" dirty="0">
                <a:solidFill>
                  <a:schemeClr val="accent1">
                    <a:lumMod val="75000"/>
                  </a:schemeClr>
                </a:solidFill>
              </a:rPr>
              <a:t>initial and final states of the system</a:t>
            </a:r>
            <a:r>
              <a:rPr lang="en-US" sz="2400" dirty="0"/>
              <a:t>. (i.e. It does not tells about the </a:t>
            </a:r>
            <a:r>
              <a:rPr lang="en-US" sz="2400" dirty="0">
                <a:solidFill>
                  <a:schemeClr val="accent1">
                    <a:lumMod val="75000"/>
                  </a:schemeClr>
                </a:solidFill>
              </a:rPr>
              <a:t>mechanism</a:t>
            </a:r>
            <a:r>
              <a:rPr lang="en-US" sz="2400" dirty="0"/>
              <a:t> of the process)</a:t>
            </a:r>
          </a:p>
          <a:p>
            <a:endParaRPr lang="en-US" sz="2400" dirty="0"/>
          </a:p>
          <a:p>
            <a:r>
              <a:rPr lang="en-US" sz="2400" dirty="0"/>
              <a:t>3- It deals with </a:t>
            </a:r>
            <a:r>
              <a:rPr lang="en-US" sz="2400" dirty="0">
                <a:solidFill>
                  <a:schemeClr val="accent1">
                    <a:lumMod val="75000"/>
                  </a:schemeClr>
                </a:solidFill>
              </a:rPr>
              <a:t>only macroscopic </a:t>
            </a:r>
            <a:r>
              <a:rPr lang="en-US" sz="2400" dirty="0"/>
              <a:t>properties of the system.</a:t>
            </a:r>
          </a:p>
          <a:p>
            <a:endParaRPr lang="en-US" sz="2400" dirty="0"/>
          </a:p>
          <a:p>
            <a:r>
              <a:rPr lang="en-US" sz="2400" dirty="0">
                <a:solidFill>
                  <a:srgbClr val="00B050"/>
                </a:solidFill>
              </a:rPr>
              <a:t>Macroscopic properties </a:t>
            </a:r>
            <a:r>
              <a:rPr lang="en-US" sz="2400" dirty="0"/>
              <a:t>(quantities): pressure, temperature)</a:t>
            </a:r>
          </a:p>
          <a:p>
            <a:r>
              <a:rPr lang="en-US" sz="2400" dirty="0">
                <a:solidFill>
                  <a:srgbClr val="00B050"/>
                </a:solidFill>
              </a:rPr>
              <a:t>Microscopic properties </a:t>
            </a:r>
            <a:r>
              <a:rPr lang="en-US" sz="2400" dirty="0"/>
              <a:t>(quantities): kinetic motion of atoms and their velocity etc.</a:t>
            </a:r>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5</a:t>
            </a:fld>
            <a:endParaRPr lang="en-GB"/>
          </a:p>
        </p:txBody>
      </p:sp>
    </p:spTree>
    <p:extLst>
      <p:ext uri="{BB962C8B-B14F-4D97-AF65-F5344CB8AC3E}">
        <p14:creationId xmlns:p14="http://schemas.microsoft.com/office/powerpoint/2010/main" val="1257928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950" y="571500"/>
            <a:ext cx="2588529" cy="1077218"/>
          </a:xfrm>
          <a:prstGeom prst="rect">
            <a:avLst/>
          </a:prstGeom>
          <a:noFill/>
        </p:spPr>
        <p:txBody>
          <a:bodyPr wrap="none" rtlCol="0">
            <a:spAutoFit/>
          </a:bodyPr>
          <a:lstStyle/>
          <a:p>
            <a:r>
              <a:rPr lang="en-US" sz="2800" dirty="0">
                <a:solidFill>
                  <a:srgbClr val="FF0000"/>
                </a:solidFill>
              </a:rPr>
              <a:t>Sign of Work (w)</a:t>
            </a:r>
          </a:p>
          <a:p>
            <a:endParaRPr lang="en-US"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6394681"/>
              </p:ext>
            </p:extLst>
          </p:nvPr>
        </p:nvGraphicFramePr>
        <p:xfrm>
          <a:off x="1123950" y="4137872"/>
          <a:ext cx="9601201" cy="541682"/>
        </p:xfrm>
        <a:graphic>
          <a:graphicData uri="http://schemas.openxmlformats.org/drawingml/2006/table">
            <a:tbl>
              <a:tblPr firstRow="1" bandRow="1">
                <a:tableStyleId>{22838BEF-8BB2-4498-84A7-C5851F593DF1}</a:tableStyleId>
              </a:tblPr>
              <a:tblGrid>
                <a:gridCol w="781051">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4324350">
                  <a:extLst>
                    <a:ext uri="{9D8B030D-6E8A-4147-A177-3AD203B41FA5}">
                      <a16:colId xmlns:a16="http://schemas.microsoft.com/office/drawing/2014/main" val="20002"/>
                    </a:ext>
                  </a:extLst>
                </a:gridCol>
              </a:tblGrid>
              <a:tr h="541682">
                <a:tc>
                  <a:txBody>
                    <a:bodyPr/>
                    <a:lstStyle/>
                    <a:p>
                      <a:pPr algn="l"/>
                      <a:r>
                        <a:rPr lang="en-US" sz="2400" b="1" dirty="0"/>
                        <a:t>w</a:t>
                      </a:r>
                      <a:endParaRPr lang="en-GB" sz="2400" b="1" dirty="0"/>
                    </a:p>
                  </a:txBody>
                  <a:tcPr/>
                </a:tc>
                <a:tc>
                  <a:txBody>
                    <a:bodyPr/>
                    <a:lstStyle/>
                    <a:p>
                      <a:pPr algn="l"/>
                      <a:r>
                        <a:rPr lang="en-US" sz="2400" b="1" dirty="0">
                          <a:solidFill>
                            <a:srgbClr val="FF0000"/>
                          </a:solidFill>
                        </a:rPr>
                        <a:t>-</a:t>
                      </a:r>
                      <a:r>
                        <a:rPr lang="en-US" sz="2400" b="1" dirty="0"/>
                        <a:t> means</a:t>
                      </a:r>
                      <a:r>
                        <a:rPr lang="en-US" sz="2400" b="1" baseline="0" dirty="0"/>
                        <a:t> work done </a:t>
                      </a:r>
                      <a:r>
                        <a:rPr lang="en-US" sz="2400" b="1" baseline="0" dirty="0">
                          <a:solidFill>
                            <a:srgbClr val="00B050"/>
                          </a:solidFill>
                        </a:rPr>
                        <a:t>by</a:t>
                      </a:r>
                      <a:r>
                        <a:rPr lang="en-US" sz="2400" b="1" baseline="0" dirty="0"/>
                        <a:t> system</a:t>
                      </a:r>
                      <a:endParaRPr lang="en-GB"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a:t>
                      </a:r>
                      <a:r>
                        <a:rPr lang="en-US" sz="2400" b="1" dirty="0"/>
                        <a:t> means work done </a:t>
                      </a:r>
                      <a:r>
                        <a:rPr lang="en-US" sz="2400" b="1" dirty="0">
                          <a:solidFill>
                            <a:srgbClr val="00B050"/>
                          </a:solidFill>
                        </a:rPr>
                        <a:t>on</a:t>
                      </a:r>
                      <a:r>
                        <a:rPr lang="en-US" sz="2400" b="1" dirty="0"/>
                        <a:t> system </a:t>
                      </a:r>
                      <a:endParaRPr lang="en-GB" sz="2400" b="1" dirty="0"/>
                    </a:p>
                  </a:txBody>
                  <a:tcPr/>
                </a:tc>
                <a:extLst>
                  <a:ext uri="{0D108BD9-81ED-4DB2-BD59-A6C34878D82A}">
                    <a16:rowId xmlns:a16="http://schemas.microsoft.com/office/drawing/2014/main" val="10001"/>
                  </a:ext>
                </a:extLst>
              </a:tr>
            </a:tbl>
          </a:graphicData>
        </a:graphic>
      </p:graphicFrame>
      <p:sp>
        <p:nvSpPr>
          <p:cNvPr id="5" name="Oval 4"/>
          <p:cNvSpPr/>
          <p:nvPr/>
        </p:nvSpPr>
        <p:spPr>
          <a:xfrm>
            <a:off x="2194244" y="1519978"/>
            <a:ext cx="2495550" cy="2400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b="1" dirty="0">
              <a:solidFill>
                <a:sysClr val="windowText" lastClr="000000"/>
              </a:solidFill>
            </a:endParaRPr>
          </a:p>
        </p:txBody>
      </p:sp>
      <p:sp>
        <p:nvSpPr>
          <p:cNvPr id="6" name="TextBox 5"/>
          <p:cNvSpPr txBox="1"/>
          <p:nvPr/>
        </p:nvSpPr>
        <p:spPr>
          <a:xfrm>
            <a:off x="2709236" y="1970764"/>
            <a:ext cx="1451423" cy="369332"/>
          </a:xfrm>
          <a:prstGeom prst="rect">
            <a:avLst/>
          </a:prstGeom>
          <a:noFill/>
        </p:spPr>
        <p:txBody>
          <a:bodyPr wrap="none" rtlCol="0">
            <a:spAutoFit/>
          </a:bodyPr>
          <a:lstStyle/>
          <a:p>
            <a:r>
              <a:rPr lang="en-US" b="1" dirty="0"/>
              <a:t>Surroundings</a:t>
            </a:r>
            <a:endParaRPr lang="en-GB" b="1" dirty="0"/>
          </a:p>
        </p:txBody>
      </p:sp>
      <p:sp>
        <p:nvSpPr>
          <p:cNvPr id="7" name="Rectangle 6"/>
          <p:cNvSpPr/>
          <p:nvPr/>
        </p:nvSpPr>
        <p:spPr>
          <a:xfrm>
            <a:off x="3004980" y="2555480"/>
            <a:ext cx="838200"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007202" y="2603402"/>
            <a:ext cx="833754" cy="369332"/>
          </a:xfrm>
          <a:prstGeom prst="rect">
            <a:avLst/>
          </a:prstGeom>
          <a:noFill/>
        </p:spPr>
        <p:txBody>
          <a:bodyPr wrap="none" rtlCol="0">
            <a:spAutoFit/>
          </a:bodyPr>
          <a:lstStyle/>
          <a:p>
            <a:r>
              <a:rPr lang="en-US" dirty="0"/>
              <a:t>system</a:t>
            </a:r>
            <a:endParaRPr lang="en-GB" dirty="0"/>
          </a:p>
        </p:txBody>
      </p:sp>
      <p:cxnSp>
        <p:nvCxnSpPr>
          <p:cNvPr id="9" name="Straight Arrow Connector 8"/>
          <p:cNvCxnSpPr/>
          <p:nvPr/>
        </p:nvCxnSpPr>
        <p:spPr>
          <a:xfrm>
            <a:off x="3664428" y="3065067"/>
            <a:ext cx="666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1" name="Oval 10"/>
          <p:cNvSpPr/>
          <p:nvPr/>
        </p:nvSpPr>
        <p:spPr>
          <a:xfrm>
            <a:off x="6987214" y="1519978"/>
            <a:ext cx="2495550" cy="2400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b="1" dirty="0">
              <a:solidFill>
                <a:sysClr val="windowText" lastClr="000000"/>
              </a:solidFill>
            </a:endParaRPr>
          </a:p>
        </p:txBody>
      </p:sp>
      <p:sp>
        <p:nvSpPr>
          <p:cNvPr id="12" name="TextBox 11"/>
          <p:cNvSpPr txBox="1"/>
          <p:nvPr/>
        </p:nvSpPr>
        <p:spPr>
          <a:xfrm>
            <a:off x="7494961" y="1970764"/>
            <a:ext cx="1451423" cy="369332"/>
          </a:xfrm>
          <a:prstGeom prst="rect">
            <a:avLst/>
          </a:prstGeom>
          <a:noFill/>
        </p:spPr>
        <p:txBody>
          <a:bodyPr wrap="none" rtlCol="0">
            <a:spAutoFit/>
          </a:bodyPr>
          <a:lstStyle/>
          <a:p>
            <a:r>
              <a:rPr lang="en-US" b="1" dirty="0"/>
              <a:t>Surroundings</a:t>
            </a:r>
            <a:endParaRPr lang="en-GB" b="1" dirty="0"/>
          </a:p>
        </p:txBody>
      </p:sp>
      <p:sp>
        <p:nvSpPr>
          <p:cNvPr id="13" name="Rectangle 12"/>
          <p:cNvSpPr/>
          <p:nvPr/>
        </p:nvSpPr>
        <p:spPr>
          <a:xfrm>
            <a:off x="7789296" y="2555479"/>
            <a:ext cx="838200"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791518" y="2603401"/>
            <a:ext cx="833754" cy="369332"/>
          </a:xfrm>
          <a:prstGeom prst="rect">
            <a:avLst/>
          </a:prstGeom>
          <a:noFill/>
        </p:spPr>
        <p:txBody>
          <a:bodyPr wrap="none" rtlCol="0">
            <a:spAutoFit/>
          </a:bodyPr>
          <a:lstStyle/>
          <a:p>
            <a:r>
              <a:rPr lang="en-US" dirty="0"/>
              <a:t>system</a:t>
            </a:r>
            <a:endParaRPr lang="en-GB" dirty="0"/>
          </a:p>
        </p:txBody>
      </p:sp>
      <p:cxnSp>
        <p:nvCxnSpPr>
          <p:cNvPr id="16" name="Straight Arrow Connector 15"/>
          <p:cNvCxnSpPr/>
          <p:nvPr/>
        </p:nvCxnSpPr>
        <p:spPr>
          <a:xfrm flipH="1">
            <a:off x="8310391" y="3065066"/>
            <a:ext cx="62976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4013748" y="2625608"/>
            <a:ext cx="426720" cy="369332"/>
          </a:xfrm>
          <a:prstGeom prst="rect">
            <a:avLst/>
          </a:prstGeom>
          <a:noFill/>
        </p:spPr>
        <p:txBody>
          <a:bodyPr wrap="none" rtlCol="0">
            <a:spAutoFit/>
          </a:bodyPr>
          <a:lstStyle/>
          <a:p>
            <a:r>
              <a:rPr lang="en-US" b="1" dirty="0">
                <a:solidFill>
                  <a:srgbClr val="FF0000"/>
                </a:solidFill>
              </a:rPr>
              <a:t>-w</a:t>
            </a:r>
            <a:endParaRPr lang="en-GB" b="1" dirty="0">
              <a:solidFill>
                <a:srgbClr val="FF0000"/>
              </a:solidFill>
            </a:endParaRPr>
          </a:p>
        </p:txBody>
      </p:sp>
      <p:sp>
        <p:nvSpPr>
          <p:cNvPr id="18" name="Rectangle 17"/>
          <p:cNvSpPr/>
          <p:nvPr/>
        </p:nvSpPr>
        <p:spPr>
          <a:xfrm>
            <a:off x="8800288" y="2641501"/>
            <a:ext cx="471604" cy="369332"/>
          </a:xfrm>
          <a:prstGeom prst="rect">
            <a:avLst/>
          </a:prstGeom>
        </p:spPr>
        <p:txBody>
          <a:bodyPr wrap="none">
            <a:spAutoFit/>
          </a:bodyPr>
          <a:lstStyle/>
          <a:p>
            <a:r>
              <a:rPr lang="en-US" b="1" dirty="0">
                <a:solidFill>
                  <a:srgbClr val="FF0000"/>
                </a:solidFill>
              </a:rPr>
              <a:t>+w</a:t>
            </a:r>
            <a:endParaRPr lang="en-GB" b="1" dirty="0">
              <a:solidFill>
                <a:srgbClr val="FF0000"/>
              </a:solidFill>
            </a:endParaRPr>
          </a:p>
        </p:txBody>
      </p:sp>
      <p:sp>
        <p:nvSpPr>
          <p:cNvPr id="3" name="Slide Number Placeholder 2"/>
          <p:cNvSpPr>
            <a:spLocks noGrp="1"/>
          </p:cNvSpPr>
          <p:nvPr>
            <p:ph type="sldNum" sz="quarter" idx="12"/>
          </p:nvPr>
        </p:nvSpPr>
        <p:spPr/>
        <p:txBody>
          <a:bodyPr/>
          <a:lstStyle/>
          <a:p>
            <a:fld id="{5157A519-BAB9-4402-AD10-BEB3A319FAE6}" type="slidenum">
              <a:rPr lang="en-GB" smtClean="0"/>
              <a:pPr/>
              <a:t>50</a:t>
            </a:fld>
            <a:endParaRPr lang="en-GB"/>
          </a:p>
        </p:txBody>
      </p:sp>
      <p:cxnSp>
        <p:nvCxnSpPr>
          <p:cNvPr id="21" name="Straight Connector 20">
            <a:extLst>
              <a:ext uri="{FF2B5EF4-FFF2-40B4-BE49-F238E27FC236}">
                <a16:creationId xmlns:a16="http://schemas.microsoft.com/office/drawing/2014/main" id="{8A878F77-162F-4FCF-877D-DD5A6D2C05CF}"/>
              </a:ext>
            </a:extLst>
          </p:cNvPr>
          <p:cNvCxnSpPr/>
          <p:nvPr/>
        </p:nvCxnSpPr>
        <p:spPr>
          <a:xfrm>
            <a:off x="3081021" y="4896901"/>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10CDC09-1260-4D50-933C-F476BEA7ECF6}"/>
              </a:ext>
            </a:extLst>
          </p:cNvPr>
          <p:cNvCxnSpPr/>
          <p:nvPr/>
        </p:nvCxnSpPr>
        <p:spPr>
          <a:xfrm flipH="1">
            <a:off x="3081021" y="6621561"/>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0CDB11A-89E3-4289-99B5-13C237F06BCE}"/>
              </a:ext>
            </a:extLst>
          </p:cNvPr>
          <p:cNvCxnSpPr/>
          <p:nvPr/>
        </p:nvCxnSpPr>
        <p:spPr>
          <a:xfrm>
            <a:off x="4052571" y="4897536"/>
            <a:ext cx="0" cy="1724025"/>
          </a:xfrm>
          <a:prstGeom prst="line">
            <a:avLst/>
          </a:prstGeom>
          <a:noFill/>
          <a:ln w="19050" cap="flat" cmpd="sng" algn="ctr">
            <a:solidFill>
              <a:sysClr val="windowText" lastClr="000000"/>
            </a:solidFill>
            <a:prstDash val="solid"/>
            <a:miter lim="800000"/>
          </a:ln>
          <a:effectLst/>
        </p:spPr>
      </p:cxnSp>
      <p:sp>
        <p:nvSpPr>
          <p:cNvPr id="24" name="Rectangle 23">
            <a:extLst>
              <a:ext uri="{FF2B5EF4-FFF2-40B4-BE49-F238E27FC236}">
                <a16:creationId xmlns:a16="http://schemas.microsoft.com/office/drawing/2014/main" id="{5E1E676E-C9EE-4C2C-AA5C-535114645FB8}"/>
              </a:ext>
            </a:extLst>
          </p:cNvPr>
          <p:cNvSpPr/>
          <p:nvPr/>
        </p:nvSpPr>
        <p:spPr>
          <a:xfrm>
            <a:off x="3081021" y="6002436"/>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ectangle 24">
            <a:extLst>
              <a:ext uri="{FF2B5EF4-FFF2-40B4-BE49-F238E27FC236}">
                <a16:creationId xmlns:a16="http://schemas.microsoft.com/office/drawing/2014/main" id="{70801F27-38BE-4270-9515-D081B63EFED2}"/>
              </a:ext>
            </a:extLst>
          </p:cNvPr>
          <p:cNvSpPr/>
          <p:nvPr/>
        </p:nvSpPr>
        <p:spPr>
          <a:xfrm rot="5400000">
            <a:off x="3108644" y="5440143"/>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Text Box 8">
            <a:extLst>
              <a:ext uri="{FF2B5EF4-FFF2-40B4-BE49-F238E27FC236}">
                <a16:creationId xmlns:a16="http://schemas.microsoft.com/office/drawing/2014/main" id="{01D1BE34-EAE6-4DB4-979C-1B2CED894666}"/>
              </a:ext>
            </a:extLst>
          </p:cNvPr>
          <p:cNvSpPr txBox="1">
            <a:spLocks noChangeArrowheads="1"/>
          </p:cNvSpPr>
          <p:nvPr/>
        </p:nvSpPr>
        <p:spPr bwMode="auto">
          <a:xfrm>
            <a:off x="3442019" y="6205731"/>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8" name="Straight Connector 27">
            <a:extLst>
              <a:ext uri="{FF2B5EF4-FFF2-40B4-BE49-F238E27FC236}">
                <a16:creationId xmlns:a16="http://schemas.microsoft.com/office/drawing/2014/main" id="{150D92F6-5EE1-46C7-B0D4-1C167AE9906E}"/>
              </a:ext>
            </a:extLst>
          </p:cNvPr>
          <p:cNvCxnSpPr/>
          <p:nvPr/>
        </p:nvCxnSpPr>
        <p:spPr>
          <a:xfrm>
            <a:off x="7669727" y="4897854"/>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2A8B679E-6DE4-4E4E-95D1-8462762DCCF0}"/>
              </a:ext>
            </a:extLst>
          </p:cNvPr>
          <p:cNvCxnSpPr/>
          <p:nvPr/>
        </p:nvCxnSpPr>
        <p:spPr>
          <a:xfrm flipH="1">
            <a:off x="7669727" y="6622514"/>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FB9C9A5-38C5-4751-9D74-5276A60630ED}"/>
              </a:ext>
            </a:extLst>
          </p:cNvPr>
          <p:cNvCxnSpPr/>
          <p:nvPr/>
        </p:nvCxnSpPr>
        <p:spPr>
          <a:xfrm>
            <a:off x="8641277" y="4898489"/>
            <a:ext cx="0" cy="1724025"/>
          </a:xfrm>
          <a:prstGeom prst="line">
            <a:avLst/>
          </a:prstGeom>
          <a:noFill/>
          <a:ln w="19050" cap="flat" cmpd="sng" algn="ctr">
            <a:solidFill>
              <a:sysClr val="windowText" lastClr="000000"/>
            </a:solidFill>
            <a:prstDash val="solid"/>
            <a:miter lim="800000"/>
          </a:ln>
          <a:effectLst/>
        </p:spPr>
      </p:cxnSp>
      <p:sp>
        <p:nvSpPr>
          <p:cNvPr id="31" name="Rectangle 30">
            <a:extLst>
              <a:ext uri="{FF2B5EF4-FFF2-40B4-BE49-F238E27FC236}">
                <a16:creationId xmlns:a16="http://schemas.microsoft.com/office/drawing/2014/main" id="{4178DAE0-A099-4153-91C1-855837FC7EB4}"/>
              </a:ext>
            </a:extLst>
          </p:cNvPr>
          <p:cNvSpPr/>
          <p:nvPr/>
        </p:nvSpPr>
        <p:spPr>
          <a:xfrm>
            <a:off x="7669727" y="6003389"/>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Rectangle 31">
            <a:extLst>
              <a:ext uri="{FF2B5EF4-FFF2-40B4-BE49-F238E27FC236}">
                <a16:creationId xmlns:a16="http://schemas.microsoft.com/office/drawing/2014/main" id="{50CFC7BE-7EB9-498E-BC47-F4E41863A6BA}"/>
              </a:ext>
            </a:extLst>
          </p:cNvPr>
          <p:cNvSpPr/>
          <p:nvPr/>
        </p:nvSpPr>
        <p:spPr>
          <a:xfrm rot="5400000">
            <a:off x="7697350" y="5441096"/>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Text Box 8">
            <a:extLst>
              <a:ext uri="{FF2B5EF4-FFF2-40B4-BE49-F238E27FC236}">
                <a16:creationId xmlns:a16="http://schemas.microsoft.com/office/drawing/2014/main" id="{779B3DB7-B575-42DF-B032-38221F2C616A}"/>
              </a:ext>
            </a:extLst>
          </p:cNvPr>
          <p:cNvSpPr txBox="1">
            <a:spLocks noChangeArrowheads="1"/>
          </p:cNvSpPr>
          <p:nvPr/>
        </p:nvSpPr>
        <p:spPr bwMode="auto">
          <a:xfrm>
            <a:off x="8030725" y="6206684"/>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Arrow: Up 33">
            <a:extLst>
              <a:ext uri="{FF2B5EF4-FFF2-40B4-BE49-F238E27FC236}">
                <a16:creationId xmlns:a16="http://schemas.microsoft.com/office/drawing/2014/main" id="{E559B1F6-2A48-4028-906A-40974281384A}"/>
              </a:ext>
            </a:extLst>
          </p:cNvPr>
          <p:cNvSpPr/>
          <p:nvPr/>
        </p:nvSpPr>
        <p:spPr>
          <a:xfrm>
            <a:off x="3170775" y="4896901"/>
            <a:ext cx="142876" cy="8747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0CE228AC-FC83-41D3-A528-125B2409DB83}"/>
              </a:ext>
            </a:extLst>
          </p:cNvPr>
          <p:cNvSpPr/>
          <p:nvPr/>
        </p:nvSpPr>
        <p:spPr>
          <a:xfrm>
            <a:off x="3818256" y="4880991"/>
            <a:ext cx="142876" cy="8747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D8306FD5-AE84-40CC-A5D4-D5EC6521563F}"/>
              </a:ext>
            </a:extLst>
          </p:cNvPr>
          <p:cNvSpPr/>
          <p:nvPr/>
        </p:nvSpPr>
        <p:spPr>
          <a:xfrm rot="10800000">
            <a:off x="8344315" y="4918578"/>
            <a:ext cx="142876" cy="8747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 36">
            <a:extLst>
              <a:ext uri="{FF2B5EF4-FFF2-40B4-BE49-F238E27FC236}">
                <a16:creationId xmlns:a16="http://schemas.microsoft.com/office/drawing/2014/main" id="{6F4D57AD-9851-45B2-843E-8951827DD435}"/>
              </a:ext>
            </a:extLst>
          </p:cNvPr>
          <p:cNvSpPr/>
          <p:nvPr/>
        </p:nvSpPr>
        <p:spPr>
          <a:xfrm rot="10800000">
            <a:off x="7830918" y="4904155"/>
            <a:ext cx="142876" cy="8747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386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28650" y="323391"/>
                <a:ext cx="10725150" cy="6647269"/>
              </a:xfrm>
              <a:prstGeom prst="rect">
                <a:avLst/>
              </a:prstGeom>
              <a:noFill/>
            </p:spPr>
            <p:txBody>
              <a:bodyPr wrap="square" rtlCol="0">
                <a:spAutoFit/>
              </a:bodyPr>
              <a:lstStyle/>
              <a:p>
                <a:r>
                  <a:rPr lang="en-US" sz="2800" dirty="0">
                    <a:solidFill>
                      <a:srgbClr val="FF0000"/>
                    </a:solidFill>
                  </a:rPr>
                  <a:t>Pressure – Volume Work (PV):</a:t>
                </a:r>
              </a:p>
              <a:p>
                <a:endParaRPr lang="en-US" sz="2400" dirty="0">
                  <a:solidFill>
                    <a:srgbClr val="FF0000"/>
                  </a:solidFill>
                </a:endParaRPr>
              </a:p>
              <a:p>
                <a:r>
                  <a:rPr lang="en-US" sz="2400" dirty="0"/>
                  <a:t>The work that is done to the expansion or compression of a gas against an external opposing pressure (P) </a:t>
                </a:r>
                <a:endParaRPr lang="en-US"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𝑃𝑉</m:t>
                      </m:r>
                      <m:r>
                        <a:rPr lang="en-US" sz="2400" b="0" i="1" smtClean="0">
                          <a:solidFill>
                            <a:schemeClr val="tx1"/>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𝐹</m:t>
                          </m:r>
                        </m:num>
                        <m:den>
                          <m:r>
                            <a:rPr lang="en-US" sz="2400" b="0" i="1" smtClean="0">
                              <a:solidFill>
                                <a:srgbClr val="FF0000"/>
                              </a:solidFill>
                              <a:latin typeface="Cambria Math" panose="02040503050406030204" pitchFamily="18" charset="0"/>
                            </a:rPr>
                            <m:t>𝐴</m:t>
                          </m:r>
                        </m:den>
                      </m:f>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𝑉</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GB" sz="2400" b="0" i="1" dirty="0">
                  <a:solidFill>
                    <a:schemeClr val="tx1"/>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𝑃𝑉</m:t>
                      </m:r>
                      <m:r>
                        <a:rPr lang="en-US" sz="2400" i="1" smtClean="0">
                          <a:solidFill>
                            <a:schemeClr val="tx1"/>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𝐹</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𝑑</m:t>
                              </m:r>
                            </m:e>
                            <m:sup>
                              <m:r>
                                <a:rPr lang="en-US" sz="2400" i="1">
                                  <a:solidFill>
                                    <a:srgbClr val="FF0000"/>
                                  </a:solidFill>
                                  <a:latin typeface="Cambria Math" panose="02040503050406030204" pitchFamily="18" charset="0"/>
                                </a:rPr>
                                <m:t>2</m:t>
                              </m:r>
                            </m:sup>
                          </m:sSup>
                        </m:den>
                      </m:f>
                      <m:r>
                        <a:rPr lang="en-US" sz="2400" i="1" smtClean="0">
                          <a:solidFill>
                            <a:schemeClr val="tx1"/>
                          </a:solidFill>
                          <a:latin typeface="Cambria Math" panose="02040503050406030204" pitchFamily="18" charset="0"/>
                          <a:ea typeface="Cambria Math" panose="02040503050406030204" pitchFamily="18" charset="0"/>
                        </a:rPr>
                        <m:t>×</m:t>
                      </m:r>
                      <m:r>
                        <a:rPr lang="en-US" sz="2400" i="1" smtClean="0">
                          <a:solidFill>
                            <a:srgbClr val="00B050"/>
                          </a:solidFill>
                          <a:latin typeface="Cambria Math" panose="02040503050406030204" pitchFamily="18" charset="0"/>
                          <a:ea typeface="Cambria Math" panose="02040503050406030204" pitchFamily="18" charset="0"/>
                        </a:rPr>
                        <m:t>𝑉</m:t>
                      </m:r>
                    </m:oMath>
                  </m:oMathPara>
                </a14:m>
                <a:endParaRPr lang="en-GB" sz="2400" i="1" dirty="0">
                  <a:solidFill>
                    <a:srgbClr val="00B050"/>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𝑃𝑉</m:t>
                      </m:r>
                      <m:r>
                        <a:rPr lang="en-US" sz="2400" i="1" smtClean="0">
                          <a:solidFill>
                            <a:schemeClr val="tx1"/>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𝐹</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𝑑</m:t>
                              </m:r>
                            </m:e>
                            <m:sup>
                              <m:r>
                                <a:rPr lang="en-US" sz="2400" i="1">
                                  <a:solidFill>
                                    <a:srgbClr val="FF0000"/>
                                  </a:solidFill>
                                  <a:latin typeface="Cambria Math" panose="02040503050406030204" pitchFamily="18" charset="0"/>
                                </a:rPr>
                                <m:t>2</m:t>
                              </m:r>
                            </m:sup>
                          </m:sSup>
                        </m:den>
                      </m:f>
                      <m:r>
                        <a:rPr lang="en-US" sz="2400" i="1">
                          <a:solidFill>
                            <a:srgbClr val="FF0000"/>
                          </a:solidFill>
                          <a:latin typeface="Cambria Math" panose="02040503050406030204" pitchFamily="18" charset="0"/>
                          <a:ea typeface="Cambria Math" panose="02040503050406030204" pitchFamily="18" charset="0"/>
                        </a:rPr>
                        <m:t>×</m:t>
                      </m:r>
                      <m:sSup>
                        <m:sSupPr>
                          <m:ctrlPr>
                            <a:rPr lang="en-US" sz="2400" i="1" smtClean="0">
                              <a:solidFill>
                                <a:srgbClr val="00B050"/>
                              </a:solidFill>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𝑑</m:t>
                          </m:r>
                        </m:e>
                        <m:sup>
                          <m:r>
                            <a:rPr lang="en-US" sz="2400" i="1">
                              <a:solidFill>
                                <a:srgbClr val="00B050"/>
                              </a:solidFill>
                              <a:latin typeface="Cambria Math" panose="02040503050406030204" pitchFamily="18" charset="0"/>
                              <a:ea typeface="Cambria Math" panose="02040503050406030204" pitchFamily="18" charset="0"/>
                            </a:rPr>
                            <m:t>3</m:t>
                          </m:r>
                        </m:sup>
                      </m:sSup>
                    </m:oMath>
                  </m:oMathPara>
                </a14:m>
                <a:endParaRPr lang="en-GB" sz="2400" i="1" dirty="0">
                  <a:solidFill>
                    <a:srgbClr val="00B050"/>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ea typeface="Cambria Math" panose="02040503050406030204" pitchFamily="18" charset="0"/>
                        </a:rPr>
                        <m:t>𝑃𝑉</m:t>
                      </m:r>
                      <m:r>
                        <a:rPr lang="en-US" sz="2400" b="0" i="1" dirty="0" smtClean="0">
                          <a:solidFill>
                            <a:schemeClr val="tx1"/>
                          </a:solidFill>
                          <a:latin typeface="Cambria Math" panose="02040503050406030204" pitchFamily="18" charset="0"/>
                          <a:ea typeface="Cambria Math" panose="02040503050406030204" pitchFamily="18" charset="0"/>
                        </a:rPr>
                        <m:t>=</m:t>
                      </m:r>
                      <m:r>
                        <a:rPr lang="en-US" sz="2400" b="0" i="1" dirty="0" smtClean="0">
                          <a:solidFill>
                            <a:srgbClr val="FF0000"/>
                          </a:solidFill>
                          <a:latin typeface="Cambria Math" panose="02040503050406030204" pitchFamily="18" charset="0"/>
                          <a:ea typeface="Cambria Math" panose="02040503050406030204" pitchFamily="18" charset="0"/>
                        </a:rPr>
                        <m:t>𝐹</m:t>
                      </m:r>
                      <m:r>
                        <a:rPr lang="en-US" sz="2400" b="0" i="1" dirty="0" smtClean="0">
                          <a:solidFill>
                            <a:schemeClr val="tx1"/>
                          </a:solidFill>
                          <a:latin typeface="Cambria Math" panose="02040503050406030204" pitchFamily="18" charset="0"/>
                          <a:ea typeface="Cambria Math" panose="02040503050406030204" pitchFamily="18" charset="0"/>
                        </a:rPr>
                        <m:t>×</m:t>
                      </m:r>
                      <m:r>
                        <a:rPr lang="en-US" sz="2400" b="0" i="1" dirty="0" smtClean="0">
                          <a:solidFill>
                            <a:srgbClr val="00B050"/>
                          </a:solidFill>
                          <a:latin typeface="Cambria Math" panose="02040503050406030204" pitchFamily="18" charset="0"/>
                          <a:ea typeface="Cambria Math" panose="02040503050406030204" pitchFamily="18" charset="0"/>
                        </a:rPr>
                        <m:t>𝑑</m:t>
                      </m:r>
                    </m:oMath>
                  </m:oMathPara>
                </a14:m>
                <a:endParaRPr lang="en-US" sz="2400" dirty="0">
                  <a:solidFill>
                    <a:srgbClr val="00B050"/>
                  </a:solidFill>
                  <a:ea typeface="Cambria Math" panose="02040503050406030204" pitchFamily="18" charset="0"/>
                </a:endParaRPr>
              </a:p>
              <a:p>
                <a:endParaRPr lang="en-US" sz="2400" dirty="0">
                  <a:solidFill>
                    <a:srgbClr val="FF0000"/>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600" i="1">
                          <a:solidFill>
                            <a:srgbClr val="FF0000"/>
                          </a:solidFill>
                          <a:latin typeface="Cambria Math" panose="02040503050406030204" pitchFamily="18" charset="0"/>
                        </a:rPr>
                        <m:t>𝑃𝑉</m:t>
                      </m:r>
                      <m:r>
                        <a:rPr lang="en-US" sz="3600" i="1">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𝑊𝑜𝑟𝑘</m:t>
                      </m:r>
                      <m:r>
                        <a:rPr lang="en-US" sz="3600" b="0" i="1" smtClean="0">
                          <a:solidFill>
                            <a:srgbClr val="FF0000"/>
                          </a:solidFill>
                          <a:latin typeface="Cambria Math" panose="02040503050406030204" pitchFamily="18" charset="0"/>
                        </a:rPr>
                        <m:t> (</m:t>
                      </m:r>
                      <m:r>
                        <a:rPr lang="en-US" sz="3600" b="0" i="1" smtClean="0">
                          <a:solidFill>
                            <a:srgbClr val="FF0000"/>
                          </a:solidFill>
                          <a:latin typeface="Cambria Math" panose="02040503050406030204" pitchFamily="18" charset="0"/>
                        </a:rPr>
                        <m:t>𝑤</m:t>
                      </m:r>
                      <m:r>
                        <a:rPr lang="en-US" sz="3600" b="0" i="1" smtClean="0">
                          <a:solidFill>
                            <a:srgbClr val="FF0000"/>
                          </a:solidFill>
                          <a:latin typeface="Cambria Math" panose="02040503050406030204" pitchFamily="18" charset="0"/>
                        </a:rPr>
                        <m:t>)</m:t>
                      </m:r>
                    </m:oMath>
                  </m:oMathPara>
                </a14:m>
                <a:endParaRPr lang="en-US" sz="4000" dirty="0">
                  <a:solidFill>
                    <a:srgbClr val="FF0000"/>
                  </a:solidFill>
                  <a:ea typeface="Cambria Math" panose="02040503050406030204" pitchFamily="18" charset="0"/>
                </a:endParaRPr>
              </a:p>
              <a:p>
                <a:endParaRPr lang="en-GB" sz="28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28650" y="323391"/>
                <a:ext cx="10725150" cy="6647269"/>
              </a:xfrm>
              <a:prstGeom prst="rect">
                <a:avLst/>
              </a:prstGeom>
              <a:blipFill>
                <a:blip r:embed="rId2"/>
                <a:stretch>
                  <a:fillRect l="-1136" t="-826"/>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5157A519-BAB9-4402-AD10-BEB3A319FAE6}" type="slidenum">
              <a:rPr lang="en-GB" smtClean="0"/>
              <a:pPr/>
              <a:t>51</a:t>
            </a:fld>
            <a:endParaRPr lang="en-GB"/>
          </a:p>
        </p:txBody>
      </p:sp>
    </p:spTree>
    <p:extLst>
      <p:ext uri="{BB962C8B-B14F-4D97-AF65-F5344CB8AC3E}">
        <p14:creationId xmlns:p14="http://schemas.microsoft.com/office/powerpoint/2010/main" val="761119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075" y="824240"/>
            <a:ext cx="6854505" cy="2246769"/>
          </a:xfrm>
          <a:prstGeom prst="rect">
            <a:avLst/>
          </a:prstGeom>
        </p:spPr>
        <p:txBody>
          <a:bodyPr wrap="none">
            <a:spAutoFit/>
          </a:bodyPr>
          <a:lstStyle/>
          <a:p>
            <a:pPr lvl="0"/>
            <a:r>
              <a:rPr lang="en-US" sz="2800" dirty="0">
                <a:solidFill>
                  <a:srgbClr val="FF0000"/>
                </a:solidFill>
              </a:rPr>
              <a:t>Pressure – Volume Work (PV):</a:t>
            </a:r>
          </a:p>
          <a:p>
            <a:pPr lvl="0"/>
            <a:endParaRPr lang="en-US" sz="2800" dirty="0">
              <a:solidFill>
                <a:srgbClr val="FF0000"/>
              </a:solidFill>
            </a:endParaRPr>
          </a:p>
          <a:p>
            <a:pPr lvl="0"/>
            <a:r>
              <a:rPr lang="en-US" sz="2800" dirty="0">
                <a:solidFill>
                  <a:srgbClr val="00B050"/>
                </a:solidFill>
              </a:rPr>
              <a:t>1- Expression for Isothermal </a:t>
            </a:r>
            <a:r>
              <a:rPr lang="en-US" sz="2800" dirty="0">
                <a:solidFill>
                  <a:srgbClr val="0070C0"/>
                </a:solidFill>
              </a:rPr>
              <a:t>Irreversible</a:t>
            </a:r>
            <a:r>
              <a:rPr lang="en-US" sz="2800" dirty="0">
                <a:solidFill>
                  <a:srgbClr val="00B050"/>
                </a:solidFill>
              </a:rPr>
              <a:t> Work</a:t>
            </a:r>
          </a:p>
          <a:p>
            <a:pPr lvl="0"/>
            <a:endParaRPr lang="en-US" sz="2800" dirty="0">
              <a:solidFill>
                <a:srgbClr val="00B050"/>
              </a:solidFill>
            </a:endParaRPr>
          </a:p>
          <a:p>
            <a:pPr lvl="0"/>
            <a:r>
              <a:rPr lang="en-US" sz="2800" dirty="0">
                <a:solidFill>
                  <a:srgbClr val="00B050"/>
                </a:solidFill>
              </a:rPr>
              <a:t>2- Expression for Isothermal </a:t>
            </a:r>
            <a:r>
              <a:rPr lang="en-US" sz="2800" dirty="0">
                <a:solidFill>
                  <a:srgbClr val="0070C0"/>
                </a:solidFill>
              </a:rPr>
              <a:t>Reversible</a:t>
            </a:r>
            <a:r>
              <a:rPr lang="en-US" sz="2800" dirty="0">
                <a:solidFill>
                  <a:srgbClr val="00B050"/>
                </a:solidFill>
              </a:rPr>
              <a:t> work</a:t>
            </a:r>
          </a:p>
        </p:txBody>
      </p:sp>
      <p:sp>
        <p:nvSpPr>
          <p:cNvPr id="3" name="Slide Number Placeholder 2"/>
          <p:cNvSpPr>
            <a:spLocks noGrp="1"/>
          </p:cNvSpPr>
          <p:nvPr>
            <p:ph type="sldNum" sz="quarter" idx="12"/>
          </p:nvPr>
        </p:nvSpPr>
        <p:spPr/>
        <p:txBody>
          <a:bodyPr/>
          <a:lstStyle/>
          <a:p>
            <a:fld id="{5157A519-BAB9-4402-AD10-BEB3A319FAE6}" type="slidenum">
              <a:rPr lang="en-GB" smtClean="0"/>
              <a:pPr/>
              <a:t>52</a:t>
            </a:fld>
            <a:endParaRPr lang="en-GB"/>
          </a:p>
        </p:txBody>
      </p:sp>
    </p:spTree>
    <p:extLst>
      <p:ext uri="{BB962C8B-B14F-4D97-AF65-F5344CB8AC3E}">
        <p14:creationId xmlns:p14="http://schemas.microsoft.com/office/powerpoint/2010/main" val="3324478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536" y="149721"/>
            <a:ext cx="10496550" cy="3970318"/>
          </a:xfrm>
          <a:prstGeom prst="rect">
            <a:avLst/>
          </a:prstGeom>
        </p:spPr>
        <p:txBody>
          <a:bodyPr wrap="square">
            <a:spAutoFit/>
          </a:bodyPr>
          <a:lstStyle/>
          <a:p>
            <a:pPr lvl="0"/>
            <a:r>
              <a:rPr lang="en-US" sz="2800" dirty="0">
                <a:solidFill>
                  <a:srgbClr val="FF0000"/>
                </a:solidFill>
              </a:rPr>
              <a:t>1- Expression for Isothermal Irreversible Work</a:t>
            </a:r>
          </a:p>
          <a:p>
            <a:pPr lvl="0"/>
            <a:endParaRPr lang="en-US" sz="2800" dirty="0">
              <a:solidFill>
                <a:srgbClr val="FF0000"/>
              </a:solidFill>
            </a:endParaRPr>
          </a:p>
          <a:p>
            <a:pPr lvl="0"/>
            <a:r>
              <a:rPr lang="en-US" sz="2400" dirty="0"/>
              <a:t>Consider an ideal gas in a cylinder which is fitted with </a:t>
            </a:r>
            <a:r>
              <a:rPr lang="en-US" sz="2400" dirty="0">
                <a:solidFill>
                  <a:srgbClr val="00B050"/>
                </a:solidFill>
              </a:rPr>
              <a:t>weightless</a:t>
            </a:r>
            <a:r>
              <a:rPr lang="en-US" sz="2400" dirty="0"/>
              <a:t> and </a:t>
            </a:r>
            <a:r>
              <a:rPr lang="en-US" sz="2400" dirty="0">
                <a:solidFill>
                  <a:srgbClr val="00B050"/>
                </a:solidFill>
              </a:rPr>
              <a:t>frictionless </a:t>
            </a:r>
            <a:r>
              <a:rPr lang="en-US" sz="2400" dirty="0"/>
              <a:t>piston, having</a:t>
            </a:r>
            <a:r>
              <a:rPr lang="en-US" sz="2400" dirty="0">
                <a:solidFill>
                  <a:srgbClr val="FF0000"/>
                </a:solidFill>
              </a:rPr>
              <a:t> P</a:t>
            </a:r>
            <a:r>
              <a:rPr lang="en-US" sz="2400" baseline="-25000" dirty="0">
                <a:solidFill>
                  <a:srgbClr val="FF0000"/>
                </a:solidFill>
              </a:rPr>
              <a:t>1</a:t>
            </a:r>
            <a:r>
              <a:rPr lang="en-US" sz="2400" dirty="0">
                <a:solidFill>
                  <a:srgbClr val="FF0000"/>
                </a:solidFill>
              </a:rPr>
              <a:t> </a:t>
            </a:r>
            <a:r>
              <a:rPr lang="en-US" sz="2400" dirty="0"/>
              <a:t>and </a:t>
            </a:r>
            <a:r>
              <a:rPr lang="en-US" sz="2400" dirty="0">
                <a:solidFill>
                  <a:srgbClr val="FF0000"/>
                </a:solidFill>
              </a:rPr>
              <a:t>V</a:t>
            </a:r>
            <a:r>
              <a:rPr lang="en-US" sz="2400" baseline="-25000" dirty="0">
                <a:solidFill>
                  <a:srgbClr val="FF0000"/>
                </a:solidFill>
              </a:rPr>
              <a:t>1</a:t>
            </a:r>
            <a:r>
              <a:rPr lang="en-US" sz="2400" dirty="0"/>
              <a:t> and at </a:t>
            </a:r>
            <a:r>
              <a:rPr lang="en-US" sz="2400" dirty="0">
                <a:solidFill>
                  <a:srgbClr val="00B050"/>
                </a:solidFill>
              </a:rPr>
              <a:t>constant temperature </a:t>
            </a:r>
            <a:r>
              <a:rPr lang="en-US" sz="2400" dirty="0"/>
              <a:t>(T)</a:t>
            </a:r>
          </a:p>
          <a:p>
            <a:pPr lvl="0"/>
            <a:endParaRPr lang="en-US" sz="2400" dirty="0"/>
          </a:p>
          <a:p>
            <a:pPr lvl="0"/>
            <a:r>
              <a:rPr lang="en-US" sz="2800" dirty="0">
                <a:solidFill>
                  <a:srgbClr val="00B050"/>
                </a:solidFill>
              </a:rPr>
              <a:t>In the case of Expansion</a:t>
            </a:r>
          </a:p>
          <a:p>
            <a:pPr lvl="0"/>
            <a:endParaRPr lang="en-US" sz="2400" dirty="0"/>
          </a:p>
          <a:p>
            <a:pPr lvl="0"/>
            <a:r>
              <a:rPr lang="en-US" sz="2400" dirty="0"/>
              <a:t>Suppose as the gas expands, It pushes the piston </a:t>
            </a:r>
            <a:r>
              <a:rPr lang="en-US" sz="2400" dirty="0">
                <a:solidFill>
                  <a:srgbClr val="00B050"/>
                </a:solidFill>
              </a:rPr>
              <a:t>upward</a:t>
            </a:r>
            <a:r>
              <a:rPr lang="en-US" sz="2400" dirty="0"/>
              <a:t> against </a:t>
            </a:r>
            <a:r>
              <a:rPr lang="en-US" sz="2400" dirty="0">
                <a:solidFill>
                  <a:srgbClr val="FF0000"/>
                </a:solidFill>
              </a:rPr>
              <a:t>opposing pressure P</a:t>
            </a:r>
            <a:r>
              <a:rPr lang="en-US" sz="2400" baseline="-25000" dirty="0">
                <a:solidFill>
                  <a:srgbClr val="FF0000"/>
                </a:solidFill>
              </a:rPr>
              <a:t>opp</a:t>
            </a:r>
            <a:r>
              <a:rPr lang="en-US" sz="2400" dirty="0"/>
              <a:t>, which in this case is </a:t>
            </a:r>
            <a:r>
              <a:rPr lang="en-US" sz="2400" dirty="0">
                <a:solidFill>
                  <a:srgbClr val="FF0000"/>
                </a:solidFill>
              </a:rPr>
              <a:t>the external pressure </a:t>
            </a:r>
            <a:r>
              <a:rPr lang="en-US" sz="2400" dirty="0" err="1">
                <a:solidFill>
                  <a:srgbClr val="FF0000"/>
                </a:solidFill>
              </a:rPr>
              <a:t>P</a:t>
            </a:r>
            <a:r>
              <a:rPr lang="en-US" sz="2400" baseline="-25000" dirty="0" err="1">
                <a:solidFill>
                  <a:srgbClr val="FF0000"/>
                </a:solidFill>
              </a:rPr>
              <a:t>ex</a:t>
            </a:r>
            <a:r>
              <a:rPr lang="en-US" sz="2400" dirty="0">
                <a:solidFill>
                  <a:srgbClr val="FF0000"/>
                </a:solidFill>
              </a:rPr>
              <a:t> </a:t>
            </a:r>
            <a:r>
              <a:rPr lang="en-US" sz="2400" dirty="0"/>
              <a:t>through distance (d). And The volume will change</a:t>
            </a:r>
          </a:p>
        </p:txBody>
      </p:sp>
      <p:cxnSp>
        <p:nvCxnSpPr>
          <p:cNvPr id="3" name="Straight Connector 2"/>
          <p:cNvCxnSpPr/>
          <p:nvPr/>
        </p:nvCxnSpPr>
        <p:spPr>
          <a:xfrm>
            <a:off x="3924825" y="4746355"/>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flipH="1">
            <a:off x="3924825" y="6471015"/>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896375" y="4746990"/>
            <a:ext cx="0" cy="1724025"/>
          </a:xfrm>
          <a:prstGeom prst="line">
            <a:avLst/>
          </a:prstGeom>
          <a:noFill/>
          <a:ln w="19050" cap="flat" cmpd="sng" algn="ctr">
            <a:solidFill>
              <a:sysClr val="windowText" lastClr="000000"/>
            </a:solidFill>
            <a:prstDash val="solid"/>
            <a:miter lim="800000"/>
          </a:ln>
          <a:effectLst/>
        </p:spPr>
      </p:cxnSp>
      <p:sp>
        <p:nvSpPr>
          <p:cNvPr id="6" name="Rectangle 5"/>
          <p:cNvSpPr/>
          <p:nvPr/>
        </p:nvSpPr>
        <p:spPr>
          <a:xfrm>
            <a:off x="3924825" y="5851890"/>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p:cNvSpPr/>
          <p:nvPr/>
        </p:nvSpPr>
        <p:spPr>
          <a:xfrm rot="5400000">
            <a:off x="3952448" y="5289597"/>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ight Brace 7"/>
          <p:cNvSpPr/>
          <p:nvPr/>
        </p:nvSpPr>
        <p:spPr>
          <a:xfrm>
            <a:off x="5029725" y="5994765"/>
            <a:ext cx="45085" cy="476250"/>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2"/>
          <p:cNvSpPr txBox="1">
            <a:spLocks noChangeArrowheads="1"/>
          </p:cNvSpPr>
          <p:nvPr/>
        </p:nvSpPr>
        <p:spPr bwMode="auto">
          <a:xfrm>
            <a:off x="5270940" y="6079855"/>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4285823" y="6055185"/>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 name="Straight Connector 10"/>
          <p:cNvCxnSpPr/>
          <p:nvPr/>
        </p:nvCxnSpPr>
        <p:spPr>
          <a:xfrm>
            <a:off x="6574241" y="4721685"/>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574241" y="6446345"/>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545791" y="4722320"/>
            <a:ext cx="0" cy="1724025"/>
          </a:xfrm>
          <a:prstGeom prst="line">
            <a:avLst/>
          </a:prstGeom>
          <a:noFill/>
          <a:ln w="19050" cap="flat" cmpd="sng" algn="ctr">
            <a:solidFill>
              <a:sysClr val="windowText" lastClr="000000"/>
            </a:solidFill>
            <a:prstDash val="solid"/>
            <a:miter lim="800000"/>
          </a:ln>
          <a:effectLst/>
        </p:spPr>
      </p:cxnSp>
      <p:sp>
        <p:nvSpPr>
          <p:cNvPr id="14" name="Rectangle 13"/>
          <p:cNvSpPr/>
          <p:nvPr/>
        </p:nvSpPr>
        <p:spPr>
          <a:xfrm>
            <a:off x="6583766" y="5321332"/>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ectangle 14"/>
          <p:cNvSpPr/>
          <p:nvPr/>
        </p:nvSpPr>
        <p:spPr>
          <a:xfrm rot="5400000">
            <a:off x="6597626" y="4764119"/>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ight Brace 15"/>
          <p:cNvSpPr/>
          <p:nvPr/>
        </p:nvSpPr>
        <p:spPr>
          <a:xfrm>
            <a:off x="7679141" y="5464207"/>
            <a:ext cx="45719" cy="98213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2"/>
          <p:cNvSpPr txBox="1">
            <a:spLocks noChangeArrowheads="1"/>
          </p:cNvSpPr>
          <p:nvPr/>
        </p:nvSpPr>
        <p:spPr bwMode="auto">
          <a:xfrm>
            <a:off x="7858209" y="5799502"/>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8"/>
          <p:cNvSpPr txBox="1">
            <a:spLocks noChangeArrowheads="1"/>
          </p:cNvSpPr>
          <p:nvPr/>
        </p:nvSpPr>
        <p:spPr bwMode="auto">
          <a:xfrm>
            <a:off x="6935239" y="6030515"/>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9" name="Straight Connector 18"/>
          <p:cNvCxnSpPr/>
          <p:nvPr/>
        </p:nvCxnSpPr>
        <p:spPr>
          <a:xfrm>
            <a:off x="4965664" y="5994765"/>
            <a:ext cx="1565239"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965664" y="5474340"/>
            <a:ext cx="156523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518032" y="5527799"/>
            <a:ext cx="306494" cy="369332"/>
          </a:xfrm>
          <a:prstGeom prst="rect">
            <a:avLst/>
          </a:prstGeom>
          <a:noFill/>
        </p:spPr>
        <p:txBody>
          <a:bodyPr wrap="none" rtlCol="0">
            <a:spAutoFit/>
          </a:bodyPr>
          <a:lstStyle/>
          <a:p>
            <a:r>
              <a:rPr lang="en-US" dirty="0"/>
              <a:t>d</a:t>
            </a:r>
            <a:endParaRPr lang="en-GB" dirty="0"/>
          </a:p>
        </p:txBody>
      </p:sp>
      <p:cxnSp>
        <p:nvCxnSpPr>
          <p:cNvPr id="22" name="Straight Arrow Connector 21"/>
          <p:cNvCxnSpPr/>
          <p:nvPr/>
        </p:nvCxnSpPr>
        <p:spPr>
          <a:xfrm flipH="1">
            <a:off x="6805246" y="4211320"/>
            <a:ext cx="8792" cy="10358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a:off x="7374122" y="4211320"/>
            <a:ext cx="8792" cy="10358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574671" y="3804887"/>
            <a:ext cx="1104470" cy="369332"/>
          </a:xfrm>
          <a:prstGeom prst="rect">
            <a:avLst/>
          </a:prstGeom>
        </p:spPr>
        <p:txBody>
          <a:bodyPr wrap="none">
            <a:spAutoFit/>
          </a:bodyPr>
          <a:lstStyle/>
          <a:p>
            <a:pPr lvl="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Arial" panose="020B0604020202020204" pitchFamily="34" charset="0"/>
              </a:rPr>
              <a:t>P</a:t>
            </a:r>
            <a:r>
              <a:rPr lang="en-US" altLang="en-US" baseline="-25000" dirty="0">
                <a:latin typeface="Calibri" panose="020F0502020204030204" pitchFamily="34" charset="0"/>
                <a:ea typeface="Calibri" panose="020F0502020204030204" pitchFamily="34" charset="0"/>
                <a:cs typeface="Arial" panose="020B0604020202020204" pitchFamily="34" charset="0"/>
              </a:rPr>
              <a:t>opp</a:t>
            </a:r>
            <a:r>
              <a:rPr lang="en-US" altLang="en-US" dirty="0">
                <a:latin typeface="Calibri" panose="020F0502020204030204" pitchFamily="34" charset="0"/>
                <a:ea typeface="Calibri" panose="020F0502020204030204" pitchFamily="34" charset="0"/>
                <a:cs typeface="Arial" panose="020B0604020202020204" pitchFamily="34" charset="0"/>
              </a:rPr>
              <a:t> or </a:t>
            </a:r>
            <a:r>
              <a:rPr lang="en-US" altLang="en-US" dirty="0" err="1">
                <a:latin typeface="Calibri" panose="020F0502020204030204" pitchFamily="34" charset="0"/>
                <a:ea typeface="Calibri" panose="020F0502020204030204" pitchFamily="34" charset="0"/>
                <a:cs typeface="Arial" panose="020B0604020202020204" pitchFamily="34" charset="0"/>
              </a:rPr>
              <a:t>P</a:t>
            </a:r>
            <a:r>
              <a:rPr lang="en-US" altLang="en-US" baseline="-25000" dirty="0" err="1">
                <a:latin typeface="Calibri" panose="020F0502020204030204" pitchFamily="34" charset="0"/>
                <a:ea typeface="Calibri" panose="020F0502020204030204" pitchFamily="34" charset="0"/>
                <a:cs typeface="Arial" panose="020B0604020202020204" pitchFamily="34" charset="0"/>
              </a:rPr>
              <a:t>ex</a:t>
            </a:r>
            <a:endParaRPr lang="en-US" altLang="en-US" sz="2000" dirty="0">
              <a:latin typeface="Arial" panose="020B0604020202020204" pitchFamily="34" charset="0"/>
            </a:endParaRPr>
          </a:p>
        </p:txBody>
      </p:sp>
      <p:sp>
        <p:nvSpPr>
          <p:cNvPr id="25" name="Slide Number Placeholder 24"/>
          <p:cNvSpPr>
            <a:spLocks noGrp="1"/>
          </p:cNvSpPr>
          <p:nvPr>
            <p:ph type="sldNum" sz="quarter" idx="12"/>
          </p:nvPr>
        </p:nvSpPr>
        <p:spPr/>
        <p:txBody>
          <a:bodyPr/>
          <a:lstStyle/>
          <a:p>
            <a:fld id="{5157A519-BAB9-4402-AD10-BEB3A319FAE6}" type="slidenum">
              <a:rPr lang="en-GB" smtClean="0"/>
              <a:pPr/>
              <a:t>53</a:t>
            </a:fld>
            <a:endParaRPr lang="en-GB"/>
          </a:p>
        </p:txBody>
      </p:sp>
    </p:spTree>
    <p:extLst>
      <p:ext uri="{BB962C8B-B14F-4D97-AF65-F5344CB8AC3E}">
        <p14:creationId xmlns:p14="http://schemas.microsoft.com/office/powerpoint/2010/main" val="64084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810883" y="-793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extBox 26"/>
          <p:cNvSpPr txBox="1"/>
          <p:nvPr/>
        </p:nvSpPr>
        <p:spPr>
          <a:xfrm>
            <a:off x="1037492" y="545123"/>
            <a:ext cx="184731" cy="369332"/>
          </a:xfrm>
          <a:prstGeom prst="rect">
            <a:avLst/>
          </a:prstGeom>
          <a:noFill/>
        </p:spPr>
        <p:txBody>
          <a:bodyPr wrap="none" rtlCol="0">
            <a:spAutoFit/>
          </a:bodyPr>
          <a:lstStyle/>
          <a:p>
            <a:endParaRPr lang="en-GB" dirty="0"/>
          </a:p>
        </p:txBody>
      </p:sp>
      <mc:AlternateContent xmlns:mc="http://schemas.openxmlformats.org/markup-compatibility/2006" xmlns:a14="http://schemas.microsoft.com/office/drawing/2010/main">
        <mc:Choice Requires="a14">
          <p:sp>
            <p:nvSpPr>
              <p:cNvPr id="28" name="TextBox 27"/>
              <p:cNvSpPr txBox="1"/>
              <p:nvPr/>
            </p:nvSpPr>
            <p:spPr>
              <a:xfrm>
                <a:off x="3499706" y="458249"/>
                <a:ext cx="4553682" cy="3323987"/>
              </a:xfrm>
              <a:prstGeom prst="rect">
                <a:avLst/>
              </a:prstGeom>
              <a:noFill/>
            </p:spPr>
            <p:txBody>
              <a:bodyPr wrap="none" rtlCol="0">
                <a:spAutoFit/>
              </a:bodyPr>
              <a:lstStyle/>
              <a:p>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𝑊𝑜𝑟𝑘</m:t>
                      </m:r>
                      <m:r>
                        <a:rPr lang="en-US" sz="2400" i="1" dirty="0" smtClean="0">
                          <a:latin typeface="Cambria Math" panose="02040503050406030204" pitchFamily="18" charset="0"/>
                        </a:rPr>
                        <m:t> (</m:t>
                      </m:r>
                      <m:r>
                        <a:rPr lang="en-US" sz="2400" i="1" dirty="0" smtClean="0">
                          <a:latin typeface="Cambria Math" panose="02040503050406030204" pitchFamily="18" charset="0"/>
                        </a:rPr>
                        <m:t>𝑤</m:t>
                      </m:r>
                      <m:r>
                        <a:rPr lang="en-US" sz="2400" i="1" dirty="0" smtClean="0">
                          <a:latin typeface="Cambria Math" panose="02040503050406030204" pitchFamily="18" charset="0"/>
                        </a:rPr>
                        <m:t>) = − </m:t>
                      </m:r>
                      <m:r>
                        <a:rPr lang="en-US" sz="2400" i="1" dirty="0" smtClean="0">
                          <a:latin typeface="Cambria Math" panose="02040503050406030204" pitchFamily="18" charset="0"/>
                        </a:rPr>
                        <m:t>𝐹</m:t>
                      </m:r>
                      <m:r>
                        <a:rPr lang="en-US" sz="2400" i="1" dirty="0" smtClean="0">
                          <a:latin typeface="Cambria Math" panose="02040503050406030204" pitchFamily="18" charset="0"/>
                        </a:rPr>
                        <m:t> × </m:t>
                      </m:r>
                      <m:r>
                        <a:rPr lang="en-US" sz="2400" i="1" dirty="0" smtClean="0">
                          <a:latin typeface="Cambria Math" panose="02040503050406030204" pitchFamily="18" charset="0"/>
                        </a:rPr>
                        <m:t>𝑑</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𝑊𝑜𝑟𝑘</m:t>
                      </m:r>
                      <m:r>
                        <a:rPr lang="en-US" sz="2400" i="1" dirty="0" smtClean="0">
                          <a:latin typeface="Cambria Math" panose="02040503050406030204" pitchFamily="18" charset="0"/>
                        </a:rPr>
                        <m:t> (</m:t>
                      </m:r>
                      <m:r>
                        <a:rPr lang="en-US" sz="2400" i="1" dirty="0" smtClean="0">
                          <a:latin typeface="Cambria Math" panose="02040503050406030204" pitchFamily="18" charset="0"/>
                        </a:rPr>
                        <m:t>𝑤</m:t>
                      </m:r>
                      <m:r>
                        <a:rPr lang="en-US" sz="2400" i="1" dirty="0" smtClean="0">
                          <a:latin typeface="Cambria Math" panose="02040503050406030204" pitchFamily="18" charset="0"/>
                        </a:rPr>
                        <m:t>) = − </m:t>
                      </m:r>
                      <m:r>
                        <a:rPr lang="en-US" sz="2400" i="1" dirty="0" err="1" smtClean="0">
                          <a:latin typeface="Cambria Math" panose="02040503050406030204" pitchFamily="18" charset="0"/>
                        </a:rPr>
                        <m:t>𝑃</m:t>
                      </m:r>
                      <m:r>
                        <a:rPr lang="en-US" sz="2400" i="1" baseline="-25000" dirty="0" err="1" smtClean="0">
                          <a:latin typeface="Cambria Math" panose="02040503050406030204" pitchFamily="18" charset="0"/>
                        </a:rPr>
                        <m:t>𝑒𝑥</m:t>
                      </m:r>
                      <m:r>
                        <a:rPr lang="en-US" sz="2400" i="1" dirty="0" smtClean="0">
                          <a:latin typeface="Cambria Math" panose="02040503050406030204" pitchFamily="18" charset="0"/>
                        </a:rPr>
                        <m:t> × </m:t>
                      </m:r>
                      <m:r>
                        <a:rPr lang="en-US" sz="2400" i="1" dirty="0" smtClean="0">
                          <a:latin typeface="Cambria Math" panose="02040503050406030204" pitchFamily="18" charset="0"/>
                        </a:rPr>
                        <m:t>𝐴</m:t>
                      </m:r>
                      <m:r>
                        <a:rPr lang="en-US" sz="2400" i="1" dirty="0" smtClean="0">
                          <a:latin typeface="Cambria Math" panose="02040503050406030204" pitchFamily="18" charset="0"/>
                        </a:rPr>
                        <m:t> × </m:t>
                      </m:r>
                      <m:r>
                        <a:rPr lang="en-US" sz="2400" i="1" dirty="0" smtClean="0">
                          <a:latin typeface="Cambria Math" panose="02040503050406030204" pitchFamily="18" charset="0"/>
                        </a:rPr>
                        <m:t>𝑑</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𝑊𝑜𝑟𝑘</m:t>
                      </m:r>
                      <m:r>
                        <a:rPr lang="en-US" sz="2400" i="1" dirty="0" smtClean="0">
                          <a:latin typeface="Cambria Math" panose="02040503050406030204" pitchFamily="18" charset="0"/>
                        </a:rPr>
                        <m:t> (</m:t>
                      </m:r>
                      <m:r>
                        <a:rPr lang="en-US" sz="2400" i="1" dirty="0" smtClean="0">
                          <a:latin typeface="Cambria Math" panose="02040503050406030204" pitchFamily="18" charset="0"/>
                        </a:rPr>
                        <m:t>𝑤</m:t>
                      </m:r>
                      <m:r>
                        <a:rPr lang="en-US" sz="2400" i="1" dirty="0" smtClean="0">
                          <a:latin typeface="Cambria Math" panose="02040503050406030204" pitchFamily="18" charset="0"/>
                        </a:rPr>
                        <m:t>) = −</m:t>
                      </m:r>
                      <m:r>
                        <a:rPr lang="en-US" sz="2400" i="1" dirty="0" err="1" smtClean="0">
                          <a:latin typeface="Cambria Math" panose="02040503050406030204" pitchFamily="18" charset="0"/>
                        </a:rPr>
                        <m:t>𝑃</m:t>
                      </m:r>
                      <m:r>
                        <a:rPr lang="en-US" sz="2400" i="1" baseline="-25000" dirty="0" err="1" smtClean="0">
                          <a:latin typeface="Cambria Math" panose="02040503050406030204" pitchFamily="18" charset="0"/>
                        </a:rPr>
                        <m:t>𝑒𝑥</m:t>
                      </m:r>
                      <m:r>
                        <a:rPr lang="en-US" sz="2400" i="1" dirty="0" smtClean="0">
                          <a:latin typeface="Cambria Math" panose="02040503050406030204" pitchFamily="18" charset="0"/>
                        </a:rPr>
                        <m:t> × (</m:t>
                      </m:r>
                      <m:r>
                        <a:rPr lang="en-US" sz="2400" i="1" dirty="0" smtClean="0">
                          <a:latin typeface="Cambria Math" panose="02040503050406030204" pitchFamily="18" charset="0"/>
                        </a:rPr>
                        <m:t>𝑉</m:t>
                      </m:r>
                      <m:r>
                        <a:rPr lang="en-US" sz="2400" i="1" baseline="-25000" dirty="0" smtClean="0">
                          <a:latin typeface="Cambria Math" panose="02040503050406030204" pitchFamily="18" charset="0"/>
                        </a:rPr>
                        <m:t>2</m:t>
                      </m:r>
                      <m:r>
                        <a:rPr lang="en-US" sz="2400" i="1" dirty="0" smtClean="0">
                          <a:latin typeface="Cambria Math" panose="02040503050406030204" pitchFamily="18" charset="0"/>
                        </a:rPr>
                        <m:t> – </m:t>
                      </m:r>
                      <m:r>
                        <a:rPr lang="en-US" sz="2400" i="1" dirty="0" smtClean="0">
                          <a:latin typeface="Cambria Math" panose="02040503050406030204" pitchFamily="18" charset="0"/>
                        </a:rPr>
                        <m:t>𝑉</m:t>
                      </m:r>
                      <m:r>
                        <a:rPr lang="en-US" sz="2400" i="1" baseline="-25000" dirty="0" smtClean="0">
                          <a:latin typeface="Cambria Math" panose="02040503050406030204" pitchFamily="18" charset="0"/>
                        </a:rPr>
                        <m:t>1</m:t>
                      </m:r>
                      <m:r>
                        <a:rPr lang="en-US" sz="2400" i="1" dirty="0" smtClean="0">
                          <a:latin typeface="Cambria Math" panose="02040503050406030204" pitchFamily="18" charset="0"/>
                        </a:rPr>
                        <m:t>)</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𝑊𝑜𝑟𝑘</m:t>
                      </m:r>
                      <m:r>
                        <a:rPr lang="en-US" sz="2400" i="1" dirty="0" smtClean="0">
                          <a:latin typeface="Cambria Math" panose="02040503050406030204" pitchFamily="18" charset="0"/>
                        </a:rPr>
                        <m:t> (</m:t>
                      </m:r>
                      <m:r>
                        <a:rPr lang="en-US" sz="2400" i="1" dirty="0" smtClean="0">
                          <a:latin typeface="Cambria Math" panose="02040503050406030204" pitchFamily="18" charset="0"/>
                        </a:rPr>
                        <m:t>𝑤</m:t>
                      </m:r>
                      <m:r>
                        <a:rPr lang="en-US" sz="2400" i="1" dirty="0" smtClean="0">
                          <a:latin typeface="Cambria Math" panose="02040503050406030204" pitchFamily="18" charset="0"/>
                        </a:rPr>
                        <m:t>) = −</m:t>
                      </m:r>
                      <m:r>
                        <a:rPr lang="en-US" sz="2400" i="1" dirty="0" err="1" smtClean="0">
                          <a:latin typeface="Cambria Math" panose="02040503050406030204" pitchFamily="18" charset="0"/>
                        </a:rPr>
                        <m:t>𝑃</m:t>
                      </m:r>
                      <m:r>
                        <a:rPr lang="en-US" sz="2400" i="1" baseline="-25000" dirty="0" err="1" smtClean="0">
                          <a:latin typeface="Cambria Math" panose="02040503050406030204" pitchFamily="18" charset="0"/>
                        </a:rPr>
                        <m:t>𝑒𝑥</m:t>
                      </m:r>
                      <m:r>
                        <a:rPr lang="en-US" sz="2400" i="1" dirty="0" smtClean="0">
                          <a:latin typeface="Cambria Math" panose="02040503050406030204" pitchFamily="18" charset="0"/>
                        </a:rPr>
                        <m:t> × ∆</m:t>
                      </m:r>
                      <m:r>
                        <a:rPr lang="en-US" sz="2400" i="1" dirty="0" smtClean="0">
                          <a:latin typeface="Cambria Math" panose="02040503050406030204" pitchFamily="18" charset="0"/>
                        </a:rPr>
                        <m:t>𝑉</m:t>
                      </m:r>
                    </m:oMath>
                  </m:oMathPara>
                </a14:m>
                <a:endParaRPr lang="en-US" sz="2400" dirty="0"/>
              </a:p>
              <a:p>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3499706" y="458249"/>
                <a:ext cx="4553682" cy="332398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549770" y="3782236"/>
                <a:ext cx="6453554" cy="2658869"/>
              </a:xfrm>
              <a:prstGeom prst="rect">
                <a:avLst/>
              </a:prstGeom>
              <a:noFill/>
            </p:spPr>
            <p:txBody>
              <a:bodyPr wrap="square" rtlCol="0">
                <a:spAutoFit/>
              </a:bodyPr>
              <a:lstStyle/>
              <a:p>
                <a:endParaRPr lang="en-US" sz="2400" dirty="0"/>
              </a:p>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rPr>
                        <m:t>đ</m:t>
                      </m:r>
                      <m:r>
                        <a:rPr lang="en-US" sz="2800" b="0" i="1" smtClean="0">
                          <a:solidFill>
                            <a:srgbClr val="FF0000"/>
                          </a:solidFill>
                          <a:latin typeface="Cambria Math" panose="02040503050406030204" pitchFamily="18" charset="0"/>
                        </a:rPr>
                        <m:t>𝑤</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𝑒𝑥</m:t>
                          </m:r>
                        </m:sub>
                      </m:sSub>
                      <m:r>
                        <a:rPr lang="en-US" sz="2800" b="0" i="1" smtClean="0">
                          <a:solidFill>
                            <a:srgbClr val="FF0000"/>
                          </a:solidFill>
                          <a:latin typeface="Cambria Math" panose="02040503050406030204" pitchFamily="18" charset="0"/>
                        </a:rPr>
                        <m:t>𝑑𝑉</m:t>
                      </m:r>
                    </m:oMath>
                  </m:oMathPara>
                </a14:m>
                <a:endParaRPr lang="en-US" sz="2800" b="0" dirty="0">
                  <a:solidFill>
                    <a:srgbClr val="FF0000"/>
                  </a:solidFill>
                </a:endParaRPr>
              </a:p>
              <a:p>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𝑤</m:t>
                      </m:r>
                      <m:r>
                        <a:rPr lang="en-US" sz="2800" b="0" i="1" smtClean="0">
                          <a:solidFill>
                            <a:srgbClr val="FF0000"/>
                          </a:solidFill>
                          <a:latin typeface="Cambria Math" panose="02040503050406030204" pitchFamily="18" charset="0"/>
                        </a:rPr>
                        <m:t>=−</m:t>
                      </m:r>
                      <m:nary>
                        <m:naryPr>
                          <m:ctrlPr>
                            <a:rPr lang="en-US" sz="2800" i="1">
                              <a:solidFill>
                                <a:srgbClr val="FF0000"/>
                              </a:solidFill>
                              <a:latin typeface="Cambria Math" panose="02040503050406030204" pitchFamily="18" charset="0"/>
                            </a:rPr>
                          </m:ctrlPr>
                        </m:naryPr>
                        <m:sub>
                          <m:r>
                            <m:rPr>
                              <m:brk m:alnAt="23"/>
                            </m:rP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2</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𝑜𝑝𝑝</m:t>
                              </m:r>
                            </m:sub>
                          </m:sSub>
                        </m:e>
                      </m:nary>
                      <m:r>
                        <a:rPr lang="en-US" sz="2800" i="1">
                          <a:solidFill>
                            <a:srgbClr val="FF0000"/>
                          </a:solidFill>
                          <a:latin typeface="Cambria Math" panose="02040503050406030204" pitchFamily="18" charset="0"/>
                        </a:rPr>
                        <m:t>𝑑𝑉</m:t>
                      </m:r>
                      <m:r>
                        <a:rPr lang="en-US" sz="2800" b="0" i="1" smtClean="0">
                          <a:solidFill>
                            <a:srgbClr val="FF0000"/>
                          </a:solidFill>
                          <a:latin typeface="Cambria Math" panose="02040503050406030204" pitchFamily="18" charset="0"/>
                        </a:rPr>
                        <m:t>=−</m:t>
                      </m:r>
                      <m:nary>
                        <m:naryPr>
                          <m:ctrlPr>
                            <a:rPr lang="en-US" sz="2800" b="0" i="1" smtClean="0">
                              <a:solidFill>
                                <a:srgbClr val="FF0000"/>
                              </a:solidFill>
                              <a:latin typeface="Cambria Math" panose="02040503050406030204" pitchFamily="18" charset="0"/>
                            </a:rPr>
                          </m:ctrlPr>
                        </m:naryPr>
                        <m:sub>
                          <m:r>
                            <m:rPr>
                              <m:brk m:alnAt="23"/>
                            </m:rPr>
                            <a:rPr lang="en-US" sz="2800" b="0" i="1" smtClean="0">
                              <a:solidFill>
                                <a:srgbClr val="FF0000"/>
                              </a:solidFill>
                              <a:latin typeface="Cambria Math" panose="02040503050406030204" pitchFamily="18" charset="0"/>
                            </a:rPr>
                            <m:t>1</m:t>
                          </m:r>
                        </m:sub>
                        <m:sup>
                          <m:r>
                            <a:rPr lang="en-US" sz="2800" b="0" i="1" smtClean="0">
                              <a:solidFill>
                                <a:srgbClr val="FF0000"/>
                              </a:solidFill>
                              <a:latin typeface="Cambria Math" panose="02040503050406030204" pitchFamily="18" charset="0"/>
                            </a:rPr>
                            <m:t>2</m:t>
                          </m:r>
                        </m:sup>
                        <m:e>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𝑒𝑥</m:t>
                              </m:r>
                            </m:sub>
                          </m:sSub>
                        </m:e>
                      </m:nary>
                      <m:r>
                        <a:rPr lang="en-US" sz="2800" b="0" i="1" smtClean="0">
                          <a:solidFill>
                            <a:srgbClr val="FF0000"/>
                          </a:solidFill>
                          <a:latin typeface="Cambria Math" panose="02040503050406030204" pitchFamily="18" charset="0"/>
                        </a:rPr>
                        <m:t>𝑑𝑉</m:t>
                      </m:r>
                    </m:oMath>
                  </m:oMathPara>
                </a14:m>
                <a:endParaRPr lang="en-US" sz="2800" b="0" dirty="0">
                  <a:solidFill>
                    <a:srgbClr val="FF0000"/>
                  </a:solidFill>
                </a:endParaRPr>
              </a:p>
              <a:p>
                <a:endParaRPr lang="en-GB"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549770" y="3782236"/>
                <a:ext cx="6453554" cy="2658869"/>
              </a:xfrm>
              <a:prstGeom prst="rect">
                <a:avLst/>
              </a:prstGeom>
              <a:blipFill rotWithShape="0">
                <a:blip r:embed="rId3"/>
                <a:stretch>
                  <a:fillRect/>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5157A519-BAB9-4402-AD10-BEB3A319FAE6}" type="slidenum">
              <a:rPr lang="en-GB" smtClean="0"/>
              <a:pPr/>
              <a:t>54</a:t>
            </a:fld>
            <a:endParaRPr lang="en-GB"/>
          </a:p>
        </p:txBody>
      </p:sp>
    </p:spTree>
    <p:extLst>
      <p:ext uri="{BB962C8B-B14F-4D97-AF65-F5344CB8AC3E}">
        <p14:creationId xmlns:p14="http://schemas.microsoft.com/office/powerpoint/2010/main" val="3851801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798" y="287465"/>
            <a:ext cx="10096500" cy="2000548"/>
          </a:xfrm>
          <a:prstGeom prst="rect">
            <a:avLst/>
          </a:prstGeom>
        </p:spPr>
        <p:txBody>
          <a:bodyPr wrap="square">
            <a:spAutoFit/>
          </a:bodyPr>
          <a:lstStyle/>
          <a:p>
            <a:r>
              <a:rPr lang="en-US" sz="2800" dirty="0">
                <a:solidFill>
                  <a:srgbClr val="00B050"/>
                </a:solidFill>
              </a:rPr>
              <a:t>In the case of Compression</a:t>
            </a:r>
          </a:p>
          <a:p>
            <a:pPr lvl="0"/>
            <a:endParaRPr lang="en-US" sz="2400" dirty="0">
              <a:solidFill>
                <a:prstClr val="black"/>
              </a:solidFill>
            </a:endParaRPr>
          </a:p>
          <a:p>
            <a:pPr lvl="0"/>
            <a:r>
              <a:rPr lang="en-US" sz="2400" dirty="0">
                <a:solidFill>
                  <a:prstClr val="black"/>
                </a:solidFill>
              </a:rPr>
              <a:t>Suppose as the gas contract (shrink), It pushes the piston </a:t>
            </a:r>
            <a:r>
              <a:rPr lang="en-US" sz="2400" dirty="0">
                <a:solidFill>
                  <a:srgbClr val="00B050"/>
                </a:solidFill>
              </a:rPr>
              <a:t>downward</a:t>
            </a:r>
            <a:r>
              <a:rPr lang="en-US" sz="2400" dirty="0">
                <a:solidFill>
                  <a:prstClr val="black"/>
                </a:solidFill>
              </a:rPr>
              <a:t> against </a:t>
            </a:r>
            <a:r>
              <a:rPr lang="en-US" sz="2400" dirty="0">
                <a:solidFill>
                  <a:srgbClr val="FF0000"/>
                </a:solidFill>
              </a:rPr>
              <a:t>opposing pressure P</a:t>
            </a:r>
            <a:r>
              <a:rPr lang="en-US" sz="2400" baseline="-25000" dirty="0">
                <a:solidFill>
                  <a:srgbClr val="FF0000"/>
                </a:solidFill>
              </a:rPr>
              <a:t>opp</a:t>
            </a:r>
            <a:r>
              <a:rPr lang="en-US" sz="2400" dirty="0">
                <a:solidFill>
                  <a:prstClr val="black"/>
                </a:solidFill>
              </a:rPr>
              <a:t>, which in this case is </a:t>
            </a:r>
            <a:r>
              <a:rPr lang="en-US" sz="2400" dirty="0">
                <a:solidFill>
                  <a:srgbClr val="FF0000"/>
                </a:solidFill>
              </a:rPr>
              <a:t>the internal or system pressure P</a:t>
            </a:r>
            <a:r>
              <a:rPr lang="en-US" sz="2400" baseline="-25000" dirty="0">
                <a:solidFill>
                  <a:srgbClr val="FF0000"/>
                </a:solidFill>
              </a:rPr>
              <a:t>int</a:t>
            </a:r>
            <a:r>
              <a:rPr lang="en-US" sz="2400" dirty="0">
                <a:solidFill>
                  <a:srgbClr val="FF0000"/>
                </a:solidFill>
              </a:rPr>
              <a:t> or </a:t>
            </a:r>
            <a:r>
              <a:rPr lang="en-US" sz="2400" dirty="0" err="1">
                <a:solidFill>
                  <a:srgbClr val="FF0000"/>
                </a:solidFill>
              </a:rPr>
              <a:t>P</a:t>
            </a:r>
            <a:r>
              <a:rPr lang="en-US" sz="2400" baseline="-25000" dirty="0" err="1">
                <a:solidFill>
                  <a:srgbClr val="FF0000"/>
                </a:solidFill>
              </a:rPr>
              <a:t>sys</a:t>
            </a:r>
            <a:r>
              <a:rPr lang="en-US" sz="2400" dirty="0">
                <a:solidFill>
                  <a:srgbClr val="FF0000"/>
                </a:solidFill>
              </a:rPr>
              <a:t> </a:t>
            </a:r>
            <a:r>
              <a:rPr lang="en-US" sz="2400" dirty="0">
                <a:solidFill>
                  <a:prstClr val="black"/>
                </a:solidFill>
              </a:rPr>
              <a:t>through distance (d). And The volume will change</a:t>
            </a:r>
          </a:p>
        </p:txBody>
      </p:sp>
      <p:sp>
        <p:nvSpPr>
          <p:cNvPr id="4" name="Text Box 2"/>
          <p:cNvSpPr txBox="1">
            <a:spLocks noChangeArrowheads="1"/>
          </p:cNvSpPr>
          <p:nvPr/>
        </p:nvSpPr>
        <p:spPr bwMode="auto">
          <a:xfrm>
            <a:off x="5280732" y="4232052"/>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V</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 name="Straight Connector 4"/>
          <p:cNvCxnSpPr/>
          <p:nvPr/>
        </p:nvCxnSpPr>
        <p:spPr>
          <a:xfrm>
            <a:off x="6577113" y="3154235"/>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6577113" y="4878895"/>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7548663" y="3154870"/>
            <a:ext cx="0" cy="1724025"/>
          </a:xfrm>
          <a:prstGeom prst="line">
            <a:avLst/>
          </a:prstGeom>
          <a:noFill/>
          <a:ln w="19050" cap="flat" cmpd="sng" algn="ctr">
            <a:solidFill>
              <a:sysClr val="windowText" lastClr="000000"/>
            </a:solidFill>
            <a:prstDash val="solid"/>
            <a:miter lim="800000"/>
          </a:ln>
          <a:effectLst/>
        </p:spPr>
      </p:cxnSp>
      <p:sp>
        <p:nvSpPr>
          <p:cNvPr id="8" name="Rectangle 7"/>
          <p:cNvSpPr/>
          <p:nvPr/>
        </p:nvSpPr>
        <p:spPr>
          <a:xfrm>
            <a:off x="6577113" y="4259770"/>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p:cNvSpPr/>
          <p:nvPr/>
        </p:nvSpPr>
        <p:spPr>
          <a:xfrm rot="5400000">
            <a:off x="6604736" y="3697477"/>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ight Brace 9"/>
          <p:cNvSpPr/>
          <p:nvPr/>
        </p:nvSpPr>
        <p:spPr>
          <a:xfrm>
            <a:off x="7682013" y="4402645"/>
            <a:ext cx="45085" cy="476250"/>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8"/>
          <p:cNvSpPr txBox="1">
            <a:spLocks noChangeArrowheads="1"/>
          </p:cNvSpPr>
          <p:nvPr/>
        </p:nvSpPr>
        <p:spPr bwMode="auto">
          <a:xfrm>
            <a:off x="6938111" y="4463065"/>
            <a:ext cx="447675" cy="39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 name="Straight Connector 11"/>
          <p:cNvCxnSpPr/>
          <p:nvPr/>
        </p:nvCxnSpPr>
        <p:spPr>
          <a:xfrm>
            <a:off x="5018288" y="4267367"/>
            <a:ext cx="1565239"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018288" y="3897968"/>
            <a:ext cx="1565239"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806025" y="3862720"/>
            <a:ext cx="306494" cy="369332"/>
          </a:xfrm>
          <a:prstGeom prst="rect">
            <a:avLst/>
          </a:prstGeom>
          <a:noFill/>
        </p:spPr>
        <p:txBody>
          <a:bodyPr wrap="none" rtlCol="0">
            <a:spAutoFit/>
          </a:bodyPr>
          <a:lstStyle/>
          <a:p>
            <a:r>
              <a:rPr lang="en-US" dirty="0"/>
              <a:t>d</a:t>
            </a:r>
            <a:endParaRPr lang="en-GB" dirty="0"/>
          </a:p>
        </p:txBody>
      </p:sp>
      <p:cxnSp>
        <p:nvCxnSpPr>
          <p:cNvPr id="15" name="Straight Connector 14"/>
          <p:cNvCxnSpPr/>
          <p:nvPr/>
        </p:nvCxnSpPr>
        <p:spPr>
          <a:xfrm>
            <a:off x="3996764" y="3154235"/>
            <a:ext cx="0" cy="172402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3996764" y="4878895"/>
            <a:ext cx="9810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968314" y="3154870"/>
            <a:ext cx="0" cy="1724025"/>
          </a:xfrm>
          <a:prstGeom prst="line">
            <a:avLst/>
          </a:prstGeom>
          <a:noFill/>
          <a:ln w="19050" cap="flat" cmpd="sng" algn="ctr">
            <a:solidFill>
              <a:sysClr val="windowText" lastClr="000000"/>
            </a:solidFill>
            <a:prstDash val="solid"/>
            <a:miter lim="800000"/>
          </a:ln>
          <a:effectLst/>
        </p:spPr>
      </p:cxnSp>
      <p:sp>
        <p:nvSpPr>
          <p:cNvPr id="18" name="Rectangle 17"/>
          <p:cNvSpPr/>
          <p:nvPr/>
        </p:nvSpPr>
        <p:spPr>
          <a:xfrm>
            <a:off x="4006289" y="3753882"/>
            <a:ext cx="971550" cy="142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rot="5400000">
            <a:off x="4020149" y="3196669"/>
            <a:ext cx="971550" cy="142875"/>
          </a:xfrm>
          <a:prstGeom prst="rect">
            <a:avLst/>
          </a:prstGeom>
          <a:solidFill>
            <a:schemeClr val="tx1"/>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ight Brace 19"/>
          <p:cNvSpPr/>
          <p:nvPr/>
        </p:nvSpPr>
        <p:spPr>
          <a:xfrm>
            <a:off x="5101664" y="3896757"/>
            <a:ext cx="45719" cy="98213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1" name="Straight Arrow Connector 20"/>
          <p:cNvCxnSpPr/>
          <p:nvPr/>
        </p:nvCxnSpPr>
        <p:spPr>
          <a:xfrm flipV="1">
            <a:off x="4209521" y="3931031"/>
            <a:ext cx="2684" cy="6915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4814102" y="3931031"/>
            <a:ext cx="2684" cy="6915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324130" y="4128750"/>
            <a:ext cx="540725" cy="646331"/>
          </a:xfrm>
          <a:prstGeom prst="rect">
            <a:avLst/>
          </a:prstGeom>
          <a:noFill/>
        </p:spPr>
        <p:txBody>
          <a:bodyPr wrap="none" rtlCol="0">
            <a:spAutoFit/>
          </a:bodyPr>
          <a:lstStyle/>
          <a:p>
            <a:r>
              <a:rPr lang="en-US" dirty="0"/>
              <a:t>P</a:t>
            </a:r>
            <a:r>
              <a:rPr lang="en-US" baseline="-25000" dirty="0"/>
              <a:t>opp</a:t>
            </a:r>
          </a:p>
          <a:p>
            <a:r>
              <a:rPr lang="en-US" dirty="0"/>
              <a:t>P</a:t>
            </a:r>
            <a:r>
              <a:rPr lang="en-US" baseline="-25000" dirty="0"/>
              <a:t>int</a:t>
            </a:r>
            <a:endParaRPr lang="en-GB" dirty="0"/>
          </a:p>
        </p:txBody>
      </p:sp>
      <p:sp>
        <p:nvSpPr>
          <p:cNvPr id="24" name="Rectangle 23"/>
          <p:cNvSpPr/>
          <p:nvPr/>
        </p:nvSpPr>
        <p:spPr>
          <a:xfrm>
            <a:off x="7860447" y="4463065"/>
            <a:ext cx="394660" cy="369332"/>
          </a:xfrm>
          <a:prstGeom prst="rect">
            <a:avLst/>
          </a:prstGeom>
        </p:spPr>
        <p:txBody>
          <a:bodyPr wrap="none">
            <a:spAutoFit/>
          </a:bodyPr>
          <a:lstStyle/>
          <a:p>
            <a:pPr lvl="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Arial" panose="020B0604020202020204" pitchFamily="34" charset="0"/>
              </a:rPr>
              <a:t>V</a:t>
            </a:r>
            <a:r>
              <a:rPr lang="en-US" altLang="en-US" baseline="-30000" dirty="0">
                <a:latin typeface="Calibri" panose="020F0502020204030204" pitchFamily="34" charset="0"/>
                <a:ea typeface="Calibri" panose="020F0502020204030204" pitchFamily="34" charset="0"/>
                <a:cs typeface="Arial" panose="020B0604020202020204" pitchFamily="34" charset="0"/>
              </a:rPr>
              <a:t>2</a:t>
            </a:r>
            <a:endParaRPr lang="en-US" altLang="en-US" sz="2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2577760" y="5434771"/>
                <a:ext cx="7594258" cy="1704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𝑤</m:t>
                      </m:r>
                      <m:r>
                        <a:rPr lang="en-US" sz="2800" i="1" smtClean="0">
                          <a:solidFill>
                            <a:srgbClr val="FF0000"/>
                          </a:solidFill>
                          <a:latin typeface="Cambria Math" panose="02040503050406030204" pitchFamily="18" charset="0"/>
                        </a:rPr>
                        <m:t>=−</m:t>
                      </m:r>
                      <m:nary>
                        <m:naryPr>
                          <m:ctrlPr>
                            <a:rPr lang="en-US" sz="2800" i="1">
                              <a:solidFill>
                                <a:srgbClr val="FF0000"/>
                              </a:solidFill>
                              <a:latin typeface="Cambria Math" panose="02040503050406030204" pitchFamily="18" charset="0"/>
                            </a:rPr>
                          </m:ctrlPr>
                        </m:naryPr>
                        <m:sub>
                          <m:r>
                            <m:rPr>
                              <m:brk m:alnAt="23"/>
                            </m:rP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2</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𝑜𝑝𝑝</m:t>
                              </m:r>
                            </m:sub>
                          </m:sSub>
                        </m:e>
                      </m:nary>
                      <m:r>
                        <a:rPr lang="en-US" sz="2800" i="1">
                          <a:solidFill>
                            <a:srgbClr val="FF0000"/>
                          </a:solidFill>
                          <a:latin typeface="Cambria Math" panose="02040503050406030204" pitchFamily="18" charset="0"/>
                        </a:rPr>
                        <m:t>𝑑𝑉</m:t>
                      </m:r>
                      <m:r>
                        <a:rPr lang="en-US" sz="2800" b="0" i="1" smtClean="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m:t>
                      </m:r>
                      <m:nary>
                        <m:naryPr>
                          <m:ctrlPr>
                            <a:rPr lang="en-US" sz="2800" i="1">
                              <a:solidFill>
                                <a:srgbClr val="FF0000"/>
                              </a:solidFill>
                              <a:latin typeface="Cambria Math" panose="02040503050406030204" pitchFamily="18" charset="0"/>
                            </a:rPr>
                          </m:ctrlPr>
                        </m:naryPr>
                        <m:sub>
                          <m:r>
                            <m:rPr>
                              <m:brk m:alnAt="23"/>
                            </m:rP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2</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𝑖𝑛𝑡</m:t>
                              </m:r>
                            </m:sub>
                          </m:sSub>
                        </m:e>
                      </m:nary>
                      <m:r>
                        <a:rPr lang="en-US" sz="2800" i="1">
                          <a:solidFill>
                            <a:srgbClr val="FF0000"/>
                          </a:solidFill>
                          <a:latin typeface="Cambria Math" panose="02040503050406030204" pitchFamily="18" charset="0"/>
                        </a:rPr>
                        <m:t>𝑑𝑉</m:t>
                      </m:r>
                      <m:r>
                        <a:rPr lang="en-US" sz="2800" b="0" i="1" smtClean="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m:t>
                      </m:r>
                      <m:nary>
                        <m:naryPr>
                          <m:ctrlPr>
                            <a:rPr lang="en-US" sz="2800" i="1">
                              <a:solidFill>
                                <a:srgbClr val="FF0000"/>
                              </a:solidFill>
                              <a:latin typeface="Cambria Math" panose="02040503050406030204" pitchFamily="18" charset="0"/>
                            </a:rPr>
                          </m:ctrlPr>
                        </m:naryPr>
                        <m:sub>
                          <m:r>
                            <m:rPr>
                              <m:brk m:alnAt="23"/>
                            </m:rP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2</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𝑠𝑦𝑠</m:t>
                              </m:r>
                            </m:sub>
                          </m:sSub>
                        </m:e>
                      </m:nary>
                      <m:r>
                        <a:rPr lang="en-US" sz="2800" i="1">
                          <a:solidFill>
                            <a:srgbClr val="FF0000"/>
                          </a:solidFill>
                          <a:latin typeface="Cambria Math" panose="02040503050406030204" pitchFamily="18" charset="0"/>
                        </a:rPr>
                        <m:t>𝑑𝑉</m:t>
                      </m:r>
                    </m:oMath>
                  </m:oMathPara>
                </a14:m>
                <a:endParaRPr lang="en-US" sz="2800" dirty="0">
                  <a:solidFill>
                    <a:srgbClr val="FF0000"/>
                  </a:solidFill>
                </a:endParaRPr>
              </a:p>
              <a:p>
                <a:endParaRPr lang="en-US" sz="2400" dirty="0">
                  <a:solidFill>
                    <a:srgbClr val="FF0000"/>
                  </a:solidFill>
                </a:endParaRPr>
              </a:p>
              <a:p>
                <a:endParaRPr lang="en-US"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2577760" y="5434771"/>
                <a:ext cx="7594258" cy="1704762"/>
              </a:xfrm>
              <a:prstGeom prst="rect">
                <a:avLst/>
              </a:prstGeom>
              <a:blipFill rotWithShape="0">
                <a:blip r:embed="rId2"/>
                <a:stretch>
                  <a:fillRect/>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5157A519-BAB9-4402-AD10-BEB3A319FAE6}" type="slidenum">
              <a:rPr lang="en-GB" smtClean="0"/>
              <a:pPr/>
              <a:t>55</a:t>
            </a:fld>
            <a:endParaRPr lang="en-GB"/>
          </a:p>
        </p:txBody>
      </p:sp>
    </p:spTree>
    <p:extLst>
      <p:ext uri="{BB962C8B-B14F-4D97-AF65-F5344CB8AC3E}">
        <p14:creationId xmlns:p14="http://schemas.microsoft.com/office/powerpoint/2010/main" val="267312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344" y="786220"/>
            <a:ext cx="10704386" cy="3539430"/>
          </a:xfrm>
          <a:prstGeom prst="rect">
            <a:avLst/>
          </a:prstGeom>
          <a:noFill/>
        </p:spPr>
        <p:txBody>
          <a:bodyPr wrap="square" rtlCol="0">
            <a:spAutoFit/>
          </a:bodyPr>
          <a:lstStyle/>
          <a:p>
            <a:r>
              <a:rPr lang="en-US" sz="2800" dirty="0">
                <a:solidFill>
                  <a:srgbClr val="00B050"/>
                </a:solidFill>
              </a:rPr>
              <a:t>In the case of </a:t>
            </a:r>
            <a:r>
              <a:rPr lang="en-US" sz="2800" dirty="0" err="1">
                <a:solidFill>
                  <a:srgbClr val="00B050"/>
                </a:solidFill>
              </a:rPr>
              <a:t>dV</a:t>
            </a:r>
            <a:r>
              <a:rPr lang="en-US" sz="2800" dirty="0">
                <a:solidFill>
                  <a:srgbClr val="00B050"/>
                </a:solidFill>
              </a:rPr>
              <a:t> = 0 (Isochoric Process)</a:t>
            </a:r>
          </a:p>
          <a:p>
            <a:endParaRPr lang="en-US" sz="2400" dirty="0"/>
          </a:p>
          <a:p>
            <a:r>
              <a:rPr lang="en-US" sz="2400" dirty="0"/>
              <a:t>In this case there is no work (</a:t>
            </a:r>
            <a:r>
              <a:rPr lang="en-US" sz="2400" dirty="0">
                <a:solidFill>
                  <a:srgbClr val="FF0000"/>
                </a:solidFill>
              </a:rPr>
              <a:t>w = 0</a:t>
            </a:r>
            <a:r>
              <a:rPr lang="en-US" sz="2400" dirty="0"/>
              <a:t>), such as the reactants or products material in solid or liquid state.</a:t>
            </a:r>
          </a:p>
          <a:p>
            <a:endParaRPr lang="en-US" sz="2400" dirty="0"/>
          </a:p>
          <a:p>
            <a:r>
              <a:rPr lang="en-US" sz="2800" dirty="0">
                <a:solidFill>
                  <a:srgbClr val="00B050"/>
                </a:solidFill>
              </a:rPr>
              <a:t>In the case of </a:t>
            </a:r>
            <a:r>
              <a:rPr lang="en-US" sz="2800" dirty="0" err="1">
                <a:solidFill>
                  <a:srgbClr val="00B050"/>
                </a:solidFill>
              </a:rPr>
              <a:t>P</a:t>
            </a:r>
            <a:r>
              <a:rPr lang="en-US" sz="2800" baseline="-25000" dirty="0" err="1">
                <a:solidFill>
                  <a:srgbClr val="00B050"/>
                </a:solidFill>
              </a:rPr>
              <a:t>ex</a:t>
            </a:r>
            <a:r>
              <a:rPr lang="en-US" sz="2800" dirty="0">
                <a:solidFill>
                  <a:srgbClr val="00B050"/>
                </a:solidFill>
              </a:rPr>
              <a:t> = 0 (vacuum)</a:t>
            </a:r>
          </a:p>
          <a:p>
            <a:endParaRPr lang="en-US" sz="2400" dirty="0"/>
          </a:p>
          <a:p>
            <a:r>
              <a:rPr lang="en-US" sz="2400" dirty="0"/>
              <a:t>In this case the compression in impossible. The expansion happened but against no pressure. Therefore there is no work (</a:t>
            </a:r>
            <a:r>
              <a:rPr lang="en-US" sz="2400" dirty="0">
                <a:solidFill>
                  <a:srgbClr val="FF0000"/>
                </a:solidFill>
              </a:rPr>
              <a:t>w = 0</a:t>
            </a:r>
            <a:r>
              <a:rPr lang="en-US" sz="2400" dirty="0"/>
              <a:t>). This case called </a:t>
            </a:r>
            <a:r>
              <a:rPr lang="en-US" sz="2400" dirty="0">
                <a:solidFill>
                  <a:srgbClr val="00B050"/>
                </a:solidFill>
              </a:rPr>
              <a:t>Free expansion</a:t>
            </a:r>
            <a:endParaRPr lang="en-GB" sz="2400" dirty="0">
              <a:solidFill>
                <a:srgbClr val="00B050"/>
              </a:solidFill>
            </a:endParaRPr>
          </a:p>
        </p:txBody>
      </p:sp>
      <p:sp>
        <p:nvSpPr>
          <p:cNvPr id="3" name="Slide Number Placeholder 2"/>
          <p:cNvSpPr>
            <a:spLocks noGrp="1"/>
          </p:cNvSpPr>
          <p:nvPr>
            <p:ph type="sldNum" sz="quarter" idx="12"/>
          </p:nvPr>
        </p:nvSpPr>
        <p:spPr/>
        <p:txBody>
          <a:bodyPr/>
          <a:lstStyle/>
          <a:p>
            <a:fld id="{5157A519-BAB9-4402-AD10-BEB3A319FAE6}" type="slidenum">
              <a:rPr lang="en-GB" smtClean="0"/>
              <a:pPr/>
              <a:t>56</a:t>
            </a:fld>
            <a:endParaRPr lang="en-GB"/>
          </a:p>
        </p:txBody>
      </p:sp>
    </p:spTree>
    <p:extLst>
      <p:ext uri="{BB962C8B-B14F-4D97-AF65-F5344CB8AC3E}">
        <p14:creationId xmlns:p14="http://schemas.microsoft.com/office/powerpoint/2010/main" val="3383604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509" y="506726"/>
            <a:ext cx="4812664" cy="1692771"/>
          </a:xfrm>
          <a:prstGeom prst="rect">
            <a:avLst/>
          </a:prstGeom>
        </p:spPr>
        <p:txBody>
          <a:bodyPr wrap="none">
            <a:spAutoFit/>
          </a:bodyPr>
          <a:lstStyle/>
          <a:p>
            <a:pPr lvl="0"/>
            <a:r>
              <a:rPr lang="en-US" sz="2800" dirty="0">
                <a:solidFill>
                  <a:srgbClr val="00B050"/>
                </a:solidFill>
              </a:rPr>
              <a:t>In the case of constant pressure</a:t>
            </a:r>
          </a:p>
          <a:p>
            <a:pPr lvl="0"/>
            <a:r>
              <a:rPr lang="en-US" sz="2800" dirty="0">
                <a:solidFill>
                  <a:srgbClr val="00B050"/>
                </a:solidFill>
              </a:rPr>
              <a:t>(∆P = 0) Isobaric process</a:t>
            </a:r>
          </a:p>
          <a:p>
            <a:pPr lvl="0"/>
            <a:endParaRPr lang="en-US" sz="2400" dirty="0">
              <a:solidFill>
                <a:srgbClr val="00B050"/>
              </a:solidFill>
            </a:endParaRPr>
          </a:p>
          <a:p>
            <a:pPr lvl="0"/>
            <a:r>
              <a:rPr lang="en-US" sz="2400" dirty="0">
                <a:solidFill>
                  <a:srgbClr val="FF0000"/>
                </a:solidFill>
              </a:rPr>
              <a:t>w = -P∆V</a:t>
            </a:r>
          </a:p>
        </p:txBody>
      </p:sp>
      <p:cxnSp>
        <p:nvCxnSpPr>
          <p:cNvPr id="4" name="Straight Connector 3"/>
          <p:cNvCxnSpPr/>
          <p:nvPr/>
        </p:nvCxnSpPr>
        <p:spPr>
          <a:xfrm>
            <a:off x="5883216" y="894348"/>
            <a:ext cx="8626" cy="2225615"/>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flipV="1">
            <a:off x="5891842" y="3118525"/>
            <a:ext cx="3114856" cy="8626"/>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5892562" y="1659223"/>
            <a:ext cx="1127184" cy="2876"/>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7019746" y="1652034"/>
            <a:ext cx="8627" cy="1467929"/>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8571058" y="1680790"/>
            <a:ext cx="8627" cy="1467929"/>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7028373" y="1659224"/>
            <a:ext cx="1551312" cy="7188"/>
          </a:xfrm>
          <a:prstGeom prst="line">
            <a:avLst/>
          </a:prstGeom>
          <a:ln w="19050"/>
        </p:spPr>
        <p:style>
          <a:lnRef idx="1">
            <a:schemeClr val="dk1"/>
          </a:lnRef>
          <a:fillRef idx="0">
            <a:schemeClr val="dk1"/>
          </a:fillRef>
          <a:effectRef idx="0">
            <a:schemeClr val="dk1"/>
          </a:effectRef>
          <a:fontRef idx="minor">
            <a:schemeClr val="tx1"/>
          </a:fontRef>
        </p:style>
      </p:cxnSp>
      <p:sp>
        <p:nvSpPr>
          <p:cNvPr id="18" name="Rectangle 17"/>
          <p:cNvSpPr/>
          <p:nvPr/>
        </p:nvSpPr>
        <p:spPr>
          <a:xfrm>
            <a:off x="7028373" y="1666412"/>
            <a:ext cx="1533339" cy="14391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9" name="TextBox 18"/>
          <p:cNvSpPr txBox="1"/>
          <p:nvPr/>
        </p:nvSpPr>
        <p:spPr>
          <a:xfrm>
            <a:off x="5579208" y="1467368"/>
            <a:ext cx="303288" cy="369332"/>
          </a:xfrm>
          <a:prstGeom prst="rect">
            <a:avLst/>
          </a:prstGeom>
          <a:noFill/>
        </p:spPr>
        <p:txBody>
          <a:bodyPr wrap="none" rtlCol="0">
            <a:spAutoFit/>
          </a:bodyPr>
          <a:lstStyle/>
          <a:p>
            <a:r>
              <a:rPr lang="en-US" dirty="0"/>
              <a:t>P</a:t>
            </a:r>
            <a:endParaRPr lang="en-GB" dirty="0"/>
          </a:p>
        </p:txBody>
      </p:sp>
      <p:sp>
        <p:nvSpPr>
          <p:cNvPr id="20" name="TextBox 19"/>
          <p:cNvSpPr txBox="1"/>
          <p:nvPr/>
        </p:nvSpPr>
        <p:spPr>
          <a:xfrm>
            <a:off x="6831043" y="3134341"/>
            <a:ext cx="394660" cy="369332"/>
          </a:xfrm>
          <a:prstGeom prst="rect">
            <a:avLst/>
          </a:prstGeom>
          <a:noFill/>
        </p:spPr>
        <p:txBody>
          <a:bodyPr wrap="none" rtlCol="0">
            <a:spAutoFit/>
          </a:bodyPr>
          <a:lstStyle/>
          <a:p>
            <a:r>
              <a:rPr lang="en-US" dirty="0"/>
              <a:t>V</a:t>
            </a:r>
            <a:r>
              <a:rPr lang="en-US" baseline="-25000" dirty="0"/>
              <a:t>1</a:t>
            </a:r>
            <a:endParaRPr lang="en-GB" dirty="0"/>
          </a:p>
        </p:txBody>
      </p:sp>
      <p:sp>
        <p:nvSpPr>
          <p:cNvPr id="21" name="Rectangle 20"/>
          <p:cNvSpPr/>
          <p:nvPr/>
        </p:nvSpPr>
        <p:spPr>
          <a:xfrm>
            <a:off x="8427482" y="3127151"/>
            <a:ext cx="394660" cy="369332"/>
          </a:xfrm>
          <a:prstGeom prst="rect">
            <a:avLst/>
          </a:prstGeom>
        </p:spPr>
        <p:txBody>
          <a:bodyPr wrap="none">
            <a:spAutoFit/>
          </a:bodyPr>
          <a:lstStyle/>
          <a:p>
            <a:r>
              <a:rPr lang="en-US" dirty="0"/>
              <a:t>V</a:t>
            </a:r>
            <a:r>
              <a:rPr lang="en-US" baseline="-25000" dirty="0"/>
              <a:t>2</a:t>
            </a:r>
            <a:endParaRPr lang="en-GB" dirty="0"/>
          </a:p>
        </p:txBody>
      </p:sp>
      <p:sp>
        <p:nvSpPr>
          <p:cNvPr id="22" name="TextBox 21"/>
          <p:cNvSpPr txBox="1"/>
          <p:nvPr/>
        </p:nvSpPr>
        <p:spPr>
          <a:xfrm>
            <a:off x="5740198" y="506726"/>
            <a:ext cx="303288" cy="369332"/>
          </a:xfrm>
          <a:prstGeom prst="rect">
            <a:avLst/>
          </a:prstGeom>
          <a:noFill/>
        </p:spPr>
        <p:txBody>
          <a:bodyPr wrap="none" rtlCol="0">
            <a:spAutoFit/>
          </a:bodyPr>
          <a:lstStyle/>
          <a:p>
            <a:r>
              <a:rPr lang="en-US" dirty="0"/>
              <a:t>P</a:t>
            </a:r>
            <a:endParaRPr lang="en-GB" dirty="0"/>
          </a:p>
        </p:txBody>
      </p:sp>
      <p:sp>
        <p:nvSpPr>
          <p:cNvPr id="23" name="TextBox 22"/>
          <p:cNvSpPr txBox="1"/>
          <p:nvPr/>
        </p:nvSpPr>
        <p:spPr>
          <a:xfrm>
            <a:off x="9137890" y="2942486"/>
            <a:ext cx="316112" cy="369332"/>
          </a:xfrm>
          <a:prstGeom prst="rect">
            <a:avLst/>
          </a:prstGeom>
          <a:noFill/>
        </p:spPr>
        <p:txBody>
          <a:bodyPr wrap="none" rtlCol="0">
            <a:spAutoFit/>
          </a:bodyPr>
          <a:lstStyle/>
          <a:p>
            <a:r>
              <a:rPr lang="en-US" dirty="0"/>
              <a:t>V</a:t>
            </a:r>
            <a:endParaRPr lang="en-GB" dirty="0"/>
          </a:p>
        </p:txBody>
      </p:sp>
      <p:sp>
        <p:nvSpPr>
          <p:cNvPr id="26" name="Rectangle 25"/>
          <p:cNvSpPr/>
          <p:nvPr/>
        </p:nvSpPr>
        <p:spPr>
          <a:xfrm>
            <a:off x="7339936" y="2200614"/>
            <a:ext cx="1021433" cy="369332"/>
          </a:xfrm>
          <a:prstGeom prst="rect">
            <a:avLst/>
          </a:prstGeom>
        </p:spPr>
        <p:txBody>
          <a:bodyPr wrap="none">
            <a:spAutoFit/>
          </a:bodyPr>
          <a:lstStyle/>
          <a:p>
            <a:pPr lvl="0"/>
            <a:r>
              <a:rPr lang="en-US" dirty="0"/>
              <a:t>w = -P∆V</a:t>
            </a:r>
          </a:p>
        </p:txBody>
      </p:sp>
      <p:sp>
        <p:nvSpPr>
          <p:cNvPr id="27" name="Rectangle 26"/>
          <p:cNvSpPr/>
          <p:nvPr/>
        </p:nvSpPr>
        <p:spPr>
          <a:xfrm>
            <a:off x="693607" y="3172488"/>
            <a:ext cx="4185313" cy="523220"/>
          </a:xfrm>
          <a:prstGeom prst="rect">
            <a:avLst/>
          </a:prstGeom>
        </p:spPr>
        <p:txBody>
          <a:bodyPr wrap="none">
            <a:spAutoFit/>
          </a:bodyPr>
          <a:lstStyle/>
          <a:p>
            <a:pPr lvl="0"/>
            <a:r>
              <a:rPr lang="en-US" sz="2800" dirty="0">
                <a:solidFill>
                  <a:srgbClr val="00B050"/>
                </a:solidFill>
              </a:rPr>
              <a:t>In the case of cyclic process</a:t>
            </a:r>
          </a:p>
        </p:txBody>
      </p:sp>
      <p:cxnSp>
        <p:nvCxnSpPr>
          <p:cNvPr id="28" name="Straight Connector 27"/>
          <p:cNvCxnSpPr/>
          <p:nvPr/>
        </p:nvCxnSpPr>
        <p:spPr>
          <a:xfrm>
            <a:off x="4718650" y="3994086"/>
            <a:ext cx="8626" cy="222561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4727277" y="6218263"/>
            <a:ext cx="30537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388637" y="5240124"/>
            <a:ext cx="273" cy="978139"/>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31" name="Straight Connector 30"/>
          <p:cNvCxnSpPr>
            <a:stCxn id="35" idx="4"/>
          </p:cNvCxnSpPr>
          <p:nvPr/>
        </p:nvCxnSpPr>
        <p:spPr>
          <a:xfrm>
            <a:off x="7316867" y="4743876"/>
            <a:ext cx="856" cy="1474387"/>
          </a:xfrm>
          <a:prstGeom prst="line">
            <a:avLst/>
          </a:prstGeom>
          <a:ln w="19050">
            <a:prstDash val="dashDot"/>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575632" y="3606464"/>
            <a:ext cx="303288" cy="369332"/>
          </a:xfrm>
          <a:prstGeom prst="rect">
            <a:avLst/>
          </a:prstGeom>
          <a:noFill/>
        </p:spPr>
        <p:txBody>
          <a:bodyPr wrap="none" rtlCol="0">
            <a:spAutoFit/>
          </a:bodyPr>
          <a:lstStyle/>
          <a:p>
            <a:r>
              <a:rPr lang="en-US" dirty="0"/>
              <a:t>P</a:t>
            </a:r>
            <a:endParaRPr lang="en-GB" dirty="0"/>
          </a:p>
        </p:txBody>
      </p:sp>
      <p:sp>
        <p:nvSpPr>
          <p:cNvPr id="33" name="TextBox 32"/>
          <p:cNvSpPr txBox="1"/>
          <p:nvPr/>
        </p:nvSpPr>
        <p:spPr>
          <a:xfrm>
            <a:off x="7854623" y="6033597"/>
            <a:ext cx="316112" cy="369332"/>
          </a:xfrm>
          <a:prstGeom prst="rect">
            <a:avLst/>
          </a:prstGeom>
          <a:noFill/>
        </p:spPr>
        <p:txBody>
          <a:bodyPr wrap="none" rtlCol="0">
            <a:spAutoFit/>
          </a:bodyPr>
          <a:lstStyle/>
          <a:p>
            <a:r>
              <a:rPr lang="en-US" dirty="0"/>
              <a:t>V</a:t>
            </a:r>
            <a:endParaRPr lang="en-GB" dirty="0"/>
          </a:p>
        </p:txBody>
      </p:sp>
      <p:sp>
        <p:nvSpPr>
          <p:cNvPr id="35" name="Freeform 34"/>
          <p:cNvSpPr/>
          <p:nvPr/>
        </p:nvSpPr>
        <p:spPr>
          <a:xfrm>
            <a:off x="5397982" y="4364308"/>
            <a:ext cx="1921469" cy="1042751"/>
          </a:xfrm>
          <a:custGeom>
            <a:avLst/>
            <a:gdLst>
              <a:gd name="connsiteX0" fmla="*/ 29700 w 1921469"/>
              <a:gd name="connsiteY0" fmla="*/ 983417 h 1042751"/>
              <a:gd name="connsiteX1" fmla="*/ 288493 w 1921469"/>
              <a:gd name="connsiteY1" fmla="*/ 491712 h 1042751"/>
              <a:gd name="connsiteX2" fmla="*/ 1013112 w 1921469"/>
              <a:gd name="connsiteY2" fmla="*/ 388195 h 1042751"/>
              <a:gd name="connsiteX3" fmla="*/ 1504817 w 1921469"/>
              <a:gd name="connsiteY3" fmla="*/ 6 h 1042751"/>
              <a:gd name="connsiteX4" fmla="*/ 1918885 w 1921469"/>
              <a:gd name="connsiteY4" fmla="*/ 379568 h 1042751"/>
              <a:gd name="connsiteX5" fmla="*/ 1642840 w 1921469"/>
              <a:gd name="connsiteY5" fmla="*/ 862648 h 1042751"/>
              <a:gd name="connsiteX6" fmla="*/ 926847 w 1921469"/>
              <a:gd name="connsiteY6" fmla="*/ 1017923 h 1042751"/>
              <a:gd name="connsiteX7" fmla="*/ 29700 w 1921469"/>
              <a:gd name="connsiteY7" fmla="*/ 983417 h 104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1469" h="1042751">
                <a:moveTo>
                  <a:pt x="29700" y="983417"/>
                </a:moveTo>
                <a:cubicBezTo>
                  <a:pt x="-76692" y="895715"/>
                  <a:pt x="124591" y="590916"/>
                  <a:pt x="288493" y="491712"/>
                </a:cubicBezTo>
                <a:cubicBezTo>
                  <a:pt x="452395" y="392508"/>
                  <a:pt x="810391" y="470146"/>
                  <a:pt x="1013112" y="388195"/>
                </a:cubicBezTo>
                <a:cubicBezTo>
                  <a:pt x="1215833" y="306244"/>
                  <a:pt x="1353855" y="1444"/>
                  <a:pt x="1504817" y="6"/>
                </a:cubicBezTo>
                <a:cubicBezTo>
                  <a:pt x="1655779" y="-1432"/>
                  <a:pt x="1895881" y="235794"/>
                  <a:pt x="1918885" y="379568"/>
                </a:cubicBezTo>
                <a:cubicBezTo>
                  <a:pt x="1941889" y="523342"/>
                  <a:pt x="1808180" y="756255"/>
                  <a:pt x="1642840" y="862648"/>
                </a:cubicBezTo>
                <a:cubicBezTo>
                  <a:pt x="1477500" y="969041"/>
                  <a:pt x="1195704" y="993482"/>
                  <a:pt x="926847" y="1017923"/>
                </a:cubicBezTo>
                <a:cubicBezTo>
                  <a:pt x="657990" y="1042364"/>
                  <a:pt x="136092" y="1071119"/>
                  <a:pt x="29700" y="983417"/>
                </a:cubicBezTo>
                <a:close/>
              </a:path>
            </a:pathLst>
          </a:cu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rot="18441518">
            <a:off x="5376750" y="4971719"/>
            <a:ext cx="248234" cy="19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p:cNvSpPr/>
          <p:nvPr/>
        </p:nvSpPr>
        <p:spPr>
          <a:xfrm rot="21228357">
            <a:off x="6056219" y="4688822"/>
            <a:ext cx="248234" cy="19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p:cNvSpPr/>
          <p:nvPr/>
        </p:nvSpPr>
        <p:spPr>
          <a:xfrm rot="2187243">
            <a:off x="7036379" y="4413722"/>
            <a:ext cx="248234" cy="19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p:cNvSpPr/>
          <p:nvPr/>
        </p:nvSpPr>
        <p:spPr>
          <a:xfrm rot="8671115">
            <a:off x="6874262" y="5128986"/>
            <a:ext cx="248234" cy="19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9"/>
          <p:cNvSpPr/>
          <p:nvPr/>
        </p:nvSpPr>
        <p:spPr>
          <a:xfrm rot="10511798">
            <a:off x="5832280" y="5296926"/>
            <a:ext cx="248234" cy="19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071552" y="5074881"/>
            <a:ext cx="317716" cy="369332"/>
          </a:xfrm>
          <a:prstGeom prst="rect">
            <a:avLst/>
          </a:prstGeom>
          <a:noFill/>
        </p:spPr>
        <p:txBody>
          <a:bodyPr wrap="none" rtlCol="0">
            <a:spAutoFit/>
          </a:bodyPr>
          <a:lstStyle/>
          <a:p>
            <a:r>
              <a:rPr lang="en-US" dirty="0"/>
              <a:t>A</a:t>
            </a:r>
            <a:endParaRPr lang="en-GB" dirty="0"/>
          </a:p>
        </p:txBody>
      </p:sp>
      <p:sp>
        <p:nvSpPr>
          <p:cNvPr id="42" name="TextBox 41"/>
          <p:cNvSpPr txBox="1"/>
          <p:nvPr/>
        </p:nvSpPr>
        <p:spPr>
          <a:xfrm>
            <a:off x="7368660" y="4559210"/>
            <a:ext cx="309700" cy="369332"/>
          </a:xfrm>
          <a:prstGeom prst="rect">
            <a:avLst/>
          </a:prstGeom>
          <a:noFill/>
        </p:spPr>
        <p:txBody>
          <a:bodyPr wrap="none" rtlCol="0">
            <a:spAutoFit/>
          </a:bodyPr>
          <a:lstStyle/>
          <a:p>
            <a:r>
              <a:rPr lang="en-US" dirty="0"/>
              <a:t>B</a:t>
            </a:r>
            <a:endParaRPr lang="en-GB" dirty="0"/>
          </a:p>
        </p:txBody>
      </p:sp>
      <p:cxnSp>
        <p:nvCxnSpPr>
          <p:cNvPr id="43" name="Straight Arrow Connector 42"/>
          <p:cNvCxnSpPr/>
          <p:nvPr/>
        </p:nvCxnSpPr>
        <p:spPr>
          <a:xfrm flipH="1" flipV="1">
            <a:off x="6998379" y="4743876"/>
            <a:ext cx="1421003" cy="54299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8598776" y="4963121"/>
                <a:ext cx="2515882" cy="622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nary>
                        <m:naryPr>
                          <m:ctrlPr>
                            <a:rPr lang="en-US" b="0" i="1" smtClean="0">
                              <a:solidFill>
                                <a:srgbClr val="FF0000"/>
                              </a:solidFill>
                              <a:latin typeface="Cambria Math" panose="02040503050406030204" pitchFamily="18" charset="0"/>
                            </a:rPr>
                          </m:ctrlPr>
                        </m:naryPr>
                        <m:sub>
                          <m:r>
                            <m:rPr>
                              <m:brk m:alnAt="23"/>
                            </m:rPr>
                            <a:rPr lang="en-US" b="0" i="1" smtClean="0">
                              <a:solidFill>
                                <a:srgbClr val="FF0000"/>
                              </a:solidFill>
                              <a:latin typeface="Cambria Math" panose="02040503050406030204" pitchFamily="18" charset="0"/>
                            </a:rPr>
                            <m:t>𝐴</m:t>
                          </m:r>
                        </m:sub>
                        <m:sup>
                          <m:r>
                            <a:rPr lang="en-US" b="0" i="1" smtClean="0">
                              <a:solidFill>
                                <a:srgbClr val="FF0000"/>
                              </a:solidFill>
                              <a:latin typeface="Cambria Math" panose="02040503050406030204" pitchFamily="18" charset="0"/>
                            </a:rPr>
                            <m:t>𝐵</m:t>
                          </m:r>
                        </m:sup>
                        <m:e>
                          <m:r>
                            <a:rPr lang="en-US" b="0" i="1" smtClean="0">
                              <a:solidFill>
                                <a:srgbClr val="FF0000"/>
                              </a:solidFill>
                              <a:latin typeface="Cambria Math" panose="02040503050406030204" pitchFamily="18" charset="0"/>
                            </a:rPr>
                            <m:t>𝑃𝑑𝑉</m:t>
                          </m:r>
                          <m:r>
                            <a:rPr lang="en-US" b="0" i="1" smtClean="0">
                              <a:solidFill>
                                <a:srgbClr val="FF0000"/>
                              </a:solidFill>
                              <a:latin typeface="Cambria Math" panose="02040503050406030204" pitchFamily="18" charset="0"/>
                            </a:rPr>
                            <m:t>−</m:t>
                          </m:r>
                          <m:nary>
                            <m:naryPr>
                              <m:ctrlPr>
                                <a:rPr lang="en-US" b="0" i="1" smtClean="0">
                                  <a:solidFill>
                                    <a:srgbClr val="FF0000"/>
                                  </a:solidFill>
                                  <a:latin typeface="Cambria Math" panose="02040503050406030204" pitchFamily="18" charset="0"/>
                                </a:rPr>
                              </m:ctrlPr>
                            </m:naryPr>
                            <m:sub>
                              <m:r>
                                <m:rPr>
                                  <m:brk m:alnAt="23"/>
                                </m:rPr>
                                <a:rPr lang="en-US" b="0" i="1" smtClean="0">
                                  <a:solidFill>
                                    <a:srgbClr val="FF0000"/>
                                  </a:solidFill>
                                  <a:latin typeface="Cambria Math" panose="02040503050406030204" pitchFamily="18" charset="0"/>
                                </a:rPr>
                                <m:t>𝐵</m:t>
                              </m:r>
                            </m:sub>
                            <m:sup>
                              <m:r>
                                <a:rPr lang="en-US" b="0" i="1" smtClean="0">
                                  <a:solidFill>
                                    <a:srgbClr val="FF0000"/>
                                  </a:solidFill>
                                  <a:latin typeface="Cambria Math" panose="02040503050406030204" pitchFamily="18" charset="0"/>
                                </a:rPr>
                                <m:t>𝐴</m:t>
                              </m:r>
                            </m:sup>
                            <m:e>
                              <m:r>
                                <a:rPr lang="en-US" b="0" i="1" smtClean="0">
                                  <a:solidFill>
                                    <a:srgbClr val="FF0000"/>
                                  </a:solidFill>
                                  <a:latin typeface="Cambria Math" panose="02040503050406030204" pitchFamily="18" charset="0"/>
                                </a:rPr>
                                <m:t>𝑃𝑑𝑉</m:t>
                              </m:r>
                            </m:e>
                          </m:nary>
                        </m:e>
                      </m:nary>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8598776" y="4963121"/>
                <a:ext cx="2515882" cy="622606"/>
              </a:xfrm>
              <a:prstGeom prst="rect">
                <a:avLst/>
              </a:prstGeom>
              <a:blipFill rotWithShape="0">
                <a:blip r:embed="rId2"/>
                <a:stretch>
                  <a:fillRect b="-980"/>
                </a:stretch>
              </a:blipFill>
            </p:spPr>
            <p:txBody>
              <a:bodyPr/>
              <a:lstStyle/>
              <a:p>
                <a:r>
                  <a:rPr lang="en-GB">
                    <a:noFill/>
                  </a:rPr>
                  <a:t> </a:t>
                </a:r>
              </a:p>
            </p:txBody>
          </p:sp>
        </mc:Fallback>
      </mc:AlternateContent>
      <p:sp>
        <p:nvSpPr>
          <p:cNvPr id="45" name="TextBox 44"/>
          <p:cNvSpPr txBox="1"/>
          <p:nvPr/>
        </p:nvSpPr>
        <p:spPr>
          <a:xfrm>
            <a:off x="768509" y="4191000"/>
            <a:ext cx="2508091" cy="1200329"/>
          </a:xfrm>
          <a:prstGeom prst="rect">
            <a:avLst/>
          </a:prstGeom>
          <a:noFill/>
        </p:spPr>
        <p:txBody>
          <a:bodyPr wrap="square" rtlCol="0">
            <a:spAutoFit/>
          </a:bodyPr>
          <a:lstStyle/>
          <a:p>
            <a:r>
              <a:rPr lang="en-US" sz="2400" i="1" dirty="0">
                <a:solidFill>
                  <a:srgbClr val="FF0000"/>
                </a:solidFill>
              </a:rPr>
              <a:t>Remember</a:t>
            </a:r>
          </a:p>
          <a:p>
            <a:r>
              <a:rPr lang="en-US" sz="2400" dirty="0">
                <a:solidFill>
                  <a:srgbClr val="FF0000"/>
                </a:solidFill>
              </a:rPr>
              <a:t> work is path function!</a:t>
            </a:r>
            <a:endParaRPr lang="en-GB" sz="2400" dirty="0">
              <a:solidFill>
                <a:srgbClr val="FF0000"/>
              </a:solidFill>
            </a:endParaRPr>
          </a:p>
        </p:txBody>
      </p:sp>
      <p:sp>
        <p:nvSpPr>
          <p:cNvPr id="3" name="Slide Number Placeholder 2"/>
          <p:cNvSpPr>
            <a:spLocks noGrp="1"/>
          </p:cNvSpPr>
          <p:nvPr>
            <p:ph type="sldNum" sz="quarter" idx="12"/>
          </p:nvPr>
        </p:nvSpPr>
        <p:spPr/>
        <p:txBody>
          <a:bodyPr/>
          <a:lstStyle/>
          <a:p>
            <a:fld id="{5157A519-BAB9-4402-AD10-BEB3A319FAE6}" type="slidenum">
              <a:rPr lang="en-GB" smtClean="0"/>
              <a:pPr/>
              <a:t>57</a:t>
            </a:fld>
            <a:endParaRPr lang="en-GB"/>
          </a:p>
        </p:txBody>
      </p:sp>
    </p:spTree>
    <p:extLst>
      <p:ext uri="{BB962C8B-B14F-4D97-AF65-F5344CB8AC3E}">
        <p14:creationId xmlns:p14="http://schemas.microsoft.com/office/powerpoint/2010/main" val="409545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450" y="838200"/>
            <a:ext cx="10782300" cy="5324535"/>
          </a:xfrm>
          <a:prstGeom prst="rect">
            <a:avLst/>
          </a:prstGeom>
          <a:noFill/>
        </p:spPr>
        <p:txBody>
          <a:bodyPr wrap="square" rtlCol="0">
            <a:spAutoFit/>
          </a:bodyPr>
          <a:lstStyle/>
          <a:p>
            <a:r>
              <a:rPr lang="en-US" sz="2800" dirty="0">
                <a:solidFill>
                  <a:srgbClr val="FF0000"/>
                </a:solidFill>
              </a:rPr>
              <a:t>Examples</a:t>
            </a:r>
          </a:p>
          <a:p>
            <a:endParaRPr lang="en-US" sz="2400" dirty="0"/>
          </a:p>
          <a:p>
            <a:r>
              <a:rPr lang="en-US" sz="2400" dirty="0"/>
              <a:t>1- </a:t>
            </a:r>
            <a:r>
              <a:rPr lang="en-GB" sz="2400" dirty="0">
                <a:cs typeface="Times New Roman" pitchFamily="18" charset="0"/>
              </a:rPr>
              <a:t>3 mole of </a:t>
            </a:r>
            <a:r>
              <a:rPr lang="en-GB" sz="2400" dirty="0" err="1">
                <a:cs typeface="Times New Roman" pitchFamily="18" charset="0"/>
              </a:rPr>
              <a:t>Ar</a:t>
            </a:r>
            <a:r>
              <a:rPr lang="en-GB" sz="2400" dirty="0">
                <a:cs typeface="Times New Roman" pitchFamily="18" charset="0"/>
              </a:rPr>
              <a:t> was heated by 5 °C in closed reactor with volume 1 m</a:t>
            </a:r>
            <a:r>
              <a:rPr lang="en-GB" sz="2400" baseline="30000" dirty="0">
                <a:cs typeface="Times New Roman" pitchFamily="18" charset="0"/>
              </a:rPr>
              <a:t>3</a:t>
            </a:r>
            <a:r>
              <a:rPr lang="en-GB" sz="2400" dirty="0">
                <a:cs typeface="Times New Roman" pitchFamily="18" charset="0"/>
              </a:rPr>
              <a:t>.What is the work in this process?</a:t>
            </a:r>
          </a:p>
          <a:p>
            <a:endParaRPr lang="en-US" sz="2400" dirty="0"/>
          </a:p>
          <a:p>
            <a:endParaRPr lang="en-US" sz="2400" dirty="0"/>
          </a:p>
          <a:p>
            <a:r>
              <a:rPr lang="en-US" sz="2400" dirty="0"/>
              <a:t>2- </a:t>
            </a:r>
            <a:r>
              <a:rPr lang="en-GB" sz="2400" dirty="0">
                <a:cs typeface="Times New Roman" pitchFamily="18" charset="0"/>
              </a:rPr>
              <a:t>Calculate the work (J) associated with the expansion of a gas from 46 L to 64 L at a constant external pressure of 15903 </a:t>
            </a:r>
            <a:r>
              <a:rPr lang="en-GB" sz="2400" dirty="0" err="1">
                <a:cs typeface="Times New Roman" pitchFamily="18" charset="0"/>
              </a:rPr>
              <a:t>kPa</a:t>
            </a:r>
            <a:r>
              <a:rPr lang="en-GB" sz="2400" dirty="0">
                <a:cs typeface="Times New Roman" pitchFamily="18" charset="0"/>
              </a:rPr>
              <a:t>?</a:t>
            </a:r>
          </a:p>
          <a:p>
            <a:endParaRPr lang="en-US" sz="2400" dirty="0"/>
          </a:p>
          <a:p>
            <a:endParaRPr lang="en-US" sz="2400" dirty="0"/>
          </a:p>
          <a:p>
            <a:r>
              <a:rPr lang="en-US" sz="2400" dirty="0"/>
              <a:t>3- </a:t>
            </a:r>
            <a:r>
              <a:rPr lang="en-GB" sz="2400" dirty="0">
                <a:cs typeface="Times New Roman" pitchFamily="18" charset="0"/>
              </a:rPr>
              <a:t>A sample of an ideal gas at 15.0 </a:t>
            </a:r>
            <a:r>
              <a:rPr lang="en-GB" sz="2400" dirty="0" err="1">
                <a:cs typeface="Times New Roman" pitchFamily="18" charset="0"/>
              </a:rPr>
              <a:t>atm</a:t>
            </a:r>
            <a:r>
              <a:rPr lang="en-GB" sz="2400" dirty="0">
                <a:cs typeface="Times New Roman" pitchFamily="18" charset="0"/>
              </a:rPr>
              <a:t> and 10.0 L is allowed to expand against a constant external pressure of 2.00 </a:t>
            </a:r>
            <a:r>
              <a:rPr lang="en-GB" sz="2400" dirty="0" err="1">
                <a:cs typeface="Times New Roman" pitchFamily="18" charset="0"/>
              </a:rPr>
              <a:t>atm</a:t>
            </a:r>
            <a:r>
              <a:rPr lang="en-GB" sz="2400" dirty="0">
                <a:cs typeface="Times New Roman" pitchFamily="18" charset="0"/>
              </a:rPr>
              <a:t> at a constant temperature. Calculate the work in units of kJ for the gas expansion</a:t>
            </a:r>
          </a:p>
          <a:p>
            <a:endParaRPr lang="en-GB" sz="2400"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58</a:t>
            </a:fld>
            <a:endParaRPr lang="en-GB"/>
          </a:p>
        </p:txBody>
      </p:sp>
    </p:spTree>
    <p:extLst>
      <p:ext uri="{BB962C8B-B14F-4D97-AF65-F5344CB8AC3E}">
        <p14:creationId xmlns:p14="http://schemas.microsoft.com/office/powerpoint/2010/main" val="4070998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438" y="747982"/>
            <a:ext cx="10648950" cy="3508653"/>
          </a:xfrm>
          <a:prstGeom prst="rect">
            <a:avLst/>
          </a:prstGeom>
          <a:noFill/>
        </p:spPr>
        <p:txBody>
          <a:bodyPr wrap="square" rtlCol="0">
            <a:spAutoFit/>
          </a:bodyPr>
          <a:lstStyle/>
          <a:p>
            <a:r>
              <a:rPr lang="en-US" sz="2400" dirty="0"/>
              <a:t>4- A chemical reaction takes place in a container of cross-sectional area 50.0 cm</a:t>
            </a:r>
            <a:r>
              <a:rPr lang="en-US" sz="2400" baseline="30000" dirty="0"/>
              <a:t>2</a:t>
            </a:r>
            <a:r>
              <a:rPr lang="en-US" sz="2400" dirty="0"/>
              <a:t>. As a result of the reaction, a piston is pushed out through 15 cm against an external pressure of 121 </a:t>
            </a:r>
            <a:r>
              <a:rPr lang="en-US" sz="2400" dirty="0" err="1"/>
              <a:t>kPa</a:t>
            </a:r>
            <a:r>
              <a:rPr lang="en-US" sz="2400" dirty="0"/>
              <a:t>. Calculate the work done (in J) by the system.</a:t>
            </a:r>
          </a:p>
          <a:p>
            <a:endParaRPr lang="en-US" sz="2400" dirty="0"/>
          </a:p>
          <a:p>
            <a:endParaRPr lang="en-US" dirty="0"/>
          </a:p>
          <a:p>
            <a:endParaRPr lang="en-US" dirty="0"/>
          </a:p>
          <a:p>
            <a:pPr algn="just"/>
            <a:r>
              <a:rPr lang="en-US" sz="2400" dirty="0"/>
              <a:t>5- A piece of zinc of mass </a:t>
            </a:r>
            <a:r>
              <a:rPr lang="en-US" sz="2400" dirty="0">
                <a:solidFill>
                  <a:srgbClr val="FF0000"/>
                </a:solidFill>
              </a:rPr>
              <a:t>5.0 g</a:t>
            </a:r>
            <a:r>
              <a:rPr lang="en-US" sz="2400" dirty="0"/>
              <a:t> is placed in a beaker of dilute hydrochloric acid. Calculate the work done by the system as a result of the reaction. The atmospheric pressure is </a:t>
            </a:r>
            <a:r>
              <a:rPr lang="en-US" sz="2400" dirty="0">
                <a:solidFill>
                  <a:srgbClr val="FF0000"/>
                </a:solidFill>
              </a:rPr>
              <a:t>1.1 </a:t>
            </a:r>
            <a:r>
              <a:rPr lang="en-US" sz="2400" dirty="0" err="1">
                <a:solidFill>
                  <a:srgbClr val="FF0000"/>
                </a:solidFill>
              </a:rPr>
              <a:t>atm</a:t>
            </a:r>
            <a:r>
              <a:rPr lang="en-US" sz="2400" dirty="0">
                <a:solidFill>
                  <a:srgbClr val="FF0000"/>
                </a:solidFill>
              </a:rPr>
              <a:t> </a:t>
            </a:r>
            <a:r>
              <a:rPr lang="en-US" sz="2400" dirty="0"/>
              <a:t>and the temperature </a:t>
            </a:r>
            <a:r>
              <a:rPr lang="en-US" sz="2400" dirty="0">
                <a:solidFill>
                  <a:srgbClr val="FF0000"/>
                </a:solidFill>
              </a:rPr>
              <a:t>23°C</a:t>
            </a:r>
            <a:r>
              <a:rPr lang="en-US" sz="2400" dirty="0"/>
              <a:t>.</a:t>
            </a:r>
          </a:p>
          <a:p>
            <a:endParaRPr lang="en-GB"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59</a:t>
            </a:fld>
            <a:endParaRPr lang="en-GB"/>
          </a:p>
        </p:txBody>
      </p:sp>
    </p:spTree>
    <p:extLst>
      <p:ext uri="{BB962C8B-B14F-4D97-AF65-F5344CB8AC3E}">
        <p14:creationId xmlns:p14="http://schemas.microsoft.com/office/powerpoint/2010/main" val="223244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768" y="938288"/>
            <a:ext cx="4217052" cy="3051285"/>
          </a:xfrm>
          <a:prstGeom prst="rect">
            <a:avLst/>
          </a:prstGeom>
          <a:noFill/>
        </p:spPr>
        <p:txBody>
          <a:bodyPr wrap="none" rtlCol="0">
            <a:spAutoFit/>
          </a:bodyPr>
          <a:lstStyle/>
          <a:p>
            <a:r>
              <a:rPr lang="en-US" sz="2800" dirty="0">
                <a:solidFill>
                  <a:srgbClr val="FF0000"/>
                </a:solidFill>
              </a:rPr>
              <a:t>The Thermodynamics Laws:</a:t>
            </a:r>
          </a:p>
          <a:p>
            <a:endParaRPr lang="en-US" sz="2400" dirty="0"/>
          </a:p>
          <a:p>
            <a:pPr>
              <a:lnSpc>
                <a:spcPct val="150000"/>
              </a:lnSpc>
            </a:pPr>
            <a:r>
              <a:rPr lang="en-US" sz="2400" dirty="0"/>
              <a:t>1- </a:t>
            </a:r>
            <a:r>
              <a:rPr lang="en-US" sz="2400" dirty="0">
                <a:solidFill>
                  <a:srgbClr val="0070C0"/>
                </a:solidFill>
              </a:rPr>
              <a:t>Zeroth law</a:t>
            </a:r>
            <a:endParaRPr lang="en-US" sz="2400" dirty="0"/>
          </a:p>
          <a:p>
            <a:pPr>
              <a:lnSpc>
                <a:spcPct val="150000"/>
              </a:lnSpc>
            </a:pPr>
            <a:r>
              <a:rPr lang="en-US" sz="2400" dirty="0"/>
              <a:t>2- </a:t>
            </a:r>
            <a:r>
              <a:rPr lang="en-US" sz="2400" dirty="0">
                <a:solidFill>
                  <a:srgbClr val="0070C0"/>
                </a:solidFill>
              </a:rPr>
              <a:t>First Law</a:t>
            </a:r>
            <a:endParaRPr lang="en-US" sz="2400" dirty="0"/>
          </a:p>
          <a:p>
            <a:pPr>
              <a:lnSpc>
                <a:spcPct val="150000"/>
              </a:lnSpc>
            </a:pPr>
            <a:r>
              <a:rPr lang="en-US" sz="2400" dirty="0"/>
              <a:t>3- </a:t>
            </a:r>
            <a:r>
              <a:rPr lang="en-US" sz="2400" dirty="0">
                <a:solidFill>
                  <a:srgbClr val="0070C0"/>
                </a:solidFill>
              </a:rPr>
              <a:t>Second Law</a:t>
            </a:r>
            <a:endParaRPr lang="en-US" sz="2400" dirty="0"/>
          </a:p>
          <a:p>
            <a:pPr>
              <a:lnSpc>
                <a:spcPct val="150000"/>
              </a:lnSpc>
            </a:pPr>
            <a:r>
              <a:rPr lang="en-US" sz="2400" dirty="0"/>
              <a:t>4- </a:t>
            </a:r>
            <a:r>
              <a:rPr lang="en-US" sz="2400" dirty="0">
                <a:solidFill>
                  <a:srgbClr val="0070C0"/>
                </a:solidFill>
              </a:rPr>
              <a:t>Third Law</a:t>
            </a:r>
            <a:endParaRPr lang="en-US" dirty="0"/>
          </a:p>
        </p:txBody>
      </p:sp>
      <p:sp>
        <p:nvSpPr>
          <p:cNvPr id="3" name="Slide Number Placeholder 2"/>
          <p:cNvSpPr>
            <a:spLocks noGrp="1"/>
          </p:cNvSpPr>
          <p:nvPr>
            <p:ph type="sldNum" sz="quarter" idx="12"/>
          </p:nvPr>
        </p:nvSpPr>
        <p:spPr/>
        <p:txBody>
          <a:bodyPr/>
          <a:lstStyle/>
          <a:p>
            <a:fld id="{5157A519-BAB9-4402-AD10-BEB3A319FAE6}" type="slidenum">
              <a:rPr lang="en-GB" smtClean="0"/>
              <a:pPr/>
              <a:t>6</a:t>
            </a:fld>
            <a:endParaRPr lang="en-GB"/>
          </a:p>
        </p:txBody>
      </p:sp>
    </p:spTree>
    <p:extLst>
      <p:ext uri="{BB962C8B-B14F-4D97-AF65-F5344CB8AC3E}">
        <p14:creationId xmlns:p14="http://schemas.microsoft.com/office/powerpoint/2010/main" val="3213873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1" y="628650"/>
            <a:ext cx="11029950" cy="3477875"/>
          </a:xfrm>
          <a:prstGeom prst="rect">
            <a:avLst/>
          </a:prstGeom>
          <a:noFill/>
        </p:spPr>
        <p:txBody>
          <a:bodyPr wrap="square" rtlCol="0">
            <a:spAutoFit/>
          </a:bodyPr>
          <a:lstStyle/>
          <a:p>
            <a:r>
              <a:rPr lang="en-US" sz="2800" dirty="0">
                <a:solidFill>
                  <a:srgbClr val="FF0000"/>
                </a:solidFill>
              </a:rPr>
              <a:t>2- Expression for Isothermal Reversible Work</a:t>
            </a:r>
          </a:p>
          <a:p>
            <a:endParaRPr lang="en-US" sz="2400" dirty="0"/>
          </a:p>
          <a:p>
            <a:r>
              <a:rPr lang="en-US" sz="2400" dirty="0"/>
              <a:t>Consider n mole of an ideal gas in a cylinder which is fitted with </a:t>
            </a:r>
            <a:r>
              <a:rPr lang="en-US" sz="2400" dirty="0">
                <a:solidFill>
                  <a:srgbClr val="00B050"/>
                </a:solidFill>
              </a:rPr>
              <a:t>weightless</a:t>
            </a:r>
            <a:r>
              <a:rPr lang="en-US" sz="2400" dirty="0"/>
              <a:t> and </a:t>
            </a:r>
            <a:r>
              <a:rPr lang="en-US" sz="2400" dirty="0">
                <a:solidFill>
                  <a:srgbClr val="00B050"/>
                </a:solidFill>
              </a:rPr>
              <a:t>frictionless</a:t>
            </a:r>
            <a:r>
              <a:rPr lang="en-US" sz="2400" dirty="0"/>
              <a:t> piston at </a:t>
            </a:r>
            <a:r>
              <a:rPr lang="en-US" sz="2400" dirty="0">
                <a:solidFill>
                  <a:srgbClr val="00B050"/>
                </a:solidFill>
              </a:rPr>
              <a:t>constant temperature</a:t>
            </a:r>
            <a:r>
              <a:rPr lang="en-US" sz="2400" dirty="0"/>
              <a:t>. In the case of expansion against external pressure, the pressure of the gas inside the system is slightly higher than the external pressure.</a:t>
            </a:r>
          </a:p>
          <a:p>
            <a:endParaRPr lang="en-US" sz="2400" dirty="0"/>
          </a:p>
          <a:p>
            <a:r>
              <a:rPr lang="en-US" sz="2400" dirty="0"/>
              <a:t>Initial volume </a:t>
            </a:r>
            <a:r>
              <a:rPr lang="en-US" sz="2400" dirty="0">
                <a:solidFill>
                  <a:srgbClr val="FF0000"/>
                </a:solidFill>
              </a:rPr>
              <a:t>V</a:t>
            </a:r>
            <a:r>
              <a:rPr lang="en-US" sz="2400" baseline="-25000" dirty="0">
                <a:solidFill>
                  <a:srgbClr val="FF0000"/>
                </a:solidFill>
              </a:rPr>
              <a:t>1</a:t>
            </a:r>
            <a:r>
              <a:rPr lang="en-GB" sz="2400" dirty="0"/>
              <a:t>		Final volume </a:t>
            </a:r>
            <a:r>
              <a:rPr lang="en-GB" sz="2400" dirty="0">
                <a:solidFill>
                  <a:srgbClr val="FF0000"/>
                </a:solidFill>
              </a:rPr>
              <a:t>V</a:t>
            </a:r>
            <a:r>
              <a:rPr lang="en-GB" sz="2400" baseline="-25000" dirty="0">
                <a:solidFill>
                  <a:srgbClr val="FF0000"/>
                </a:solidFill>
              </a:rPr>
              <a:t>2</a:t>
            </a:r>
            <a:endParaRPr lang="en-GB" sz="2400" dirty="0">
              <a:solidFill>
                <a:srgbClr val="FF0000"/>
              </a:solidFill>
            </a:endParaRPr>
          </a:p>
          <a:p>
            <a:r>
              <a:rPr lang="en-US" sz="2400" dirty="0"/>
              <a:t>Initial pressure </a:t>
            </a:r>
            <a:r>
              <a:rPr lang="en-US" sz="2400" dirty="0">
                <a:solidFill>
                  <a:srgbClr val="FF0000"/>
                </a:solidFill>
              </a:rPr>
              <a:t>P</a:t>
            </a:r>
            <a:r>
              <a:rPr lang="en-US" sz="2400" dirty="0"/>
              <a:t>		Final pressure</a:t>
            </a:r>
            <a:r>
              <a:rPr lang="en-US" sz="2400" dirty="0">
                <a:solidFill>
                  <a:srgbClr val="FF0000"/>
                </a:solidFill>
              </a:rPr>
              <a:t> P-</a:t>
            </a:r>
            <a:r>
              <a:rPr lang="en-US" sz="2400" dirty="0" err="1">
                <a:solidFill>
                  <a:srgbClr val="FF0000"/>
                </a:solidFill>
              </a:rPr>
              <a:t>dP</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882197" y="4417368"/>
                <a:ext cx="2474588"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400" i="1" dirty="0">
                          <a:solidFill>
                            <a:prstClr val="black"/>
                          </a:solidFill>
                          <a:latin typeface="Cambria Math" panose="02040503050406030204" pitchFamily="18" charset="0"/>
                        </a:rPr>
                        <m:t>𝑤</m:t>
                      </m:r>
                      <m:r>
                        <a:rPr lang="en-US" sz="2400" i="1" dirty="0">
                          <a:solidFill>
                            <a:prstClr val="black"/>
                          </a:solidFill>
                          <a:latin typeface="Cambria Math" panose="02040503050406030204" pitchFamily="18" charset="0"/>
                        </a:rPr>
                        <m:t>= −</m:t>
                      </m:r>
                      <m:r>
                        <a:rPr lang="en-US" sz="2400" i="1" dirty="0" err="1">
                          <a:solidFill>
                            <a:prstClr val="black"/>
                          </a:solidFill>
                          <a:latin typeface="Cambria Math" panose="02040503050406030204" pitchFamily="18" charset="0"/>
                        </a:rPr>
                        <m:t>𝑃</m:t>
                      </m:r>
                      <m:r>
                        <a:rPr lang="en-US" sz="2400" i="1" baseline="-25000" dirty="0" err="1">
                          <a:solidFill>
                            <a:prstClr val="black"/>
                          </a:solidFill>
                          <a:latin typeface="Cambria Math" panose="02040503050406030204" pitchFamily="18" charset="0"/>
                        </a:rPr>
                        <m:t>𝑒𝑥</m:t>
                      </m:r>
                      <m:r>
                        <a:rPr lang="en-US" sz="2400" i="1" dirty="0">
                          <a:solidFill>
                            <a:prstClr val="black"/>
                          </a:solidFill>
                          <a:latin typeface="Cambria Math" panose="02040503050406030204" pitchFamily="18" charset="0"/>
                        </a:rPr>
                        <m:t> × ∆</m:t>
                      </m:r>
                      <m:r>
                        <a:rPr lang="en-US" sz="2400" i="1" dirty="0">
                          <a:solidFill>
                            <a:prstClr val="black"/>
                          </a:solidFill>
                          <a:latin typeface="Cambria Math" panose="02040503050406030204" pitchFamily="18" charset="0"/>
                        </a:rPr>
                        <m:t>𝑉</m:t>
                      </m:r>
                    </m:oMath>
                  </m:oMathPara>
                </a14:m>
                <a:endParaRPr lang="en-US" sz="24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882197" y="4417368"/>
                <a:ext cx="2474588" cy="46166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82197" y="5189876"/>
                <a:ext cx="2075568"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GB" sz="2400" i="1" smtClean="0">
                          <a:solidFill>
                            <a:schemeClr val="tx1"/>
                          </a:solidFill>
                          <a:latin typeface="Cambria Math" panose="02040503050406030204" pitchFamily="18" charset="0"/>
                        </a:rPr>
                        <m:t>đ</m:t>
                      </m:r>
                      <m:r>
                        <a:rPr lang="en-US" sz="2400" i="1">
                          <a:solidFill>
                            <a:schemeClr val="tx1"/>
                          </a:solidFill>
                          <a:latin typeface="Cambria Math" panose="02040503050406030204" pitchFamily="18" charset="0"/>
                        </a:rPr>
                        <m:t>𝑤</m:t>
                      </m:r>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𝑃</m:t>
                          </m:r>
                        </m:e>
                        <m:sub>
                          <m:r>
                            <a:rPr lang="en-US" sz="2400" i="1">
                              <a:solidFill>
                                <a:schemeClr val="tx1"/>
                              </a:solidFill>
                              <a:latin typeface="Cambria Math" panose="02040503050406030204" pitchFamily="18" charset="0"/>
                            </a:rPr>
                            <m:t>𝑒𝑥</m:t>
                          </m:r>
                        </m:sub>
                      </m:sSub>
                      <m:r>
                        <a:rPr lang="en-US" sz="2400" i="1">
                          <a:solidFill>
                            <a:schemeClr val="tx1"/>
                          </a:solidFill>
                          <a:latin typeface="Cambria Math" panose="02040503050406030204" pitchFamily="18" charset="0"/>
                        </a:rPr>
                        <m:t>𝑑𝑉</m:t>
                      </m:r>
                    </m:oMath>
                  </m:oMathPara>
                </a14:m>
                <a:endParaRPr lang="en-US" sz="24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82197" y="5189876"/>
                <a:ext cx="2075568" cy="461665"/>
              </a:xfrm>
              <a:prstGeom prst="rect">
                <a:avLst/>
              </a:prstGeom>
              <a:blipFill rotWithShape="0">
                <a:blip r:embed="rId3"/>
                <a:stretch>
                  <a:fillRect/>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5157A519-BAB9-4402-AD10-BEB3A319FAE6}" type="slidenum">
              <a:rPr lang="en-GB" smtClean="0"/>
              <a:pPr/>
              <a:t>60</a:t>
            </a:fld>
            <a:endParaRPr lang="en-GB"/>
          </a:p>
        </p:txBody>
      </p:sp>
    </p:spTree>
    <p:extLst>
      <p:ext uri="{BB962C8B-B14F-4D97-AF65-F5344CB8AC3E}">
        <p14:creationId xmlns:p14="http://schemas.microsoft.com/office/powerpoint/2010/main" val="62861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450" y="552450"/>
            <a:ext cx="2087816" cy="1015663"/>
          </a:xfrm>
          <a:prstGeom prst="rect">
            <a:avLst/>
          </a:prstGeom>
          <a:noFill/>
        </p:spPr>
        <p:txBody>
          <a:bodyPr wrap="none" rtlCol="0">
            <a:spAutoFit/>
          </a:bodyPr>
          <a:lstStyle/>
          <a:p>
            <a:r>
              <a:rPr lang="en-US" sz="2400" dirty="0"/>
              <a:t>But </a:t>
            </a:r>
            <a:r>
              <a:rPr lang="en-US" sz="2400" dirty="0" err="1">
                <a:solidFill>
                  <a:srgbClr val="00B050"/>
                </a:solidFill>
              </a:rPr>
              <a:t>P</a:t>
            </a:r>
            <a:r>
              <a:rPr lang="en-US" sz="2400" baseline="-25000" dirty="0" err="1">
                <a:solidFill>
                  <a:srgbClr val="00B050"/>
                </a:solidFill>
              </a:rPr>
              <a:t>ex</a:t>
            </a:r>
            <a:r>
              <a:rPr lang="en-US" sz="2400" dirty="0">
                <a:solidFill>
                  <a:srgbClr val="00B050"/>
                </a:solidFill>
              </a:rPr>
              <a:t> = P – </a:t>
            </a:r>
            <a:r>
              <a:rPr lang="en-US" sz="2400" dirty="0" err="1">
                <a:solidFill>
                  <a:srgbClr val="00B050"/>
                </a:solidFill>
              </a:rPr>
              <a:t>dP</a:t>
            </a:r>
            <a:endParaRPr lang="en-US" sz="2400" dirty="0">
              <a:solidFill>
                <a:srgbClr val="00B050"/>
              </a:solidFill>
            </a:endParaRPr>
          </a:p>
          <a:p>
            <a:endParaRPr lang="en-US" dirty="0"/>
          </a:p>
          <a:p>
            <a:endParaRPr lang="en-GB" dirty="0"/>
          </a:p>
        </p:txBody>
      </p:sp>
      <mc:AlternateContent xmlns:mc="http://schemas.openxmlformats.org/markup-compatibility/2006" xmlns:a14="http://schemas.microsoft.com/office/drawing/2010/main">
        <mc:Choice Requires="a14">
          <p:sp>
            <p:nvSpPr>
              <p:cNvPr id="3" name="Rectangle 2"/>
              <p:cNvSpPr/>
              <p:nvPr/>
            </p:nvSpPr>
            <p:spPr>
              <a:xfrm>
                <a:off x="552450" y="1244947"/>
                <a:ext cx="6286500" cy="465973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GB" sz="2400" i="1" smtClean="0">
                          <a:solidFill>
                            <a:prstClr val="black"/>
                          </a:solidFill>
                          <a:latin typeface="Cambria Math" panose="02040503050406030204" pitchFamily="18" charset="0"/>
                        </a:rPr>
                        <m:t>đ</m:t>
                      </m:r>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𝑃</m:t>
                          </m:r>
                        </m:e>
                        <m:sub>
                          <m:r>
                            <a:rPr lang="en-US" sz="2400" i="1">
                              <a:solidFill>
                                <a:prstClr val="black"/>
                              </a:solidFill>
                              <a:latin typeface="Cambria Math" panose="02040503050406030204" pitchFamily="18" charset="0"/>
                            </a:rPr>
                            <m:t>𝑒𝑥</m:t>
                          </m:r>
                        </m:sub>
                      </m:sSub>
                      <m:r>
                        <a:rPr lang="en-US" sz="2400" i="1">
                          <a:solidFill>
                            <a:prstClr val="black"/>
                          </a:solidFill>
                          <a:latin typeface="Cambria Math" panose="02040503050406030204" pitchFamily="18" charset="0"/>
                        </a:rPr>
                        <m:t>𝑑𝑉</m:t>
                      </m:r>
                    </m:oMath>
                  </m:oMathPara>
                </a14:m>
                <a:endParaRPr lang="en-US" sz="2400" dirty="0">
                  <a:solidFill>
                    <a:prstClr val="black"/>
                  </a:solidFill>
                </a:endParaRPr>
              </a:p>
              <a:p>
                <a:pPr lvl="0"/>
                <a:endParaRPr lang="en-US" sz="2400" dirty="0">
                  <a:solidFill>
                    <a:prstClr val="black"/>
                  </a:solidFill>
                </a:endParaRP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đ</m:t>
                      </m:r>
                      <m:r>
                        <a:rPr lang="en-US" sz="2400" i="1">
                          <a:latin typeface="Cambria Math" panose="02040503050406030204" pitchFamily="18" charset="0"/>
                        </a:rPr>
                        <m:t>𝑤</m:t>
                      </m:r>
                      <m:r>
                        <a:rPr lang="en-US" sz="2400" i="1">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𝑑𝑃</m:t>
                      </m:r>
                      <m:r>
                        <a:rPr lang="en-US" sz="2400" b="0" i="1" smtClean="0">
                          <a:latin typeface="Cambria Math" panose="02040503050406030204" pitchFamily="18" charset="0"/>
                        </a:rPr>
                        <m:t>)</m:t>
                      </m:r>
                      <m:r>
                        <a:rPr lang="en-US" sz="2400" i="1">
                          <a:latin typeface="Cambria Math" panose="02040503050406030204" pitchFamily="18" charset="0"/>
                        </a:rPr>
                        <m:t>𝑑𝑉</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đ</m:t>
                      </m:r>
                      <m:r>
                        <a:rPr lang="en-US" sz="2400" i="1">
                          <a:latin typeface="Cambria Math" panose="02040503050406030204" pitchFamily="18" charset="0"/>
                        </a:rPr>
                        <m:t>𝑤</m:t>
                      </m:r>
                      <m:r>
                        <a:rPr lang="en-US" sz="2400" i="1">
                          <a:latin typeface="Cambria Math" panose="02040503050406030204" pitchFamily="18" charset="0"/>
                        </a:rPr>
                        <m:t>=−</m:t>
                      </m:r>
                      <m:r>
                        <a:rPr lang="en-US" sz="2400" b="0" i="1" smtClean="0">
                          <a:latin typeface="Cambria Math" panose="02040503050406030204" pitchFamily="18" charset="0"/>
                        </a:rPr>
                        <m:t>𝑃𝑑𝑉</m:t>
                      </m:r>
                      <m:r>
                        <a:rPr lang="en-US" sz="2400" b="0" i="1" smtClean="0">
                          <a:latin typeface="Cambria Math" panose="02040503050406030204" pitchFamily="18" charset="0"/>
                        </a:rPr>
                        <m:t>+</m:t>
                      </m:r>
                      <m:r>
                        <a:rPr lang="en-US" sz="2400" b="0" i="1" smtClean="0">
                          <a:latin typeface="Cambria Math" panose="02040503050406030204" pitchFamily="18" charset="0"/>
                        </a:rPr>
                        <m:t>𝑑𝑃𝑑𝑉</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panose="02040503050406030204" pitchFamily="18" charset="0"/>
                        </a:rPr>
                        <m:t>𝑑𝑃</m:t>
                      </m:r>
                      <m:r>
                        <a:rPr lang="en-US" sz="2400" i="1">
                          <a:solidFill>
                            <a:srgbClr val="00B050"/>
                          </a:solidFill>
                          <a:latin typeface="Cambria Math" panose="02040503050406030204" pitchFamily="18" charset="0"/>
                        </a:rPr>
                        <m:t>𝑑𝑉</m:t>
                      </m:r>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0</m:t>
                      </m:r>
                    </m:oMath>
                  </m:oMathPara>
                </a14:m>
                <a:endParaRPr lang="en-US" sz="2400" dirty="0">
                  <a:solidFill>
                    <a:srgbClr val="00B050"/>
                  </a:solidFill>
                </a:endParaRPr>
              </a:p>
              <a:p>
                <a:endParaRPr lang="en-US" sz="2400" dirty="0"/>
              </a:p>
              <a:p>
                <a:pPr lvl="0"/>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đ</m:t>
                      </m:r>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𝑃𝑑𝑉</m:t>
                      </m:r>
                    </m:oMath>
                  </m:oMathPara>
                </a14:m>
                <a:endParaRPr lang="en-US" sz="2400" dirty="0">
                  <a:solidFill>
                    <a:prstClr val="black"/>
                  </a:solidFill>
                </a:endParaRPr>
              </a:p>
              <a:p>
                <a:pPr lvl="0"/>
                <a:endParaRPr lang="en-US" sz="2400" dirty="0">
                  <a:solidFill>
                    <a:prstClr val="black"/>
                  </a:solidFill>
                </a:endParaRPr>
              </a:p>
              <a:p>
                <a:pPr lvl="0"/>
                <a14:m>
                  <m:oMathPara xmlns:m="http://schemas.openxmlformats.org/officeDocument/2006/math">
                    <m:oMathParaPr>
                      <m:jc m:val="centerGroup"/>
                    </m:oMathParaPr>
                    <m:oMath xmlns:m="http://schemas.openxmlformats.org/officeDocument/2006/math">
                      <m:nary>
                        <m:naryPr>
                          <m:ctrlPr>
                            <a:rPr lang="en-US" sz="2400" i="1" smtClean="0">
                              <a:solidFill>
                                <a:prstClr val="black"/>
                              </a:solidFill>
                              <a:latin typeface="Cambria Math" panose="02040503050406030204" pitchFamily="18" charset="0"/>
                            </a:rPr>
                          </m:ctrlPr>
                        </m:naryPr>
                        <m:sub>
                          <m:r>
                            <m:rPr>
                              <m:brk m:alnAt="23"/>
                            </m:rPr>
                            <a:rPr lang="en-US" sz="2400" b="0" i="1" smtClean="0">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rPr>
                            <m:t>2</m:t>
                          </m:r>
                        </m:sup>
                        <m:e>
                          <m:r>
                            <a:rPr lang="en-GB" sz="2400" i="1">
                              <a:latin typeface="Cambria Math" panose="02040503050406030204" pitchFamily="18" charset="0"/>
                            </a:rPr>
                            <m:t>đ</m:t>
                          </m:r>
                          <m:r>
                            <a:rPr lang="en-US" sz="2400" i="1">
                              <a:latin typeface="Cambria Math" panose="02040503050406030204" pitchFamily="18" charset="0"/>
                            </a:rPr>
                            <m:t>𝑤</m:t>
                          </m:r>
                          <m:r>
                            <a:rPr lang="en-US" sz="2400" b="0" i="1" smtClean="0">
                              <a:latin typeface="Cambria Math" panose="02040503050406030204" pitchFamily="18" charset="0"/>
                            </a:rPr>
                            <m:t>=−</m:t>
                          </m:r>
                          <m:nary>
                            <m:naryPr>
                              <m:ctrlPr>
                                <a:rPr lang="en-US" sz="2400" b="0" i="1" smtClean="0">
                                  <a:latin typeface="Cambria Math" panose="02040503050406030204" pitchFamily="18" charset="0"/>
                                </a:rPr>
                              </m:ctrlPr>
                            </m:naryPr>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sup>
                            <m:e>
                              <m:r>
                                <a:rPr lang="en-US" sz="2400" b="0" i="1" smtClean="0">
                                  <a:latin typeface="Cambria Math" panose="02040503050406030204" pitchFamily="18" charset="0"/>
                                </a:rPr>
                                <m:t>𝑃𝑑𝑉</m:t>
                              </m:r>
                            </m:e>
                          </m:nary>
                        </m:e>
                      </m:nary>
                    </m:oMath>
                  </m:oMathPara>
                </a14:m>
                <a:endParaRPr lang="en-US" sz="24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52450" y="1244947"/>
                <a:ext cx="6286500" cy="4659737"/>
              </a:xfrm>
              <a:prstGeom prst="rect">
                <a:avLst/>
              </a:prstGeo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5157A519-BAB9-4402-AD10-BEB3A319FAE6}" type="slidenum">
              <a:rPr lang="en-GB" smtClean="0"/>
              <a:pPr/>
              <a:t>61</a:t>
            </a:fld>
            <a:endParaRPr lang="en-GB"/>
          </a:p>
        </p:txBody>
      </p:sp>
    </p:spTree>
    <p:extLst>
      <p:ext uri="{BB962C8B-B14F-4D97-AF65-F5344CB8AC3E}">
        <p14:creationId xmlns:p14="http://schemas.microsoft.com/office/powerpoint/2010/main" val="234626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1" y="723900"/>
            <a:ext cx="11087100" cy="1107996"/>
          </a:xfrm>
          <a:prstGeom prst="rect">
            <a:avLst/>
          </a:prstGeom>
          <a:noFill/>
        </p:spPr>
        <p:txBody>
          <a:bodyPr wrap="square" rtlCol="0">
            <a:spAutoFit/>
          </a:bodyPr>
          <a:lstStyle/>
          <a:p>
            <a:r>
              <a:rPr lang="en-US" sz="2400" dirty="0"/>
              <a:t>The total work in the entire expansion from volume V</a:t>
            </a:r>
            <a:r>
              <a:rPr lang="en-US" sz="2400" baseline="-25000" dirty="0"/>
              <a:t>1</a:t>
            </a:r>
            <a:r>
              <a:rPr lang="en-US" sz="2400" dirty="0"/>
              <a:t> to V</a:t>
            </a:r>
            <a:r>
              <a:rPr lang="en-US" sz="2400" baseline="-25000" dirty="0"/>
              <a:t>2</a:t>
            </a:r>
            <a:r>
              <a:rPr lang="en-US" sz="2400" dirty="0"/>
              <a:t> will be the sum of all steps. The total amount work can be obtained by integrating equation:</a:t>
            </a:r>
          </a:p>
          <a:p>
            <a:endParaRPr lang="en-GB" dirty="0"/>
          </a:p>
        </p:txBody>
      </p:sp>
      <mc:AlternateContent xmlns:mc="http://schemas.openxmlformats.org/markup-compatibility/2006" xmlns:a14="http://schemas.microsoft.com/office/drawing/2010/main">
        <mc:Choice Requires="a14">
          <p:sp>
            <p:nvSpPr>
              <p:cNvPr id="3" name="Rectangle 2"/>
              <p:cNvSpPr/>
              <p:nvPr/>
            </p:nvSpPr>
            <p:spPr>
              <a:xfrm>
                <a:off x="2990850" y="1831896"/>
                <a:ext cx="6096000" cy="3317831"/>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r>
                        <a:rPr lang="en-GB" sz="2400" i="1" smtClean="0">
                          <a:solidFill>
                            <a:prstClr val="black"/>
                          </a:solidFill>
                          <a:latin typeface="Cambria Math" panose="02040503050406030204" pitchFamily="18" charset="0"/>
                        </a:rPr>
                        <m:t>đ</m:t>
                      </m:r>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𝑃𝑑𝑉</m:t>
                      </m:r>
                    </m:oMath>
                  </m:oMathPara>
                </a14:m>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14:m>
                  <m:oMathPara xmlns:m="http://schemas.openxmlformats.org/officeDocument/2006/math">
                    <m:oMathParaPr>
                      <m:jc m:val="centerGroup"/>
                    </m:oMathParaPr>
                    <m:oMath xmlns:m="http://schemas.openxmlformats.org/officeDocument/2006/math">
                      <m:nary>
                        <m:naryPr>
                          <m:ctrlPr>
                            <a:rPr lang="en-US" sz="2400" i="1">
                              <a:solidFill>
                                <a:prstClr val="black"/>
                              </a:solidFill>
                              <a:latin typeface="Cambria Math" panose="02040503050406030204" pitchFamily="18" charset="0"/>
                            </a:rPr>
                          </m:ctrlPr>
                        </m:naryPr>
                        <m:sub>
                          <m:r>
                            <m:rPr>
                              <m:brk m:alnAt="23"/>
                            </m:rPr>
                            <a:rPr lang="en-US" sz="2400" i="1">
                              <a:solidFill>
                                <a:prstClr val="black"/>
                              </a:solidFill>
                              <a:latin typeface="Cambria Math" panose="02040503050406030204" pitchFamily="18" charset="0"/>
                            </a:rPr>
                            <m:t>1</m:t>
                          </m:r>
                        </m:sub>
                        <m:sup>
                          <m:r>
                            <a:rPr lang="en-US" sz="2400" i="1">
                              <a:solidFill>
                                <a:prstClr val="black"/>
                              </a:solidFill>
                              <a:latin typeface="Cambria Math" panose="02040503050406030204" pitchFamily="18" charset="0"/>
                            </a:rPr>
                            <m:t>2</m:t>
                          </m:r>
                        </m:sup>
                        <m:e>
                          <m:r>
                            <a:rPr lang="en-GB" sz="2400" i="1">
                              <a:solidFill>
                                <a:prstClr val="black"/>
                              </a:solidFill>
                              <a:latin typeface="Cambria Math" panose="02040503050406030204" pitchFamily="18" charset="0"/>
                            </a:rPr>
                            <m:t>đ</m:t>
                          </m:r>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nary>
                            <m:naryPr>
                              <m:ctrlPr>
                                <a:rPr lang="en-US" sz="2400" i="1">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p>
                            <m:e>
                              <m:r>
                                <a:rPr lang="en-US" sz="2400" i="1">
                                  <a:solidFill>
                                    <a:prstClr val="black"/>
                                  </a:solidFill>
                                  <a:latin typeface="Cambria Math" panose="02040503050406030204" pitchFamily="18" charset="0"/>
                                </a:rPr>
                                <m:t>𝑃𝑑𝑉</m:t>
                              </m:r>
                            </m:e>
                          </m:nary>
                        </m:e>
                      </m:nary>
                    </m:oMath>
                  </m:oMathPara>
                </a14:m>
                <a:endParaRPr lang="en-US" sz="2400" dirty="0">
                  <a:solidFill>
                    <a:prstClr val="black"/>
                  </a:solidFill>
                </a:endParaRPr>
              </a:p>
              <a:p>
                <a:pPr lvl="0"/>
                <a:endParaRPr lang="en-US" sz="2400" dirty="0">
                  <a:solidFill>
                    <a:prstClr val="black"/>
                  </a:solidFill>
                </a:endParaRPr>
              </a:p>
              <a:p>
                <a:pPr lvl="0"/>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𝑤</m:t>
                          </m:r>
                        </m:e>
                        <m:sub>
                          <m:r>
                            <a:rPr lang="en-US" sz="2400" b="0" i="1" smtClean="0">
                              <a:solidFill>
                                <a:srgbClr val="FF0000"/>
                              </a:solidFill>
                              <a:latin typeface="Cambria Math" panose="02040503050406030204" pitchFamily="18" charset="0"/>
                            </a:rPr>
                            <m:t>𝑚𝑎𝑥</m:t>
                          </m:r>
                        </m:sub>
                      </m:sSub>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m:t>
                      </m:r>
                      <m:nary>
                        <m:naryPr>
                          <m:ctrlPr>
                            <a:rPr lang="en-US" sz="2400" i="1">
                              <a:solidFill>
                                <a:srgbClr val="FF0000"/>
                              </a:solidFill>
                              <a:latin typeface="Cambria Math" panose="02040503050406030204" pitchFamily="18" charset="0"/>
                            </a:rPr>
                          </m:ctrlPr>
                        </m:naryPr>
                        <m: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1</m:t>
                              </m:r>
                            </m:sub>
                          </m:sSub>
                        </m:sub>
                        <m:sup>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2</m:t>
                              </m:r>
                            </m:sub>
                          </m:sSub>
                        </m:sup>
                        <m:e>
                          <m:r>
                            <a:rPr lang="en-US" sz="2400" i="1">
                              <a:solidFill>
                                <a:srgbClr val="FF0000"/>
                              </a:solidFill>
                              <a:latin typeface="Cambria Math" panose="02040503050406030204" pitchFamily="18" charset="0"/>
                            </a:rPr>
                            <m:t>𝑃𝑑𝑉</m:t>
                          </m:r>
                        </m:e>
                      </m:nary>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2990850" y="1831896"/>
                <a:ext cx="6096000" cy="3317831"/>
              </a:xfrm>
              <a:prstGeom prst="rect">
                <a:avLst/>
              </a:prstGeom>
              <a:blipFill rotWithShape="0">
                <a:blip r:embed="rId2"/>
                <a:stretch>
                  <a:fillRect/>
                </a:stretch>
              </a:blipFill>
            </p:spPr>
            <p:txBody>
              <a:bodyPr/>
              <a:lstStyle/>
              <a:p>
                <a:r>
                  <a:rPr lang="en-GB">
                    <a:noFill/>
                  </a:rPr>
                  <a:t> </a:t>
                </a:r>
              </a:p>
            </p:txBody>
          </p:sp>
        </mc:Fallback>
      </mc:AlternateContent>
      <p:sp>
        <p:nvSpPr>
          <p:cNvPr id="4" name="TextBox 3"/>
          <p:cNvSpPr txBox="1"/>
          <p:nvPr/>
        </p:nvSpPr>
        <p:spPr>
          <a:xfrm>
            <a:off x="666751" y="5448300"/>
            <a:ext cx="8125109" cy="461665"/>
          </a:xfrm>
          <a:prstGeom prst="rect">
            <a:avLst/>
          </a:prstGeom>
          <a:noFill/>
        </p:spPr>
        <p:txBody>
          <a:bodyPr wrap="none" rtlCol="0">
            <a:spAutoFit/>
          </a:bodyPr>
          <a:lstStyle/>
          <a:p>
            <a:r>
              <a:rPr lang="en-US" sz="2400" dirty="0"/>
              <a:t>This work is </a:t>
            </a:r>
            <a:r>
              <a:rPr lang="en-US" sz="2400" dirty="0">
                <a:solidFill>
                  <a:srgbClr val="FF0000"/>
                </a:solidFill>
              </a:rPr>
              <a:t>maximum work </a:t>
            </a:r>
            <a:r>
              <a:rPr lang="en-US" sz="2400" dirty="0"/>
              <a:t>because the expansion is reversible</a:t>
            </a:r>
            <a:endParaRPr lang="en-GB" sz="2400" dirty="0"/>
          </a:p>
        </p:txBody>
      </p:sp>
      <p:sp>
        <p:nvSpPr>
          <p:cNvPr id="5" name="Slide Number Placeholder 4"/>
          <p:cNvSpPr>
            <a:spLocks noGrp="1"/>
          </p:cNvSpPr>
          <p:nvPr>
            <p:ph type="sldNum" sz="quarter" idx="12"/>
          </p:nvPr>
        </p:nvSpPr>
        <p:spPr/>
        <p:txBody>
          <a:bodyPr/>
          <a:lstStyle/>
          <a:p>
            <a:fld id="{5157A519-BAB9-4402-AD10-BEB3A319FAE6}" type="slidenum">
              <a:rPr lang="en-GB" smtClean="0"/>
              <a:pPr/>
              <a:t>62</a:t>
            </a:fld>
            <a:endParaRPr lang="en-GB"/>
          </a:p>
        </p:txBody>
      </p:sp>
    </p:spTree>
    <p:extLst>
      <p:ext uri="{BB962C8B-B14F-4D97-AF65-F5344CB8AC3E}">
        <p14:creationId xmlns:p14="http://schemas.microsoft.com/office/powerpoint/2010/main" val="158351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28650"/>
            <a:ext cx="6722097" cy="1569660"/>
          </a:xfrm>
          <a:prstGeom prst="rect">
            <a:avLst/>
          </a:prstGeom>
          <a:noFill/>
        </p:spPr>
        <p:txBody>
          <a:bodyPr wrap="none" rtlCol="0">
            <a:spAutoFit/>
          </a:bodyPr>
          <a:lstStyle/>
          <a:p>
            <a:r>
              <a:rPr lang="en-US" sz="2400" dirty="0"/>
              <a:t>The ideal gas equation for n mole of a gas is </a:t>
            </a:r>
            <a:r>
              <a:rPr lang="en-US" sz="2400" dirty="0">
                <a:solidFill>
                  <a:srgbClr val="FF0000"/>
                </a:solidFill>
              </a:rPr>
              <a:t>PV= </a:t>
            </a:r>
            <a:r>
              <a:rPr lang="en-US" sz="2400" dirty="0" err="1">
                <a:solidFill>
                  <a:srgbClr val="FF0000"/>
                </a:solidFill>
              </a:rPr>
              <a:t>nRT</a:t>
            </a:r>
            <a:endParaRPr lang="en-US" sz="2400" dirty="0">
              <a:solidFill>
                <a:srgbClr val="FF0000"/>
              </a:solidFill>
            </a:endParaRPr>
          </a:p>
          <a:p>
            <a:endParaRPr lang="en-US" sz="2400" dirty="0"/>
          </a:p>
          <a:p>
            <a:r>
              <a:rPr lang="en-US" sz="2400" dirty="0"/>
              <a:t>Therefore</a:t>
            </a:r>
          </a:p>
          <a:p>
            <a:endParaRPr lang="en-GB" sz="2400" dirty="0"/>
          </a:p>
        </p:txBody>
      </p:sp>
      <mc:AlternateContent xmlns:mc="http://schemas.openxmlformats.org/markup-compatibility/2006" xmlns:a14="http://schemas.microsoft.com/office/drawing/2010/main">
        <mc:Choice Requires="a14">
          <p:sp>
            <p:nvSpPr>
              <p:cNvPr id="3" name="TextBox 2"/>
              <p:cNvSpPr txBox="1"/>
              <p:nvPr/>
            </p:nvSpPr>
            <p:spPr>
              <a:xfrm>
                <a:off x="5467350" y="1413480"/>
                <a:ext cx="122873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𝑛𝑅𝑇</m:t>
                          </m:r>
                        </m:num>
                        <m:den>
                          <m:r>
                            <a:rPr lang="en-US" sz="2400" b="0" i="1" smtClean="0">
                              <a:latin typeface="Cambria Math" panose="02040503050406030204" pitchFamily="18" charset="0"/>
                            </a:rPr>
                            <m:t>𝑉</m:t>
                          </m:r>
                        </m:den>
                      </m:f>
                    </m:oMath>
                  </m:oMathPara>
                </a14:m>
                <a:endParaRPr lang="en-GB"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467350" y="1413480"/>
                <a:ext cx="1228734" cy="69147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01175" y="2234385"/>
                <a:ext cx="3961084" cy="1257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𝑤</m:t>
                          </m:r>
                        </m:e>
                        <m:sub>
                          <m:r>
                            <a:rPr lang="en-US" sz="3200" i="1">
                              <a:solidFill>
                                <a:schemeClr val="tx1"/>
                              </a:solidFill>
                              <a:latin typeface="Cambria Math" panose="02040503050406030204" pitchFamily="18" charset="0"/>
                            </a:rPr>
                            <m:t>𝑚𝑎𝑥</m:t>
                          </m:r>
                        </m:sub>
                      </m:sSub>
                      <m:r>
                        <a:rPr lang="en-US" sz="3200" i="1">
                          <a:solidFill>
                            <a:schemeClr val="tx1"/>
                          </a:solidFill>
                          <a:latin typeface="Cambria Math" panose="02040503050406030204" pitchFamily="18" charset="0"/>
                        </a:rPr>
                        <m:t>=−</m:t>
                      </m:r>
                      <m:nary>
                        <m:naryPr>
                          <m:ctrlPr>
                            <a:rPr lang="en-US" sz="3200" i="1">
                              <a:solidFill>
                                <a:schemeClr val="tx1"/>
                              </a:solidFill>
                              <a:latin typeface="Cambria Math" panose="02040503050406030204" pitchFamily="18" charset="0"/>
                            </a:rPr>
                          </m:ctrlPr>
                        </m:naryPr>
                        <m:sub>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𝑉</m:t>
                              </m:r>
                            </m:e>
                            <m:sub>
                              <m:r>
                                <a:rPr lang="en-US" sz="3200" i="1">
                                  <a:solidFill>
                                    <a:schemeClr val="tx1"/>
                                  </a:solidFill>
                                  <a:latin typeface="Cambria Math" panose="02040503050406030204" pitchFamily="18" charset="0"/>
                                </a:rPr>
                                <m:t>1</m:t>
                              </m:r>
                            </m:sub>
                          </m:sSub>
                        </m:sub>
                        <m:sup>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𝑉</m:t>
                              </m:r>
                            </m:e>
                            <m:sub>
                              <m:r>
                                <a:rPr lang="en-US" sz="3200" i="1">
                                  <a:solidFill>
                                    <a:schemeClr val="tx1"/>
                                  </a:solidFill>
                                  <a:latin typeface="Cambria Math" panose="02040503050406030204" pitchFamily="18" charset="0"/>
                                </a:rPr>
                                <m:t>2</m:t>
                              </m:r>
                            </m:sub>
                          </m:sSub>
                        </m:sup>
                        <m:e>
                          <m:f>
                            <m:fPr>
                              <m:ctrlPr>
                                <a:rPr lang="en-US" sz="2400" i="1" smtClean="0">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rPr>
                                <m:t>𝑛𝑅𝑇</m:t>
                              </m:r>
                            </m:num>
                            <m:den>
                              <m:r>
                                <a:rPr lang="en-US" sz="2400" i="1">
                                  <a:solidFill>
                                    <a:srgbClr val="00B050"/>
                                  </a:solidFill>
                                  <a:latin typeface="Cambria Math" panose="02040503050406030204" pitchFamily="18" charset="0"/>
                                </a:rPr>
                                <m:t>𝑉</m:t>
                              </m:r>
                            </m:den>
                          </m:f>
                          <m:r>
                            <a:rPr lang="en-US" sz="3200" i="1">
                              <a:solidFill>
                                <a:schemeClr val="tx1"/>
                              </a:solidFill>
                              <a:latin typeface="Cambria Math" panose="02040503050406030204" pitchFamily="18" charset="0"/>
                            </a:rPr>
                            <m:t>𝑑𝑉</m:t>
                          </m:r>
                        </m:e>
                      </m:nary>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4101175" y="2234385"/>
                <a:ext cx="3961084" cy="1257908"/>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396948" y="3853103"/>
                <a:ext cx="3450368" cy="966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𝑤</m:t>
                          </m:r>
                        </m:e>
                        <m:sub>
                          <m:r>
                            <a:rPr lang="en-US" sz="2400" i="1">
                              <a:solidFill>
                                <a:schemeClr val="tx1"/>
                              </a:solidFill>
                              <a:latin typeface="Cambria Math" panose="02040503050406030204" pitchFamily="18" charset="0"/>
                            </a:rPr>
                            <m:t>𝑚𝑎𝑥</m:t>
                          </m:r>
                        </m:sub>
                      </m:sSub>
                      <m:r>
                        <a:rPr lang="en-US" sz="2400" i="1">
                          <a:solidFill>
                            <a:schemeClr val="tx1"/>
                          </a:solidFill>
                          <a:latin typeface="Cambria Math" panose="02040503050406030204" pitchFamily="18" charset="0"/>
                        </a:rPr>
                        <m:t>=</m:t>
                      </m:r>
                      <m:r>
                        <a:rPr lang="en-US" sz="240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𝑛𝑅𝑇</m:t>
                      </m:r>
                      <m:nary>
                        <m:naryPr>
                          <m:ctrlPr>
                            <a:rPr lang="en-US" sz="2400" i="1">
                              <a:solidFill>
                                <a:schemeClr val="tx1"/>
                              </a:solidFill>
                              <a:latin typeface="Cambria Math" panose="02040503050406030204" pitchFamily="18" charset="0"/>
                            </a:rPr>
                          </m:ctrlPr>
                        </m:naryPr>
                        <m: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1</m:t>
                              </m:r>
                            </m:sub>
                          </m:sSub>
                        </m:sub>
                        <m: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2</m:t>
                              </m:r>
                            </m:sub>
                          </m:sSub>
                        </m:sup>
                        <m:e>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
                                <a:rPr lang="en-US" sz="2400" b="0" i="1" smtClean="0">
                                  <a:solidFill>
                                    <a:schemeClr val="tx1"/>
                                  </a:solidFill>
                                  <a:latin typeface="Cambria Math" panose="02040503050406030204" pitchFamily="18" charset="0"/>
                                </a:rPr>
                                <m:t>𝑉</m:t>
                              </m:r>
                            </m:den>
                          </m:f>
                          <m:r>
                            <a:rPr lang="en-US" sz="2400" i="1">
                              <a:solidFill>
                                <a:schemeClr val="tx1"/>
                              </a:solidFill>
                              <a:latin typeface="Cambria Math" panose="02040503050406030204" pitchFamily="18" charset="0"/>
                            </a:rPr>
                            <m:t>𝑑𝑉</m:t>
                          </m:r>
                        </m:e>
                      </m:nary>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4396948" y="3853103"/>
                <a:ext cx="3450368" cy="96641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76970" y="5427981"/>
                <a:ext cx="3163558" cy="5778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𝑤</m:t>
                          </m:r>
                        </m:e>
                        <m:sub>
                          <m:r>
                            <a:rPr lang="en-US" sz="2400" i="1">
                              <a:solidFill>
                                <a:schemeClr val="tx1"/>
                              </a:solidFill>
                              <a:latin typeface="Cambria Math" panose="02040503050406030204" pitchFamily="18" charset="0"/>
                            </a:rPr>
                            <m:t>𝑚𝑎𝑥</m:t>
                          </m:r>
                        </m:sub>
                      </m:sSub>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𝑛𝑅𝑇</m:t>
                      </m:r>
                      <m:func>
                        <m:funcPr>
                          <m:ctrlPr>
                            <a:rPr lang="en-US" sz="2400" i="1" smtClean="0">
                              <a:solidFill>
                                <a:schemeClr val="tx1"/>
                              </a:solidFill>
                              <a:latin typeface="Cambria Math" panose="02040503050406030204" pitchFamily="18" charset="0"/>
                            </a:rPr>
                          </m:ctrlPr>
                        </m:funcPr>
                        <m:fName>
                          <m:r>
                            <m:rPr>
                              <m:sty m:val="p"/>
                            </m:rPr>
                            <a:rPr lang="en-US" sz="2400" i="0" smtClean="0">
                              <a:solidFill>
                                <a:schemeClr val="tx1"/>
                              </a:solidFill>
                              <a:latin typeface="Cambria Math" panose="02040503050406030204" pitchFamily="18" charset="0"/>
                            </a:rPr>
                            <m:t>ln</m:t>
                          </m:r>
                        </m:fName>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𝑉</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m:t>
                              </m:r>
                            </m:e>
                            <m:sub>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1</m:t>
                                  </m:r>
                                </m:sub>
                              </m:sSub>
                            </m:sub>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2</m:t>
                                  </m:r>
                                </m:sub>
                              </m:sSub>
                            </m:sup>
                          </m:sSubSup>
                        </m:e>
                      </m:func>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476970" y="5427981"/>
                <a:ext cx="3163558" cy="577850"/>
              </a:xfrm>
              <a:prstGeom prst="rect">
                <a:avLst/>
              </a:prstGeom>
              <a:blipFill rotWithShape="0">
                <a:blip r:embed="rId5"/>
                <a:stretch>
                  <a:fillRect/>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5157A519-BAB9-4402-AD10-BEB3A319FAE6}" type="slidenum">
              <a:rPr lang="en-GB" smtClean="0"/>
              <a:pPr/>
              <a:t>63</a:t>
            </a:fld>
            <a:endParaRPr lang="en-GB"/>
          </a:p>
        </p:txBody>
      </p:sp>
    </p:spTree>
    <p:extLst>
      <p:ext uri="{BB962C8B-B14F-4D97-AF65-F5344CB8AC3E}">
        <p14:creationId xmlns:p14="http://schemas.microsoft.com/office/powerpoint/2010/main" val="3502311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47471" y="701675"/>
                <a:ext cx="3163558" cy="5778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𝑛𝑅𝑇</m:t>
                      </m:r>
                      <m:func>
                        <m:funcPr>
                          <m:ctrlPr>
                            <a:rPr lang="en-US" sz="2400" i="1">
                              <a:solidFill>
                                <a:prstClr val="black"/>
                              </a:solidFill>
                              <a:latin typeface="Cambria Math" panose="02040503050406030204" pitchFamily="18" charset="0"/>
                            </a:rPr>
                          </m:ctrlPr>
                        </m:funcPr>
                        <m:fName>
                          <m:r>
                            <m:rPr>
                              <m:sty m:val="p"/>
                            </m:rPr>
                            <a:rPr lang="en-US" sz="2400">
                              <a:solidFill>
                                <a:prstClr val="black"/>
                              </a:solidFill>
                              <a:latin typeface="Cambria Math" panose="02040503050406030204" pitchFamily="18" charset="0"/>
                            </a:rPr>
                            <m:t>ln</m:t>
                          </m:r>
                        </m:fName>
                        <m:e>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𝑉</m:t>
                          </m:r>
                          <m:sSubSup>
                            <m:sSubSupPr>
                              <m:ctrlPr>
                                <a:rPr lang="en-US" sz="2400" i="1">
                                  <a:solidFill>
                                    <a:prstClr val="black"/>
                                  </a:solidFill>
                                  <a:latin typeface="Cambria Math" panose="02040503050406030204" pitchFamily="18" charset="0"/>
                                </a:rPr>
                              </m:ctrlPr>
                            </m:sSubSupPr>
                            <m:e>
                              <m:r>
                                <a:rPr lang="en-US" sz="2400" i="1">
                                  <a:solidFill>
                                    <a:prstClr val="black"/>
                                  </a:solidFill>
                                  <a:latin typeface="Cambria Math" panose="02040503050406030204" pitchFamily="18" charset="0"/>
                                </a:rPr>
                                <m:t>)</m:t>
                              </m:r>
                            </m:e>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p>
                          </m:sSubSup>
                        </m:e>
                      </m:func>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847471" y="701675"/>
                <a:ext cx="3163558" cy="57785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47471" y="1654175"/>
                <a:ext cx="40226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𝑛𝑅𝑇</m:t>
                      </m:r>
                      <m:func>
                        <m:funcPr>
                          <m:ctrlPr>
                            <a:rPr lang="en-US" sz="2400" i="1">
                              <a:solidFill>
                                <a:prstClr val="black"/>
                              </a:solidFill>
                              <a:latin typeface="Cambria Math" panose="02040503050406030204" pitchFamily="18" charset="0"/>
                            </a:rPr>
                          </m:ctrlPr>
                        </m:funcPr>
                        <m:fName>
                          <m:r>
                            <a:rPr lang="en-US" sz="2400" b="0" i="0" smtClean="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ln</m:t>
                          </m:r>
                        </m:fName>
                        <m:e>
                          <m:sSub>
                            <m:sSubPr>
                              <m:ctrlPr>
                                <a:rPr lang="en-US" sz="240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m:t>
                          </m:r>
                          <m:func>
                            <m:funcPr>
                              <m:ctrlPr>
                                <a:rPr lang="en-US" sz="2400" b="0" i="1" smtClean="0">
                                  <a:solidFill>
                                    <a:prstClr val="black"/>
                                  </a:solidFill>
                                  <a:latin typeface="Cambria Math" panose="02040503050406030204" pitchFamily="18" charset="0"/>
                                </a:rPr>
                              </m:ctrlPr>
                            </m:funcPr>
                            <m:fName>
                              <m:r>
                                <m:rPr>
                                  <m:sty m:val="p"/>
                                </m:rPr>
                                <a:rPr lang="en-US" sz="2400" b="0" i="0" smtClean="0">
                                  <a:solidFill>
                                    <a:prstClr val="black"/>
                                  </a:solidFill>
                                  <a:latin typeface="Cambria Math" panose="02040503050406030204" pitchFamily="18" charset="0"/>
                                </a:rPr>
                                <m:t>ln</m:t>
                              </m:r>
                            </m:fName>
                            <m:e>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e>
                          </m:func>
                        </m:e>
                      </m:func>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847471" y="1654175"/>
                <a:ext cx="4022640" cy="461665"/>
              </a:xfrm>
              <a:prstGeom prst="rect">
                <a:avLst/>
              </a:prstGeom>
              <a:blipFill rotWithShape="0">
                <a:blip r:embed="rId3"/>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55330" y="2338089"/>
                <a:ext cx="2806922" cy="84420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𝑤</m:t>
                          </m:r>
                        </m:e>
                        <m:sub>
                          <m:r>
                            <a:rPr lang="en-US" sz="2400" i="1">
                              <a:solidFill>
                                <a:srgbClr val="FF0000"/>
                              </a:solidFill>
                              <a:latin typeface="Cambria Math" panose="02040503050406030204" pitchFamily="18" charset="0"/>
                            </a:rPr>
                            <m:t>𝑚𝑎𝑥</m:t>
                          </m:r>
                        </m:sub>
                      </m:sSub>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𝑛𝑅𝑇</m:t>
                      </m:r>
                      <m:func>
                        <m:funcPr>
                          <m:ctrlPr>
                            <a:rPr lang="en-US" sz="2400" i="1" smtClean="0">
                              <a:solidFill>
                                <a:srgbClr val="FF0000"/>
                              </a:solidFill>
                              <a:latin typeface="Cambria Math" panose="02040503050406030204" pitchFamily="18" charset="0"/>
                            </a:rPr>
                          </m:ctrlPr>
                        </m:funcPr>
                        <m:fName>
                          <m:r>
                            <m:rPr>
                              <m:sty m:val="p"/>
                            </m:rPr>
                            <a:rPr lang="en-US" sz="2400" i="0" smtClean="0">
                              <a:solidFill>
                                <a:srgbClr val="FF0000"/>
                              </a:solidFill>
                              <a:latin typeface="Cambria Math" panose="02040503050406030204" pitchFamily="18" charset="0"/>
                            </a:rPr>
                            <m:t>ln</m:t>
                          </m:r>
                        </m:fName>
                        <m:e>
                          <m:f>
                            <m:fPr>
                              <m:ctrlPr>
                                <a:rPr lang="en-US" sz="2400" i="1" smtClean="0">
                                  <a:solidFill>
                                    <a:srgbClr val="FF0000"/>
                                  </a:solidFill>
                                  <a:latin typeface="Cambria Math" panose="02040503050406030204" pitchFamily="18" charset="0"/>
                                </a:rPr>
                              </m:ctrlPr>
                            </m:fPr>
                            <m:num>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2</m:t>
                                  </m:r>
                                </m:sub>
                              </m:sSub>
                            </m:num>
                            <m:den>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1</m:t>
                                  </m:r>
                                </m:sub>
                              </m:sSub>
                            </m:den>
                          </m:f>
                        </m:e>
                      </m:func>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4455330" y="2338089"/>
                <a:ext cx="2806922" cy="844205"/>
              </a:xfrm>
              <a:prstGeom prst="rect">
                <a:avLst/>
              </a:prstGeom>
              <a:blipFill rotWithShape="1">
                <a:blip r:embed="rId4"/>
                <a:stretch>
                  <a:fillRect/>
                </a:stretch>
              </a:blipFill>
            </p:spPr>
            <p:txBody>
              <a:bodyPr/>
              <a:lstStyle/>
              <a:p>
                <a:r>
                  <a:rPr lang="en-US">
                    <a:noFill/>
                  </a:rPr>
                  <a:t> </a:t>
                </a:r>
              </a:p>
            </p:txBody>
          </p:sp>
        </mc:Fallback>
      </mc:AlternateContent>
      <p:sp>
        <p:nvSpPr>
          <p:cNvPr id="5" name="TextBox 4"/>
          <p:cNvSpPr txBox="1"/>
          <p:nvPr/>
        </p:nvSpPr>
        <p:spPr>
          <a:xfrm>
            <a:off x="400050" y="3404545"/>
            <a:ext cx="4700005" cy="461665"/>
          </a:xfrm>
          <a:prstGeom prst="rect">
            <a:avLst/>
          </a:prstGeom>
          <a:noFill/>
        </p:spPr>
        <p:txBody>
          <a:bodyPr wrap="none" rtlCol="0">
            <a:spAutoFit/>
          </a:bodyPr>
          <a:lstStyle/>
          <a:p>
            <a:r>
              <a:rPr lang="en-US" sz="2400" dirty="0"/>
              <a:t>According to Boyle’s Law </a:t>
            </a:r>
            <a:r>
              <a:rPr lang="en-US" sz="2400" dirty="0">
                <a:solidFill>
                  <a:srgbClr val="FF0000"/>
                </a:solidFill>
              </a:rPr>
              <a:t>P</a:t>
            </a:r>
            <a:r>
              <a:rPr lang="en-US" sz="2400" baseline="-25000" dirty="0">
                <a:solidFill>
                  <a:srgbClr val="FF0000"/>
                </a:solidFill>
              </a:rPr>
              <a:t>1</a:t>
            </a:r>
            <a:r>
              <a:rPr lang="en-US" sz="2400" dirty="0">
                <a:solidFill>
                  <a:srgbClr val="FF0000"/>
                </a:solidFill>
              </a:rPr>
              <a:t>V</a:t>
            </a:r>
            <a:r>
              <a:rPr lang="en-US" sz="2400" baseline="-25000" dirty="0">
                <a:solidFill>
                  <a:srgbClr val="FF0000"/>
                </a:solidFill>
              </a:rPr>
              <a:t>1</a:t>
            </a:r>
            <a:r>
              <a:rPr lang="en-US" sz="2400" dirty="0">
                <a:solidFill>
                  <a:srgbClr val="FF0000"/>
                </a:solidFill>
              </a:rPr>
              <a:t> = P</a:t>
            </a:r>
            <a:r>
              <a:rPr lang="en-US" sz="2400" baseline="-25000" dirty="0">
                <a:solidFill>
                  <a:srgbClr val="FF0000"/>
                </a:solidFill>
              </a:rPr>
              <a:t>2</a:t>
            </a:r>
            <a:r>
              <a:rPr lang="en-US" sz="2400" dirty="0">
                <a:solidFill>
                  <a:srgbClr val="FF0000"/>
                </a:solidFill>
              </a:rPr>
              <a:t>V</a:t>
            </a:r>
            <a:r>
              <a:rPr lang="en-US" sz="2400" baseline="-25000" dirty="0">
                <a:solidFill>
                  <a:srgbClr val="FF0000"/>
                </a:solidFill>
              </a:rPr>
              <a:t>2</a:t>
            </a:r>
            <a:endParaRPr lang="en-GB" sz="2400"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5100055" y="4176420"/>
                <a:ext cx="1063496" cy="75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2</m:t>
                              </m:r>
                            </m:sub>
                          </m:sSub>
                        </m:den>
                      </m:f>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100055" y="4176420"/>
                <a:ext cx="1063496" cy="75187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25789" y="5500314"/>
                <a:ext cx="2923108"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𝑤</m:t>
                          </m:r>
                        </m:e>
                        <m:sub>
                          <m:r>
                            <a:rPr lang="en-US" sz="2400" i="1">
                              <a:solidFill>
                                <a:srgbClr val="FF0000"/>
                              </a:solidFill>
                              <a:latin typeface="Cambria Math" panose="02040503050406030204" pitchFamily="18" charset="0"/>
                            </a:rPr>
                            <m:t>𝑚𝑎𝑥</m:t>
                          </m:r>
                        </m:sub>
                      </m:sSub>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𝑛𝑅𝑇</m:t>
                      </m:r>
                      <m:func>
                        <m:funcPr>
                          <m:ctrlPr>
                            <a:rPr lang="en-US" sz="2400" i="1">
                              <a:solidFill>
                                <a:srgbClr val="FF0000"/>
                              </a:solidFill>
                              <a:latin typeface="Cambria Math" panose="02040503050406030204" pitchFamily="18" charset="0"/>
                            </a:rPr>
                          </m:ctrlPr>
                        </m:funcPr>
                        <m:fName>
                          <m:r>
                            <m:rPr>
                              <m:sty m:val="p"/>
                            </m:rPr>
                            <a:rPr lang="en-US" sz="2400">
                              <a:solidFill>
                                <a:srgbClr val="FF0000"/>
                              </a:solidFill>
                              <a:latin typeface="Cambria Math" panose="02040503050406030204" pitchFamily="18" charset="0"/>
                            </a:rPr>
                            <m:t>ln</m:t>
                          </m:r>
                        </m:fName>
                        <m:e>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𝑃</m:t>
                                  </m:r>
                                </m:e>
                                <m:sub>
                                  <m:r>
                                    <a:rPr lang="en-US" sz="2400" b="0" i="1" smtClean="0">
                                      <a:solidFill>
                                        <a:srgbClr val="FF0000"/>
                                      </a:solidFill>
                                      <a:latin typeface="Cambria Math" panose="02040503050406030204" pitchFamily="18" charset="0"/>
                                    </a:rPr>
                                    <m:t>1</m:t>
                                  </m:r>
                                </m:sub>
                              </m:sSub>
                            </m:num>
                            <m:den>
                              <m:sSub>
                                <m:sSubPr>
                                  <m:ctrlPr>
                                    <a:rPr lang="en-US" sz="2400" i="1">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𝑃</m:t>
                                  </m:r>
                                </m:e>
                                <m:sub>
                                  <m:r>
                                    <a:rPr lang="en-US" sz="2400" b="0" i="1" smtClean="0">
                                      <a:solidFill>
                                        <a:srgbClr val="FF0000"/>
                                      </a:solidFill>
                                      <a:latin typeface="Cambria Math" panose="02040503050406030204" pitchFamily="18" charset="0"/>
                                    </a:rPr>
                                    <m:t>2</m:t>
                                  </m:r>
                                </m:sub>
                              </m:sSub>
                            </m:den>
                          </m:f>
                        </m:e>
                      </m:func>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025789" y="5500314"/>
                <a:ext cx="2923108" cy="844205"/>
              </a:xfrm>
              <a:prstGeom prst="rect">
                <a:avLst/>
              </a:prstGeom>
              <a:blipFill rotWithShape="0">
                <a:blip r:embed="rId6"/>
                <a:stretch>
                  <a:fillRect/>
                </a:stretch>
              </a:blipFill>
            </p:spPr>
            <p:txBody>
              <a:bodyPr/>
              <a:lstStyle/>
              <a:p>
                <a:r>
                  <a:rPr lang="en-GB">
                    <a:noFill/>
                  </a:rPr>
                  <a:t> </a:t>
                </a:r>
              </a:p>
            </p:txBody>
          </p:sp>
        </mc:Fallback>
      </mc:AlternateContent>
      <p:sp>
        <p:nvSpPr>
          <p:cNvPr id="8" name="TextBox 7"/>
          <p:cNvSpPr txBox="1"/>
          <p:nvPr/>
        </p:nvSpPr>
        <p:spPr>
          <a:xfrm>
            <a:off x="400050" y="5691583"/>
            <a:ext cx="1412951" cy="461665"/>
          </a:xfrm>
          <a:prstGeom prst="rect">
            <a:avLst/>
          </a:prstGeom>
          <a:noFill/>
        </p:spPr>
        <p:txBody>
          <a:bodyPr wrap="none" rtlCol="0">
            <a:spAutoFit/>
          </a:bodyPr>
          <a:lstStyle/>
          <a:p>
            <a:r>
              <a:rPr lang="en-US" sz="2400" dirty="0"/>
              <a:t>Therefore</a:t>
            </a:r>
            <a:endParaRPr lang="en-GB" sz="2400" dirty="0"/>
          </a:p>
        </p:txBody>
      </p:sp>
      <p:sp>
        <p:nvSpPr>
          <p:cNvPr id="9" name="Slide Number Placeholder 8"/>
          <p:cNvSpPr>
            <a:spLocks noGrp="1"/>
          </p:cNvSpPr>
          <p:nvPr>
            <p:ph type="sldNum" sz="quarter" idx="12"/>
          </p:nvPr>
        </p:nvSpPr>
        <p:spPr/>
        <p:txBody>
          <a:bodyPr/>
          <a:lstStyle/>
          <a:p>
            <a:fld id="{5157A519-BAB9-4402-AD10-BEB3A319FAE6}" type="slidenum">
              <a:rPr lang="en-GB" smtClean="0"/>
              <a:pPr/>
              <a:t>64</a:t>
            </a:fld>
            <a:endParaRPr lang="en-GB"/>
          </a:p>
        </p:txBody>
      </p:sp>
    </p:spTree>
    <p:extLst>
      <p:ext uri="{BB962C8B-B14F-4D97-AF65-F5344CB8AC3E}">
        <p14:creationId xmlns:p14="http://schemas.microsoft.com/office/powerpoint/2010/main" val="272623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04850"/>
            <a:ext cx="7649210" cy="1200329"/>
          </a:xfrm>
          <a:prstGeom prst="rect">
            <a:avLst/>
          </a:prstGeom>
          <a:noFill/>
        </p:spPr>
        <p:txBody>
          <a:bodyPr wrap="none" rtlCol="0">
            <a:spAutoFit/>
          </a:bodyPr>
          <a:lstStyle/>
          <a:p>
            <a:r>
              <a:rPr lang="en-US" sz="2400" dirty="0">
                <a:solidFill>
                  <a:srgbClr val="00B050"/>
                </a:solidFill>
              </a:rPr>
              <a:t>Graphical Explanation of Maximum Work</a:t>
            </a:r>
          </a:p>
          <a:p>
            <a:endParaRPr lang="en-US" sz="2400" dirty="0">
              <a:solidFill>
                <a:srgbClr val="00B050"/>
              </a:solidFill>
            </a:endParaRPr>
          </a:p>
          <a:p>
            <a:r>
              <a:rPr lang="en-US" sz="2400" dirty="0"/>
              <a:t>For Isothermal </a:t>
            </a:r>
            <a:r>
              <a:rPr lang="en-US" sz="2400" b="1" dirty="0"/>
              <a:t>Irreversible</a:t>
            </a:r>
            <a:r>
              <a:rPr lang="en-US" sz="2400" dirty="0"/>
              <a:t> process, the work </a:t>
            </a:r>
            <a:r>
              <a:rPr lang="en-US" sz="2400" dirty="0" err="1">
                <a:solidFill>
                  <a:srgbClr val="FF0000"/>
                </a:solidFill>
              </a:rPr>
              <a:t>P</a:t>
            </a:r>
            <a:r>
              <a:rPr lang="en-US" sz="2400" baseline="-25000" dirty="0" err="1">
                <a:solidFill>
                  <a:srgbClr val="FF0000"/>
                </a:solidFill>
              </a:rPr>
              <a:t>ex</a:t>
            </a:r>
            <a:r>
              <a:rPr lang="en-US" sz="2400" dirty="0">
                <a:solidFill>
                  <a:srgbClr val="FF0000"/>
                </a:solidFill>
              </a:rPr>
              <a:t> = </a:t>
            </a:r>
            <a:r>
              <a:rPr lang="en-US" sz="2400" dirty="0" err="1">
                <a:solidFill>
                  <a:srgbClr val="FF0000"/>
                </a:solidFill>
              </a:rPr>
              <a:t>P</a:t>
            </a:r>
            <a:r>
              <a:rPr lang="en-US" sz="2400" baseline="-25000" dirty="0" err="1">
                <a:solidFill>
                  <a:srgbClr val="FF0000"/>
                </a:solidFill>
              </a:rPr>
              <a:t>final</a:t>
            </a:r>
            <a:r>
              <a:rPr lang="en-US" sz="2400" dirty="0">
                <a:solidFill>
                  <a:srgbClr val="FF0000"/>
                </a:solidFill>
              </a:rPr>
              <a:t> = P</a:t>
            </a:r>
            <a:r>
              <a:rPr lang="en-US" sz="2400" baseline="-25000" dirty="0">
                <a:solidFill>
                  <a:srgbClr val="FF0000"/>
                </a:solidFill>
              </a:rPr>
              <a:t>2</a:t>
            </a:r>
            <a:r>
              <a:rPr lang="en-US" sz="2400" dirty="0">
                <a:solidFill>
                  <a:srgbClr val="FF0000"/>
                </a:solidFill>
              </a:rPr>
              <a:t> </a:t>
            </a:r>
            <a:endParaRPr lang="en-GB" sz="24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952500" y="1939261"/>
                <a:ext cx="4290277" cy="105843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𝑤</m:t>
                      </m:r>
                      <m:r>
                        <a:rPr lang="en-US" sz="2800" i="1" smtClean="0">
                          <a:solidFill>
                            <a:srgbClr val="FF0000"/>
                          </a:solidFill>
                          <a:latin typeface="Cambria Math" panose="02040503050406030204" pitchFamily="18" charset="0"/>
                        </a:rPr>
                        <m:t>=−</m:t>
                      </m:r>
                      <m:nary>
                        <m:naryPr>
                          <m:ctrlPr>
                            <a:rPr lang="en-US" sz="2800" i="1">
                              <a:solidFill>
                                <a:srgbClr val="FF0000"/>
                              </a:solidFill>
                              <a:latin typeface="Cambria Math" panose="02040503050406030204" pitchFamily="18" charset="0"/>
                            </a:rPr>
                          </m:ctrlPr>
                        </m:naryPr>
                        <m:sub>
                          <m:r>
                            <m:rPr>
                              <m:brk m:alnAt="23"/>
                            </m:rPr>
                            <a:rPr lang="en-US" sz="2800" i="1">
                              <a:solidFill>
                                <a:srgbClr val="FF0000"/>
                              </a:solidFill>
                              <a:latin typeface="Cambria Math" panose="02040503050406030204" pitchFamily="18" charset="0"/>
                            </a:rPr>
                            <m:t>1</m:t>
                          </m:r>
                        </m:sub>
                        <m:sup>
                          <m:r>
                            <a:rPr lang="en-US" sz="2800" i="1">
                              <a:solidFill>
                                <a:srgbClr val="FF0000"/>
                              </a:solidFill>
                              <a:latin typeface="Cambria Math" panose="02040503050406030204" pitchFamily="18" charset="0"/>
                            </a:rPr>
                            <m:t>2</m:t>
                          </m:r>
                        </m:sup>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i="1">
                                  <a:solidFill>
                                    <a:srgbClr val="FF0000"/>
                                  </a:solidFill>
                                  <a:latin typeface="Cambria Math" panose="02040503050406030204" pitchFamily="18" charset="0"/>
                                </a:rPr>
                                <m:t>𝑒𝑥</m:t>
                              </m:r>
                            </m:sub>
                          </m:sSub>
                        </m:e>
                      </m:nary>
                      <m:r>
                        <a:rPr lang="en-US" sz="2800" i="1">
                          <a:solidFill>
                            <a:srgbClr val="FF0000"/>
                          </a:solidFill>
                          <a:latin typeface="Cambria Math" panose="02040503050406030204" pitchFamily="18" charset="0"/>
                        </a:rPr>
                        <m:t>𝑑𝑉</m:t>
                      </m:r>
                      <m:r>
                        <a:rPr lang="en-US" sz="2800" b="0" i="0"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2</m:t>
                          </m:r>
                        </m:sub>
                      </m:sSub>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𝑉</m:t>
                      </m:r>
                    </m:oMath>
                  </m:oMathPara>
                </a14:m>
                <a:endParaRPr lang="en-US" sz="2800"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952500" y="1939261"/>
                <a:ext cx="4290277" cy="105843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55549" y="4741206"/>
                <a:ext cx="2060333" cy="9097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m:t>
                      </m:r>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oMath>
                  </m:oMathPara>
                </a14:m>
                <a:endParaRPr lang="en-US"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455549" y="4741206"/>
                <a:ext cx="2060333" cy="909710"/>
              </a:xfrm>
              <a:prstGeom prst="rect">
                <a:avLst/>
              </a:prstGeom>
              <a:blipFill rotWithShape="0">
                <a:blip r:embed="rId4"/>
                <a:stretch>
                  <a:fillRect/>
                </a:stretch>
              </a:blipFill>
            </p:spPr>
            <p:txBody>
              <a:bodyPr/>
              <a:lstStyle/>
              <a:p>
                <a:r>
                  <a:rPr lang="en-GB">
                    <a:noFill/>
                  </a:rPr>
                  <a:t> </a:t>
                </a:r>
              </a:p>
            </p:txBody>
          </p:sp>
        </mc:Fallback>
      </mc:AlternateContent>
      <p:cxnSp>
        <p:nvCxnSpPr>
          <p:cNvPr id="5" name="Straight Arrow Connector 4"/>
          <p:cNvCxnSpPr/>
          <p:nvPr/>
        </p:nvCxnSpPr>
        <p:spPr>
          <a:xfrm flipH="1" flipV="1">
            <a:off x="6894194" y="3067193"/>
            <a:ext cx="30783" cy="25837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6924977" y="5650917"/>
            <a:ext cx="312147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Freeform 6"/>
          <p:cNvSpPr/>
          <p:nvPr/>
        </p:nvSpPr>
        <p:spPr>
          <a:xfrm>
            <a:off x="7455550" y="3535823"/>
            <a:ext cx="2060332" cy="1205383"/>
          </a:xfrm>
          <a:custGeom>
            <a:avLst/>
            <a:gdLst>
              <a:gd name="connsiteX0" fmla="*/ 0 w 2266950"/>
              <a:gd name="connsiteY0" fmla="*/ 0 h 1151346"/>
              <a:gd name="connsiteX1" fmla="*/ 114300 w 2266950"/>
              <a:gd name="connsiteY1" fmla="*/ 247650 h 1151346"/>
              <a:gd name="connsiteX2" fmla="*/ 247650 w 2266950"/>
              <a:gd name="connsiteY2" fmla="*/ 457200 h 1151346"/>
              <a:gd name="connsiteX3" fmla="*/ 495300 w 2266950"/>
              <a:gd name="connsiteY3" fmla="*/ 5334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97942 w 2266950"/>
              <a:gd name="connsiteY4" fmla="*/ 770164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97942 w 2266950"/>
              <a:gd name="connsiteY4" fmla="*/ 770164 h 1151346"/>
              <a:gd name="connsiteX5" fmla="*/ 878393 w 2266950"/>
              <a:gd name="connsiteY5" fmla="*/ 821243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45785"/>
              <a:gd name="connsiteX1" fmla="*/ 114300 w 2266950"/>
              <a:gd name="connsiteY1" fmla="*/ 247650 h 1145785"/>
              <a:gd name="connsiteX2" fmla="*/ 247650 w 2266950"/>
              <a:gd name="connsiteY2" fmla="*/ 457200 h 1145785"/>
              <a:gd name="connsiteX3" fmla="*/ 419100 w 2266950"/>
              <a:gd name="connsiteY3" fmla="*/ 647700 h 1145785"/>
              <a:gd name="connsiteX4" fmla="*/ 697942 w 2266950"/>
              <a:gd name="connsiteY4" fmla="*/ 770164 h 1145785"/>
              <a:gd name="connsiteX5" fmla="*/ 878393 w 2266950"/>
              <a:gd name="connsiteY5" fmla="*/ 821243 h 1145785"/>
              <a:gd name="connsiteX6" fmla="*/ 1085850 w 2266950"/>
              <a:gd name="connsiteY6" fmla="*/ 895350 h 1145785"/>
              <a:gd name="connsiteX7" fmla="*/ 1352550 w 2266950"/>
              <a:gd name="connsiteY7" fmla="*/ 971550 h 1145785"/>
              <a:gd name="connsiteX8" fmla="*/ 1668445 w 2266950"/>
              <a:gd name="connsiteY8" fmla="*/ 1051937 h 1145785"/>
              <a:gd name="connsiteX9" fmla="*/ 1981200 w 2266950"/>
              <a:gd name="connsiteY9" fmla="*/ 1143000 h 1145785"/>
              <a:gd name="connsiteX10" fmla="*/ 2095500 w 2266950"/>
              <a:gd name="connsiteY10" fmla="*/ 1104900 h 1145785"/>
              <a:gd name="connsiteX11" fmla="*/ 2266950 w 2266950"/>
              <a:gd name="connsiteY11" fmla="*/ 933450 h 1145785"/>
              <a:gd name="connsiteX0" fmla="*/ 0 w 2332264"/>
              <a:gd name="connsiteY0" fmla="*/ 0 h 1167143"/>
              <a:gd name="connsiteX1" fmla="*/ 114300 w 2332264"/>
              <a:gd name="connsiteY1" fmla="*/ 247650 h 1167143"/>
              <a:gd name="connsiteX2" fmla="*/ 247650 w 2332264"/>
              <a:gd name="connsiteY2" fmla="*/ 457200 h 1167143"/>
              <a:gd name="connsiteX3" fmla="*/ 419100 w 2332264"/>
              <a:gd name="connsiteY3" fmla="*/ 647700 h 1167143"/>
              <a:gd name="connsiteX4" fmla="*/ 697942 w 2332264"/>
              <a:gd name="connsiteY4" fmla="*/ 770164 h 1167143"/>
              <a:gd name="connsiteX5" fmla="*/ 878393 w 2332264"/>
              <a:gd name="connsiteY5" fmla="*/ 821243 h 1167143"/>
              <a:gd name="connsiteX6" fmla="*/ 1085850 w 2332264"/>
              <a:gd name="connsiteY6" fmla="*/ 895350 h 1167143"/>
              <a:gd name="connsiteX7" fmla="*/ 1352550 w 2332264"/>
              <a:gd name="connsiteY7" fmla="*/ 971550 h 1167143"/>
              <a:gd name="connsiteX8" fmla="*/ 1668445 w 2332264"/>
              <a:gd name="connsiteY8" fmla="*/ 1051937 h 1167143"/>
              <a:gd name="connsiteX9" fmla="*/ 1981200 w 2332264"/>
              <a:gd name="connsiteY9" fmla="*/ 1143000 h 1167143"/>
              <a:gd name="connsiteX10" fmla="*/ 2095500 w 2332264"/>
              <a:gd name="connsiteY10" fmla="*/ 1104900 h 1167143"/>
              <a:gd name="connsiteX11" fmla="*/ 2332264 w 2332264"/>
              <a:gd name="connsiteY11" fmla="*/ 1144466 h 1167143"/>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97942 w 2332264"/>
              <a:gd name="connsiteY4" fmla="*/ 770164 h 1179556"/>
              <a:gd name="connsiteX5" fmla="*/ 878393 w 2332264"/>
              <a:gd name="connsiteY5" fmla="*/ 821243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821243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47526 w 2332264"/>
              <a:gd name="connsiteY7" fmla="*/ 1021792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47526 w 2332264"/>
              <a:gd name="connsiteY7" fmla="*/ 1021792 h 1179556"/>
              <a:gd name="connsiteX8" fmla="*/ 1673470 w 2332264"/>
              <a:gd name="connsiteY8" fmla="*/ 1082082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245578"/>
              <a:gd name="connsiteX1" fmla="*/ 114300 w 2332264"/>
              <a:gd name="connsiteY1" fmla="*/ 247650 h 1245578"/>
              <a:gd name="connsiteX2" fmla="*/ 247650 w 2332264"/>
              <a:gd name="connsiteY2" fmla="*/ 457200 h 1245578"/>
              <a:gd name="connsiteX3" fmla="*/ 419100 w 2332264"/>
              <a:gd name="connsiteY3" fmla="*/ 647700 h 1245578"/>
              <a:gd name="connsiteX4" fmla="*/ 677846 w 2332264"/>
              <a:gd name="connsiteY4" fmla="*/ 835478 h 1245578"/>
              <a:gd name="connsiteX5" fmla="*/ 878393 w 2332264"/>
              <a:gd name="connsiteY5" fmla="*/ 911678 h 1245578"/>
              <a:gd name="connsiteX6" fmla="*/ 1075802 w 2332264"/>
              <a:gd name="connsiteY6" fmla="*/ 975736 h 1245578"/>
              <a:gd name="connsiteX7" fmla="*/ 1347526 w 2332264"/>
              <a:gd name="connsiteY7" fmla="*/ 1021792 h 1245578"/>
              <a:gd name="connsiteX8" fmla="*/ 1673470 w 2332264"/>
              <a:gd name="connsiteY8" fmla="*/ 1082082 h 1245578"/>
              <a:gd name="connsiteX9" fmla="*/ 1981200 w 2332264"/>
              <a:gd name="connsiteY9" fmla="*/ 1143000 h 1245578"/>
              <a:gd name="connsiteX10" fmla="*/ 2095501 w 2332264"/>
              <a:gd name="connsiteY10" fmla="*/ 1245577 h 1245578"/>
              <a:gd name="connsiteX11" fmla="*/ 2332264 w 2332264"/>
              <a:gd name="connsiteY11" fmla="*/ 1144466 h 1245578"/>
              <a:gd name="connsiteX0" fmla="*/ 0 w 2332264"/>
              <a:gd name="connsiteY0" fmla="*/ 0 h 1246824"/>
              <a:gd name="connsiteX1" fmla="*/ 114300 w 2332264"/>
              <a:gd name="connsiteY1" fmla="*/ 247650 h 1246824"/>
              <a:gd name="connsiteX2" fmla="*/ 247650 w 2332264"/>
              <a:gd name="connsiteY2" fmla="*/ 457200 h 1246824"/>
              <a:gd name="connsiteX3" fmla="*/ 419100 w 2332264"/>
              <a:gd name="connsiteY3" fmla="*/ 647700 h 1246824"/>
              <a:gd name="connsiteX4" fmla="*/ 677846 w 2332264"/>
              <a:gd name="connsiteY4" fmla="*/ 835478 h 1246824"/>
              <a:gd name="connsiteX5" fmla="*/ 878393 w 2332264"/>
              <a:gd name="connsiteY5" fmla="*/ 911678 h 1246824"/>
              <a:gd name="connsiteX6" fmla="*/ 1075802 w 2332264"/>
              <a:gd name="connsiteY6" fmla="*/ 975736 h 1246824"/>
              <a:gd name="connsiteX7" fmla="*/ 1347526 w 2332264"/>
              <a:gd name="connsiteY7" fmla="*/ 1021792 h 1246824"/>
              <a:gd name="connsiteX8" fmla="*/ 1673470 w 2332264"/>
              <a:gd name="connsiteY8" fmla="*/ 1082082 h 1246824"/>
              <a:gd name="connsiteX9" fmla="*/ 1915886 w 2332264"/>
              <a:gd name="connsiteY9" fmla="*/ 1193242 h 1246824"/>
              <a:gd name="connsiteX10" fmla="*/ 2095501 w 2332264"/>
              <a:gd name="connsiteY10" fmla="*/ 1245577 h 1246824"/>
              <a:gd name="connsiteX11" fmla="*/ 2332264 w 2332264"/>
              <a:gd name="connsiteY11" fmla="*/ 1144466 h 1246824"/>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75802 w 2332264"/>
              <a:gd name="connsiteY6" fmla="*/ 975736 h 1246635"/>
              <a:gd name="connsiteX7" fmla="*/ 1347526 w 2332264"/>
              <a:gd name="connsiteY7" fmla="*/ 1021792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75802 w 2332264"/>
              <a:gd name="connsiteY6" fmla="*/ 975736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50681 w 2332264"/>
              <a:gd name="connsiteY6" fmla="*/ 1000857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48248 w 2332264"/>
              <a:gd name="connsiteY5" fmla="*/ 926751 h 1246635"/>
              <a:gd name="connsiteX6" fmla="*/ 1050681 w 2332264"/>
              <a:gd name="connsiteY6" fmla="*/ 1000857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583"/>
              <a:gd name="connsiteX1" fmla="*/ 114300 w 2332264"/>
              <a:gd name="connsiteY1" fmla="*/ 247650 h 1246583"/>
              <a:gd name="connsiteX2" fmla="*/ 247650 w 2332264"/>
              <a:gd name="connsiteY2" fmla="*/ 457200 h 1246583"/>
              <a:gd name="connsiteX3" fmla="*/ 419100 w 2332264"/>
              <a:gd name="connsiteY3" fmla="*/ 647700 h 1246583"/>
              <a:gd name="connsiteX4" fmla="*/ 677846 w 2332264"/>
              <a:gd name="connsiteY4" fmla="*/ 835478 h 1246583"/>
              <a:gd name="connsiteX5" fmla="*/ 848248 w 2332264"/>
              <a:gd name="connsiteY5" fmla="*/ 926751 h 1246583"/>
              <a:gd name="connsiteX6" fmla="*/ 1050681 w 2332264"/>
              <a:gd name="connsiteY6" fmla="*/ 1000857 h 1246583"/>
              <a:gd name="connsiteX7" fmla="*/ 1302308 w 2332264"/>
              <a:gd name="connsiteY7" fmla="*/ 1072033 h 1246583"/>
              <a:gd name="connsiteX8" fmla="*/ 1628252 w 2332264"/>
              <a:gd name="connsiteY8" fmla="*/ 1142372 h 1246583"/>
              <a:gd name="connsiteX9" fmla="*/ 1915886 w 2332264"/>
              <a:gd name="connsiteY9" fmla="*/ 1193242 h 1246583"/>
              <a:gd name="connsiteX10" fmla="*/ 2095501 w 2332264"/>
              <a:gd name="connsiteY10" fmla="*/ 1245577 h 1246583"/>
              <a:gd name="connsiteX11" fmla="*/ 2332264 w 2332264"/>
              <a:gd name="connsiteY11" fmla="*/ 1144466 h 1246583"/>
              <a:gd name="connsiteX0" fmla="*/ 0 w 2332264"/>
              <a:gd name="connsiteY0" fmla="*/ 0 h 1248369"/>
              <a:gd name="connsiteX1" fmla="*/ 114300 w 2332264"/>
              <a:gd name="connsiteY1" fmla="*/ 247650 h 1248369"/>
              <a:gd name="connsiteX2" fmla="*/ 247650 w 2332264"/>
              <a:gd name="connsiteY2" fmla="*/ 457200 h 1248369"/>
              <a:gd name="connsiteX3" fmla="*/ 419100 w 2332264"/>
              <a:gd name="connsiteY3" fmla="*/ 647700 h 1248369"/>
              <a:gd name="connsiteX4" fmla="*/ 677846 w 2332264"/>
              <a:gd name="connsiteY4" fmla="*/ 835478 h 1248369"/>
              <a:gd name="connsiteX5" fmla="*/ 848248 w 2332264"/>
              <a:gd name="connsiteY5" fmla="*/ 926751 h 1248369"/>
              <a:gd name="connsiteX6" fmla="*/ 1050681 w 2332264"/>
              <a:gd name="connsiteY6" fmla="*/ 1000857 h 1248369"/>
              <a:gd name="connsiteX7" fmla="*/ 1302308 w 2332264"/>
              <a:gd name="connsiteY7" fmla="*/ 1072033 h 1248369"/>
              <a:gd name="connsiteX8" fmla="*/ 1628252 w 2332264"/>
              <a:gd name="connsiteY8" fmla="*/ 1142372 h 1248369"/>
              <a:gd name="connsiteX9" fmla="*/ 1880717 w 2332264"/>
              <a:gd name="connsiteY9" fmla="*/ 1213339 h 1248369"/>
              <a:gd name="connsiteX10" fmla="*/ 2095501 w 2332264"/>
              <a:gd name="connsiteY10" fmla="*/ 1245577 h 1248369"/>
              <a:gd name="connsiteX11" fmla="*/ 2332264 w 2332264"/>
              <a:gd name="connsiteY11" fmla="*/ 1144466 h 1248369"/>
              <a:gd name="connsiteX0" fmla="*/ 0 w 2332264"/>
              <a:gd name="connsiteY0" fmla="*/ 0 h 1262720"/>
              <a:gd name="connsiteX1" fmla="*/ 114300 w 2332264"/>
              <a:gd name="connsiteY1" fmla="*/ 247650 h 1262720"/>
              <a:gd name="connsiteX2" fmla="*/ 247650 w 2332264"/>
              <a:gd name="connsiteY2" fmla="*/ 457200 h 1262720"/>
              <a:gd name="connsiteX3" fmla="*/ 419100 w 2332264"/>
              <a:gd name="connsiteY3" fmla="*/ 647700 h 1262720"/>
              <a:gd name="connsiteX4" fmla="*/ 677846 w 2332264"/>
              <a:gd name="connsiteY4" fmla="*/ 835478 h 1262720"/>
              <a:gd name="connsiteX5" fmla="*/ 848248 w 2332264"/>
              <a:gd name="connsiteY5" fmla="*/ 926751 h 1262720"/>
              <a:gd name="connsiteX6" fmla="*/ 1050681 w 2332264"/>
              <a:gd name="connsiteY6" fmla="*/ 1000857 h 1262720"/>
              <a:gd name="connsiteX7" fmla="*/ 1302308 w 2332264"/>
              <a:gd name="connsiteY7" fmla="*/ 1072033 h 1262720"/>
              <a:gd name="connsiteX8" fmla="*/ 1628252 w 2332264"/>
              <a:gd name="connsiteY8" fmla="*/ 1142372 h 1262720"/>
              <a:gd name="connsiteX9" fmla="*/ 1880717 w 2332264"/>
              <a:gd name="connsiteY9" fmla="*/ 1213339 h 1262720"/>
              <a:gd name="connsiteX10" fmla="*/ 2060332 w 2332264"/>
              <a:gd name="connsiteY10" fmla="*/ 1260649 h 1262720"/>
              <a:gd name="connsiteX11" fmla="*/ 2332264 w 2332264"/>
              <a:gd name="connsiteY11" fmla="*/ 1144466 h 1262720"/>
              <a:gd name="connsiteX0" fmla="*/ 0 w 2332264"/>
              <a:gd name="connsiteY0" fmla="*/ 0 h 1304065"/>
              <a:gd name="connsiteX1" fmla="*/ 114300 w 2332264"/>
              <a:gd name="connsiteY1" fmla="*/ 247650 h 1304065"/>
              <a:gd name="connsiteX2" fmla="*/ 247650 w 2332264"/>
              <a:gd name="connsiteY2" fmla="*/ 457200 h 1304065"/>
              <a:gd name="connsiteX3" fmla="*/ 419100 w 2332264"/>
              <a:gd name="connsiteY3" fmla="*/ 647700 h 1304065"/>
              <a:gd name="connsiteX4" fmla="*/ 677846 w 2332264"/>
              <a:gd name="connsiteY4" fmla="*/ 835478 h 1304065"/>
              <a:gd name="connsiteX5" fmla="*/ 848248 w 2332264"/>
              <a:gd name="connsiteY5" fmla="*/ 926751 h 1304065"/>
              <a:gd name="connsiteX6" fmla="*/ 1050681 w 2332264"/>
              <a:gd name="connsiteY6" fmla="*/ 1000857 h 1304065"/>
              <a:gd name="connsiteX7" fmla="*/ 1302308 w 2332264"/>
              <a:gd name="connsiteY7" fmla="*/ 1072033 h 1304065"/>
              <a:gd name="connsiteX8" fmla="*/ 1628252 w 2332264"/>
              <a:gd name="connsiteY8" fmla="*/ 1142372 h 1304065"/>
              <a:gd name="connsiteX9" fmla="*/ 1880717 w 2332264"/>
              <a:gd name="connsiteY9" fmla="*/ 1213339 h 1304065"/>
              <a:gd name="connsiteX10" fmla="*/ 2060332 w 2332264"/>
              <a:gd name="connsiteY10" fmla="*/ 1260649 h 1304065"/>
              <a:gd name="connsiteX11" fmla="*/ 2332264 w 2332264"/>
              <a:gd name="connsiteY11" fmla="*/ 1275094 h 1304065"/>
              <a:gd name="connsiteX0" fmla="*/ 0 w 2387530"/>
              <a:gd name="connsiteY0" fmla="*/ 0 h 1333584"/>
              <a:gd name="connsiteX1" fmla="*/ 114300 w 2387530"/>
              <a:gd name="connsiteY1" fmla="*/ 247650 h 1333584"/>
              <a:gd name="connsiteX2" fmla="*/ 247650 w 2387530"/>
              <a:gd name="connsiteY2" fmla="*/ 457200 h 1333584"/>
              <a:gd name="connsiteX3" fmla="*/ 419100 w 2387530"/>
              <a:gd name="connsiteY3" fmla="*/ 647700 h 1333584"/>
              <a:gd name="connsiteX4" fmla="*/ 677846 w 2387530"/>
              <a:gd name="connsiteY4" fmla="*/ 835478 h 1333584"/>
              <a:gd name="connsiteX5" fmla="*/ 848248 w 2387530"/>
              <a:gd name="connsiteY5" fmla="*/ 926751 h 1333584"/>
              <a:gd name="connsiteX6" fmla="*/ 1050681 w 2387530"/>
              <a:gd name="connsiteY6" fmla="*/ 1000857 h 1333584"/>
              <a:gd name="connsiteX7" fmla="*/ 1302308 w 2387530"/>
              <a:gd name="connsiteY7" fmla="*/ 1072033 h 1333584"/>
              <a:gd name="connsiteX8" fmla="*/ 1628252 w 2387530"/>
              <a:gd name="connsiteY8" fmla="*/ 1142372 h 1333584"/>
              <a:gd name="connsiteX9" fmla="*/ 1880717 w 2387530"/>
              <a:gd name="connsiteY9" fmla="*/ 1213339 h 1333584"/>
              <a:gd name="connsiteX10" fmla="*/ 2060332 w 2387530"/>
              <a:gd name="connsiteY10" fmla="*/ 1260649 h 1333584"/>
              <a:gd name="connsiteX11" fmla="*/ 2387530 w 2387530"/>
              <a:gd name="connsiteY11" fmla="*/ 1310263 h 1333584"/>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77846 w 2060332"/>
              <a:gd name="connsiteY4" fmla="*/ 835478 h 1260649"/>
              <a:gd name="connsiteX5" fmla="*/ 848248 w 2060332"/>
              <a:gd name="connsiteY5" fmla="*/ 926751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48248 w 2060332"/>
              <a:gd name="connsiteY5" fmla="*/ 926751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297284 w 2060332"/>
              <a:gd name="connsiteY7" fmla="*/ 1092130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297284 w 2060332"/>
              <a:gd name="connsiteY7" fmla="*/ 1092130 h 1260649"/>
              <a:gd name="connsiteX8" fmla="*/ 1628252 w 2060332"/>
              <a:gd name="connsiteY8" fmla="*/ 1142372 h 1260649"/>
              <a:gd name="connsiteX9" fmla="*/ 1895789 w 2060332"/>
              <a:gd name="connsiteY9" fmla="*/ 1193242 h 1260649"/>
              <a:gd name="connsiteX10" fmla="*/ 2060332 w 2060332"/>
              <a:gd name="connsiteY10" fmla="*/ 1260649 h 1260649"/>
              <a:gd name="connsiteX0" fmla="*/ 0 w 2060332"/>
              <a:gd name="connsiteY0" fmla="*/ 0 h 1235528"/>
              <a:gd name="connsiteX1" fmla="*/ 114300 w 2060332"/>
              <a:gd name="connsiteY1" fmla="*/ 247650 h 1235528"/>
              <a:gd name="connsiteX2" fmla="*/ 247650 w 2060332"/>
              <a:gd name="connsiteY2" fmla="*/ 457200 h 1235528"/>
              <a:gd name="connsiteX3" fmla="*/ 419100 w 2060332"/>
              <a:gd name="connsiteY3" fmla="*/ 647700 h 1235528"/>
              <a:gd name="connsiteX4" fmla="*/ 657749 w 2060332"/>
              <a:gd name="connsiteY4" fmla="*/ 870648 h 1235528"/>
              <a:gd name="connsiteX5" fmla="*/ 838199 w 2060332"/>
              <a:gd name="connsiteY5" fmla="*/ 951872 h 1235528"/>
              <a:gd name="connsiteX6" fmla="*/ 1055705 w 2060332"/>
              <a:gd name="connsiteY6" fmla="*/ 1036027 h 1235528"/>
              <a:gd name="connsiteX7" fmla="*/ 1297284 w 2060332"/>
              <a:gd name="connsiteY7" fmla="*/ 1092130 h 1235528"/>
              <a:gd name="connsiteX8" fmla="*/ 1628252 w 2060332"/>
              <a:gd name="connsiteY8" fmla="*/ 1142372 h 1235528"/>
              <a:gd name="connsiteX9" fmla="*/ 1895789 w 2060332"/>
              <a:gd name="connsiteY9" fmla="*/ 1193242 h 1235528"/>
              <a:gd name="connsiteX10" fmla="*/ 2060332 w 2060332"/>
              <a:gd name="connsiteY10" fmla="*/ 1235528 h 1235528"/>
              <a:gd name="connsiteX0" fmla="*/ 0 w 2060332"/>
              <a:gd name="connsiteY0" fmla="*/ 0 h 1235528"/>
              <a:gd name="connsiteX1" fmla="*/ 114300 w 2060332"/>
              <a:gd name="connsiteY1" fmla="*/ 247650 h 1235528"/>
              <a:gd name="connsiteX2" fmla="*/ 247650 w 2060332"/>
              <a:gd name="connsiteY2" fmla="*/ 457200 h 1235528"/>
              <a:gd name="connsiteX3" fmla="*/ 419100 w 2060332"/>
              <a:gd name="connsiteY3" fmla="*/ 647700 h 1235528"/>
              <a:gd name="connsiteX4" fmla="*/ 657749 w 2060332"/>
              <a:gd name="connsiteY4" fmla="*/ 870648 h 1235528"/>
              <a:gd name="connsiteX5" fmla="*/ 838199 w 2060332"/>
              <a:gd name="connsiteY5" fmla="*/ 951872 h 1235528"/>
              <a:gd name="connsiteX6" fmla="*/ 1055705 w 2060332"/>
              <a:gd name="connsiteY6" fmla="*/ 1036027 h 1235528"/>
              <a:gd name="connsiteX7" fmla="*/ 1297284 w 2060332"/>
              <a:gd name="connsiteY7" fmla="*/ 1092130 h 1235528"/>
              <a:gd name="connsiteX8" fmla="*/ 1628252 w 2060332"/>
              <a:gd name="connsiteY8" fmla="*/ 1142372 h 1235528"/>
              <a:gd name="connsiteX9" fmla="*/ 1895789 w 2060332"/>
              <a:gd name="connsiteY9" fmla="*/ 1193242 h 1235528"/>
              <a:gd name="connsiteX10" fmla="*/ 2060332 w 2060332"/>
              <a:gd name="connsiteY10" fmla="*/ 1235528 h 1235528"/>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38199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42372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38199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23127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597459 w 2060332"/>
              <a:gd name="connsiteY4" fmla="*/ 815382 h 1205383"/>
              <a:gd name="connsiteX5" fmla="*/ 823127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0332" h="1205383">
                <a:moveTo>
                  <a:pt x="0" y="0"/>
                </a:moveTo>
                <a:cubicBezTo>
                  <a:pt x="36512" y="85725"/>
                  <a:pt x="73025" y="171450"/>
                  <a:pt x="114300" y="247650"/>
                </a:cubicBezTo>
                <a:cubicBezTo>
                  <a:pt x="155575" y="323850"/>
                  <a:pt x="196850" y="390525"/>
                  <a:pt x="247650" y="457200"/>
                </a:cubicBezTo>
                <a:cubicBezTo>
                  <a:pt x="298450" y="523875"/>
                  <a:pt x="360799" y="588003"/>
                  <a:pt x="419100" y="647700"/>
                </a:cubicBezTo>
                <a:cubicBezTo>
                  <a:pt x="477401" y="707397"/>
                  <a:pt x="530121" y="764687"/>
                  <a:pt x="597459" y="815382"/>
                </a:cubicBezTo>
                <a:cubicBezTo>
                  <a:pt x="664797" y="866077"/>
                  <a:pt x="746753" y="915098"/>
                  <a:pt x="823127" y="951872"/>
                </a:cubicBezTo>
                <a:cubicBezTo>
                  <a:pt x="899501" y="988646"/>
                  <a:pt x="976679" y="1012651"/>
                  <a:pt x="1055705" y="1036027"/>
                </a:cubicBezTo>
                <a:cubicBezTo>
                  <a:pt x="1134731" y="1059403"/>
                  <a:pt x="1201860" y="1072731"/>
                  <a:pt x="1297284" y="1092130"/>
                </a:cubicBezTo>
                <a:cubicBezTo>
                  <a:pt x="1392708" y="1111529"/>
                  <a:pt x="1528501" y="1135568"/>
                  <a:pt x="1628252" y="1152420"/>
                </a:cubicBezTo>
                <a:cubicBezTo>
                  <a:pt x="1728003" y="1169272"/>
                  <a:pt x="1823776" y="1184415"/>
                  <a:pt x="1895789" y="1193242"/>
                </a:cubicBezTo>
                <a:cubicBezTo>
                  <a:pt x="1967802" y="1202069"/>
                  <a:pt x="1975863" y="1189229"/>
                  <a:pt x="2060332" y="12053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H="1">
            <a:off x="7455549" y="3535823"/>
            <a:ext cx="1" cy="2115094"/>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515882" y="4741206"/>
            <a:ext cx="0" cy="909711"/>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909585" y="4741206"/>
            <a:ext cx="2530097" cy="0"/>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909585" y="3535822"/>
            <a:ext cx="545964" cy="0"/>
          </a:xfrm>
          <a:prstGeom prst="line">
            <a:avLst/>
          </a:prstGeom>
          <a:ln w="19050">
            <a:prstDash val="dashDot"/>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453381" y="3351156"/>
            <a:ext cx="381836" cy="369332"/>
          </a:xfrm>
          <a:prstGeom prst="rect">
            <a:avLst/>
          </a:prstGeom>
          <a:noFill/>
        </p:spPr>
        <p:txBody>
          <a:bodyPr wrap="none" rtlCol="0">
            <a:spAutoFit/>
          </a:bodyPr>
          <a:lstStyle/>
          <a:p>
            <a:r>
              <a:rPr lang="en-US" dirty="0"/>
              <a:t>P</a:t>
            </a:r>
            <a:r>
              <a:rPr lang="en-US" baseline="-25000" dirty="0"/>
              <a:t>1</a:t>
            </a:r>
            <a:endParaRPr lang="en-GB" dirty="0"/>
          </a:p>
        </p:txBody>
      </p:sp>
      <p:sp>
        <p:nvSpPr>
          <p:cNvPr id="13" name="TextBox 12"/>
          <p:cNvSpPr txBox="1"/>
          <p:nvPr/>
        </p:nvSpPr>
        <p:spPr>
          <a:xfrm>
            <a:off x="6451549" y="4556540"/>
            <a:ext cx="381836" cy="369332"/>
          </a:xfrm>
          <a:prstGeom prst="rect">
            <a:avLst/>
          </a:prstGeom>
          <a:noFill/>
        </p:spPr>
        <p:txBody>
          <a:bodyPr wrap="none" rtlCol="0">
            <a:spAutoFit/>
          </a:bodyPr>
          <a:lstStyle/>
          <a:p>
            <a:r>
              <a:rPr lang="en-US" dirty="0"/>
              <a:t>P</a:t>
            </a:r>
            <a:r>
              <a:rPr lang="en-US" baseline="-25000" dirty="0"/>
              <a:t>2</a:t>
            </a:r>
            <a:endParaRPr lang="en-GB" dirty="0"/>
          </a:p>
        </p:txBody>
      </p:sp>
      <p:sp>
        <p:nvSpPr>
          <p:cNvPr id="14" name="TextBox 13"/>
          <p:cNvSpPr txBox="1"/>
          <p:nvPr/>
        </p:nvSpPr>
        <p:spPr>
          <a:xfrm>
            <a:off x="7258219" y="5650916"/>
            <a:ext cx="394660" cy="369332"/>
          </a:xfrm>
          <a:prstGeom prst="rect">
            <a:avLst/>
          </a:prstGeom>
          <a:noFill/>
        </p:spPr>
        <p:txBody>
          <a:bodyPr wrap="none" rtlCol="0">
            <a:spAutoFit/>
          </a:bodyPr>
          <a:lstStyle/>
          <a:p>
            <a:r>
              <a:rPr lang="en-US" dirty="0"/>
              <a:t>V</a:t>
            </a:r>
            <a:r>
              <a:rPr lang="en-US" baseline="-25000" dirty="0"/>
              <a:t>1</a:t>
            </a:r>
            <a:endParaRPr lang="en-GB" dirty="0"/>
          </a:p>
        </p:txBody>
      </p:sp>
      <p:sp>
        <p:nvSpPr>
          <p:cNvPr id="15" name="TextBox 14"/>
          <p:cNvSpPr txBox="1"/>
          <p:nvPr/>
        </p:nvSpPr>
        <p:spPr>
          <a:xfrm>
            <a:off x="9318552" y="5650916"/>
            <a:ext cx="394660" cy="369332"/>
          </a:xfrm>
          <a:prstGeom prst="rect">
            <a:avLst/>
          </a:prstGeom>
          <a:noFill/>
        </p:spPr>
        <p:txBody>
          <a:bodyPr wrap="none" rtlCol="0">
            <a:spAutoFit/>
          </a:bodyPr>
          <a:lstStyle/>
          <a:p>
            <a:r>
              <a:rPr lang="en-US" dirty="0"/>
              <a:t>V</a:t>
            </a:r>
            <a:r>
              <a:rPr lang="en-US" baseline="-25000" dirty="0"/>
              <a:t>2</a:t>
            </a:r>
            <a:endParaRPr lang="en-GB" dirty="0"/>
          </a:p>
        </p:txBody>
      </p:sp>
      <p:sp>
        <p:nvSpPr>
          <p:cNvPr id="16" name="TextBox 15"/>
          <p:cNvSpPr txBox="1"/>
          <p:nvPr/>
        </p:nvSpPr>
        <p:spPr>
          <a:xfrm>
            <a:off x="6773333" y="2694929"/>
            <a:ext cx="303288" cy="369332"/>
          </a:xfrm>
          <a:prstGeom prst="rect">
            <a:avLst/>
          </a:prstGeom>
          <a:noFill/>
        </p:spPr>
        <p:txBody>
          <a:bodyPr wrap="none" rtlCol="0">
            <a:spAutoFit/>
          </a:bodyPr>
          <a:lstStyle/>
          <a:p>
            <a:r>
              <a:rPr lang="en-US" dirty="0"/>
              <a:t>P</a:t>
            </a:r>
            <a:endParaRPr lang="en-GB" dirty="0"/>
          </a:p>
        </p:txBody>
      </p:sp>
      <p:sp>
        <p:nvSpPr>
          <p:cNvPr id="17" name="TextBox 16"/>
          <p:cNvSpPr txBox="1"/>
          <p:nvPr/>
        </p:nvSpPr>
        <p:spPr>
          <a:xfrm>
            <a:off x="10153686" y="5466250"/>
            <a:ext cx="316112" cy="369332"/>
          </a:xfrm>
          <a:prstGeom prst="rect">
            <a:avLst/>
          </a:prstGeom>
          <a:noFill/>
        </p:spPr>
        <p:txBody>
          <a:bodyPr wrap="none" rtlCol="0">
            <a:spAutoFit/>
          </a:bodyPr>
          <a:lstStyle/>
          <a:p>
            <a:r>
              <a:rPr lang="en-US" dirty="0"/>
              <a:t>V</a:t>
            </a:r>
            <a:endParaRPr lang="en-GB" dirty="0"/>
          </a:p>
        </p:txBody>
      </p:sp>
      <p:sp>
        <p:nvSpPr>
          <p:cNvPr id="18" name="TextBox 17"/>
          <p:cNvSpPr txBox="1"/>
          <p:nvPr/>
        </p:nvSpPr>
        <p:spPr>
          <a:xfrm>
            <a:off x="7455549" y="3204081"/>
            <a:ext cx="1029449" cy="369332"/>
          </a:xfrm>
          <a:prstGeom prst="rect">
            <a:avLst/>
          </a:prstGeom>
          <a:noFill/>
        </p:spPr>
        <p:txBody>
          <a:bodyPr wrap="none" rtlCol="0">
            <a:spAutoFit/>
          </a:bodyPr>
          <a:lstStyle/>
          <a:p>
            <a:r>
              <a:rPr lang="en-US" dirty="0"/>
              <a:t>A (P</a:t>
            </a:r>
            <a:r>
              <a:rPr lang="en-US" baseline="-25000" dirty="0"/>
              <a:t>1</a:t>
            </a:r>
            <a:r>
              <a:rPr lang="en-US" dirty="0"/>
              <a:t>, V</a:t>
            </a:r>
            <a:r>
              <a:rPr lang="en-US" baseline="-25000" dirty="0"/>
              <a:t>1</a:t>
            </a:r>
            <a:r>
              <a:rPr lang="en-US" dirty="0"/>
              <a:t>)</a:t>
            </a:r>
            <a:endParaRPr lang="en-GB" dirty="0"/>
          </a:p>
        </p:txBody>
      </p:sp>
      <p:sp>
        <p:nvSpPr>
          <p:cNvPr id="19" name="TextBox 18"/>
          <p:cNvSpPr txBox="1"/>
          <p:nvPr/>
        </p:nvSpPr>
        <p:spPr>
          <a:xfrm>
            <a:off x="9451303" y="4359055"/>
            <a:ext cx="1029449" cy="369332"/>
          </a:xfrm>
          <a:prstGeom prst="rect">
            <a:avLst/>
          </a:prstGeom>
          <a:noFill/>
        </p:spPr>
        <p:txBody>
          <a:bodyPr wrap="none" rtlCol="0">
            <a:spAutoFit/>
          </a:bodyPr>
          <a:lstStyle/>
          <a:p>
            <a:r>
              <a:rPr lang="en-US" dirty="0"/>
              <a:t>B (P</a:t>
            </a:r>
            <a:r>
              <a:rPr lang="en-US" baseline="-25000" dirty="0"/>
              <a:t>2</a:t>
            </a:r>
            <a:r>
              <a:rPr lang="en-US" dirty="0"/>
              <a:t>, V</a:t>
            </a:r>
            <a:r>
              <a:rPr lang="en-US" baseline="-25000" dirty="0"/>
              <a:t>2</a:t>
            </a:r>
            <a:r>
              <a:rPr lang="en-US" dirty="0"/>
              <a:t>)</a:t>
            </a:r>
            <a:endParaRPr lang="en-GB" dirty="0"/>
          </a:p>
        </p:txBody>
      </p:sp>
      <p:sp>
        <p:nvSpPr>
          <p:cNvPr id="20" name="Slide Number Placeholder 19"/>
          <p:cNvSpPr>
            <a:spLocks noGrp="1"/>
          </p:cNvSpPr>
          <p:nvPr>
            <p:ph type="sldNum" sz="quarter" idx="12"/>
          </p:nvPr>
        </p:nvSpPr>
        <p:spPr/>
        <p:txBody>
          <a:bodyPr/>
          <a:lstStyle/>
          <a:p>
            <a:fld id="{5157A519-BAB9-4402-AD10-BEB3A319FAE6}" type="slidenum">
              <a:rPr lang="en-GB" smtClean="0"/>
              <a:pPr/>
              <a:t>65</a:t>
            </a:fld>
            <a:endParaRPr lang="en-GB"/>
          </a:p>
        </p:txBody>
      </p:sp>
    </p:spTree>
    <p:extLst>
      <p:ext uri="{BB962C8B-B14F-4D97-AF65-F5344CB8AC3E}">
        <p14:creationId xmlns:p14="http://schemas.microsoft.com/office/powerpoint/2010/main" val="2248732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9352" y="4537715"/>
            <a:ext cx="2060333" cy="909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p:cNvCxnSpPr/>
          <p:nvPr/>
        </p:nvCxnSpPr>
        <p:spPr>
          <a:xfrm flipH="1" flipV="1">
            <a:off x="6847997" y="2863702"/>
            <a:ext cx="30783" cy="25837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6878780" y="5447426"/>
            <a:ext cx="312147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Freeform 4"/>
          <p:cNvSpPr/>
          <p:nvPr/>
        </p:nvSpPr>
        <p:spPr>
          <a:xfrm>
            <a:off x="7409353" y="3332332"/>
            <a:ext cx="2060332" cy="1205383"/>
          </a:xfrm>
          <a:custGeom>
            <a:avLst/>
            <a:gdLst>
              <a:gd name="connsiteX0" fmla="*/ 0 w 2266950"/>
              <a:gd name="connsiteY0" fmla="*/ 0 h 1151346"/>
              <a:gd name="connsiteX1" fmla="*/ 114300 w 2266950"/>
              <a:gd name="connsiteY1" fmla="*/ 247650 h 1151346"/>
              <a:gd name="connsiteX2" fmla="*/ 247650 w 2266950"/>
              <a:gd name="connsiteY2" fmla="*/ 457200 h 1151346"/>
              <a:gd name="connsiteX3" fmla="*/ 495300 w 2266950"/>
              <a:gd name="connsiteY3" fmla="*/ 5334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47700 w 2266950"/>
              <a:gd name="connsiteY4" fmla="*/ 704850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97942 w 2266950"/>
              <a:gd name="connsiteY4" fmla="*/ 770164 h 1151346"/>
              <a:gd name="connsiteX5" fmla="*/ 838200 w 2266950"/>
              <a:gd name="connsiteY5" fmla="*/ 781050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51346"/>
              <a:gd name="connsiteX1" fmla="*/ 114300 w 2266950"/>
              <a:gd name="connsiteY1" fmla="*/ 247650 h 1151346"/>
              <a:gd name="connsiteX2" fmla="*/ 247650 w 2266950"/>
              <a:gd name="connsiteY2" fmla="*/ 457200 h 1151346"/>
              <a:gd name="connsiteX3" fmla="*/ 419100 w 2266950"/>
              <a:gd name="connsiteY3" fmla="*/ 647700 h 1151346"/>
              <a:gd name="connsiteX4" fmla="*/ 697942 w 2266950"/>
              <a:gd name="connsiteY4" fmla="*/ 770164 h 1151346"/>
              <a:gd name="connsiteX5" fmla="*/ 878393 w 2266950"/>
              <a:gd name="connsiteY5" fmla="*/ 821243 h 1151346"/>
              <a:gd name="connsiteX6" fmla="*/ 1085850 w 2266950"/>
              <a:gd name="connsiteY6" fmla="*/ 895350 h 1151346"/>
              <a:gd name="connsiteX7" fmla="*/ 1352550 w 2266950"/>
              <a:gd name="connsiteY7" fmla="*/ 971550 h 1151346"/>
              <a:gd name="connsiteX8" fmla="*/ 1638300 w 2266950"/>
              <a:gd name="connsiteY8" fmla="*/ 971550 h 1151346"/>
              <a:gd name="connsiteX9" fmla="*/ 1981200 w 2266950"/>
              <a:gd name="connsiteY9" fmla="*/ 1143000 h 1151346"/>
              <a:gd name="connsiteX10" fmla="*/ 2095500 w 2266950"/>
              <a:gd name="connsiteY10" fmla="*/ 1104900 h 1151346"/>
              <a:gd name="connsiteX11" fmla="*/ 2266950 w 2266950"/>
              <a:gd name="connsiteY11" fmla="*/ 933450 h 1151346"/>
              <a:gd name="connsiteX0" fmla="*/ 0 w 2266950"/>
              <a:gd name="connsiteY0" fmla="*/ 0 h 1145785"/>
              <a:gd name="connsiteX1" fmla="*/ 114300 w 2266950"/>
              <a:gd name="connsiteY1" fmla="*/ 247650 h 1145785"/>
              <a:gd name="connsiteX2" fmla="*/ 247650 w 2266950"/>
              <a:gd name="connsiteY2" fmla="*/ 457200 h 1145785"/>
              <a:gd name="connsiteX3" fmla="*/ 419100 w 2266950"/>
              <a:gd name="connsiteY3" fmla="*/ 647700 h 1145785"/>
              <a:gd name="connsiteX4" fmla="*/ 697942 w 2266950"/>
              <a:gd name="connsiteY4" fmla="*/ 770164 h 1145785"/>
              <a:gd name="connsiteX5" fmla="*/ 878393 w 2266950"/>
              <a:gd name="connsiteY5" fmla="*/ 821243 h 1145785"/>
              <a:gd name="connsiteX6" fmla="*/ 1085850 w 2266950"/>
              <a:gd name="connsiteY6" fmla="*/ 895350 h 1145785"/>
              <a:gd name="connsiteX7" fmla="*/ 1352550 w 2266950"/>
              <a:gd name="connsiteY7" fmla="*/ 971550 h 1145785"/>
              <a:gd name="connsiteX8" fmla="*/ 1668445 w 2266950"/>
              <a:gd name="connsiteY8" fmla="*/ 1051937 h 1145785"/>
              <a:gd name="connsiteX9" fmla="*/ 1981200 w 2266950"/>
              <a:gd name="connsiteY9" fmla="*/ 1143000 h 1145785"/>
              <a:gd name="connsiteX10" fmla="*/ 2095500 w 2266950"/>
              <a:gd name="connsiteY10" fmla="*/ 1104900 h 1145785"/>
              <a:gd name="connsiteX11" fmla="*/ 2266950 w 2266950"/>
              <a:gd name="connsiteY11" fmla="*/ 933450 h 1145785"/>
              <a:gd name="connsiteX0" fmla="*/ 0 w 2332264"/>
              <a:gd name="connsiteY0" fmla="*/ 0 h 1167143"/>
              <a:gd name="connsiteX1" fmla="*/ 114300 w 2332264"/>
              <a:gd name="connsiteY1" fmla="*/ 247650 h 1167143"/>
              <a:gd name="connsiteX2" fmla="*/ 247650 w 2332264"/>
              <a:gd name="connsiteY2" fmla="*/ 457200 h 1167143"/>
              <a:gd name="connsiteX3" fmla="*/ 419100 w 2332264"/>
              <a:gd name="connsiteY3" fmla="*/ 647700 h 1167143"/>
              <a:gd name="connsiteX4" fmla="*/ 697942 w 2332264"/>
              <a:gd name="connsiteY4" fmla="*/ 770164 h 1167143"/>
              <a:gd name="connsiteX5" fmla="*/ 878393 w 2332264"/>
              <a:gd name="connsiteY5" fmla="*/ 821243 h 1167143"/>
              <a:gd name="connsiteX6" fmla="*/ 1085850 w 2332264"/>
              <a:gd name="connsiteY6" fmla="*/ 895350 h 1167143"/>
              <a:gd name="connsiteX7" fmla="*/ 1352550 w 2332264"/>
              <a:gd name="connsiteY7" fmla="*/ 971550 h 1167143"/>
              <a:gd name="connsiteX8" fmla="*/ 1668445 w 2332264"/>
              <a:gd name="connsiteY8" fmla="*/ 1051937 h 1167143"/>
              <a:gd name="connsiteX9" fmla="*/ 1981200 w 2332264"/>
              <a:gd name="connsiteY9" fmla="*/ 1143000 h 1167143"/>
              <a:gd name="connsiteX10" fmla="*/ 2095500 w 2332264"/>
              <a:gd name="connsiteY10" fmla="*/ 1104900 h 1167143"/>
              <a:gd name="connsiteX11" fmla="*/ 2332264 w 2332264"/>
              <a:gd name="connsiteY11" fmla="*/ 1144466 h 1167143"/>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97942 w 2332264"/>
              <a:gd name="connsiteY4" fmla="*/ 770164 h 1179556"/>
              <a:gd name="connsiteX5" fmla="*/ 878393 w 2332264"/>
              <a:gd name="connsiteY5" fmla="*/ 821243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821243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85850 w 2332264"/>
              <a:gd name="connsiteY6" fmla="*/ 895350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52550 w 2332264"/>
              <a:gd name="connsiteY7" fmla="*/ 971550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47526 w 2332264"/>
              <a:gd name="connsiteY7" fmla="*/ 1021792 h 1179556"/>
              <a:gd name="connsiteX8" fmla="*/ 1668445 w 2332264"/>
              <a:gd name="connsiteY8" fmla="*/ 1051937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179556"/>
              <a:gd name="connsiteX1" fmla="*/ 114300 w 2332264"/>
              <a:gd name="connsiteY1" fmla="*/ 247650 h 1179556"/>
              <a:gd name="connsiteX2" fmla="*/ 247650 w 2332264"/>
              <a:gd name="connsiteY2" fmla="*/ 457200 h 1179556"/>
              <a:gd name="connsiteX3" fmla="*/ 419100 w 2332264"/>
              <a:gd name="connsiteY3" fmla="*/ 647700 h 1179556"/>
              <a:gd name="connsiteX4" fmla="*/ 677846 w 2332264"/>
              <a:gd name="connsiteY4" fmla="*/ 835478 h 1179556"/>
              <a:gd name="connsiteX5" fmla="*/ 878393 w 2332264"/>
              <a:gd name="connsiteY5" fmla="*/ 911678 h 1179556"/>
              <a:gd name="connsiteX6" fmla="*/ 1075802 w 2332264"/>
              <a:gd name="connsiteY6" fmla="*/ 975736 h 1179556"/>
              <a:gd name="connsiteX7" fmla="*/ 1347526 w 2332264"/>
              <a:gd name="connsiteY7" fmla="*/ 1021792 h 1179556"/>
              <a:gd name="connsiteX8" fmla="*/ 1673470 w 2332264"/>
              <a:gd name="connsiteY8" fmla="*/ 1082082 h 1179556"/>
              <a:gd name="connsiteX9" fmla="*/ 1981200 w 2332264"/>
              <a:gd name="connsiteY9" fmla="*/ 1143000 h 1179556"/>
              <a:gd name="connsiteX10" fmla="*/ 2100525 w 2332264"/>
              <a:gd name="connsiteY10" fmla="*/ 1160166 h 1179556"/>
              <a:gd name="connsiteX11" fmla="*/ 2332264 w 2332264"/>
              <a:gd name="connsiteY11" fmla="*/ 1144466 h 1179556"/>
              <a:gd name="connsiteX0" fmla="*/ 0 w 2332264"/>
              <a:gd name="connsiteY0" fmla="*/ 0 h 1245578"/>
              <a:gd name="connsiteX1" fmla="*/ 114300 w 2332264"/>
              <a:gd name="connsiteY1" fmla="*/ 247650 h 1245578"/>
              <a:gd name="connsiteX2" fmla="*/ 247650 w 2332264"/>
              <a:gd name="connsiteY2" fmla="*/ 457200 h 1245578"/>
              <a:gd name="connsiteX3" fmla="*/ 419100 w 2332264"/>
              <a:gd name="connsiteY3" fmla="*/ 647700 h 1245578"/>
              <a:gd name="connsiteX4" fmla="*/ 677846 w 2332264"/>
              <a:gd name="connsiteY4" fmla="*/ 835478 h 1245578"/>
              <a:gd name="connsiteX5" fmla="*/ 878393 w 2332264"/>
              <a:gd name="connsiteY5" fmla="*/ 911678 h 1245578"/>
              <a:gd name="connsiteX6" fmla="*/ 1075802 w 2332264"/>
              <a:gd name="connsiteY6" fmla="*/ 975736 h 1245578"/>
              <a:gd name="connsiteX7" fmla="*/ 1347526 w 2332264"/>
              <a:gd name="connsiteY7" fmla="*/ 1021792 h 1245578"/>
              <a:gd name="connsiteX8" fmla="*/ 1673470 w 2332264"/>
              <a:gd name="connsiteY8" fmla="*/ 1082082 h 1245578"/>
              <a:gd name="connsiteX9" fmla="*/ 1981200 w 2332264"/>
              <a:gd name="connsiteY9" fmla="*/ 1143000 h 1245578"/>
              <a:gd name="connsiteX10" fmla="*/ 2095501 w 2332264"/>
              <a:gd name="connsiteY10" fmla="*/ 1245577 h 1245578"/>
              <a:gd name="connsiteX11" fmla="*/ 2332264 w 2332264"/>
              <a:gd name="connsiteY11" fmla="*/ 1144466 h 1245578"/>
              <a:gd name="connsiteX0" fmla="*/ 0 w 2332264"/>
              <a:gd name="connsiteY0" fmla="*/ 0 h 1246824"/>
              <a:gd name="connsiteX1" fmla="*/ 114300 w 2332264"/>
              <a:gd name="connsiteY1" fmla="*/ 247650 h 1246824"/>
              <a:gd name="connsiteX2" fmla="*/ 247650 w 2332264"/>
              <a:gd name="connsiteY2" fmla="*/ 457200 h 1246824"/>
              <a:gd name="connsiteX3" fmla="*/ 419100 w 2332264"/>
              <a:gd name="connsiteY3" fmla="*/ 647700 h 1246824"/>
              <a:gd name="connsiteX4" fmla="*/ 677846 w 2332264"/>
              <a:gd name="connsiteY4" fmla="*/ 835478 h 1246824"/>
              <a:gd name="connsiteX5" fmla="*/ 878393 w 2332264"/>
              <a:gd name="connsiteY5" fmla="*/ 911678 h 1246824"/>
              <a:gd name="connsiteX6" fmla="*/ 1075802 w 2332264"/>
              <a:gd name="connsiteY6" fmla="*/ 975736 h 1246824"/>
              <a:gd name="connsiteX7" fmla="*/ 1347526 w 2332264"/>
              <a:gd name="connsiteY7" fmla="*/ 1021792 h 1246824"/>
              <a:gd name="connsiteX8" fmla="*/ 1673470 w 2332264"/>
              <a:gd name="connsiteY8" fmla="*/ 1082082 h 1246824"/>
              <a:gd name="connsiteX9" fmla="*/ 1915886 w 2332264"/>
              <a:gd name="connsiteY9" fmla="*/ 1193242 h 1246824"/>
              <a:gd name="connsiteX10" fmla="*/ 2095501 w 2332264"/>
              <a:gd name="connsiteY10" fmla="*/ 1245577 h 1246824"/>
              <a:gd name="connsiteX11" fmla="*/ 2332264 w 2332264"/>
              <a:gd name="connsiteY11" fmla="*/ 1144466 h 1246824"/>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75802 w 2332264"/>
              <a:gd name="connsiteY6" fmla="*/ 975736 h 1246635"/>
              <a:gd name="connsiteX7" fmla="*/ 1347526 w 2332264"/>
              <a:gd name="connsiteY7" fmla="*/ 1021792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75802 w 2332264"/>
              <a:gd name="connsiteY6" fmla="*/ 975736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78393 w 2332264"/>
              <a:gd name="connsiteY5" fmla="*/ 911678 h 1246635"/>
              <a:gd name="connsiteX6" fmla="*/ 1050681 w 2332264"/>
              <a:gd name="connsiteY6" fmla="*/ 1000857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635"/>
              <a:gd name="connsiteX1" fmla="*/ 114300 w 2332264"/>
              <a:gd name="connsiteY1" fmla="*/ 247650 h 1246635"/>
              <a:gd name="connsiteX2" fmla="*/ 247650 w 2332264"/>
              <a:gd name="connsiteY2" fmla="*/ 457200 h 1246635"/>
              <a:gd name="connsiteX3" fmla="*/ 419100 w 2332264"/>
              <a:gd name="connsiteY3" fmla="*/ 647700 h 1246635"/>
              <a:gd name="connsiteX4" fmla="*/ 677846 w 2332264"/>
              <a:gd name="connsiteY4" fmla="*/ 835478 h 1246635"/>
              <a:gd name="connsiteX5" fmla="*/ 848248 w 2332264"/>
              <a:gd name="connsiteY5" fmla="*/ 926751 h 1246635"/>
              <a:gd name="connsiteX6" fmla="*/ 1050681 w 2332264"/>
              <a:gd name="connsiteY6" fmla="*/ 1000857 h 1246635"/>
              <a:gd name="connsiteX7" fmla="*/ 1302308 w 2332264"/>
              <a:gd name="connsiteY7" fmla="*/ 1072033 h 1246635"/>
              <a:gd name="connsiteX8" fmla="*/ 1633277 w 2332264"/>
              <a:gd name="connsiteY8" fmla="*/ 1127300 h 1246635"/>
              <a:gd name="connsiteX9" fmla="*/ 1915886 w 2332264"/>
              <a:gd name="connsiteY9" fmla="*/ 1193242 h 1246635"/>
              <a:gd name="connsiteX10" fmla="*/ 2095501 w 2332264"/>
              <a:gd name="connsiteY10" fmla="*/ 1245577 h 1246635"/>
              <a:gd name="connsiteX11" fmla="*/ 2332264 w 2332264"/>
              <a:gd name="connsiteY11" fmla="*/ 1144466 h 1246635"/>
              <a:gd name="connsiteX0" fmla="*/ 0 w 2332264"/>
              <a:gd name="connsiteY0" fmla="*/ 0 h 1246583"/>
              <a:gd name="connsiteX1" fmla="*/ 114300 w 2332264"/>
              <a:gd name="connsiteY1" fmla="*/ 247650 h 1246583"/>
              <a:gd name="connsiteX2" fmla="*/ 247650 w 2332264"/>
              <a:gd name="connsiteY2" fmla="*/ 457200 h 1246583"/>
              <a:gd name="connsiteX3" fmla="*/ 419100 w 2332264"/>
              <a:gd name="connsiteY3" fmla="*/ 647700 h 1246583"/>
              <a:gd name="connsiteX4" fmla="*/ 677846 w 2332264"/>
              <a:gd name="connsiteY4" fmla="*/ 835478 h 1246583"/>
              <a:gd name="connsiteX5" fmla="*/ 848248 w 2332264"/>
              <a:gd name="connsiteY5" fmla="*/ 926751 h 1246583"/>
              <a:gd name="connsiteX6" fmla="*/ 1050681 w 2332264"/>
              <a:gd name="connsiteY6" fmla="*/ 1000857 h 1246583"/>
              <a:gd name="connsiteX7" fmla="*/ 1302308 w 2332264"/>
              <a:gd name="connsiteY7" fmla="*/ 1072033 h 1246583"/>
              <a:gd name="connsiteX8" fmla="*/ 1628252 w 2332264"/>
              <a:gd name="connsiteY8" fmla="*/ 1142372 h 1246583"/>
              <a:gd name="connsiteX9" fmla="*/ 1915886 w 2332264"/>
              <a:gd name="connsiteY9" fmla="*/ 1193242 h 1246583"/>
              <a:gd name="connsiteX10" fmla="*/ 2095501 w 2332264"/>
              <a:gd name="connsiteY10" fmla="*/ 1245577 h 1246583"/>
              <a:gd name="connsiteX11" fmla="*/ 2332264 w 2332264"/>
              <a:gd name="connsiteY11" fmla="*/ 1144466 h 1246583"/>
              <a:gd name="connsiteX0" fmla="*/ 0 w 2332264"/>
              <a:gd name="connsiteY0" fmla="*/ 0 h 1248369"/>
              <a:gd name="connsiteX1" fmla="*/ 114300 w 2332264"/>
              <a:gd name="connsiteY1" fmla="*/ 247650 h 1248369"/>
              <a:gd name="connsiteX2" fmla="*/ 247650 w 2332264"/>
              <a:gd name="connsiteY2" fmla="*/ 457200 h 1248369"/>
              <a:gd name="connsiteX3" fmla="*/ 419100 w 2332264"/>
              <a:gd name="connsiteY3" fmla="*/ 647700 h 1248369"/>
              <a:gd name="connsiteX4" fmla="*/ 677846 w 2332264"/>
              <a:gd name="connsiteY4" fmla="*/ 835478 h 1248369"/>
              <a:gd name="connsiteX5" fmla="*/ 848248 w 2332264"/>
              <a:gd name="connsiteY5" fmla="*/ 926751 h 1248369"/>
              <a:gd name="connsiteX6" fmla="*/ 1050681 w 2332264"/>
              <a:gd name="connsiteY6" fmla="*/ 1000857 h 1248369"/>
              <a:gd name="connsiteX7" fmla="*/ 1302308 w 2332264"/>
              <a:gd name="connsiteY7" fmla="*/ 1072033 h 1248369"/>
              <a:gd name="connsiteX8" fmla="*/ 1628252 w 2332264"/>
              <a:gd name="connsiteY8" fmla="*/ 1142372 h 1248369"/>
              <a:gd name="connsiteX9" fmla="*/ 1880717 w 2332264"/>
              <a:gd name="connsiteY9" fmla="*/ 1213339 h 1248369"/>
              <a:gd name="connsiteX10" fmla="*/ 2095501 w 2332264"/>
              <a:gd name="connsiteY10" fmla="*/ 1245577 h 1248369"/>
              <a:gd name="connsiteX11" fmla="*/ 2332264 w 2332264"/>
              <a:gd name="connsiteY11" fmla="*/ 1144466 h 1248369"/>
              <a:gd name="connsiteX0" fmla="*/ 0 w 2332264"/>
              <a:gd name="connsiteY0" fmla="*/ 0 h 1262720"/>
              <a:gd name="connsiteX1" fmla="*/ 114300 w 2332264"/>
              <a:gd name="connsiteY1" fmla="*/ 247650 h 1262720"/>
              <a:gd name="connsiteX2" fmla="*/ 247650 w 2332264"/>
              <a:gd name="connsiteY2" fmla="*/ 457200 h 1262720"/>
              <a:gd name="connsiteX3" fmla="*/ 419100 w 2332264"/>
              <a:gd name="connsiteY3" fmla="*/ 647700 h 1262720"/>
              <a:gd name="connsiteX4" fmla="*/ 677846 w 2332264"/>
              <a:gd name="connsiteY4" fmla="*/ 835478 h 1262720"/>
              <a:gd name="connsiteX5" fmla="*/ 848248 w 2332264"/>
              <a:gd name="connsiteY5" fmla="*/ 926751 h 1262720"/>
              <a:gd name="connsiteX6" fmla="*/ 1050681 w 2332264"/>
              <a:gd name="connsiteY6" fmla="*/ 1000857 h 1262720"/>
              <a:gd name="connsiteX7" fmla="*/ 1302308 w 2332264"/>
              <a:gd name="connsiteY7" fmla="*/ 1072033 h 1262720"/>
              <a:gd name="connsiteX8" fmla="*/ 1628252 w 2332264"/>
              <a:gd name="connsiteY8" fmla="*/ 1142372 h 1262720"/>
              <a:gd name="connsiteX9" fmla="*/ 1880717 w 2332264"/>
              <a:gd name="connsiteY9" fmla="*/ 1213339 h 1262720"/>
              <a:gd name="connsiteX10" fmla="*/ 2060332 w 2332264"/>
              <a:gd name="connsiteY10" fmla="*/ 1260649 h 1262720"/>
              <a:gd name="connsiteX11" fmla="*/ 2332264 w 2332264"/>
              <a:gd name="connsiteY11" fmla="*/ 1144466 h 1262720"/>
              <a:gd name="connsiteX0" fmla="*/ 0 w 2332264"/>
              <a:gd name="connsiteY0" fmla="*/ 0 h 1304065"/>
              <a:gd name="connsiteX1" fmla="*/ 114300 w 2332264"/>
              <a:gd name="connsiteY1" fmla="*/ 247650 h 1304065"/>
              <a:gd name="connsiteX2" fmla="*/ 247650 w 2332264"/>
              <a:gd name="connsiteY2" fmla="*/ 457200 h 1304065"/>
              <a:gd name="connsiteX3" fmla="*/ 419100 w 2332264"/>
              <a:gd name="connsiteY3" fmla="*/ 647700 h 1304065"/>
              <a:gd name="connsiteX4" fmla="*/ 677846 w 2332264"/>
              <a:gd name="connsiteY4" fmla="*/ 835478 h 1304065"/>
              <a:gd name="connsiteX5" fmla="*/ 848248 w 2332264"/>
              <a:gd name="connsiteY5" fmla="*/ 926751 h 1304065"/>
              <a:gd name="connsiteX6" fmla="*/ 1050681 w 2332264"/>
              <a:gd name="connsiteY6" fmla="*/ 1000857 h 1304065"/>
              <a:gd name="connsiteX7" fmla="*/ 1302308 w 2332264"/>
              <a:gd name="connsiteY7" fmla="*/ 1072033 h 1304065"/>
              <a:gd name="connsiteX8" fmla="*/ 1628252 w 2332264"/>
              <a:gd name="connsiteY8" fmla="*/ 1142372 h 1304065"/>
              <a:gd name="connsiteX9" fmla="*/ 1880717 w 2332264"/>
              <a:gd name="connsiteY9" fmla="*/ 1213339 h 1304065"/>
              <a:gd name="connsiteX10" fmla="*/ 2060332 w 2332264"/>
              <a:gd name="connsiteY10" fmla="*/ 1260649 h 1304065"/>
              <a:gd name="connsiteX11" fmla="*/ 2332264 w 2332264"/>
              <a:gd name="connsiteY11" fmla="*/ 1275094 h 1304065"/>
              <a:gd name="connsiteX0" fmla="*/ 0 w 2387530"/>
              <a:gd name="connsiteY0" fmla="*/ 0 h 1333584"/>
              <a:gd name="connsiteX1" fmla="*/ 114300 w 2387530"/>
              <a:gd name="connsiteY1" fmla="*/ 247650 h 1333584"/>
              <a:gd name="connsiteX2" fmla="*/ 247650 w 2387530"/>
              <a:gd name="connsiteY2" fmla="*/ 457200 h 1333584"/>
              <a:gd name="connsiteX3" fmla="*/ 419100 w 2387530"/>
              <a:gd name="connsiteY3" fmla="*/ 647700 h 1333584"/>
              <a:gd name="connsiteX4" fmla="*/ 677846 w 2387530"/>
              <a:gd name="connsiteY4" fmla="*/ 835478 h 1333584"/>
              <a:gd name="connsiteX5" fmla="*/ 848248 w 2387530"/>
              <a:gd name="connsiteY5" fmla="*/ 926751 h 1333584"/>
              <a:gd name="connsiteX6" fmla="*/ 1050681 w 2387530"/>
              <a:gd name="connsiteY6" fmla="*/ 1000857 h 1333584"/>
              <a:gd name="connsiteX7" fmla="*/ 1302308 w 2387530"/>
              <a:gd name="connsiteY7" fmla="*/ 1072033 h 1333584"/>
              <a:gd name="connsiteX8" fmla="*/ 1628252 w 2387530"/>
              <a:gd name="connsiteY8" fmla="*/ 1142372 h 1333584"/>
              <a:gd name="connsiteX9" fmla="*/ 1880717 w 2387530"/>
              <a:gd name="connsiteY9" fmla="*/ 1213339 h 1333584"/>
              <a:gd name="connsiteX10" fmla="*/ 2060332 w 2387530"/>
              <a:gd name="connsiteY10" fmla="*/ 1260649 h 1333584"/>
              <a:gd name="connsiteX11" fmla="*/ 2387530 w 2387530"/>
              <a:gd name="connsiteY11" fmla="*/ 1310263 h 1333584"/>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77846 w 2060332"/>
              <a:gd name="connsiteY4" fmla="*/ 835478 h 1260649"/>
              <a:gd name="connsiteX5" fmla="*/ 848248 w 2060332"/>
              <a:gd name="connsiteY5" fmla="*/ 926751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48248 w 2060332"/>
              <a:gd name="connsiteY5" fmla="*/ 926751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0681 w 2060332"/>
              <a:gd name="connsiteY6" fmla="*/ 100085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302308 w 2060332"/>
              <a:gd name="connsiteY7" fmla="*/ 1072033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297284 w 2060332"/>
              <a:gd name="connsiteY7" fmla="*/ 1092130 h 1260649"/>
              <a:gd name="connsiteX8" fmla="*/ 1628252 w 2060332"/>
              <a:gd name="connsiteY8" fmla="*/ 1142372 h 1260649"/>
              <a:gd name="connsiteX9" fmla="*/ 1880717 w 2060332"/>
              <a:gd name="connsiteY9" fmla="*/ 1213339 h 1260649"/>
              <a:gd name="connsiteX10" fmla="*/ 2060332 w 2060332"/>
              <a:gd name="connsiteY10" fmla="*/ 1260649 h 1260649"/>
              <a:gd name="connsiteX0" fmla="*/ 0 w 2060332"/>
              <a:gd name="connsiteY0" fmla="*/ 0 h 1260649"/>
              <a:gd name="connsiteX1" fmla="*/ 114300 w 2060332"/>
              <a:gd name="connsiteY1" fmla="*/ 247650 h 1260649"/>
              <a:gd name="connsiteX2" fmla="*/ 247650 w 2060332"/>
              <a:gd name="connsiteY2" fmla="*/ 457200 h 1260649"/>
              <a:gd name="connsiteX3" fmla="*/ 419100 w 2060332"/>
              <a:gd name="connsiteY3" fmla="*/ 647700 h 1260649"/>
              <a:gd name="connsiteX4" fmla="*/ 657749 w 2060332"/>
              <a:gd name="connsiteY4" fmla="*/ 870648 h 1260649"/>
              <a:gd name="connsiteX5" fmla="*/ 838199 w 2060332"/>
              <a:gd name="connsiteY5" fmla="*/ 951872 h 1260649"/>
              <a:gd name="connsiteX6" fmla="*/ 1055705 w 2060332"/>
              <a:gd name="connsiteY6" fmla="*/ 1036027 h 1260649"/>
              <a:gd name="connsiteX7" fmla="*/ 1297284 w 2060332"/>
              <a:gd name="connsiteY7" fmla="*/ 1092130 h 1260649"/>
              <a:gd name="connsiteX8" fmla="*/ 1628252 w 2060332"/>
              <a:gd name="connsiteY8" fmla="*/ 1142372 h 1260649"/>
              <a:gd name="connsiteX9" fmla="*/ 1895789 w 2060332"/>
              <a:gd name="connsiteY9" fmla="*/ 1193242 h 1260649"/>
              <a:gd name="connsiteX10" fmla="*/ 2060332 w 2060332"/>
              <a:gd name="connsiteY10" fmla="*/ 1260649 h 1260649"/>
              <a:gd name="connsiteX0" fmla="*/ 0 w 2060332"/>
              <a:gd name="connsiteY0" fmla="*/ 0 h 1235528"/>
              <a:gd name="connsiteX1" fmla="*/ 114300 w 2060332"/>
              <a:gd name="connsiteY1" fmla="*/ 247650 h 1235528"/>
              <a:gd name="connsiteX2" fmla="*/ 247650 w 2060332"/>
              <a:gd name="connsiteY2" fmla="*/ 457200 h 1235528"/>
              <a:gd name="connsiteX3" fmla="*/ 419100 w 2060332"/>
              <a:gd name="connsiteY3" fmla="*/ 647700 h 1235528"/>
              <a:gd name="connsiteX4" fmla="*/ 657749 w 2060332"/>
              <a:gd name="connsiteY4" fmla="*/ 870648 h 1235528"/>
              <a:gd name="connsiteX5" fmla="*/ 838199 w 2060332"/>
              <a:gd name="connsiteY5" fmla="*/ 951872 h 1235528"/>
              <a:gd name="connsiteX6" fmla="*/ 1055705 w 2060332"/>
              <a:gd name="connsiteY6" fmla="*/ 1036027 h 1235528"/>
              <a:gd name="connsiteX7" fmla="*/ 1297284 w 2060332"/>
              <a:gd name="connsiteY7" fmla="*/ 1092130 h 1235528"/>
              <a:gd name="connsiteX8" fmla="*/ 1628252 w 2060332"/>
              <a:gd name="connsiteY8" fmla="*/ 1142372 h 1235528"/>
              <a:gd name="connsiteX9" fmla="*/ 1895789 w 2060332"/>
              <a:gd name="connsiteY9" fmla="*/ 1193242 h 1235528"/>
              <a:gd name="connsiteX10" fmla="*/ 2060332 w 2060332"/>
              <a:gd name="connsiteY10" fmla="*/ 1235528 h 1235528"/>
              <a:gd name="connsiteX0" fmla="*/ 0 w 2060332"/>
              <a:gd name="connsiteY0" fmla="*/ 0 h 1235528"/>
              <a:gd name="connsiteX1" fmla="*/ 114300 w 2060332"/>
              <a:gd name="connsiteY1" fmla="*/ 247650 h 1235528"/>
              <a:gd name="connsiteX2" fmla="*/ 247650 w 2060332"/>
              <a:gd name="connsiteY2" fmla="*/ 457200 h 1235528"/>
              <a:gd name="connsiteX3" fmla="*/ 419100 w 2060332"/>
              <a:gd name="connsiteY3" fmla="*/ 647700 h 1235528"/>
              <a:gd name="connsiteX4" fmla="*/ 657749 w 2060332"/>
              <a:gd name="connsiteY4" fmla="*/ 870648 h 1235528"/>
              <a:gd name="connsiteX5" fmla="*/ 838199 w 2060332"/>
              <a:gd name="connsiteY5" fmla="*/ 951872 h 1235528"/>
              <a:gd name="connsiteX6" fmla="*/ 1055705 w 2060332"/>
              <a:gd name="connsiteY6" fmla="*/ 1036027 h 1235528"/>
              <a:gd name="connsiteX7" fmla="*/ 1297284 w 2060332"/>
              <a:gd name="connsiteY7" fmla="*/ 1092130 h 1235528"/>
              <a:gd name="connsiteX8" fmla="*/ 1628252 w 2060332"/>
              <a:gd name="connsiteY8" fmla="*/ 1142372 h 1235528"/>
              <a:gd name="connsiteX9" fmla="*/ 1895789 w 2060332"/>
              <a:gd name="connsiteY9" fmla="*/ 1193242 h 1235528"/>
              <a:gd name="connsiteX10" fmla="*/ 2060332 w 2060332"/>
              <a:gd name="connsiteY10" fmla="*/ 1235528 h 1235528"/>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38199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42372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38199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657749 w 2060332"/>
              <a:gd name="connsiteY4" fmla="*/ 870648 h 1205383"/>
              <a:gd name="connsiteX5" fmla="*/ 823127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 name="connsiteX0" fmla="*/ 0 w 2060332"/>
              <a:gd name="connsiteY0" fmla="*/ 0 h 1205383"/>
              <a:gd name="connsiteX1" fmla="*/ 114300 w 2060332"/>
              <a:gd name="connsiteY1" fmla="*/ 247650 h 1205383"/>
              <a:gd name="connsiteX2" fmla="*/ 247650 w 2060332"/>
              <a:gd name="connsiteY2" fmla="*/ 457200 h 1205383"/>
              <a:gd name="connsiteX3" fmla="*/ 419100 w 2060332"/>
              <a:gd name="connsiteY3" fmla="*/ 647700 h 1205383"/>
              <a:gd name="connsiteX4" fmla="*/ 597459 w 2060332"/>
              <a:gd name="connsiteY4" fmla="*/ 815382 h 1205383"/>
              <a:gd name="connsiteX5" fmla="*/ 823127 w 2060332"/>
              <a:gd name="connsiteY5" fmla="*/ 951872 h 1205383"/>
              <a:gd name="connsiteX6" fmla="*/ 1055705 w 2060332"/>
              <a:gd name="connsiteY6" fmla="*/ 1036027 h 1205383"/>
              <a:gd name="connsiteX7" fmla="*/ 1297284 w 2060332"/>
              <a:gd name="connsiteY7" fmla="*/ 1092130 h 1205383"/>
              <a:gd name="connsiteX8" fmla="*/ 1628252 w 2060332"/>
              <a:gd name="connsiteY8" fmla="*/ 1152420 h 1205383"/>
              <a:gd name="connsiteX9" fmla="*/ 1895789 w 2060332"/>
              <a:gd name="connsiteY9" fmla="*/ 1193242 h 1205383"/>
              <a:gd name="connsiteX10" fmla="*/ 2060332 w 2060332"/>
              <a:gd name="connsiteY10" fmla="*/ 1205383 h 120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0332" h="1205383">
                <a:moveTo>
                  <a:pt x="0" y="0"/>
                </a:moveTo>
                <a:cubicBezTo>
                  <a:pt x="36512" y="85725"/>
                  <a:pt x="73025" y="171450"/>
                  <a:pt x="114300" y="247650"/>
                </a:cubicBezTo>
                <a:cubicBezTo>
                  <a:pt x="155575" y="323850"/>
                  <a:pt x="196850" y="390525"/>
                  <a:pt x="247650" y="457200"/>
                </a:cubicBezTo>
                <a:cubicBezTo>
                  <a:pt x="298450" y="523875"/>
                  <a:pt x="360799" y="588003"/>
                  <a:pt x="419100" y="647700"/>
                </a:cubicBezTo>
                <a:cubicBezTo>
                  <a:pt x="477401" y="707397"/>
                  <a:pt x="530121" y="764687"/>
                  <a:pt x="597459" y="815382"/>
                </a:cubicBezTo>
                <a:cubicBezTo>
                  <a:pt x="664797" y="866077"/>
                  <a:pt x="746753" y="915098"/>
                  <a:pt x="823127" y="951872"/>
                </a:cubicBezTo>
                <a:cubicBezTo>
                  <a:pt x="899501" y="988646"/>
                  <a:pt x="976679" y="1012651"/>
                  <a:pt x="1055705" y="1036027"/>
                </a:cubicBezTo>
                <a:cubicBezTo>
                  <a:pt x="1134731" y="1059403"/>
                  <a:pt x="1201860" y="1072731"/>
                  <a:pt x="1297284" y="1092130"/>
                </a:cubicBezTo>
                <a:cubicBezTo>
                  <a:pt x="1392708" y="1111529"/>
                  <a:pt x="1528501" y="1135568"/>
                  <a:pt x="1628252" y="1152420"/>
                </a:cubicBezTo>
                <a:cubicBezTo>
                  <a:pt x="1728003" y="1169272"/>
                  <a:pt x="1823776" y="1184415"/>
                  <a:pt x="1895789" y="1193242"/>
                </a:cubicBezTo>
                <a:cubicBezTo>
                  <a:pt x="1967802" y="1202069"/>
                  <a:pt x="1975863" y="1189229"/>
                  <a:pt x="2060332" y="12053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H="1">
            <a:off x="7409352" y="3332332"/>
            <a:ext cx="1" cy="2115094"/>
          </a:xfrm>
          <a:prstGeom prst="line">
            <a:avLst/>
          </a:prstGeom>
          <a:ln w="19050">
            <a:prstDash val="dashDot"/>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469685" y="4537715"/>
            <a:ext cx="0" cy="909711"/>
          </a:xfrm>
          <a:prstGeom prst="line">
            <a:avLst/>
          </a:prstGeom>
          <a:ln w="19050">
            <a:prstDash val="dashDot"/>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7212022" y="5447425"/>
            <a:ext cx="394660" cy="369332"/>
          </a:xfrm>
          <a:prstGeom prst="rect">
            <a:avLst/>
          </a:prstGeom>
          <a:noFill/>
        </p:spPr>
        <p:txBody>
          <a:bodyPr wrap="none" rtlCol="0">
            <a:spAutoFit/>
          </a:bodyPr>
          <a:lstStyle/>
          <a:p>
            <a:r>
              <a:rPr lang="en-US" dirty="0"/>
              <a:t>V</a:t>
            </a:r>
            <a:r>
              <a:rPr lang="en-US" baseline="-25000" dirty="0"/>
              <a:t>1</a:t>
            </a:r>
            <a:endParaRPr lang="en-GB" dirty="0"/>
          </a:p>
        </p:txBody>
      </p:sp>
      <p:sp>
        <p:nvSpPr>
          <p:cNvPr id="13" name="TextBox 12"/>
          <p:cNvSpPr txBox="1"/>
          <p:nvPr/>
        </p:nvSpPr>
        <p:spPr>
          <a:xfrm>
            <a:off x="9272355" y="5447425"/>
            <a:ext cx="394660" cy="369332"/>
          </a:xfrm>
          <a:prstGeom prst="rect">
            <a:avLst/>
          </a:prstGeom>
          <a:noFill/>
        </p:spPr>
        <p:txBody>
          <a:bodyPr wrap="none" rtlCol="0">
            <a:spAutoFit/>
          </a:bodyPr>
          <a:lstStyle/>
          <a:p>
            <a:r>
              <a:rPr lang="en-US" dirty="0"/>
              <a:t>V</a:t>
            </a:r>
            <a:r>
              <a:rPr lang="en-US" baseline="-25000" dirty="0"/>
              <a:t>2</a:t>
            </a:r>
            <a:endParaRPr lang="en-GB" dirty="0"/>
          </a:p>
        </p:txBody>
      </p:sp>
      <p:sp>
        <p:nvSpPr>
          <p:cNvPr id="14" name="TextBox 13"/>
          <p:cNvSpPr txBox="1"/>
          <p:nvPr/>
        </p:nvSpPr>
        <p:spPr>
          <a:xfrm>
            <a:off x="6727136" y="2491438"/>
            <a:ext cx="303288" cy="369332"/>
          </a:xfrm>
          <a:prstGeom prst="rect">
            <a:avLst/>
          </a:prstGeom>
          <a:noFill/>
        </p:spPr>
        <p:txBody>
          <a:bodyPr wrap="none" rtlCol="0">
            <a:spAutoFit/>
          </a:bodyPr>
          <a:lstStyle/>
          <a:p>
            <a:r>
              <a:rPr lang="en-US" dirty="0"/>
              <a:t>P</a:t>
            </a:r>
            <a:endParaRPr lang="en-GB" dirty="0"/>
          </a:p>
        </p:txBody>
      </p:sp>
      <p:sp>
        <p:nvSpPr>
          <p:cNvPr id="15" name="TextBox 14"/>
          <p:cNvSpPr txBox="1"/>
          <p:nvPr/>
        </p:nvSpPr>
        <p:spPr>
          <a:xfrm>
            <a:off x="10107489" y="5262759"/>
            <a:ext cx="316112" cy="369332"/>
          </a:xfrm>
          <a:prstGeom prst="rect">
            <a:avLst/>
          </a:prstGeom>
          <a:noFill/>
        </p:spPr>
        <p:txBody>
          <a:bodyPr wrap="none" rtlCol="0">
            <a:spAutoFit/>
          </a:bodyPr>
          <a:lstStyle/>
          <a:p>
            <a:r>
              <a:rPr lang="en-US" dirty="0"/>
              <a:t>V</a:t>
            </a:r>
            <a:endParaRPr lang="en-GB" dirty="0"/>
          </a:p>
        </p:txBody>
      </p:sp>
      <p:sp>
        <p:nvSpPr>
          <p:cNvPr id="16" name="Freeform 15"/>
          <p:cNvSpPr/>
          <p:nvPr/>
        </p:nvSpPr>
        <p:spPr>
          <a:xfrm>
            <a:off x="7415012" y="3390696"/>
            <a:ext cx="2019719" cy="1185706"/>
          </a:xfrm>
          <a:custGeom>
            <a:avLst/>
            <a:gdLst>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3189 w 2019719"/>
              <a:gd name="connsiteY12" fmla="*/ 291403 h 1185706"/>
              <a:gd name="connsiteX13" fmla="*/ 198455 w 2019719"/>
              <a:gd name="connsiteY13" fmla="*/ 369277 h 1185706"/>
              <a:gd name="connsiteX14" fmla="*/ 238648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22609 w 2019719"/>
              <a:gd name="connsiteY31" fmla="*/ 1185706 h 1185706"/>
              <a:gd name="connsiteX32" fmla="*/ 7536 w 2019719"/>
              <a:gd name="connsiteY32" fmla="*/ 1102807 h 1185706"/>
              <a:gd name="connsiteX33" fmla="*/ 17584 w 2019719"/>
              <a:gd name="connsiteY33" fmla="*/ 1009860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3189 w 2019719"/>
              <a:gd name="connsiteY12" fmla="*/ 291403 h 1185706"/>
              <a:gd name="connsiteX13" fmla="*/ 198455 w 2019719"/>
              <a:gd name="connsiteY13" fmla="*/ 369277 h 1185706"/>
              <a:gd name="connsiteX14" fmla="*/ 238648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22609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3189 w 2019719"/>
              <a:gd name="connsiteY12" fmla="*/ 291403 h 1185706"/>
              <a:gd name="connsiteX13" fmla="*/ 198455 w 2019719"/>
              <a:gd name="connsiteY13" fmla="*/ 369277 h 1185706"/>
              <a:gd name="connsiteX14" fmla="*/ 238648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3189 w 2019719"/>
              <a:gd name="connsiteY12" fmla="*/ 291403 h 1185706"/>
              <a:gd name="connsiteX13" fmla="*/ 198455 w 2019719"/>
              <a:gd name="connsiteY13" fmla="*/ 369277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3189 w 2019719"/>
              <a:gd name="connsiteY12" fmla="*/ 29140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296237 w 2019719"/>
              <a:gd name="connsiteY25" fmla="*/ 1055077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2325 w 2019719"/>
              <a:gd name="connsiteY26" fmla="*/ 1095271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891602 w 2019719"/>
              <a:gd name="connsiteY29" fmla="*/ 1148025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17584 w 2019719"/>
              <a:gd name="connsiteY35" fmla="*/ 602902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7536 w 2019719"/>
              <a:gd name="connsiteY35" fmla="*/ 605414 h 1185706"/>
              <a:gd name="connsiteX36" fmla="*/ 12560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12560 w 2019719"/>
              <a:gd name="connsiteY34" fmla="*/ 823965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12560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67826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7536 w 2019719"/>
              <a:gd name="connsiteY2" fmla="*/ 2260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36042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25994 h 1185706"/>
              <a:gd name="connsiteX20" fmla="*/ 597877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1982 w 2019719"/>
              <a:gd name="connsiteY17" fmla="*/ 615462 h 1185706"/>
              <a:gd name="connsiteX18" fmla="*/ 469760 w 2019719"/>
              <a:gd name="connsiteY18" fmla="*/ 670728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9519 w 2019719"/>
              <a:gd name="connsiteY17" fmla="*/ 612950 h 1185706"/>
              <a:gd name="connsiteX18" fmla="*/ 469760 w 2019719"/>
              <a:gd name="connsiteY18" fmla="*/ 670728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1741 w 2019719"/>
              <a:gd name="connsiteY16" fmla="*/ 560196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7880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1004836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72178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1259 w 2019719"/>
              <a:gd name="connsiteY22" fmla="*/ 894304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31502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0290 w 2019719"/>
              <a:gd name="connsiteY9" fmla="*/ 123093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10532 h 1185706"/>
              <a:gd name="connsiteX9" fmla="*/ 62671 w 2019719"/>
              <a:gd name="connsiteY9" fmla="*/ 120712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5217 w 2019719"/>
              <a:gd name="connsiteY7" fmla="*/ 100484 h 1185706"/>
              <a:gd name="connsiteX8" fmla="*/ 47730 w 2019719"/>
              <a:gd name="connsiteY8" fmla="*/ 108151 h 1185706"/>
              <a:gd name="connsiteX9" fmla="*/ 62671 w 2019719"/>
              <a:gd name="connsiteY9" fmla="*/ 120712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0145 w 2019719"/>
              <a:gd name="connsiteY5" fmla="*/ 60291 h 1185706"/>
              <a:gd name="connsiteX6" fmla="*/ 42705 w 2019719"/>
              <a:gd name="connsiteY6" fmla="*/ 92948 h 1185706"/>
              <a:gd name="connsiteX7" fmla="*/ 47599 w 2019719"/>
              <a:gd name="connsiteY7" fmla="*/ 95721 h 1185706"/>
              <a:gd name="connsiteX8" fmla="*/ 47730 w 2019719"/>
              <a:gd name="connsiteY8" fmla="*/ 108151 h 1185706"/>
              <a:gd name="connsiteX9" fmla="*/ 62671 w 2019719"/>
              <a:gd name="connsiteY9" fmla="*/ 120712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 name="connsiteX0" fmla="*/ 0 w 2019719"/>
              <a:gd name="connsiteY0" fmla="*/ 0 h 1185706"/>
              <a:gd name="connsiteX1" fmla="*/ 0 w 2019719"/>
              <a:gd name="connsiteY1" fmla="*/ 0 h 1185706"/>
              <a:gd name="connsiteX2" fmla="*/ 5024 w 2019719"/>
              <a:gd name="connsiteY2" fmla="*/ 10049 h 1185706"/>
              <a:gd name="connsiteX3" fmla="*/ 20097 w 2019719"/>
              <a:gd name="connsiteY3" fmla="*/ 37682 h 1185706"/>
              <a:gd name="connsiteX4" fmla="*/ 25121 w 2019719"/>
              <a:gd name="connsiteY4" fmla="*/ 45218 h 1185706"/>
              <a:gd name="connsiteX5" fmla="*/ 32526 w 2019719"/>
              <a:gd name="connsiteY5" fmla="*/ 55528 h 1185706"/>
              <a:gd name="connsiteX6" fmla="*/ 42705 w 2019719"/>
              <a:gd name="connsiteY6" fmla="*/ 92948 h 1185706"/>
              <a:gd name="connsiteX7" fmla="*/ 47599 w 2019719"/>
              <a:gd name="connsiteY7" fmla="*/ 95721 h 1185706"/>
              <a:gd name="connsiteX8" fmla="*/ 47730 w 2019719"/>
              <a:gd name="connsiteY8" fmla="*/ 108151 h 1185706"/>
              <a:gd name="connsiteX9" fmla="*/ 62671 w 2019719"/>
              <a:gd name="connsiteY9" fmla="*/ 120712 h 1185706"/>
              <a:gd name="connsiteX10" fmla="*/ 65314 w 2019719"/>
              <a:gd name="connsiteY10" fmla="*/ 140677 h 1185706"/>
              <a:gd name="connsiteX11" fmla="*/ 70338 w 2019719"/>
              <a:gd name="connsiteY11" fmla="*/ 145702 h 1185706"/>
              <a:gd name="connsiteX12" fmla="*/ 148213 w 2019719"/>
              <a:gd name="connsiteY12" fmla="*/ 278843 h 1185706"/>
              <a:gd name="connsiteX13" fmla="*/ 195943 w 2019719"/>
              <a:gd name="connsiteY13" fmla="*/ 359229 h 1185706"/>
              <a:gd name="connsiteX14" fmla="*/ 246184 w 2019719"/>
              <a:gd name="connsiteY14" fmla="*/ 429567 h 1185706"/>
              <a:gd name="connsiteX15" fmla="*/ 316523 w 2019719"/>
              <a:gd name="connsiteY15" fmla="*/ 504930 h 1185706"/>
              <a:gd name="connsiteX16" fmla="*/ 366766 w 2019719"/>
              <a:gd name="connsiteY16" fmla="*/ 555172 h 1185706"/>
              <a:gd name="connsiteX17" fmla="*/ 419519 w 2019719"/>
              <a:gd name="connsiteY17" fmla="*/ 612950 h 1185706"/>
              <a:gd name="connsiteX18" fmla="*/ 477296 w 2019719"/>
              <a:gd name="connsiteY18" fmla="*/ 665704 h 1185706"/>
              <a:gd name="connsiteX19" fmla="*/ 537587 w 2019719"/>
              <a:gd name="connsiteY19" fmla="*/ 725994 h 1185706"/>
              <a:gd name="connsiteX20" fmla="*/ 602901 w 2019719"/>
              <a:gd name="connsiteY20" fmla="*/ 783772 h 1185706"/>
              <a:gd name="connsiteX21" fmla="*/ 673239 w 2019719"/>
              <a:gd name="connsiteY21" fmla="*/ 828990 h 1185706"/>
              <a:gd name="connsiteX22" fmla="*/ 783772 w 2019719"/>
              <a:gd name="connsiteY22" fmla="*/ 891792 h 1185706"/>
              <a:gd name="connsiteX23" fmla="*/ 974690 w 2019719"/>
              <a:gd name="connsiteY23" fmla="*/ 969666 h 1185706"/>
              <a:gd name="connsiteX24" fmla="*/ 1085222 w 2019719"/>
              <a:gd name="connsiteY24" fmla="*/ 997299 h 1185706"/>
              <a:gd name="connsiteX25" fmla="*/ 1306286 w 2019719"/>
              <a:gd name="connsiteY25" fmla="*/ 1050053 h 1185706"/>
              <a:gd name="connsiteX26" fmla="*/ 1529861 w 2019719"/>
              <a:gd name="connsiteY26" fmla="*/ 1090247 h 1185706"/>
              <a:gd name="connsiteX27" fmla="*/ 1665514 w 2019719"/>
              <a:gd name="connsiteY27" fmla="*/ 1112856 h 1185706"/>
              <a:gd name="connsiteX28" fmla="*/ 1811215 w 2019719"/>
              <a:gd name="connsiteY28" fmla="*/ 1135464 h 1185706"/>
              <a:gd name="connsiteX29" fmla="*/ 1904162 w 2019719"/>
              <a:gd name="connsiteY29" fmla="*/ 1150537 h 1185706"/>
              <a:gd name="connsiteX30" fmla="*/ 2019719 w 2019719"/>
              <a:gd name="connsiteY30" fmla="*/ 1165609 h 1185706"/>
              <a:gd name="connsiteX31" fmla="*/ 10048 w 2019719"/>
              <a:gd name="connsiteY31" fmla="*/ 1185706 h 1185706"/>
              <a:gd name="connsiteX32" fmla="*/ 7536 w 2019719"/>
              <a:gd name="connsiteY32" fmla="*/ 1102807 h 1185706"/>
              <a:gd name="connsiteX33" fmla="*/ 5024 w 2019719"/>
              <a:gd name="connsiteY33" fmla="*/ 1007348 h 1185706"/>
              <a:gd name="connsiteX34" fmla="*/ 5024 w 2019719"/>
              <a:gd name="connsiteY34" fmla="*/ 821453 h 1185706"/>
              <a:gd name="connsiteX35" fmla="*/ 7536 w 2019719"/>
              <a:gd name="connsiteY35" fmla="*/ 605414 h 1185706"/>
              <a:gd name="connsiteX36" fmla="*/ 7536 w 2019719"/>
              <a:gd name="connsiteY36" fmla="*/ 351693 h 1185706"/>
              <a:gd name="connsiteX37" fmla="*/ 0 w 2019719"/>
              <a:gd name="connsiteY37" fmla="*/ 0 h 118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9719" h="1185706">
                <a:moveTo>
                  <a:pt x="0" y="0"/>
                </a:moveTo>
                <a:lnTo>
                  <a:pt x="0" y="0"/>
                </a:lnTo>
                <a:cubicBezTo>
                  <a:pt x="837" y="1675"/>
                  <a:pt x="1969" y="2716"/>
                  <a:pt x="5024" y="10049"/>
                </a:cubicBezTo>
                <a:cubicBezTo>
                  <a:pt x="8144" y="17537"/>
                  <a:pt x="16748" y="31821"/>
                  <a:pt x="20097" y="37682"/>
                </a:cubicBezTo>
                <a:cubicBezTo>
                  <a:pt x="23447" y="43544"/>
                  <a:pt x="23050" y="42244"/>
                  <a:pt x="25121" y="45218"/>
                </a:cubicBezTo>
                <a:cubicBezTo>
                  <a:pt x="27192" y="48192"/>
                  <a:pt x="30158" y="50791"/>
                  <a:pt x="32526" y="55528"/>
                </a:cubicBezTo>
                <a:cubicBezTo>
                  <a:pt x="41103" y="72682"/>
                  <a:pt x="40193" y="86249"/>
                  <a:pt x="42705" y="92948"/>
                </a:cubicBezTo>
                <a:cubicBezTo>
                  <a:pt x="45217" y="99647"/>
                  <a:pt x="46762" y="93187"/>
                  <a:pt x="47599" y="95721"/>
                </a:cubicBezTo>
                <a:cubicBezTo>
                  <a:pt x="48436" y="98255"/>
                  <a:pt x="45218" y="103986"/>
                  <a:pt x="47730" y="108151"/>
                </a:cubicBezTo>
                <a:cubicBezTo>
                  <a:pt x="50242" y="112316"/>
                  <a:pt x="59740" y="115291"/>
                  <a:pt x="62671" y="120712"/>
                </a:cubicBezTo>
                <a:cubicBezTo>
                  <a:pt x="65602" y="126133"/>
                  <a:pt x="64036" y="136512"/>
                  <a:pt x="65314" y="140677"/>
                </a:cubicBezTo>
                <a:cubicBezTo>
                  <a:pt x="66592" y="144842"/>
                  <a:pt x="56522" y="122674"/>
                  <a:pt x="70338" y="145702"/>
                </a:cubicBezTo>
                <a:cubicBezTo>
                  <a:pt x="84154" y="168730"/>
                  <a:pt x="121417" y="234463"/>
                  <a:pt x="148213" y="278843"/>
                </a:cubicBezTo>
                <a:lnTo>
                  <a:pt x="195943" y="359229"/>
                </a:lnTo>
                <a:lnTo>
                  <a:pt x="246184" y="429567"/>
                </a:lnTo>
                <a:lnTo>
                  <a:pt x="316523" y="504930"/>
                </a:lnTo>
                <a:lnTo>
                  <a:pt x="366766" y="555172"/>
                </a:lnTo>
                <a:lnTo>
                  <a:pt x="419519" y="612950"/>
                </a:lnTo>
                <a:cubicBezTo>
                  <a:pt x="438778" y="631372"/>
                  <a:pt x="457618" y="646863"/>
                  <a:pt x="477296" y="665704"/>
                </a:cubicBezTo>
                <a:cubicBezTo>
                  <a:pt x="496974" y="684545"/>
                  <a:pt x="514978" y="707572"/>
                  <a:pt x="537587" y="725994"/>
                </a:cubicBezTo>
                <a:lnTo>
                  <a:pt x="602901" y="783772"/>
                </a:lnTo>
                <a:lnTo>
                  <a:pt x="673239" y="828990"/>
                </a:lnTo>
                <a:lnTo>
                  <a:pt x="783772" y="891792"/>
                </a:lnTo>
                <a:lnTo>
                  <a:pt x="974690" y="969666"/>
                </a:lnTo>
                <a:lnTo>
                  <a:pt x="1085222" y="997299"/>
                </a:lnTo>
                <a:lnTo>
                  <a:pt x="1306286" y="1050053"/>
                </a:lnTo>
                <a:lnTo>
                  <a:pt x="1529861" y="1090247"/>
                </a:lnTo>
                <a:lnTo>
                  <a:pt x="1665514" y="1112856"/>
                </a:lnTo>
                <a:lnTo>
                  <a:pt x="1811215" y="1135464"/>
                </a:lnTo>
                <a:cubicBezTo>
                  <a:pt x="1842197" y="1140488"/>
                  <a:pt x="1873235" y="1155890"/>
                  <a:pt x="1904162" y="1150537"/>
                </a:cubicBezTo>
                <a:cubicBezTo>
                  <a:pt x="1947705" y="1143001"/>
                  <a:pt x="1981200" y="1160585"/>
                  <a:pt x="2019719" y="1165609"/>
                </a:cubicBezTo>
                <a:lnTo>
                  <a:pt x="10048" y="1185706"/>
                </a:lnTo>
                <a:cubicBezTo>
                  <a:pt x="9211" y="1158073"/>
                  <a:pt x="8373" y="1130440"/>
                  <a:pt x="7536" y="1102807"/>
                </a:cubicBezTo>
                <a:cubicBezTo>
                  <a:pt x="6699" y="1070987"/>
                  <a:pt x="5861" y="1039168"/>
                  <a:pt x="5024" y="1007348"/>
                </a:cubicBezTo>
                <a:lnTo>
                  <a:pt x="5024" y="821453"/>
                </a:lnTo>
                <a:cubicBezTo>
                  <a:pt x="5861" y="749440"/>
                  <a:pt x="6699" y="677427"/>
                  <a:pt x="7536" y="605414"/>
                </a:cubicBezTo>
                <a:cubicBezTo>
                  <a:pt x="5861" y="521678"/>
                  <a:pt x="9211" y="435429"/>
                  <a:pt x="7536" y="351693"/>
                </a:cubicBezTo>
                <a:cubicBezTo>
                  <a:pt x="6699" y="246185"/>
                  <a:pt x="1256" y="58615"/>
                  <a:pt x="0"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425200" y="2963002"/>
            <a:ext cx="1029449" cy="369332"/>
          </a:xfrm>
          <a:prstGeom prst="rect">
            <a:avLst/>
          </a:prstGeom>
          <a:noFill/>
        </p:spPr>
        <p:txBody>
          <a:bodyPr wrap="none" rtlCol="0">
            <a:spAutoFit/>
          </a:bodyPr>
          <a:lstStyle/>
          <a:p>
            <a:r>
              <a:rPr lang="en-US" dirty="0"/>
              <a:t>A (P</a:t>
            </a:r>
            <a:r>
              <a:rPr lang="en-US" baseline="-25000" dirty="0"/>
              <a:t>1</a:t>
            </a:r>
            <a:r>
              <a:rPr lang="en-US" dirty="0"/>
              <a:t>, V</a:t>
            </a:r>
            <a:r>
              <a:rPr lang="en-US" baseline="-25000" dirty="0"/>
              <a:t>1</a:t>
            </a:r>
            <a:r>
              <a:rPr lang="en-US" dirty="0"/>
              <a:t>)</a:t>
            </a:r>
            <a:endParaRPr lang="en-GB" dirty="0"/>
          </a:p>
        </p:txBody>
      </p:sp>
      <p:sp>
        <p:nvSpPr>
          <p:cNvPr id="18" name="TextBox 17"/>
          <p:cNvSpPr txBox="1"/>
          <p:nvPr/>
        </p:nvSpPr>
        <p:spPr>
          <a:xfrm>
            <a:off x="9469685" y="4138817"/>
            <a:ext cx="1029449" cy="369332"/>
          </a:xfrm>
          <a:prstGeom prst="rect">
            <a:avLst/>
          </a:prstGeom>
          <a:noFill/>
        </p:spPr>
        <p:txBody>
          <a:bodyPr wrap="none" rtlCol="0">
            <a:spAutoFit/>
          </a:bodyPr>
          <a:lstStyle/>
          <a:p>
            <a:r>
              <a:rPr lang="en-US" dirty="0"/>
              <a:t>B (P</a:t>
            </a:r>
            <a:r>
              <a:rPr lang="en-US" baseline="-25000" dirty="0"/>
              <a:t>2</a:t>
            </a:r>
            <a:r>
              <a:rPr lang="en-US" dirty="0"/>
              <a:t>, V</a:t>
            </a:r>
            <a:r>
              <a:rPr lang="en-US" baseline="-25000" dirty="0"/>
              <a:t>2</a:t>
            </a:r>
            <a:r>
              <a:rPr lang="en-US" dirty="0"/>
              <a:t>)</a:t>
            </a:r>
            <a:endParaRPr lang="en-GB" dirty="0"/>
          </a:p>
        </p:txBody>
      </p:sp>
      <p:sp>
        <p:nvSpPr>
          <p:cNvPr id="19" name="Rectangle 18"/>
          <p:cNvSpPr/>
          <p:nvPr/>
        </p:nvSpPr>
        <p:spPr>
          <a:xfrm>
            <a:off x="1219098" y="799898"/>
            <a:ext cx="5744842" cy="461665"/>
          </a:xfrm>
          <a:prstGeom prst="rect">
            <a:avLst/>
          </a:prstGeom>
        </p:spPr>
        <p:txBody>
          <a:bodyPr wrap="none">
            <a:spAutoFit/>
          </a:bodyPr>
          <a:lstStyle/>
          <a:p>
            <a:r>
              <a:rPr lang="en-US" sz="2400" dirty="0"/>
              <a:t>For Isothermal </a:t>
            </a:r>
            <a:r>
              <a:rPr lang="en-US" sz="2400" b="1" dirty="0"/>
              <a:t>Reversible</a:t>
            </a:r>
            <a:r>
              <a:rPr lang="en-US" sz="2400" dirty="0"/>
              <a:t> process, the work </a:t>
            </a:r>
            <a:endParaRPr lang="en-GB" sz="2400" dirty="0"/>
          </a:p>
        </p:txBody>
      </p:sp>
      <mc:AlternateContent xmlns:mc="http://schemas.openxmlformats.org/markup-compatibility/2006" xmlns:a14="http://schemas.microsoft.com/office/drawing/2010/main">
        <mc:Choice Requires="a14">
          <p:sp>
            <p:nvSpPr>
              <p:cNvPr id="20" name="Rectangle 19"/>
              <p:cNvSpPr/>
              <p:nvPr/>
            </p:nvSpPr>
            <p:spPr>
              <a:xfrm>
                <a:off x="1219098" y="1468889"/>
                <a:ext cx="6046784" cy="966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𝑤</m:t>
                          </m:r>
                        </m:e>
                        <m:sub>
                          <m:r>
                            <a:rPr lang="en-US" sz="2400" i="1">
                              <a:solidFill>
                                <a:srgbClr val="FF0000"/>
                              </a:solidFill>
                              <a:latin typeface="Cambria Math" panose="02040503050406030204" pitchFamily="18" charset="0"/>
                            </a:rPr>
                            <m:t>𝑚𝑎𝑥</m:t>
                          </m:r>
                        </m:sub>
                      </m:sSub>
                      <m:r>
                        <a:rPr lang="en-US" sz="2400" i="1">
                          <a:solidFill>
                            <a:srgbClr val="FF0000"/>
                          </a:solidFill>
                          <a:latin typeface="Cambria Math" panose="02040503050406030204" pitchFamily="18" charset="0"/>
                        </a:rPr>
                        <m:t>=−</m:t>
                      </m:r>
                      <m:nary>
                        <m:naryPr>
                          <m:ctrlPr>
                            <a:rPr lang="en-US" sz="2400" i="1">
                              <a:solidFill>
                                <a:srgbClr val="FF0000"/>
                              </a:solidFill>
                              <a:latin typeface="Cambria Math" panose="02040503050406030204" pitchFamily="18" charset="0"/>
                            </a:rPr>
                          </m:ctrlPr>
                        </m:naryPr>
                        <m: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1</m:t>
                              </m:r>
                            </m:sub>
                          </m:sSub>
                        </m:sub>
                        <m:sup>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2</m:t>
                              </m:r>
                            </m:sub>
                          </m:sSub>
                        </m:sup>
                        <m:e>
                          <m:r>
                            <a:rPr lang="en-US" sz="2400" i="1">
                              <a:solidFill>
                                <a:srgbClr val="FF0000"/>
                              </a:solidFill>
                              <a:latin typeface="Cambria Math" panose="02040503050406030204" pitchFamily="18" charset="0"/>
                            </a:rPr>
                            <m:t>𝑃𝑑𝑉</m:t>
                          </m:r>
                        </m:e>
                      </m:nary>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𝐴𝑟𝑒𝑎</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𝑢𝑛𝑑𝑒𝑟</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h</m:t>
                      </m:r>
                      <m:r>
                        <a:rPr lang="en-US" sz="2400" b="0" i="1" smtClean="0">
                          <a:solidFill>
                            <a:srgbClr val="FF0000"/>
                          </a:solidFill>
                          <a:latin typeface="Cambria Math" panose="02040503050406030204" pitchFamily="18" charset="0"/>
                        </a:rPr>
                        <m:t>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𝑐𝑢𝑟𝑣𝑒</m:t>
                      </m:r>
                    </m:oMath>
                  </m:oMathPara>
                </a14:m>
                <a:endParaRPr lang="en-GB" sz="2400" dirty="0"/>
              </a:p>
            </p:txBody>
          </p:sp>
        </mc:Choice>
        <mc:Fallback xmlns="">
          <p:sp>
            <p:nvSpPr>
              <p:cNvPr id="20" name="Rectangle 19"/>
              <p:cNvSpPr>
                <a:spLocks noRot="1" noChangeAspect="1" noMove="1" noResize="1" noEditPoints="1" noAdjustHandles="1" noChangeArrowheads="1" noChangeShapeType="1" noTextEdit="1"/>
              </p:cNvSpPr>
              <p:nvPr/>
            </p:nvSpPr>
            <p:spPr>
              <a:xfrm>
                <a:off x="1219098" y="1468889"/>
                <a:ext cx="6046784" cy="966418"/>
              </a:xfrm>
              <a:prstGeom prst="rect">
                <a:avLst/>
              </a:prstGeom>
              <a:blipFill rotWithShape="0">
                <a:blip r:embed="rId2"/>
                <a:stretch>
                  <a:fillRect/>
                </a:stretch>
              </a:blipFill>
            </p:spPr>
            <p:txBody>
              <a:bodyPr/>
              <a:lstStyle/>
              <a:p>
                <a:r>
                  <a:rPr lang="en-GB">
                    <a:noFill/>
                  </a:rPr>
                  <a:t> </a:t>
                </a:r>
              </a:p>
            </p:txBody>
          </p:sp>
        </mc:Fallback>
      </mc:AlternateContent>
      <p:sp>
        <p:nvSpPr>
          <p:cNvPr id="8" name="Slide Number Placeholder 7"/>
          <p:cNvSpPr>
            <a:spLocks noGrp="1"/>
          </p:cNvSpPr>
          <p:nvPr>
            <p:ph type="sldNum" sz="quarter" idx="12"/>
          </p:nvPr>
        </p:nvSpPr>
        <p:spPr/>
        <p:txBody>
          <a:bodyPr/>
          <a:lstStyle/>
          <a:p>
            <a:fld id="{5157A519-BAB9-4402-AD10-BEB3A319FAE6}" type="slidenum">
              <a:rPr lang="en-GB" smtClean="0"/>
              <a:pPr/>
              <a:t>66</a:t>
            </a:fld>
            <a:endParaRPr lang="en-GB"/>
          </a:p>
        </p:txBody>
      </p:sp>
    </p:spTree>
    <p:extLst>
      <p:ext uri="{BB962C8B-B14F-4D97-AF65-F5344CB8AC3E}">
        <p14:creationId xmlns:p14="http://schemas.microsoft.com/office/powerpoint/2010/main" val="1855069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850" y="971550"/>
            <a:ext cx="8241808" cy="3416320"/>
          </a:xfrm>
          <a:prstGeom prst="rect">
            <a:avLst/>
          </a:prstGeom>
          <a:noFill/>
        </p:spPr>
        <p:txBody>
          <a:bodyPr wrap="none" rtlCol="0">
            <a:spAutoFit/>
          </a:bodyPr>
          <a:lstStyle/>
          <a:p>
            <a:r>
              <a:rPr lang="en-US" sz="2400" dirty="0">
                <a:solidFill>
                  <a:srgbClr val="00B050"/>
                </a:solidFill>
              </a:rPr>
              <a:t>Condition for Maximum Work</a:t>
            </a:r>
          </a:p>
          <a:p>
            <a:endParaRPr lang="en-US" sz="2400" dirty="0"/>
          </a:p>
          <a:p>
            <a:r>
              <a:rPr lang="en-US" sz="2400" dirty="0"/>
              <a:t>Maximum work is obtainable from a system when:</a:t>
            </a:r>
          </a:p>
          <a:p>
            <a:endParaRPr lang="en-US" sz="2400" dirty="0"/>
          </a:p>
          <a:p>
            <a:r>
              <a:rPr lang="en-US" sz="2400" dirty="0"/>
              <a:t>1- Any change taking place in it, is thermodynamically reversible.</a:t>
            </a:r>
          </a:p>
          <a:p>
            <a:endParaRPr lang="en-US" sz="2400" dirty="0"/>
          </a:p>
          <a:p>
            <a:r>
              <a:rPr lang="en-US" sz="2400" dirty="0"/>
              <a:t>2- It takes place in a</a:t>
            </a:r>
            <a:r>
              <a:rPr lang="en-GB" sz="2400"/>
              <a:t>n</a:t>
            </a:r>
            <a:r>
              <a:rPr lang="en-US" sz="2400"/>
              <a:t> </a:t>
            </a:r>
            <a:r>
              <a:rPr lang="en-US" sz="2400" dirty="0"/>
              <a:t>infinite number of steps.</a:t>
            </a:r>
          </a:p>
          <a:p>
            <a:endParaRPr lang="en-US" sz="2400" dirty="0"/>
          </a:p>
          <a:p>
            <a:r>
              <a:rPr lang="en-US" sz="2400" dirty="0"/>
              <a:t>3- The system is in </a:t>
            </a:r>
            <a:r>
              <a:rPr lang="en-US" sz="2400" b="1" dirty="0"/>
              <a:t>mechanical equilibrium </a:t>
            </a:r>
            <a:r>
              <a:rPr lang="en-US" sz="2400" dirty="0"/>
              <a:t>with its surroundings.</a:t>
            </a:r>
          </a:p>
        </p:txBody>
      </p:sp>
      <p:sp>
        <p:nvSpPr>
          <p:cNvPr id="3" name="Slide Number Placeholder 2"/>
          <p:cNvSpPr>
            <a:spLocks noGrp="1"/>
          </p:cNvSpPr>
          <p:nvPr>
            <p:ph type="sldNum" sz="quarter" idx="12"/>
          </p:nvPr>
        </p:nvSpPr>
        <p:spPr/>
        <p:txBody>
          <a:bodyPr/>
          <a:lstStyle/>
          <a:p>
            <a:fld id="{5157A519-BAB9-4402-AD10-BEB3A319FAE6}" type="slidenum">
              <a:rPr lang="en-GB" smtClean="0"/>
              <a:pPr/>
              <a:t>67</a:t>
            </a:fld>
            <a:endParaRPr lang="en-GB"/>
          </a:p>
        </p:txBody>
      </p:sp>
    </p:spTree>
    <p:extLst>
      <p:ext uri="{BB962C8B-B14F-4D97-AF65-F5344CB8AC3E}">
        <p14:creationId xmlns:p14="http://schemas.microsoft.com/office/powerpoint/2010/main" val="116665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785" y="403948"/>
            <a:ext cx="10439953" cy="4647426"/>
          </a:xfrm>
          <a:prstGeom prst="rect">
            <a:avLst/>
          </a:prstGeom>
          <a:noFill/>
        </p:spPr>
        <p:txBody>
          <a:bodyPr wrap="square" rtlCol="0">
            <a:spAutoFit/>
          </a:bodyPr>
          <a:lstStyle/>
          <a:p>
            <a:r>
              <a:rPr lang="en-US" sz="2800" dirty="0">
                <a:solidFill>
                  <a:srgbClr val="FF0000"/>
                </a:solidFill>
              </a:rPr>
              <a:t>Some Important Terms:</a:t>
            </a:r>
          </a:p>
          <a:p>
            <a:endParaRPr lang="en-US" sz="2800" dirty="0">
              <a:solidFill>
                <a:srgbClr val="FF0000"/>
              </a:solidFill>
            </a:endParaRPr>
          </a:p>
          <a:p>
            <a:r>
              <a:rPr lang="en-US" sz="2400" dirty="0">
                <a:solidFill>
                  <a:srgbClr val="00B050"/>
                </a:solidFill>
              </a:rPr>
              <a:t>System: </a:t>
            </a:r>
            <a:r>
              <a:rPr lang="en-US" sz="2400" dirty="0"/>
              <a:t>is that part of the Universe which is under thermodynamic consideration.</a:t>
            </a:r>
          </a:p>
          <a:p>
            <a:endParaRPr lang="en-US" sz="2400" dirty="0"/>
          </a:p>
          <a:p>
            <a:r>
              <a:rPr lang="en-US" sz="2400" dirty="0">
                <a:solidFill>
                  <a:srgbClr val="00B050"/>
                </a:solidFill>
              </a:rPr>
              <a:t>Surroundings: </a:t>
            </a:r>
            <a:r>
              <a:rPr lang="en-US" sz="2400" dirty="0"/>
              <a:t>are all the other part of the Universe outside the system from where the observation are made.</a:t>
            </a:r>
          </a:p>
          <a:p>
            <a:endParaRPr lang="en-US" sz="2400" dirty="0"/>
          </a:p>
          <a:p>
            <a:r>
              <a:rPr lang="en-US" sz="2400" dirty="0">
                <a:solidFill>
                  <a:srgbClr val="00B050"/>
                </a:solidFill>
              </a:rPr>
              <a:t>Universe: </a:t>
            </a:r>
            <a:r>
              <a:rPr lang="en-US" sz="2400" dirty="0"/>
              <a:t>consist of the system and its surroundings, or is everything.</a:t>
            </a:r>
          </a:p>
          <a:p>
            <a:endParaRPr lang="en-US" sz="2400" dirty="0"/>
          </a:p>
          <a:p>
            <a:r>
              <a:rPr lang="en-GB" sz="2400" dirty="0">
                <a:solidFill>
                  <a:srgbClr val="00B050"/>
                </a:solidFill>
              </a:rPr>
              <a:t>Boundary: </a:t>
            </a:r>
            <a:r>
              <a:rPr lang="en-GB" sz="2400" dirty="0"/>
              <a:t>the surface between system and surrounding.</a:t>
            </a:r>
          </a:p>
          <a:p>
            <a:endParaRPr lang="en-US" sz="2400" dirty="0"/>
          </a:p>
          <a:p>
            <a:endParaRPr lang="en-GB" sz="2400" dirty="0"/>
          </a:p>
        </p:txBody>
      </p:sp>
      <p:pic>
        <p:nvPicPr>
          <p:cNvPr id="1026" name="Picture 2" descr="http://nptel.ac.in/courses/112103016/module1/images/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303" y="4040528"/>
            <a:ext cx="2993565" cy="21809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157A519-BAB9-4402-AD10-BEB3A319FAE6}" type="slidenum">
              <a:rPr lang="en-GB" smtClean="0"/>
              <a:pPr/>
              <a:t>7</a:t>
            </a:fld>
            <a:endParaRPr lang="en-GB"/>
          </a:p>
        </p:txBody>
      </p:sp>
    </p:spTree>
    <p:extLst>
      <p:ext uri="{BB962C8B-B14F-4D97-AF65-F5344CB8AC3E}">
        <p14:creationId xmlns:p14="http://schemas.microsoft.com/office/powerpoint/2010/main" val="129431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70" y="929993"/>
            <a:ext cx="10497684" cy="5447645"/>
          </a:xfrm>
          <a:prstGeom prst="rect">
            <a:avLst/>
          </a:prstGeom>
          <a:noFill/>
        </p:spPr>
        <p:txBody>
          <a:bodyPr wrap="square" rtlCol="0">
            <a:spAutoFit/>
          </a:bodyPr>
          <a:lstStyle/>
          <a:p>
            <a:r>
              <a:rPr lang="en-GB" sz="2400" b="1" dirty="0">
                <a:solidFill>
                  <a:srgbClr val="00B050"/>
                </a:solidFill>
              </a:rPr>
              <a:t>Different types of boundary: </a:t>
            </a:r>
          </a:p>
          <a:p>
            <a:endParaRPr lang="en-GB" sz="2400" dirty="0">
              <a:solidFill>
                <a:srgbClr val="00B050"/>
              </a:solidFill>
            </a:endParaRPr>
          </a:p>
          <a:p>
            <a:r>
              <a:rPr lang="en-US" sz="2400" b="1" dirty="0"/>
              <a:t>1- Real or Imaginary boundary</a:t>
            </a:r>
          </a:p>
          <a:p>
            <a:r>
              <a:rPr lang="en-US" sz="2400" b="1" dirty="0"/>
              <a:t>2- Rigid boundary:</a:t>
            </a:r>
            <a:r>
              <a:rPr lang="en-US" sz="2400" dirty="0"/>
              <a:t> It is a wall whose shape and position are fixed.</a:t>
            </a:r>
          </a:p>
          <a:p>
            <a:r>
              <a:rPr lang="en-US" sz="2400" b="1" dirty="0"/>
              <a:t>3- non-rigid</a:t>
            </a:r>
          </a:p>
          <a:p>
            <a:r>
              <a:rPr lang="en-US" sz="2400" b="1" dirty="0"/>
              <a:t>4- Impermeable: </a:t>
            </a:r>
            <a:r>
              <a:rPr lang="en-US" sz="2400" dirty="0"/>
              <a:t>It is a wall that prevents the passage of the matter but permits the passage of energy.</a:t>
            </a:r>
          </a:p>
          <a:p>
            <a:r>
              <a:rPr lang="en-US" sz="2400" b="1" dirty="0"/>
              <a:t>5- Permeable boundary: </a:t>
            </a:r>
            <a:r>
              <a:rPr lang="en-US" sz="2400" dirty="0"/>
              <a:t>It is a wall that permits the passage of matter and energy.</a:t>
            </a:r>
          </a:p>
          <a:p>
            <a:r>
              <a:rPr lang="en-US" sz="2400" b="1" dirty="0"/>
              <a:t>6- Adiabatic boundary: </a:t>
            </a:r>
            <a:r>
              <a:rPr lang="en-US" sz="2400" dirty="0"/>
              <a:t>It is a wall that prevents the passage of mass and energy.</a:t>
            </a:r>
          </a:p>
          <a:p>
            <a:r>
              <a:rPr lang="en-US" sz="2400" b="1" dirty="0"/>
              <a:t>7- Diathermic boundary: </a:t>
            </a:r>
            <a:r>
              <a:rPr lang="en-US" sz="2400" dirty="0"/>
              <a:t>It is a wall that allows the passage of energy but prevents the passage of matter. That is, a diathermic boundary is impermeable but not adiabatic.</a:t>
            </a:r>
            <a:endParaRPr lang="en-GB" sz="2400" dirty="0"/>
          </a:p>
          <a:p>
            <a:endParaRPr lang="en-US" dirty="0"/>
          </a:p>
          <a:p>
            <a:r>
              <a:rPr lang="en-US" sz="2400" dirty="0">
                <a:solidFill>
                  <a:srgbClr val="00B050"/>
                </a:solidFill>
              </a:rPr>
              <a:t>System</a:t>
            </a:r>
            <a:r>
              <a:rPr lang="en-US" sz="2400" dirty="0"/>
              <a:t> + </a:t>
            </a:r>
            <a:r>
              <a:rPr lang="en-US" sz="2400" dirty="0">
                <a:solidFill>
                  <a:srgbClr val="00B050"/>
                </a:solidFill>
              </a:rPr>
              <a:t>Surrounding</a:t>
            </a:r>
            <a:r>
              <a:rPr lang="en-US" sz="2400" dirty="0"/>
              <a:t> together constitutes </a:t>
            </a:r>
            <a:r>
              <a:rPr lang="en-US" sz="2400" dirty="0">
                <a:solidFill>
                  <a:srgbClr val="00B050"/>
                </a:solidFill>
              </a:rPr>
              <a:t>the universe</a:t>
            </a:r>
            <a:endParaRPr lang="en-GB" sz="2400" dirty="0">
              <a:solidFill>
                <a:srgbClr val="00B050"/>
              </a:solidFill>
            </a:endParaRPr>
          </a:p>
          <a:p>
            <a:endParaRPr lang="en-GB" dirty="0"/>
          </a:p>
        </p:txBody>
      </p:sp>
      <p:sp>
        <p:nvSpPr>
          <p:cNvPr id="2" name="Slide Number Placeholder 1"/>
          <p:cNvSpPr>
            <a:spLocks noGrp="1"/>
          </p:cNvSpPr>
          <p:nvPr>
            <p:ph type="sldNum" sz="quarter" idx="12"/>
          </p:nvPr>
        </p:nvSpPr>
        <p:spPr/>
        <p:txBody>
          <a:bodyPr/>
          <a:lstStyle/>
          <a:p>
            <a:fld id="{5157A519-BAB9-4402-AD10-BEB3A319FAE6}" type="slidenum">
              <a:rPr lang="en-GB" smtClean="0"/>
              <a:pPr/>
              <a:t>8</a:t>
            </a:fld>
            <a:endParaRPr lang="en-GB"/>
          </a:p>
        </p:txBody>
      </p:sp>
    </p:spTree>
    <p:extLst>
      <p:ext uri="{BB962C8B-B14F-4D97-AF65-F5344CB8AC3E}">
        <p14:creationId xmlns:p14="http://schemas.microsoft.com/office/powerpoint/2010/main" val="168905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785" y="422031"/>
            <a:ext cx="5374933" cy="5970865"/>
          </a:xfrm>
          <a:prstGeom prst="rect">
            <a:avLst/>
          </a:prstGeom>
          <a:noFill/>
        </p:spPr>
        <p:txBody>
          <a:bodyPr wrap="none" rtlCol="0">
            <a:spAutoFit/>
          </a:bodyPr>
          <a:lstStyle/>
          <a:p>
            <a:r>
              <a:rPr lang="en-US" sz="2800" dirty="0">
                <a:solidFill>
                  <a:srgbClr val="FF0000"/>
                </a:solidFill>
              </a:rPr>
              <a:t>Some Important Symbols:</a:t>
            </a:r>
          </a:p>
          <a:p>
            <a:endParaRPr lang="en-US" dirty="0"/>
          </a:p>
          <a:p>
            <a:r>
              <a:rPr lang="en-US" sz="2400" dirty="0"/>
              <a:t>w 	work</a:t>
            </a:r>
          </a:p>
          <a:p>
            <a:r>
              <a:rPr lang="en-US" sz="2400" dirty="0"/>
              <a:t>q 	heat</a:t>
            </a:r>
          </a:p>
          <a:p>
            <a:r>
              <a:rPr lang="en-US" sz="2400" dirty="0"/>
              <a:t>T 	temperature</a:t>
            </a:r>
          </a:p>
          <a:p>
            <a:r>
              <a:rPr lang="en-US" sz="2400" dirty="0"/>
              <a:t>U 	internal energy</a:t>
            </a:r>
          </a:p>
          <a:p>
            <a:r>
              <a:rPr lang="en-US" sz="2400" dirty="0"/>
              <a:t>H 	enthalpy</a:t>
            </a:r>
          </a:p>
          <a:p>
            <a:r>
              <a:rPr lang="en-US" sz="2400" dirty="0"/>
              <a:t>S 	entropy</a:t>
            </a:r>
          </a:p>
          <a:p>
            <a:r>
              <a:rPr lang="en-US" sz="2400" dirty="0"/>
              <a:t>G 	Gibbs free energy</a:t>
            </a:r>
          </a:p>
          <a:p>
            <a:r>
              <a:rPr lang="en-US" sz="2400" dirty="0"/>
              <a:t>A 	Helmholtz free energy</a:t>
            </a:r>
          </a:p>
          <a:p>
            <a:r>
              <a:rPr lang="en-US" sz="2400" dirty="0"/>
              <a:t>C</a:t>
            </a:r>
            <a:r>
              <a:rPr lang="en-US" sz="2400" baseline="-25000" dirty="0"/>
              <a:t>P 	</a:t>
            </a:r>
            <a:r>
              <a:rPr lang="en-US" sz="2400" dirty="0"/>
              <a:t>heat capacity at constant pressure</a:t>
            </a:r>
          </a:p>
          <a:p>
            <a:r>
              <a:rPr lang="en-US" sz="2400" dirty="0"/>
              <a:t>C</a:t>
            </a:r>
            <a:r>
              <a:rPr lang="en-US" sz="2400" baseline="-25000" dirty="0"/>
              <a:t>V</a:t>
            </a:r>
            <a:r>
              <a:rPr lang="en-US" sz="2400" dirty="0"/>
              <a:t> 	heat capacity at constant volume</a:t>
            </a:r>
          </a:p>
          <a:p>
            <a:r>
              <a:rPr lang="en-US" sz="2400" dirty="0"/>
              <a:t>C</a:t>
            </a:r>
            <a:r>
              <a:rPr lang="en-US" sz="2400" baseline="-25000" dirty="0"/>
              <a:t>S</a:t>
            </a:r>
            <a:r>
              <a:rPr lang="en-US" sz="2400" dirty="0"/>
              <a:t> 	specific heat</a:t>
            </a:r>
          </a:p>
          <a:p>
            <a:r>
              <a:rPr lang="en-US" sz="2400" dirty="0"/>
              <a:t>P 	pressure</a:t>
            </a:r>
          </a:p>
          <a:p>
            <a:r>
              <a:rPr lang="en-US" sz="2400" dirty="0"/>
              <a:t>V 	volume</a:t>
            </a:r>
          </a:p>
          <a:p>
            <a:r>
              <a:rPr lang="el-GR" sz="2400" dirty="0">
                <a:latin typeface="Times New Roman" panose="02020603050405020304" pitchFamily="18" charset="0"/>
                <a:ea typeface="Yu Gothic" panose="020B0400000000000000" pitchFamily="34" charset="-128"/>
                <a:cs typeface="Times New Roman" panose="02020603050405020304" pitchFamily="18" charset="0"/>
              </a:rPr>
              <a:t>γ</a:t>
            </a:r>
            <a:r>
              <a:rPr lang="en-US" sz="2400" dirty="0">
                <a:latin typeface="Times New Roman" panose="02020603050405020304" pitchFamily="18" charset="0"/>
                <a:ea typeface="Yu Gothic" panose="020B0400000000000000" pitchFamily="34" charset="-128"/>
                <a:cs typeface="Times New Roman" panose="02020603050405020304" pitchFamily="18" charset="0"/>
              </a:rPr>
              <a:t> 	</a:t>
            </a:r>
            <a:r>
              <a:rPr lang="en-US" sz="2400" dirty="0">
                <a:ea typeface="Yu Gothic" panose="020B0400000000000000" pitchFamily="34" charset="-128"/>
                <a:cs typeface="Times New Roman" panose="02020603050405020304" pitchFamily="18" charset="0"/>
              </a:rPr>
              <a:t>the ratio of heat capacity </a:t>
            </a:r>
            <a:endParaRPr lang="en-GB" sz="2400"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157A519-BAB9-4402-AD10-BEB3A319FAE6}" type="slidenum">
              <a:rPr lang="en-GB" smtClean="0"/>
              <a:pPr/>
              <a:t>9</a:t>
            </a:fld>
            <a:endParaRPr lang="en-GB"/>
          </a:p>
        </p:txBody>
      </p:sp>
    </p:spTree>
    <p:extLst>
      <p:ext uri="{BB962C8B-B14F-4D97-AF65-F5344CB8AC3E}">
        <p14:creationId xmlns:p14="http://schemas.microsoft.com/office/powerpoint/2010/main" val="184359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15325</TotalTime>
  <Words>3079</Words>
  <Application>Microsoft Office PowerPoint</Application>
  <PresentationFormat>Widescreen</PresentationFormat>
  <Paragraphs>649</Paragraphs>
  <Slides>67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Yu Gothic</vt:lpstr>
      <vt:lpstr>Yu Gothic Medium</vt:lpstr>
      <vt:lpstr>Arial</vt:lpstr>
      <vt:lpstr>Arial Black</vt:lpstr>
      <vt:lpstr>Bodoni MT</vt:lpstr>
      <vt:lpstr>Calibri</vt:lpstr>
      <vt:lpstr>Calibri Light</vt:lpstr>
      <vt:lpstr>Cambria Math</vt:lpstr>
      <vt:lpstr>Constantia</vt:lpstr>
      <vt:lpstr>Old English Text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Abdulaziz Alghamdi</dc:creator>
  <cp:lastModifiedBy>Abdulaziz Alghamdi</cp:lastModifiedBy>
  <cp:revision>143</cp:revision>
  <dcterms:created xsi:type="dcterms:W3CDTF">2017-07-26T17:14:26Z</dcterms:created>
  <dcterms:modified xsi:type="dcterms:W3CDTF">2019-10-24T17:09:24Z</dcterms:modified>
</cp:coreProperties>
</file>