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2" r:id="rId6"/>
    <p:sldId id="264" r:id="rId7"/>
    <p:sldId id="272" r:id="rId8"/>
    <p:sldId id="276" r:id="rId9"/>
    <p:sldId id="270" r:id="rId10"/>
    <p:sldId id="278" r:id="rId11"/>
    <p:sldId id="279" r:id="rId12"/>
    <p:sldId id="280" r:id="rId13"/>
    <p:sldId id="282" r:id="rId14"/>
    <p:sldId id="296" r:id="rId15"/>
    <p:sldId id="284" r:id="rId16"/>
    <p:sldId id="285" r:id="rId17"/>
    <p:sldId id="286" r:id="rId18"/>
    <p:sldId id="287" r:id="rId19"/>
    <p:sldId id="289" r:id="rId20"/>
    <p:sldId id="291" r:id="rId21"/>
    <p:sldId id="292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0BA4F5-17E9-4DB6-B29F-E70F73F32539}" v="11" dt="2019-12-02T09:43:33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aziz Alghamdi" userId="647af25006cfea7e" providerId="LiveId" clId="{EB0BA4F5-17E9-4DB6-B29F-E70F73F32539}"/>
    <pc:docChg chg="undo custSel delSld modSld sldOrd">
      <pc:chgData name="Abdulaziz Alghamdi" userId="647af25006cfea7e" providerId="LiveId" clId="{EB0BA4F5-17E9-4DB6-B29F-E70F73F32539}" dt="2019-12-02T09:43:41.256" v="130" actId="1076"/>
      <pc:docMkLst>
        <pc:docMk/>
      </pc:docMkLst>
      <pc:sldChg chg="modSp">
        <pc:chgData name="Abdulaziz Alghamdi" userId="647af25006cfea7e" providerId="LiveId" clId="{EB0BA4F5-17E9-4DB6-B29F-E70F73F32539}" dt="2019-12-02T09:43:41.256" v="130" actId="1076"/>
        <pc:sldMkLst>
          <pc:docMk/>
          <pc:sldMk cId="2916190593" sldId="270"/>
        </pc:sldMkLst>
        <pc:spChg chg="mod">
          <ac:chgData name="Abdulaziz Alghamdi" userId="647af25006cfea7e" providerId="LiveId" clId="{EB0BA4F5-17E9-4DB6-B29F-E70F73F32539}" dt="2019-12-02T09:43:41.256" v="130" actId="1076"/>
          <ac:spMkLst>
            <pc:docMk/>
            <pc:sldMk cId="2916190593" sldId="270"/>
            <ac:spMk id="177154" creationId="{00000000-0000-0000-0000-000000000000}"/>
          </ac:spMkLst>
        </pc:spChg>
      </pc:sldChg>
      <pc:sldChg chg="addSp delSp modSp">
        <pc:chgData name="Abdulaziz Alghamdi" userId="647af25006cfea7e" providerId="LiveId" clId="{EB0BA4F5-17E9-4DB6-B29F-E70F73F32539}" dt="2019-12-02T09:43:04.298" v="124"/>
        <pc:sldMkLst>
          <pc:docMk/>
          <pc:sldMk cId="2404948267" sldId="272"/>
        </pc:sldMkLst>
        <pc:spChg chg="add del mod">
          <ac:chgData name="Abdulaziz Alghamdi" userId="647af25006cfea7e" providerId="LiveId" clId="{EB0BA4F5-17E9-4DB6-B29F-E70F73F32539}" dt="2019-12-02T09:43:04.298" v="124"/>
          <ac:spMkLst>
            <pc:docMk/>
            <pc:sldMk cId="2404948267" sldId="272"/>
            <ac:spMk id="2" creationId="{FF9D2EFA-69FB-40FE-803C-CDD1188C4436}"/>
          </ac:spMkLst>
        </pc:spChg>
        <pc:spChg chg="mod">
          <ac:chgData name="Abdulaziz Alghamdi" userId="647af25006cfea7e" providerId="LiveId" clId="{EB0BA4F5-17E9-4DB6-B29F-E70F73F32539}" dt="2019-12-02T09:40:00.791" v="109" actId="20577"/>
          <ac:spMkLst>
            <pc:docMk/>
            <pc:sldMk cId="2404948267" sldId="272"/>
            <ac:spMk id="11266" creationId="{00000000-0000-0000-0000-000000000000}"/>
          </ac:spMkLst>
        </pc:spChg>
        <pc:spChg chg="mod">
          <ac:chgData name="Abdulaziz Alghamdi" userId="647af25006cfea7e" providerId="LiveId" clId="{EB0BA4F5-17E9-4DB6-B29F-E70F73F32539}" dt="2019-12-02T09:43:03.626" v="123" actId="1076"/>
          <ac:spMkLst>
            <pc:docMk/>
            <pc:sldMk cId="2404948267" sldId="272"/>
            <ac:spMk id="11267" creationId="{00000000-0000-0000-0000-000000000000}"/>
          </ac:spMkLst>
        </pc:spChg>
        <pc:graphicFrameChg chg="mod">
          <ac:chgData name="Abdulaziz Alghamdi" userId="647af25006cfea7e" providerId="LiveId" clId="{EB0BA4F5-17E9-4DB6-B29F-E70F73F32539}" dt="2019-12-02T09:40:32.647" v="116" actId="1076"/>
          <ac:graphicFrameMkLst>
            <pc:docMk/>
            <pc:sldMk cId="2404948267" sldId="272"/>
            <ac:graphicFrameMk id="11268" creationId="{00000000-0000-0000-0000-000000000000}"/>
          </ac:graphicFrameMkLst>
        </pc:graphicFrameChg>
        <pc:graphicFrameChg chg="mod">
          <ac:chgData name="Abdulaziz Alghamdi" userId="647af25006cfea7e" providerId="LiveId" clId="{EB0BA4F5-17E9-4DB6-B29F-E70F73F32539}" dt="2019-12-02T09:40:20.552" v="114" actId="1076"/>
          <ac:graphicFrameMkLst>
            <pc:docMk/>
            <pc:sldMk cId="2404948267" sldId="272"/>
            <ac:graphicFrameMk id="11270" creationId="{00000000-0000-0000-0000-000000000000}"/>
          </ac:graphicFrameMkLst>
        </pc:graphicFrameChg>
      </pc:sldChg>
      <pc:sldChg chg="modSp del">
        <pc:chgData name="Abdulaziz Alghamdi" userId="647af25006cfea7e" providerId="LiveId" clId="{EB0BA4F5-17E9-4DB6-B29F-E70F73F32539}" dt="2019-12-02T09:40:50.217" v="118" actId="2696"/>
        <pc:sldMkLst>
          <pc:docMk/>
          <pc:sldMk cId="335428533" sldId="274"/>
        </pc:sldMkLst>
        <pc:spChg chg="mod">
          <ac:chgData name="Abdulaziz Alghamdi" userId="647af25006cfea7e" providerId="LiveId" clId="{EB0BA4F5-17E9-4DB6-B29F-E70F73F32539}" dt="2019-12-02T09:37:24.873" v="93" actId="20577"/>
          <ac:spMkLst>
            <pc:docMk/>
            <pc:sldMk cId="335428533" sldId="274"/>
            <ac:spMk id="40963" creationId="{00000000-0000-0000-0000-000000000000}"/>
          </ac:spMkLst>
        </pc:spChg>
      </pc:sldChg>
      <pc:sldChg chg="modSp">
        <pc:chgData name="Abdulaziz Alghamdi" userId="647af25006cfea7e" providerId="LiveId" clId="{EB0BA4F5-17E9-4DB6-B29F-E70F73F32539}" dt="2019-12-02T09:36:18.323" v="88" actId="14100"/>
        <pc:sldMkLst>
          <pc:docMk/>
          <pc:sldMk cId="494028870" sldId="276"/>
        </pc:sldMkLst>
        <pc:spChg chg="mod">
          <ac:chgData name="Abdulaziz Alghamdi" userId="647af25006cfea7e" providerId="LiveId" clId="{EB0BA4F5-17E9-4DB6-B29F-E70F73F32539}" dt="2019-12-02T09:36:18.323" v="88" actId="14100"/>
          <ac:spMkLst>
            <pc:docMk/>
            <pc:sldMk cId="494028870" sldId="276"/>
            <ac:spMk id="7172" creationId="{00000000-0000-0000-0000-000000000000}"/>
          </ac:spMkLst>
        </pc:spChg>
        <pc:spChg chg="mod">
          <ac:chgData name="Abdulaziz Alghamdi" userId="647af25006cfea7e" providerId="LiveId" clId="{EB0BA4F5-17E9-4DB6-B29F-E70F73F32539}" dt="2019-12-02T09:32:53.669" v="28" actId="20577"/>
          <ac:spMkLst>
            <pc:docMk/>
            <pc:sldMk cId="494028870" sldId="276"/>
            <ac:spMk id="7175" creationId="{00000000-0000-0000-0000-000000000000}"/>
          </ac:spMkLst>
        </pc:spChg>
      </pc:sldChg>
      <pc:sldChg chg="ord">
        <pc:chgData name="Abdulaziz Alghamdi" userId="647af25006cfea7e" providerId="LiveId" clId="{EB0BA4F5-17E9-4DB6-B29F-E70F73F32539}" dt="2019-12-02T09:41:22.233" v="119"/>
        <pc:sldMkLst>
          <pc:docMk/>
          <pc:sldMk cId="2019237385" sldId="277"/>
        </pc:sldMkLst>
      </pc:sldChg>
      <pc:sldChg chg="del">
        <pc:chgData name="Abdulaziz Alghamdi" userId="647af25006cfea7e" providerId="LiveId" clId="{EB0BA4F5-17E9-4DB6-B29F-E70F73F32539}" dt="2019-12-02T09:41:28.793" v="120" actId="2696"/>
        <pc:sldMkLst>
          <pc:docMk/>
          <pc:sldMk cId="2170607988" sldId="290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09480-810A-404A-87A5-5AC2613F5AA0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AAD25-1861-47A4-A804-2271664F5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29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524F72FA-C2CF-40BB-8499-73EF3C323E3D}" type="slidenum">
              <a:rPr lang="en-US"/>
              <a:pPr/>
              <a:t>4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20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50BD7B3C-B92E-4ED3-8C17-22CCC12A1807}" type="slidenum">
              <a:rPr lang="en-US"/>
              <a:pPr/>
              <a:t>5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95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3CD5981D-197B-4EEB-B843-0EC0BEECDCA5}" type="slidenum">
              <a:rPr lang="en-US"/>
              <a:pPr/>
              <a:t>6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835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7D81738C-8668-4FB1-961F-BEF07CDC5D0B}" type="slidenum">
              <a:rPr lang="en-US"/>
              <a:pPr/>
              <a:t>9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935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95FF3C9E-7623-42E4-9019-5511BA111DD4}" type="slidenum">
              <a:rPr lang="en-US"/>
              <a:pPr/>
              <a:t>14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00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275-A583-4465-97C9-86472D1A6969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6B47-90BA-450D-A85C-151F61899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6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275-A583-4465-97C9-86472D1A6969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6B47-90BA-450D-A85C-151F61899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01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275-A583-4465-97C9-86472D1A6969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6B47-90BA-450D-A85C-151F61899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413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B290209-86E4-4ACA-8631-C8191652C59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248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275-A583-4465-97C9-86472D1A6969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6B47-90BA-450D-A85C-151F61899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9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275-A583-4465-97C9-86472D1A6969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6B47-90BA-450D-A85C-151F61899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57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275-A583-4465-97C9-86472D1A6969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6B47-90BA-450D-A85C-151F61899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2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275-A583-4465-97C9-86472D1A6969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6B47-90BA-450D-A85C-151F61899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40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275-A583-4465-97C9-86472D1A6969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6B47-90BA-450D-A85C-151F61899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61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275-A583-4465-97C9-86472D1A6969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6B47-90BA-450D-A85C-151F61899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01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275-A583-4465-97C9-86472D1A6969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6B47-90BA-450D-A85C-151F61899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77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275-A583-4465-97C9-86472D1A6969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6B47-90BA-450D-A85C-151F61899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51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33275-A583-4465-97C9-86472D1A6969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C6B47-90BA-450D-A85C-151F61899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79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ate" TargetMode="External"/><Relationship Id="rId2" Type="http://schemas.openxmlformats.org/officeDocument/2006/relationships/hyperlink" Target="http://en.wikipedia.org/wiki/Greek_langu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Chemical_reactio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4703" y="1956504"/>
            <a:ext cx="9144000" cy="3863645"/>
          </a:xfrm>
        </p:spPr>
        <p:txBody>
          <a:bodyPr>
            <a:normAutofit fontScale="90000"/>
          </a:bodyPr>
          <a:lstStyle/>
          <a:p>
            <a:pPr marL="514350" lvl="0" indent="-514350">
              <a:lnSpc>
                <a:spcPct val="100000"/>
              </a:lnSpc>
              <a:spcBef>
                <a:spcPct val="20000"/>
              </a:spcBef>
            </a:pPr>
            <a:r>
              <a:rPr lang="en-US" sz="4900" dirty="0">
                <a:latin typeface="+mn-lt"/>
              </a:rPr>
              <a:t>Part 7</a:t>
            </a:r>
            <a:br>
              <a:rPr lang="en-US" sz="4400" b="1" dirty="0"/>
            </a:br>
            <a:br>
              <a:rPr lang="en-US" sz="4400" b="1" dirty="0"/>
            </a:br>
            <a:r>
              <a:rPr lang="en-GB" sz="49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Adsorption and heterogeneous catalysis</a:t>
            </a:r>
            <a:br>
              <a:rPr lang="en-GB" sz="3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488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455408" y="373827"/>
            <a:ext cx="38313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Heterogeneous Catalysis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774826" y="1196975"/>
            <a:ext cx="81375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dirty="0"/>
              <a:t>Used in refining / bulk chemical syntheses much more than in fine chemicals and pharmaceuticals (which tend to use homogeneous catalysis).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827213" y="2297114"/>
            <a:ext cx="84455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GB" sz="2000" dirty="0"/>
              <a:t>Seven stages of surface catalysis:</a:t>
            </a:r>
          </a:p>
          <a:p>
            <a:pPr marL="342900" indent="-342900"/>
            <a:endParaRPr lang="en-GB" sz="2000" dirty="0"/>
          </a:p>
          <a:p>
            <a:pPr marL="342900" indent="-342900">
              <a:buFontTx/>
              <a:buAutoNum type="arabicPeriod"/>
            </a:pPr>
            <a:r>
              <a:rPr lang="en-GB" sz="2000" b="1" dirty="0"/>
              <a:t>Diffusion</a:t>
            </a:r>
            <a:r>
              <a:rPr lang="en-GB" sz="2000" dirty="0"/>
              <a:t> of the substrate(s) towards the surface.</a:t>
            </a:r>
          </a:p>
          <a:p>
            <a:pPr marL="342900" indent="-342900">
              <a:buFontTx/>
              <a:buAutoNum type="arabicPeriod"/>
            </a:pPr>
            <a:r>
              <a:rPr lang="en-GB" sz="2000" b="1" dirty="0" err="1"/>
              <a:t>Physisorption</a:t>
            </a:r>
            <a:r>
              <a:rPr lang="en-GB" sz="2000" dirty="0"/>
              <a:t> - i.e. physical absorption via weak interactions, e.g. van der Waals, adhering the substrate(s) to the surface.</a:t>
            </a:r>
          </a:p>
          <a:p>
            <a:pPr marL="342900" indent="-342900">
              <a:buFontTx/>
              <a:buAutoNum type="arabicPeriod"/>
            </a:pPr>
            <a:r>
              <a:rPr lang="en-GB" sz="2000" b="1" dirty="0"/>
              <a:t>Chemisorption</a:t>
            </a:r>
            <a:r>
              <a:rPr lang="en-GB" sz="2000" dirty="0"/>
              <a:t> - formation of chemical bonds between the surface and the substrate(s).</a:t>
            </a:r>
          </a:p>
          <a:p>
            <a:pPr marL="342900" indent="-342900">
              <a:buFontTx/>
              <a:buAutoNum type="arabicPeriod"/>
            </a:pPr>
            <a:r>
              <a:rPr lang="en-GB" sz="2000" b="1" dirty="0"/>
              <a:t>Migration</a:t>
            </a:r>
            <a:r>
              <a:rPr lang="en-GB" sz="2000" dirty="0"/>
              <a:t> of the bound substrate(s) to the active catalytic site - also known as </a:t>
            </a:r>
            <a:r>
              <a:rPr lang="en-GB" sz="2000" b="1" dirty="0"/>
              <a:t>surface diffusion</a:t>
            </a:r>
            <a:r>
              <a:rPr lang="en-GB" sz="2000" dirty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GB" sz="2000" b="1" dirty="0"/>
              <a:t>Reaction</a:t>
            </a:r>
            <a:r>
              <a:rPr lang="en-GB" sz="2000" dirty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GB" sz="2000" b="1" dirty="0"/>
              <a:t>Desorption</a:t>
            </a:r>
            <a:r>
              <a:rPr lang="en-GB" sz="2000" dirty="0"/>
              <a:t> of product(s) from the surface.</a:t>
            </a:r>
          </a:p>
          <a:p>
            <a:pPr marL="342900" indent="-342900">
              <a:buFontTx/>
              <a:buAutoNum type="arabicPeriod"/>
            </a:pPr>
            <a:r>
              <a:rPr lang="en-GB" sz="2000" b="1" dirty="0"/>
              <a:t>Diffusion </a:t>
            </a:r>
            <a:r>
              <a:rPr lang="en-GB" sz="2000" dirty="0"/>
              <a:t>away from the surface.</a:t>
            </a:r>
          </a:p>
        </p:txBody>
      </p:sp>
    </p:spTree>
    <p:extLst>
      <p:ext uri="{BB962C8B-B14F-4D97-AF65-F5344CB8AC3E}">
        <p14:creationId xmlns:p14="http://schemas.microsoft.com/office/powerpoint/2010/main" val="80550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066966" y="309426"/>
            <a:ext cx="3864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Heterogeneous Catalysts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566988" y="5445125"/>
            <a:ext cx="7345362" cy="8636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27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/>
              <a:t>Surface</a:t>
            </a:r>
          </a:p>
        </p:txBody>
      </p:sp>
      <p:grpSp>
        <p:nvGrpSpPr>
          <p:cNvPr id="10261" name="Group 21"/>
          <p:cNvGrpSpPr>
            <a:grpSpLocks/>
          </p:cNvGrpSpPr>
          <p:nvPr/>
        </p:nvGrpSpPr>
        <p:grpSpPr bwMode="auto">
          <a:xfrm>
            <a:off x="2782889" y="1916113"/>
            <a:ext cx="936625" cy="360362"/>
            <a:chOff x="793" y="1207"/>
            <a:chExt cx="590" cy="227"/>
          </a:xfrm>
        </p:grpSpPr>
        <p:sp>
          <p:nvSpPr>
            <p:cNvPr id="10250" name="Oval 10"/>
            <p:cNvSpPr>
              <a:spLocks noChangeArrowheads="1"/>
            </p:cNvSpPr>
            <p:nvPr/>
          </p:nvSpPr>
          <p:spPr bwMode="auto">
            <a:xfrm>
              <a:off x="793" y="1207"/>
              <a:ext cx="227" cy="227"/>
            </a:xfrm>
            <a:prstGeom prst="ellipse">
              <a:avLst/>
            </a:prstGeom>
            <a:solidFill>
              <a:srgbClr val="FF9966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b="1"/>
                <a:t>A</a:t>
              </a:r>
            </a:p>
          </p:txBody>
        </p:sp>
        <p:sp>
          <p:nvSpPr>
            <p:cNvPr id="10253" name="Oval 13"/>
            <p:cNvSpPr>
              <a:spLocks noChangeArrowheads="1"/>
            </p:cNvSpPr>
            <p:nvPr/>
          </p:nvSpPr>
          <p:spPr bwMode="auto">
            <a:xfrm>
              <a:off x="1156" y="1207"/>
              <a:ext cx="227" cy="22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b="1"/>
                <a:t>B</a:t>
              </a:r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975" y="1320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260" name="Group 20"/>
          <p:cNvGrpSpPr>
            <a:grpSpLocks/>
          </p:cNvGrpSpPr>
          <p:nvPr/>
        </p:nvGrpSpPr>
        <p:grpSpPr bwMode="auto">
          <a:xfrm>
            <a:off x="8616951" y="1916113"/>
            <a:ext cx="936625" cy="360362"/>
            <a:chOff x="2789" y="1343"/>
            <a:chExt cx="590" cy="227"/>
          </a:xfrm>
        </p:grpSpPr>
        <p:sp>
          <p:nvSpPr>
            <p:cNvPr id="10256" name="Oval 16"/>
            <p:cNvSpPr>
              <a:spLocks noChangeArrowheads="1"/>
            </p:cNvSpPr>
            <p:nvPr/>
          </p:nvSpPr>
          <p:spPr bwMode="auto">
            <a:xfrm>
              <a:off x="2789" y="1343"/>
              <a:ext cx="227" cy="227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b="1"/>
                <a:t>C</a:t>
              </a:r>
            </a:p>
          </p:txBody>
        </p:sp>
        <p:sp>
          <p:nvSpPr>
            <p:cNvPr id="10257" name="Oval 17"/>
            <p:cNvSpPr>
              <a:spLocks noChangeArrowheads="1"/>
            </p:cNvSpPr>
            <p:nvPr/>
          </p:nvSpPr>
          <p:spPr bwMode="auto">
            <a:xfrm>
              <a:off x="3152" y="1343"/>
              <a:ext cx="227" cy="227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b="1"/>
                <a:t>C</a:t>
              </a:r>
            </a:p>
          </p:txBody>
        </p:sp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>
              <a:off x="2971" y="1456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4943475" y="1125538"/>
            <a:ext cx="1861472" cy="369332"/>
          </a:xfrm>
          <a:prstGeom prst="rect">
            <a:avLst/>
          </a:prstGeom>
          <a:solidFill>
            <a:srgbClr val="9966FF"/>
          </a:solidFill>
          <a:ln w="38100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Stage 1: Diffusion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4656138" y="1125538"/>
            <a:ext cx="2294154" cy="369332"/>
          </a:xfrm>
          <a:prstGeom prst="rect">
            <a:avLst/>
          </a:prstGeom>
          <a:solidFill>
            <a:srgbClr val="9966FF"/>
          </a:solidFill>
          <a:ln w="38100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Stage 2: Physisorption</a:t>
            </a: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V="1">
            <a:off x="4295775" y="4941889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V="1">
            <a:off x="8040688" y="4941889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4603751" y="1125538"/>
            <a:ext cx="2400785" cy="369332"/>
          </a:xfrm>
          <a:prstGeom prst="rect">
            <a:avLst/>
          </a:prstGeom>
          <a:solidFill>
            <a:srgbClr val="9966FF"/>
          </a:solidFill>
          <a:ln w="38100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Stage 3: Chemisorption</a:t>
            </a:r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V="1">
            <a:off x="4295775" y="4941889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 flipV="1">
            <a:off x="8040688" y="4941889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4494213" y="1125538"/>
            <a:ext cx="2601546" cy="369332"/>
          </a:xfrm>
          <a:prstGeom prst="rect">
            <a:avLst/>
          </a:prstGeom>
          <a:solidFill>
            <a:srgbClr val="9966FF"/>
          </a:solidFill>
          <a:ln w="38100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Stage 4: Surface diffusion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4964114" y="1125538"/>
            <a:ext cx="1829219" cy="369332"/>
          </a:xfrm>
          <a:prstGeom prst="rect">
            <a:avLst/>
          </a:prstGeom>
          <a:solidFill>
            <a:srgbClr val="9966FF"/>
          </a:solidFill>
          <a:ln w="38100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Stage 5: Reaction</a:t>
            </a:r>
          </a:p>
        </p:txBody>
      </p:sp>
      <p:grpSp>
        <p:nvGrpSpPr>
          <p:cNvPr id="10279" name="Group 39"/>
          <p:cNvGrpSpPr>
            <a:grpSpLocks/>
          </p:cNvGrpSpPr>
          <p:nvPr/>
        </p:nvGrpSpPr>
        <p:grpSpPr bwMode="auto">
          <a:xfrm>
            <a:off x="5030789" y="4681538"/>
            <a:ext cx="936625" cy="360362"/>
            <a:chOff x="793" y="1207"/>
            <a:chExt cx="590" cy="227"/>
          </a:xfrm>
        </p:grpSpPr>
        <p:sp>
          <p:nvSpPr>
            <p:cNvPr id="10280" name="Oval 40"/>
            <p:cNvSpPr>
              <a:spLocks noChangeArrowheads="1"/>
            </p:cNvSpPr>
            <p:nvPr/>
          </p:nvSpPr>
          <p:spPr bwMode="auto">
            <a:xfrm>
              <a:off x="793" y="1207"/>
              <a:ext cx="227" cy="227"/>
            </a:xfrm>
            <a:prstGeom prst="ellipse">
              <a:avLst/>
            </a:prstGeom>
            <a:solidFill>
              <a:srgbClr val="FF9966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b="1"/>
                <a:t>A</a:t>
              </a:r>
            </a:p>
          </p:txBody>
        </p:sp>
        <p:sp>
          <p:nvSpPr>
            <p:cNvPr id="10281" name="Oval 41"/>
            <p:cNvSpPr>
              <a:spLocks noChangeArrowheads="1"/>
            </p:cNvSpPr>
            <p:nvPr/>
          </p:nvSpPr>
          <p:spPr bwMode="auto">
            <a:xfrm>
              <a:off x="1156" y="1207"/>
              <a:ext cx="227" cy="227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b="1"/>
                <a:t>C</a:t>
              </a:r>
            </a:p>
          </p:txBody>
        </p:sp>
        <p:sp>
          <p:nvSpPr>
            <p:cNvPr id="10282" name="Line 42"/>
            <p:cNvSpPr>
              <a:spLocks noChangeShapeType="1"/>
            </p:cNvSpPr>
            <p:nvPr/>
          </p:nvSpPr>
          <p:spPr bwMode="auto">
            <a:xfrm>
              <a:off x="975" y="1320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287" name="Group 47"/>
          <p:cNvGrpSpPr>
            <a:grpSpLocks/>
          </p:cNvGrpSpPr>
          <p:nvPr/>
        </p:nvGrpSpPr>
        <p:grpSpPr bwMode="auto">
          <a:xfrm>
            <a:off x="6324601" y="4679951"/>
            <a:ext cx="936625" cy="360363"/>
            <a:chOff x="2789" y="1343"/>
            <a:chExt cx="590" cy="227"/>
          </a:xfrm>
        </p:grpSpPr>
        <p:sp>
          <p:nvSpPr>
            <p:cNvPr id="10288" name="Oval 48"/>
            <p:cNvSpPr>
              <a:spLocks noChangeArrowheads="1"/>
            </p:cNvSpPr>
            <p:nvPr/>
          </p:nvSpPr>
          <p:spPr bwMode="auto">
            <a:xfrm>
              <a:off x="2789" y="1343"/>
              <a:ext cx="227" cy="22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b="1"/>
                <a:t>B</a:t>
              </a:r>
            </a:p>
          </p:txBody>
        </p:sp>
        <p:sp>
          <p:nvSpPr>
            <p:cNvPr id="10289" name="Oval 49"/>
            <p:cNvSpPr>
              <a:spLocks noChangeArrowheads="1"/>
            </p:cNvSpPr>
            <p:nvPr/>
          </p:nvSpPr>
          <p:spPr bwMode="auto">
            <a:xfrm>
              <a:off x="3152" y="1343"/>
              <a:ext cx="227" cy="227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b="1"/>
                <a:t>C</a:t>
              </a:r>
            </a:p>
          </p:txBody>
        </p:sp>
        <p:sp>
          <p:nvSpPr>
            <p:cNvPr id="10290" name="Line 50"/>
            <p:cNvSpPr>
              <a:spLocks noChangeShapeType="1"/>
            </p:cNvSpPr>
            <p:nvPr/>
          </p:nvSpPr>
          <p:spPr bwMode="auto">
            <a:xfrm>
              <a:off x="2971" y="1456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4867276" y="1125538"/>
            <a:ext cx="2057743" cy="369332"/>
          </a:xfrm>
          <a:prstGeom prst="rect">
            <a:avLst/>
          </a:prstGeom>
          <a:solidFill>
            <a:srgbClr val="9966FF"/>
          </a:solidFill>
          <a:ln w="38100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Stage 6: Desorption</a:t>
            </a:r>
          </a:p>
        </p:txBody>
      </p: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5010150" y="1125538"/>
            <a:ext cx="1861472" cy="369332"/>
          </a:xfrm>
          <a:prstGeom prst="rect">
            <a:avLst/>
          </a:prstGeom>
          <a:solidFill>
            <a:srgbClr val="9966FF"/>
          </a:solidFill>
          <a:ln w="38100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Stage 7: Diffusion</a:t>
            </a: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5859463" y="5046663"/>
            <a:ext cx="596900" cy="596900"/>
          </a:xfrm>
          <a:prstGeom prst="ellipse">
            <a:avLst/>
          </a:prstGeom>
          <a:gradFill rotWithShape="1">
            <a:gsLst>
              <a:gs pos="0">
                <a:srgbClr val="C0C0C0">
                  <a:gamma/>
                  <a:shade val="60784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shade val="60784"/>
                  <a:invGamma/>
                </a:srgbClr>
              </a:gs>
            </a:gsLst>
            <a:lin ang="189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29456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8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33333 L 0.11424 0.404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3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33333 L -0.11424 0.404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24 0.40439 L -0.24809 0.4043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4 0.40439 L 0.24809 0.4043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4.07407E-6 L 0.13403 -0.0009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13298 0.0002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0.00116 L 0.00225 -0.1664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5.55556E-7 -0.1678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16644 L -0.48819 -0.7847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-30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16782 L 0.51441 -0.828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-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2" grpId="0" animBg="1"/>
      <p:bldP spid="10262" grpId="1" animBg="1"/>
      <p:bldP spid="10267" grpId="0" animBg="1"/>
      <p:bldP spid="10267" grpId="1" animBg="1"/>
      <p:bldP spid="10268" grpId="0" animBg="1"/>
      <p:bldP spid="10268" grpId="1" animBg="1"/>
      <p:bldP spid="10269" grpId="0" animBg="1"/>
      <p:bldP spid="10269" grpId="1" animBg="1"/>
      <p:bldP spid="10270" grpId="0" animBg="1"/>
      <p:bldP spid="10270" grpId="1" animBg="1"/>
      <p:bldP spid="10271" grpId="0" animBg="1"/>
      <p:bldP spid="10271" grpId="1" animBg="1"/>
      <p:bldP spid="10271" grpId="2" animBg="1"/>
      <p:bldP spid="10272" grpId="0" animBg="1"/>
      <p:bldP spid="10272" grpId="1" animBg="1"/>
      <p:bldP spid="10272" grpId="2" animBg="1"/>
      <p:bldP spid="10273" grpId="0" animBg="1"/>
      <p:bldP spid="10273" grpId="1" animBg="1"/>
      <p:bldP spid="10274" grpId="0" animBg="1"/>
      <p:bldP spid="10274" grpId="1" animBg="1"/>
      <p:bldP spid="10291" grpId="0" animBg="1"/>
      <p:bldP spid="10291" grpId="1" animBg="1"/>
      <p:bldP spid="102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53" name="Group 13"/>
          <p:cNvGrpSpPr>
            <a:grpSpLocks/>
          </p:cNvGrpSpPr>
          <p:nvPr/>
        </p:nvGrpSpPr>
        <p:grpSpPr bwMode="auto">
          <a:xfrm>
            <a:off x="5664200" y="4652963"/>
            <a:ext cx="1081088" cy="1079500"/>
            <a:chOff x="884" y="981"/>
            <a:chExt cx="681" cy="680"/>
          </a:xfrm>
        </p:grpSpPr>
        <p:sp>
          <p:nvSpPr>
            <p:cNvPr id="35851" name="Oval 11"/>
            <p:cNvSpPr>
              <a:spLocks noChangeArrowheads="1"/>
            </p:cNvSpPr>
            <p:nvPr/>
          </p:nvSpPr>
          <p:spPr bwMode="auto">
            <a:xfrm>
              <a:off x="884" y="981"/>
              <a:ext cx="681" cy="68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52" name="Oval 12"/>
            <p:cNvSpPr>
              <a:spLocks noChangeArrowheads="1"/>
            </p:cNvSpPr>
            <p:nvPr/>
          </p:nvSpPr>
          <p:spPr bwMode="auto">
            <a:xfrm>
              <a:off x="930" y="1026"/>
              <a:ext cx="590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558926" y="333375"/>
            <a:ext cx="3864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Heterogeneous Catalysts</a:t>
            </a:r>
          </a:p>
        </p:txBody>
      </p:sp>
      <p:grpSp>
        <p:nvGrpSpPr>
          <p:cNvPr id="35850" name="Group 10"/>
          <p:cNvGrpSpPr>
            <a:grpSpLocks/>
          </p:cNvGrpSpPr>
          <p:nvPr/>
        </p:nvGrpSpPr>
        <p:grpSpPr bwMode="auto">
          <a:xfrm>
            <a:off x="2566988" y="5046663"/>
            <a:ext cx="7345362" cy="1262062"/>
            <a:chOff x="657" y="3179"/>
            <a:chExt cx="4627" cy="795"/>
          </a:xfrm>
        </p:grpSpPr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657" y="3430"/>
              <a:ext cx="4627" cy="54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b="1"/>
                <a:t>Surface</a:t>
              </a:r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auto">
            <a:xfrm>
              <a:off x="2731" y="3179"/>
              <a:ext cx="376" cy="37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60784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60784"/>
                    <a:invGamma/>
                  </a:srgbClr>
                </a:gs>
              </a:gsLst>
              <a:lin ang="189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b="1"/>
                <a:t>M</a:t>
              </a:r>
            </a:p>
          </p:txBody>
        </p:sp>
      </p:grpSp>
      <p:grpSp>
        <p:nvGrpSpPr>
          <p:cNvPr id="35854" name="Group 14"/>
          <p:cNvGrpSpPr>
            <a:grpSpLocks/>
          </p:cNvGrpSpPr>
          <p:nvPr/>
        </p:nvGrpSpPr>
        <p:grpSpPr bwMode="auto">
          <a:xfrm>
            <a:off x="5664200" y="3213100"/>
            <a:ext cx="1081088" cy="1079500"/>
            <a:chOff x="884" y="981"/>
            <a:chExt cx="681" cy="680"/>
          </a:xfrm>
        </p:grpSpPr>
        <p:sp>
          <p:nvSpPr>
            <p:cNvPr id="35855" name="Oval 15"/>
            <p:cNvSpPr>
              <a:spLocks noChangeArrowheads="1"/>
            </p:cNvSpPr>
            <p:nvPr/>
          </p:nvSpPr>
          <p:spPr bwMode="auto">
            <a:xfrm>
              <a:off x="884" y="981"/>
              <a:ext cx="681" cy="68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56" name="Oval 16"/>
            <p:cNvSpPr>
              <a:spLocks noChangeArrowheads="1"/>
            </p:cNvSpPr>
            <p:nvPr/>
          </p:nvSpPr>
          <p:spPr bwMode="auto">
            <a:xfrm>
              <a:off x="930" y="1026"/>
              <a:ext cx="590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5857" name="Group 17"/>
          <p:cNvGrpSpPr>
            <a:grpSpLocks/>
          </p:cNvGrpSpPr>
          <p:nvPr/>
        </p:nvGrpSpPr>
        <p:grpSpPr bwMode="auto">
          <a:xfrm>
            <a:off x="5664200" y="1700213"/>
            <a:ext cx="1081088" cy="1079500"/>
            <a:chOff x="884" y="981"/>
            <a:chExt cx="681" cy="680"/>
          </a:xfrm>
        </p:grpSpPr>
        <p:sp>
          <p:nvSpPr>
            <p:cNvPr id="35858" name="Oval 18"/>
            <p:cNvSpPr>
              <a:spLocks noChangeArrowheads="1"/>
            </p:cNvSpPr>
            <p:nvPr/>
          </p:nvSpPr>
          <p:spPr bwMode="auto">
            <a:xfrm>
              <a:off x="884" y="981"/>
              <a:ext cx="681" cy="68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59" name="Oval 19"/>
            <p:cNvSpPr>
              <a:spLocks noChangeArrowheads="1"/>
            </p:cNvSpPr>
            <p:nvPr/>
          </p:nvSpPr>
          <p:spPr bwMode="auto">
            <a:xfrm>
              <a:off x="930" y="1026"/>
              <a:ext cx="590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5860" name="Group 20"/>
          <p:cNvGrpSpPr>
            <a:grpSpLocks/>
          </p:cNvGrpSpPr>
          <p:nvPr/>
        </p:nvGrpSpPr>
        <p:grpSpPr bwMode="auto">
          <a:xfrm>
            <a:off x="7319964" y="4652963"/>
            <a:ext cx="1081087" cy="1079500"/>
            <a:chOff x="884" y="981"/>
            <a:chExt cx="681" cy="680"/>
          </a:xfrm>
        </p:grpSpPr>
        <p:sp>
          <p:nvSpPr>
            <p:cNvPr id="35861" name="Oval 21"/>
            <p:cNvSpPr>
              <a:spLocks noChangeArrowheads="1"/>
            </p:cNvSpPr>
            <p:nvPr/>
          </p:nvSpPr>
          <p:spPr bwMode="auto">
            <a:xfrm>
              <a:off x="884" y="981"/>
              <a:ext cx="681" cy="68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62" name="Oval 22"/>
            <p:cNvSpPr>
              <a:spLocks noChangeArrowheads="1"/>
            </p:cNvSpPr>
            <p:nvPr/>
          </p:nvSpPr>
          <p:spPr bwMode="auto">
            <a:xfrm>
              <a:off x="930" y="1026"/>
              <a:ext cx="590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5863" name="Group 23"/>
          <p:cNvGrpSpPr>
            <a:grpSpLocks/>
          </p:cNvGrpSpPr>
          <p:nvPr/>
        </p:nvGrpSpPr>
        <p:grpSpPr bwMode="auto">
          <a:xfrm>
            <a:off x="7319964" y="3213100"/>
            <a:ext cx="1081087" cy="1079500"/>
            <a:chOff x="884" y="981"/>
            <a:chExt cx="681" cy="680"/>
          </a:xfrm>
        </p:grpSpPr>
        <p:sp>
          <p:nvSpPr>
            <p:cNvPr id="35864" name="Oval 24"/>
            <p:cNvSpPr>
              <a:spLocks noChangeArrowheads="1"/>
            </p:cNvSpPr>
            <p:nvPr/>
          </p:nvSpPr>
          <p:spPr bwMode="auto">
            <a:xfrm>
              <a:off x="884" y="981"/>
              <a:ext cx="681" cy="68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65" name="Oval 25"/>
            <p:cNvSpPr>
              <a:spLocks noChangeArrowheads="1"/>
            </p:cNvSpPr>
            <p:nvPr/>
          </p:nvSpPr>
          <p:spPr bwMode="auto">
            <a:xfrm>
              <a:off x="930" y="1026"/>
              <a:ext cx="590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5866" name="Group 26"/>
          <p:cNvGrpSpPr>
            <a:grpSpLocks/>
          </p:cNvGrpSpPr>
          <p:nvPr/>
        </p:nvGrpSpPr>
        <p:grpSpPr bwMode="auto">
          <a:xfrm>
            <a:off x="7319964" y="1700213"/>
            <a:ext cx="1081087" cy="1079500"/>
            <a:chOff x="884" y="981"/>
            <a:chExt cx="681" cy="680"/>
          </a:xfrm>
        </p:grpSpPr>
        <p:sp>
          <p:nvSpPr>
            <p:cNvPr id="35867" name="Oval 27"/>
            <p:cNvSpPr>
              <a:spLocks noChangeArrowheads="1"/>
            </p:cNvSpPr>
            <p:nvPr/>
          </p:nvSpPr>
          <p:spPr bwMode="auto">
            <a:xfrm>
              <a:off x="884" y="981"/>
              <a:ext cx="681" cy="68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68" name="Oval 28"/>
            <p:cNvSpPr>
              <a:spLocks noChangeArrowheads="1"/>
            </p:cNvSpPr>
            <p:nvPr/>
          </p:nvSpPr>
          <p:spPr bwMode="auto">
            <a:xfrm>
              <a:off x="930" y="1026"/>
              <a:ext cx="590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5869" name="Group 29"/>
          <p:cNvGrpSpPr>
            <a:grpSpLocks/>
          </p:cNvGrpSpPr>
          <p:nvPr/>
        </p:nvGrpSpPr>
        <p:grpSpPr bwMode="auto">
          <a:xfrm>
            <a:off x="4008439" y="4652963"/>
            <a:ext cx="1081087" cy="1079500"/>
            <a:chOff x="884" y="981"/>
            <a:chExt cx="681" cy="680"/>
          </a:xfrm>
        </p:grpSpPr>
        <p:sp>
          <p:nvSpPr>
            <p:cNvPr id="35870" name="Oval 30"/>
            <p:cNvSpPr>
              <a:spLocks noChangeArrowheads="1"/>
            </p:cNvSpPr>
            <p:nvPr/>
          </p:nvSpPr>
          <p:spPr bwMode="auto">
            <a:xfrm>
              <a:off x="884" y="981"/>
              <a:ext cx="681" cy="68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71" name="Oval 31"/>
            <p:cNvSpPr>
              <a:spLocks noChangeArrowheads="1"/>
            </p:cNvSpPr>
            <p:nvPr/>
          </p:nvSpPr>
          <p:spPr bwMode="auto">
            <a:xfrm>
              <a:off x="930" y="1026"/>
              <a:ext cx="590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5872" name="Group 32"/>
          <p:cNvGrpSpPr>
            <a:grpSpLocks/>
          </p:cNvGrpSpPr>
          <p:nvPr/>
        </p:nvGrpSpPr>
        <p:grpSpPr bwMode="auto">
          <a:xfrm>
            <a:off x="4008439" y="3213100"/>
            <a:ext cx="1081087" cy="1079500"/>
            <a:chOff x="884" y="981"/>
            <a:chExt cx="681" cy="680"/>
          </a:xfrm>
        </p:grpSpPr>
        <p:sp>
          <p:nvSpPr>
            <p:cNvPr id="35873" name="Oval 33"/>
            <p:cNvSpPr>
              <a:spLocks noChangeArrowheads="1"/>
            </p:cNvSpPr>
            <p:nvPr/>
          </p:nvSpPr>
          <p:spPr bwMode="auto">
            <a:xfrm>
              <a:off x="884" y="981"/>
              <a:ext cx="681" cy="68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74" name="Oval 34"/>
            <p:cNvSpPr>
              <a:spLocks noChangeArrowheads="1"/>
            </p:cNvSpPr>
            <p:nvPr/>
          </p:nvSpPr>
          <p:spPr bwMode="auto">
            <a:xfrm>
              <a:off x="930" y="1026"/>
              <a:ext cx="590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5875" name="Group 35"/>
          <p:cNvGrpSpPr>
            <a:grpSpLocks/>
          </p:cNvGrpSpPr>
          <p:nvPr/>
        </p:nvGrpSpPr>
        <p:grpSpPr bwMode="auto">
          <a:xfrm>
            <a:off x="4008439" y="1700213"/>
            <a:ext cx="1081087" cy="1079500"/>
            <a:chOff x="884" y="981"/>
            <a:chExt cx="681" cy="680"/>
          </a:xfrm>
        </p:grpSpPr>
        <p:sp>
          <p:nvSpPr>
            <p:cNvPr id="35876" name="Oval 36"/>
            <p:cNvSpPr>
              <a:spLocks noChangeArrowheads="1"/>
            </p:cNvSpPr>
            <p:nvPr/>
          </p:nvSpPr>
          <p:spPr bwMode="auto">
            <a:xfrm>
              <a:off x="884" y="981"/>
              <a:ext cx="681" cy="68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77" name="Oval 37"/>
            <p:cNvSpPr>
              <a:spLocks noChangeArrowheads="1"/>
            </p:cNvSpPr>
            <p:nvPr/>
          </p:nvSpPr>
          <p:spPr bwMode="auto">
            <a:xfrm>
              <a:off x="930" y="1026"/>
              <a:ext cx="590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5878" name="Text Box 38"/>
          <p:cNvSpPr txBox="1">
            <a:spLocks noChangeArrowheads="1"/>
          </p:cNvSpPr>
          <p:nvPr/>
        </p:nvSpPr>
        <p:spPr bwMode="auto">
          <a:xfrm>
            <a:off x="2022485" y="3284539"/>
            <a:ext cx="1311256" cy="646331"/>
          </a:xfrm>
          <a:prstGeom prst="rect">
            <a:avLst/>
          </a:prstGeom>
          <a:solidFill>
            <a:srgbClr val="FFFF66"/>
          </a:solidFill>
          <a:ln w="3810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b="1"/>
              <a:t>Active sites</a:t>
            </a:r>
          </a:p>
          <a:p>
            <a:pPr algn="ctr"/>
            <a:r>
              <a:rPr lang="en-GB" b="1"/>
              <a:t>are in pores</a:t>
            </a:r>
          </a:p>
        </p:txBody>
      </p:sp>
    </p:spTree>
    <p:extLst>
      <p:ext uri="{BB962C8B-B14F-4D97-AF65-F5344CB8AC3E}">
        <p14:creationId xmlns:p14="http://schemas.microsoft.com/office/powerpoint/2010/main" val="280585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50"/>
                                        </p:tgtEl>
                                      </p:cBhvr>
                                      <p:by x="4000" y="4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3648076" y="3933825"/>
            <a:ext cx="5040313" cy="23749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558926" y="333375"/>
            <a:ext cx="3864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Heterogeneous Catalysts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900238" y="1073150"/>
            <a:ext cx="79789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Typical features:</a:t>
            </a:r>
          </a:p>
          <a:p>
            <a:endParaRPr lang="en-GB" b="1"/>
          </a:p>
          <a:p>
            <a:r>
              <a:rPr lang="en-GB"/>
              <a:t>Metal or metal oxide impregnated onto a support (typically silica and / or alumina).</a:t>
            </a:r>
          </a:p>
          <a:p>
            <a:endParaRPr lang="en-GB"/>
          </a:p>
          <a:p>
            <a:r>
              <a:rPr lang="en-GB"/>
              <a:t>Three dimensional highly porous structure with very high surface area</a:t>
            </a:r>
          </a:p>
        </p:txBody>
      </p:sp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6672264" y="2708276"/>
            <a:ext cx="936625" cy="360363"/>
            <a:chOff x="793" y="1207"/>
            <a:chExt cx="590" cy="227"/>
          </a:xfrm>
        </p:grpSpPr>
        <p:sp>
          <p:nvSpPr>
            <p:cNvPr id="37898" name="Oval 10"/>
            <p:cNvSpPr>
              <a:spLocks noChangeArrowheads="1"/>
            </p:cNvSpPr>
            <p:nvPr/>
          </p:nvSpPr>
          <p:spPr bwMode="auto">
            <a:xfrm>
              <a:off x="793" y="1207"/>
              <a:ext cx="227" cy="227"/>
            </a:xfrm>
            <a:prstGeom prst="ellipse">
              <a:avLst/>
            </a:prstGeom>
            <a:solidFill>
              <a:srgbClr val="FF9966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b="1"/>
                <a:t>A</a:t>
              </a:r>
            </a:p>
          </p:txBody>
        </p:sp>
        <p:sp>
          <p:nvSpPr>
            <p:cNvPr id="37899" name="Oval 11"/>
            <p:cNvSpPr>
              <a:spLocks noChangeArrowheads="1"/>
            </p:cNvSpPr>
            <p:nvPr/>
          </p:nvSpPr>
          <p:spPr bwMode="auto">
            <a:xfrm>
              <a:off x="1156" y="1207"/>
              <a:ext cx="227" cy="22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b="1"/>
                <a:t>B</a:t>
              </a:r>
            </a:p>
          </p:txBody>
        </p:sp>
        <p:sp>
          <p:nvSpPr>
            <p:cNvPr id="37900" name="Line 12"/>
            <p:cNvSpPr>
              <a:spLocks noChangeShapeType="1"/>
            </p:cNvSpPr>
            <p:nvPr/>
          </p:nvSpPr>
          <p:spPr bwMode="auto">
            <a:xfrm>
              <a:off x="975" y="1320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901" name="Group 13"/>
          <p:cNvGrpSpPr>
            <a:grpSpLocks/>
          </p:cNvGrpSpPr>
          <p:nvPr/>
        </p:nvGrpSpPr>
        <p:grpSpPr bwMode="auto">
          <a:xfrm>
            <a:off x="7248526" y="3141663"/>
            <a:ext cx="936625" cy="360362"/>
            <a:chOff x="2789" y="1343"/>
            <a:chExt cx="590" cy="227"/>
          </a:xfrm>
        </p:grpSpPr>
        <p:sp>
          <p:nvSpPr>
            <p:cNvPr id="37902" name="Oval 14"/>
            <p:cNvSpPr>
              <a:spLocks noChangeArrowheads="1"/>
            </p:cNvSpPr>
            <p:nvPr/>
          </p:nvSpPr>
          <p:spPr bwMode="auto">
            <a:xfrm>
              <a:off x="2789" y="1343"/>
              <a:ext cx="227" cy="227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b="1"/>
                <a:t>C</a:t>
              </a:r>
            </a:p>
          </p:txBody>
        </p:sp>
        <p:sp>
          <p:nvSpPr>
            <p:cNvPr id="37903" name="Oval 15"/>
            <p:cNvSpPr>
              <a:spLocks noChangeArrowheads="1"/>
            </p:cNvSpPr>
            <p:nvPr/>
          </p:nvSpPr>
          <p:spPr bwMode="auto">
            <a:xfrm>
              <a:off x="3152" y="1343"/>
              <a:ext cx="227" cy="227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b="1"/>
                <a:t>C</a:t>
              </a:r>
            </a:p>
          </p:txBody>
        </p:sp>
        <p:sp>
          <p:nvSpPr>
            <p:cNvPr id="37904" name="Line 16"/>
            <p:cNvSpPr>
              <a:spLocks noChangeShapeType="1"/>
            </p:cNvSpPr>
            <p:nvPr/>
          </p:nvSpPr>
          <p:spPr bwMode="auto">
            <a:xfrm>
              <a:off x="2971" y="1456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7896225" y="3789363"/>
            <a:ext cx="1983428" cy="73866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sz="1400" b="1"/>
              <a:t>Diffusion to surface</a:t>
            </a:r>
          </a:p>
          <a:p>
            <a:pPr marL="342900" indent="-342900">
              <a:buFontTx/>
              <a:buAutoNum type="arabicPeriod"/>
            </a:pPr>
            <a:r>
              <a:rPr lang="en-GB" sz="1400" b="1"/>
              <a:t>Physisorption</a:t>
            </a:r>
          </a:p>
          <a:p>
            <a:pPr marL="342900" indent="-342900">
              <a:buFontTx/>
              <a:buAutoNum type="arabicPeriod"/>
            </a:pPr>
            <a:r>
              <a:rPr lang="en-GB" sz="1400" b="1"/>
              <a:t>Chemisorption</a:t>
            </a:r>
          </a:p>
        </p:txBody>
      </p: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4079876" y="4221164"/>
            <a:ext cx="4176713" cy="18002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5880100" y="5661025"/>
            <a:ext cx="596900" cy="596900"/>
          </a:xfrm>
          <a:prstGeom prst="ellipse">
            <a:avLst/>
          </a:prstGeom>
          <a:gradFill rotWithShape="1">
            <a:gsLst>
              <a:gs pos="0">
                <a:srgbClr val="C0C0C0">
                  <a:gamma/>
                  <a:shade val="60784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shade val="60784"/>
                  <a:invGamma/>
                </a:srgbClr>
              </a:gs>
            </a:gsLst>
            <a:lin ang="189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/>
              <a:t>M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5014913" y="3860801"/>
            <a:ext cx="2089150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7975600" y="5734050"/>
            <a:ext cx="1614866" cy="523220"/>
          </a:xfrm>
          <a:prstGeom prst="rect">
            <a:avLst/>
          </a:prstGeom>
          <a:solidFill>
            <a:srgbClr val="CCFF66"/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/>
              <a:t>4. Surface diffusion</a:t>
            </a:r>
          </a:p>
          <a:p>
            <a:r>
              <a:rPr lang="en-GB" sz="1400" b="1"/>
              <a:t>5. Reaction</a:t>
            </a:r>
          </a:p>
        </p:txBody>
      </p:sp>
      <p:sp>
        <p:nvSpPr>
          <p:cNvPr id="37910" name="AutoShape 22"/>
          <p:cNvSpPr>
            <a:spLocks noChangeArrowheads="1"/>
          </p:cNvSpPr>
          <p:nvPr/>
        </p:nvSpPr>
        <p:spPr bwMode="auto">
          <a:xfrm rot="5400000">
            <a:off x="3323432" y="2817019"/>
            <a:ext cx="2016125" cy="3240088"/>
          </a:xfrm>
          <a:prstGeom prst="curvedRightArrow">
            <a:avLst>
              <a:gd name="adj1" fmla="val 19910"/>
              <a:gd name="adj2" fmla="val 52052"/>
              <a:gd name="adj3" fmla="val 33333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1992313" y="5661025"/>
            <a:ext cx="1912318" cy="523220"/>
          </a:xfrm>
          <a:prstGeom prst="rect">
            <a:avLst/>
          </a:prstGeom>
          <a:solidFill>
            <a:srgbClr val="FFFF66"/>
          </a:solidFill>
          <a:ln w="381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/>
              <a:t>6. Desorption</a:t>
            </a:r>
          </a:p>
          <a:p>
            <a:r>
              <a:rPr lang="en-GB" sz="1400" b="1"/>
              <a:t>7. Diffusion out of pore</a:t>
            </a:r>
          </a:p>
        </p:txBody>
      </p:sp>
      <p:grpSp>
        <p:nvGrpSpPr>
          <p:cNvPr id="37914" name="Group 26"/>
          <p:cNvGrpSpPr>
            <a:grpSpLocks/>
          </p:cNvGrpSpPr>
          <p:nvPr/>
        </p:nvGrpSpPr>
        <p:grpSpPr bwMode="auto">
          <a:xfrm>
            <a:off x="2425701" y="3575051"/>
            <a:ext cx="936625" cy="360363"/>
            <a:chOff x="793" y="1207"/>
            <a:chExt cx="590" cy="227"/>
          </a:xfrm>
        </p:grpSpPr>
        <p:sp>
          <p:nvSpPr>
            <p:cNvPr id="37915" name="Oval 27"/>
            <p:cNvSpPr>
              <a:spLocks noChangeArrowheads="1"/>
            </p:cNvSpPr>
            <p:nvPr/>
          </p:nvSpPr>
          <p:spPr bwMode="auto">
            <a:xfrm>
              <a:off x="793" y="1207"/>
              <a:ext cx="227" cy="227"/>
            </a:xfrm>
            <a:prstGeom prst="ellipse">
              <a:avLst/>
            </a:prstGeom>
            <a:solidFill>
              <a:srgbClr val="FF9966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b="1"/>
                <a:t>A</a:t>
              </a:r>
            </a:p>
          </p:txBody>
        </p:sp>
        <p:sp>
          <p:nvSpPr>
            <p:cNvPr id="37916" name="Oval 28"/>
            <p:cNvSpPr>
              <a:spLocks noChangeArrowheads="1"/>
            </p:cNvSpPr>
            <p:nvPr/>
          </p:nvSpPr>
          <p:spPr bwMode="auto">
            <a:xfrm>
              <a:off x="1156" y="1207"/>
              <a:ext cx="227" cy="227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b="1"/>
                <a:t>C</a:t>
              </a:r>
            </a:p>
          </p:txBody>
        </p:sp>
        <p:sp>
          <p:nvSpPr>
            <p:cNvPr id="37917" name="Line 29"/>
            <p:cNvSpPr>
              <a:spLocks noChangeShapeType="1"/>
            </p:cNvSpPr>
            <p:nvPr/>
          </p:nvSpPr>
          <p:spPr bwMode="auto">
            <a:xfrm>
              <a:off x="975" y="1320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918" name="Group 30"/>
          <p:cNvGrpSpPr>
            <a:grpSpLocks/>
          </p:cNvGrpSpPr>
          <p:nvPr/>
        </p:nvGrpSpPr>
        <p:grpSpPr bwMode="auto">
          <a:xfrm>
            <a:off x="2135189" y="4076701"/>
            <a:ext cx="936625" cy="360363"/>
            <a:chOff x="2789" y="1343"/>
            <a:chExt cx="590" cy="227"/>
          </a:xfrm>
        </p:grpSpPr>
        <p:sp>
          <p:nvSpPr>
            <p:cNvPr id="37919" name="Oval 31"/>
            <p:cNvSpPr>
              <a:spLocks noChangeArrowheads="1"/>
            </p:cNvSpPr>
            <p:nvPr/>
          </p:nvSpPr>
          <p:spPr bwMode="auto">
            <a:xfrm>
              <a:off x="2789" y="1343"/>
              <a:ext cx="227" cy="22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b="1"/>
                <a:t>B</a:t>
              </a:r>
            </a:p>
          </p:txBody>
        </p:sp>
        <p:sp>
          <p:nvSpPr>
            <p:cNvPr id="37920" name="Oval 32"/>
            <p:cNvSpPr>
              <a:spLocks noChangeArrowheads="1"/>
            </p:cNvSpPr>
            <p:nvPr/>
          </p:nvSpPr>
          <p:spPr bwMode="auto">
            <a:xfrm>
              <a:off x="3152" y="1343"/>
              <a:ext cx="227" cy="227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b="1"/>
                <a:t>C</a:t>
              </a:r>
            </a:p>
          </p:txBody>
        </p:sp>
        <p:sp>
          <p:nvSpPr>
            <p:cNvPr id="37921" name="Line 33"/>
            <p:cNvSpPr>
              <a:spLocks noChangeShapeType="1"/>
            </p:cNvSpPr>
            <p:nvPr/>
          </p:nvSpPr>
          <p:spPr bwMode="auto">
            <a:xfrm>
              <a:off x="2971" y="1456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7924" name="Text Box 36"/>
          <p:cNvSpPr txBox="1">
            <a:spLocks noChangeArrowheads="1"/>
          </p:cNvSpPr>
          <p:nvPr/>
        </p:nvSpPr>
        <p:spPr bwMode="auto">
          <a:xfrm>
            <a:off x="3071813" y="4797425"/>
            <a:ext cx="430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/>
              <a:t>6,7</a:t>
            </a:r>
          </a:p>
        </p:txBody>
      </p:sp>
      <p:sp>
        <p:nvSpPr>
          <p:cNvPr id="37927" name="AutoShape 39"/>
          <p:cNvSpPr>
            <a:spLocks noChangeArrowheads="1"/>
          </p:cNvSpPr>
          <p:nvPr/>
        </p:nvSpPr>
        <p:spPr bwMode="auto">
          <a:xfrm>
            <a:off x="6456363" y="4581526"/>
            <a:ext cx="1655762" cy="1223963"/>
          </a:xfrm>
          <a:prstGeom prst="curvedLeftArrow">
            <a:avLst>
              <a:gd name="adj1" fmla="val 20343"/>
              <a:gd name="adj2" fmla="val 39722"/>
              <a:gd name="adj3" fmla="val 45093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5448300" y="6237289"/>
            <a:ext cx="13270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/>
              <a:t>porous support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6600826" y="5387975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/>
              <a:t>4,5</a:t>
            </a:r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7175500" y="4581526"/>
            <a:ext cx="421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/>
              <a:t>1-3</a:t>
            </a:r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8235950" y="2800350"/>
            <a:ext cx="1121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Reactants</a:t>
            </a:r>
          </a:p>
        </p:txBody>
      </p:sp>
      <p:sp>
        <p:nvSpPr>
          <p:cNvPr id="37929" name="Text Box 41"/>
          <p:cNvSpPr txBox="1">
            <a:spLocks noChangeArrowheads="1"/>
          </p:cNvSpPr>
          <p:nvPr/>
        </p:nvSpPr>
        <p:spPr bwMode="auto">
          <a:xfrm>
            <a:off x="2711450" y="3141663"/>
            <a:ext cx="1025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Products</a:t>
            </a:r>
          </a:p>
        </p:txBody>
      </p:sp>
      <p:sp>
        <p:nvSpPr>
          <p:cNvPr id="37931" name="AutoShape 43"/>
          <p:cNvSpPr>
            <a:spLocks noChangeArrowheads="1"/>
          </p:cNvSpPr>
          <p:nvPr/>
        </p:nvSpPr>
        <p:spPr bwMode="auto">
          <a:xfrm rot="785132">
            <a:off x="6375400" y="4435476"/>
            <a:ext cx="649288" cy="504825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2" name="AutoShape 24"/>
          <p:cNvSpPr>
            <a:spLocks noChangeArrowheads="1"/>
          </p:cNvSpPr>
          <p:nvPr/>
        </p:nvSpPr>
        <p:spPr bwMode="auto">
          <a:xfrm rot="-2125730">
            <a:off x="6591301" y="3500439"/>
            <a:ext cx="873125" cy="1800225"/>
          </a:xfrm>
          <a:prstGeom prst="curvedRightArrow">
            <a:avLst>
              <a:gd name="adj1" fmla="val 41236"/>
              <a:gd name="adj2" fmla="val 8247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32" name="Text Box 44"/>
          <p:cNvSpPr txBox="1">
            <a:spLocks noChangeArrowheads="1"/>
          </p:cNvSpPr>
          <p:nvPr/>
        </p:nvSpPr>
        <p:spPr bwMode="auto">
          <a:xfrm>
            <a:off x="7200900" y="4595814"/>
            <a:ext cx="421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/>
              <a:t>1-3</a:t>
            </a:r>
          </a:p>
        </p:txBody>
      </p:sp>
    </p:spTree>
    <p:extLst>
      <p:ext uri="{BB962C8B-B14F-4D97-AF65-F5344CB8AC3E}">
        <p14:creationId xmlns:p14="http://schemas.microsoft.com/office/powerpoint/2010/main" val="3751034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Adsorption and Reaction at Solid Surfaces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u="sng" dirty="0" err="1">
                <a:solidFill>
                  <a:srgbClr val="0070C0"/>
                </a:solidFill>
              </a:rPr>
              <a:t>Physisorption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dirty="0"/>
              <a:t>weak van der Waals attraction of a fluid (like N</a:t>
            </a:r>
            <a:r>
              <a:rPr lang="en-US" sz="2400" baseline="-25000" dirty="0"/>
              <a:t>2</a:t>
            </a:r>
            <a:r>
              <a:rPr lang="en-US" sz="2400" dirty="0"/>
              <a:t> gas) for any surface</a:t>
            </a:r>
          </a:p>
          <a:p>
            <a:pPr lvl="1" eaLnBrk="1" hangingPunct="1"/>
            <a:r>
              <a:rPr lang="en-US" dirty="0"/>
              <a:t>E</a:t>
            </a:r>
            <a:r>
              <a:rPr lang="en-US" baseline="-25000" dirty="0"/>
              <a:t>ads</a:t>
            </a:r>
            <a:r>
              <a:rPr lang="en-US" dirty="0"/>
              <a:t> ~10 – 40 kJ/</a:t>
            </a:r>
            <a:r>
              <a:rPr lang="en-US" dirty="0" err="1"/>
              <a:t>mol</a:t>
            </a:r>
            <a:endParaRPr lang="en-US" dirty="0"/>
          </a:p>
          <a:p>
            <a:pPr lvl="1" eaLnBrk="1" hangingPunct="1"/>
            <a:r>
              <a:rPr lang="en-US" dirty="0"/>
              <a:t>Low temperature phenomenon</a:t>
            </a:r>
          </a:p>
          <a:p>
            <a:pPr lvl="1" eaLnBrk="1" hangingPunct="1"/>
            <a:r>
              <a:rPr lang="en-US" dirty="0"/>
              <a:t>Exploited in measuring gross surface area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400" u="sng" dirty="0">
                <a:solidFill>
                  <a:srgbClr val="0070C0"/>
                </a:solidFill>
              </a:rPr>
              <a:t>Chemisorption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dirty="0"/>
              <a:t>chemical bond formation between a fluid molecule (like CO or ethylene) and a surface site</a:t>
            </a:r>
          </a:p>
          <a:p>
            <a:pPr lvl="1" eaLnBrk="1" hangingPunct="1"/>
            <a:r>
              <a:rPr lang="en-US" dirty="0"/>
              <a:t>E</a:t>
            </a:r>
            <a:r>
              <a:rPr lang="en-US" baseline="-25000" dirty="0"/>
              <a:t>ads</a:t>
            </a:r>
            <a:r>
              <a:rPr lang="en-US" dirty="0"/>
              <a:t> ~ 100 – 500 kJ/</a:t>
            </a:r>
            <a:r>
              <a:rPr lang="en-US" dirty="0" err="1"/>
              <a:t>mol</a:t>
            </a:r>
            <a:endParaRPr lang="en-US" dirty="0"/>
          </a:p>
          <a:p>
            <a:pPr lvl="1" eaLnBrk="1" hangingPunct="1"/>
            <a:r>
              <a:rPr lang="en-US" dirty="0"/>
              <a:t>Essential element of catalytic activity</a:t>
            </a:r>
          </a:p>
          <a:p>
            <a:pPr lvl="1" eaLnBrk="1" hangingPunct="1"/>
            <a:r>
              <a:rPr lang="en-US" dirty="0"/>
              <a:t>Exploited in measuring catalytically active sites</a:t>
            </a:r>
          </a:p>
          <a:p>
            <a:pPr lvl="1"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32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360518" y="655900"/>
            <a:ext cx="52847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Heterogeneous acid-base catalysis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948223" y="1768116"/>
            <a:ext cx="891243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b="1" dirty="0"/>
              <a:t>ca. 130 industrial process use solid acid-base catalysts</a:t>
            </a:r>
          </a:p>
          <a:p>
            <a:pPr lvl="1"/>
            <a:endParaRPr lang="en-GB" sz="2000" b="1" dirty="0"/>
          </a:p>
          <a:p>
            <a:pPr lvl="1">
              <a:buClr>
                <a:srgbClr val="FF0000"/>
              </a:buClr>
              <a:buSzPct val="150000"/>
              <a:buFontTx/>
              <a:buChar char="•"/>
            </a:pPr>
            <a:r>
              <a:rPr lang="en-GB" sz="2000" dirty="0"/>
              <a:t>	Mainly found in bulk/ petrochemicals production e.g. dehydration, condensation, alkylation, esterification etc.</a:t>
            </a:r>
          </a:p>
          <a:p>
            <a:pPr lvl="1">
              <a:buClr>
                <a:srgbClr val="FF0000"/>
              </a:buClr>
              <a:buSzPct val="150000"/>
            </a:pPr>
            <a:endParaRPr lang="en-GB" sz="2000" dirty="0"/>
          </a:p>
          <a:p>
            <a:pPr lvl="1">
              <a:buClr>
                <a:srgbClr val="FF0000"/>
              </a:buClr>
              <a:buSzPct val="150000"/>
              <a:buFontTx/>
              <a:buChar char="•"/>
            </a:pPr>
            <a:r>
              <a:rPr lang="en-GB" sz="2000" dirty="0"/>
              <a:t>	Most are acid-catalysed processes.</a:t>
            </a:r>
          </a:p>
          <a:p>
            <a:pPr>
              <a:buClr>
                <a:srgbClr val="FF0000"/>
              </a:buClr>
              <a:buSzPct val="150000"/>
              <a:buFontTx/>
              <a:buChar char="•"/>
            </a:pPr>
            <a:endParaRPr lang="en-GB" sz="2000" dirty="0"/>
          </a:p>
          <a:p>
            <a:r>
              <a:rPr lang="en-GB" sz="2000" b="1" dirty="0"/>
              <a:t>ca. 180 different catalysts employed</a:t>
            </a:r>
          </a:p>
          <a:p>
            <a:r>
              <a:rPr lang="en-GB" sz="2000" dirty="0"/>
              <a:t>	</a:t>
            </a:r>
          </a:p>
          <a:p>
            <a:pPr lvl="1">
              <a:buClr>
                <a:srgbClr val="FF0000"/>
              </a:buClr>
              <a:buSzPct val="150000"/>
              <a:buFontTx/>
              <a:buChar char="•"/>
            </a:pPr>
            <a:r>
              <a:rPr lang="en-GB" sz="2000" dirty="0"/>
              <a:t>	74 of these are zeolites, ZSM-5 is the largest group.</a:t>
            </a:r>
          </a:p>
          <a:p>
            <a:pPr lvl="1">
              <a:buClr>
                <a:srgbClr val="FF0000"/>
              </a:buClr>
              <a:buSzPct val="150000"/>
              <a:buFontTx/>
              <a:buChar char="•"/>
            </a:pPr>
            <a:endParaRPr lang="en-GB" sz="2000" dirty="0"/>
          </a:p>
          <a:p>
            <a:pPr lvl="1">
              <a:buClr>
                <a:srgbClr val="FF0000"/>
              </a:buClr>
              <a:buSzPct val="150000"/>
              <a:buFontTx/>
              <a:buChar char="•"/>
            </a:pPr>
            <a:r>
              <a:rPr lang="en-GB" sz="2000" dirty="0"/>
              <a:t>	Second largest group are oxides of Al , Si , </a:t>
            </a:r>
            <a:r>
              <a:rPr lang="en-GB" sz="2000" dirty="0" err="1"/>
              <a:t>Ti</a:t>
            </a:r>
            <a:r>
              <a:rPr lang="en-GB" sz="2000" dirty="0"/>
              <a:t> , </a:t>
            </a:r>
            <a:r>
              <a:rPr lang="en-GB" sz="2000" dirty="0" err="1"/>
              <a:t>Zr</a:t>
            </a:r>
            <a:r>
              <a:rPr lang="en-GB" sz="2000" dirty="0"/>
              <a:t>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95656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558925" y="333375"/>
            <a:ext cx="71309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Zeolites - crystalline, hydrated </a:t>
            </a:r>
            <a:r>
              <a:rPr lang="en-GB" sz="2800" b="1" dirty="0" err="1">
                <a:solidFill>
                  <a:srgbClr val="FF0000"/>
                </a:solidFill>
              </a:rPr>
              <a:t>aluminosilicates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847851" y="1052513"/>
            <a:ext cx="856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Crystalline inorganic polymer comprising SiO</a:t>
            </a:r>
            <a:r>
              <a:rPr lang="en-GB" baseline="-25000"/>
              <a:t>4</a:t>
            </a:r>
            <a:r>
              <a:rPr lang="en-GB"/>
              <a:t> and AlO</a:t>
            </a:r>
            <a:r>
              <a:rPr lang="en-GB" baseline="-25000"/>
              <a:t>4</a:t>
            </a:r>
            <a:r>
              <a:rPr lang="en-GB" baseline="30000"/>
              <a:t>-</a:t>
            </a:r>
            <a:r>
              <a:rPr lang="en-GB"/>
              <a:t> tetrahedra (formally derived from Si(OH)</a:t>
            </a:r>
            <a:r>
              <a:rPr lang="en-GB" baseline="-25000"/>
              <a:t>4 </a:t>
            </a:r>
            <a:r>
              <a:rPr lang="en-GB"/>
              <a:t>and Al(OH)</a:t>
            </a:r>
            <a:r>
              <a:rPr lang="en-GB" baseline="-25000"/>
              <a:t>4</a:t>
            </a:r>
            <a:r>
              <a:rPr lang="en-GB" baseline="30000"/>
              <a:t>-</a:t>
            </a:r>
            <a:r>
              <a:rPr lang="en-GB" baseline="-25000"/>
              <a:t> </a:t>
            </a:r>
            <a:r>
              <a:rPr lang="en-GB"/>
              <a:t>with metal ions balancing the negative charge).</a:t>
            </a:r>
            <a:endParaRPr lang="en-GB" baseline="-25000"/>
          </a:p>
        </p:txBody>
      </p:sp>
      <p:pic>
        <p:nvPicPr>
          <p:cNvPr id="30731" name="Picture 11" descr="zeolite synthesis ti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2888" y="1916113"/>
            <a:ext cx="6856412" cy="2278062"/>
          </a:xfrm>
          <a:prstGeom prst="rect">
            <a:avLst/>
          </a:prstGeom>
          <a:noFill/>
        </p:spPr>
      </p:pic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2063751" y="4581525"/>
            <a:ext cx="81565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Lattice consists of interconnected cage-like structures featuring a mixture of pore (channel) sizes depending upon the Al : Si ratio, the counter-cation employed, the level of hydration, the synthetic conditions etc.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3863976" y="5661026"/>
            <a:ext cx="4124325" cy="646331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/>
              <a:t>Hydrated nature of zeolites allows them to behave as Br</a:t>
            </a:r>
            <a:r>
              <a:rPr lang="en-US" b="1">
                <a:cs typeface="Arial" charset="0"/>
              </a:rPr>
              <a:t>ø</a:t>
            </a:r>
            <a:r>
              <a:rPr lang="en-GB" b="1"/>
              <a:t>nsted acids</a:t>
            </a:r>
          </a:p>
        </p:txBody>
      </p:sp>
    </p:spTree>
    <p:extLst>
      <p:ext uri="{BB962C8B-B14F-4D97-AF65-F5344CB8AC3E}">
        <p14:creationId xmlns:p14="http://schemas.microsoft.com/office/powerpoint/2010/main" val="1364678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558926" y="333375"/>
            <a:ext cx="1763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e.g. ZSM-5</a:t>
            </a:r>
          </a:p>
        </p:txBody>
      </p:sp>
      <p:pic>
        <p:nvPicPr>
          <p:cNvPr id="41991" name="Picture 7" descr="hzsm5 side ti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9650" y="2709863"/>
            <a:ext cx="3803650" cy="3632200"/>
          </a:xfrm>
          <a:prstGeom prst="rect">
            <a:avLst/>
          </a:prstGeom>
          <a:noFill/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503614" y="2133600"/>
            <a:ext cx="1046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Top-view</a:t>
            </a:r>
          </a:p>
        </p:txBody>
      </p:sp>
      <p:pic>
        <p:nvPicPr>
          <p:cNvPr id="41993" name="Picture 9" descr="hzsm5 top ti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0" y="2709863"/>
            <a:ext cx="1843088" cy="3636962"/>
          </a:xfrm>
          <a:prstGeom prst="rect">
            <a:avLst/>
          </a:prstGeom>
          <a:noFill/>
        </p:spPr>
      </p:pic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6945314" y="2133600"/>
            <a:ext cx="11100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Side-view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4243109" y="1196976"/>
            <a:ext cx="3531159" cy="646331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b="1"/>
              <a:t>Channels cross in three dimensions</a:t>
            </a:r>
          </a:p>
          <a:p>
            <a:pPr algn="ctr"/>
            <a:r>
              <a:rPr lang="en-GB" b="1"/>
              <a:t>- a highly porous material</a:t>
            </a: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3589339" y="4178300"/>
            <a:ext cx="58737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1774826" y="4314825"/>
            <a:ext cx="66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5.5 </a:t>
            </a:r>
            <a:r>
              <a:rPr lang="en-US">
                <a:cs typeface="Arial" charset="0"/>
              </a:rPr>
              <a:t>Å</a:t>
            </a: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2424114" y="4510088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8938362" y="4005264"/>
            <a:ext cx="1344727" cy="1661993"/>
          </a:xfrm>
          <a:prstGeom prst="rect">
            <a:avLst/>
          </a:prstGeom>
          <a:solidFill>
            <a:srgbClr val="FFFF66"/>
          </a:solidFill>
          <a:ln w="3810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b="1">
                <a:solidFill>
                  <a:srgbClr val="0000FF"/>
                </a:solidFill>
                <a:cs typeface="Arial" charset="0"/>
              </a:rPr>
              <a:t>●</a:t>
            </a:r>
            <a:r>
              <a:rPr lang="en-GB" b="1">
                <a:cs typeface="Arial" charset="0"/>
              </a:rPr>
              <a:t> = Si / Al</a:t>
            </a:r>
          </a:p>
          <a:p>
            <a:pPr algn="ctr"/>
            <a:r>
              <a:rPr lang="en-GB" sz="2400" b="1">
                <a:solidFill>
                  <a:srgbClr val="FF0000"/>
                </a:solidFill>
                <a:cs typeface="Arial" charset="0"/>
              </a:rPr>
              <a:t>●</a:t>
            </a:r>
            <a:r>
              <a:rPr lang="en-GB" b="1">
                <a:cs typeface="Arial" charset="0"/>
              </a:rPr>
              <a:t> = O</a:t>
            </a:r>
          </a:p>
          <a:p>
            <a:pPr algn="ctr"/>
            <a:endParaRPr lang="en-GB" b="1"/>
          </a:p>
          <a:p>
            <a:pPr algn="ctr"/>
            <a:r>
              <a:rPr lang="en-GB" b="1"/>
              <a:t>NB: Cations </a:t>
            </a:r>
          </a:p>
          <a:p>
            <a:pPr algn="ctr"/>
            <a:r>
              <a:rPr lang="en-GB" b="1"/>
              <a:t>not shown!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071813" y="3789363"/>
            <a:ext cx="360362" cy="3603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002" name="AutoShape 18"/>
          <p:cNvSpPr>
            <a:spLocks noChangeArrowheads="1"/>
          </p:cNvSpPr>
          <p:nvPr/>
        </p:nvSpPr>
        <p:spPr bwMode="auto">
          <a:xfrm rot="-1063832">
            <a:off x="2693989" y="2289176"/>
            <a:ext cx="485775" cy="1552575"/>
          </a:xfrm>
          <a:prstGeom prst="upArrow">
            <a:avLst>
              <a:gd name="adj1" fmla="val 50000"/>
              <a:gd name="adj2" fmla="val 7990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2003" name="Picture 19" descr="hzsm5 side cutout tif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9639" y="1471613"/>
            <a:ext cx="820737" cy="804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2351089" y="1117600"/>
            <a:ext cx="405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Td</a:t>
            </a:r>
          </a:p>
        </p:txBody>
      </p:sp>
    </p:spTree>
    <p:extLst>
      <p:ext uri="{BB962C8B-B14F-4D97-AF65-F5344CB8AC3E}">
        <p14:creationId xmlns:p14="http://schemas.microsoft.com/office/powerpoint/2010/main" val="894092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558925" y="333375"/>
            <a:ext cx="56930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Zeolites - Asahi </a:t>
            </a:r>
            <a:r>
              <a:rPr lang="en-GB" sz="2800" b="1" dirty="0" err="1">
                <a:solidFill>
                  <a:srgbClr val="FF0000"/>
                </a:solidFill>
              </a:rPr>
              <a:t>Cyclohexanol</a:t>
            </a:r>
            <a:r>
              <a:rPr lang="en-GB" sz="2800" b="1" dirty="0">
                <a:solidFill>
                  <a:srgbClr val="FF0000"/>
                </a:solidFill>
              </a:rPr>
              <a:t> process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847850" y="981075"/>
            <a:ext cx="2138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Traditional synthesis</a:t>
            </a:r>
          </a:p>
        </p:txBody>
      </p:sp>
      <p:pic>
        <p:nvPicPr>
          <p:cNvPr id="15368" name="Picture 8" descr="traditional synthesis of cyclohexanol 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351" y="1555751"/>
            <a:ext cx="6297613" cy="835025"/>
          </a:xfrm>
          <a:prstGeom prst="rect">
            <a:avLst/>
          </a:prstGeom>
          <a:noFill/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629224" y="2205039"/>
            <a:ext cx="851002" cy="646331"/>
          </a:xfrm>
          <a:prstGeom prst="rect">
            <a:avLst/>
          </a:prstGeom>
          <a:solidFill>
            <a:srgbClr val="FFFF66"/>
          </a:solidFill>
          <a:ln w="3810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b="1"/>
              <a:t>225 </a:t>
            </a:r>
            <a:r>
              <a:rPr lang="en-US" b="1">
                <a:cs typeface="Arial" charset="0"/>
              </a:rPr>
              <a:t>°C</a:t>
            </a:r>
          </a:p>
          <a:p>
            <a:pPr algn="ctr"/>
            <a:r>
              <a:rPr lang="en-US" b="1">
                <a:cs typeface="Arial" charset="0"/>
              </a:rPr>
              <a:t>10 atm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919288" y="2997200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For selectivity reasons, the reaction is run at low conversions (approx 6% per tank) and the hot cyclohexane stream is continuously recycled.</a:t>
            </a:r>
          </a:p>
        </p:txBody>
      </p:sp>
      <p:pic>
        <p:nvPicPr>
          <p:cNvPr id="15380" name="Picture 20" descr="asahi cyclohexol synthesis 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0651" y="4581525"/>
            <a:ext cx="4962525" cy="795338"/>
          </a:xfrm>
          <a:prstGeom prst="rect">
            <a:avLst/>
          </a:prstGeom>
          <a:noFill/>
        </p:spPr>
      </p:pic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1847850" y="4097338"/>
            <a:ext cx="2617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Zeolite catalysed process: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5600626" y="5400675"/>
            <a:ext cx="803425" cy="369332"/>
          </a:xfrm>
          <a:prstGeom prst="rect">
            <a:avLst/>
          </a:prstGeom>
          <a:solidFill>
            <a:srgbClr val="FFFF66"/>
          </a:solidFill>
          <a:ln w="3810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b="1"/>
              <a:t>100 </a:t>
            </a:r>
            <a:r>
              <a:rPr lang="en-US" b="1">
                <a:cs typeface="Arial" charset="0"/>
              </a:rPr>
              <a:t>°C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7661275" y="4797425"/>
            <a:ext cx="1657826" cy="369332"/>
          </a:xfrm>
          <a:prstGeom prst="rect">
            <a:avLst/>
          </a:prstGeom>
          <a:solidFill>
            <a:srgbClr val="CCFF99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98 % selectivity</a:t>
            </a:r>
          </a:p>
        </p:txBody>
      </p:sp>
    </p:spTree>
    <p:extLst>
      <p:ext uri="{BB962C8B-B14F-4D97-AF65-F5344CB8AC3E}">
        <p14:creationId xmlns:p14="http://schemas.microsoft.com/office/powerpoint/2010/main" val="3896398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4" name="Picture 30" descr="meta xylene blue ti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635255">
            <a:off x="6311901" y="2520951"/>
            <a:ext cx="906463" cy="796925"/>
          </a:xfrm>
          <a:prstGeom prst="rect">
            <a:avLst/>
          </a:prstGeom>
          <a:noFill/>
        </p:spPr>
      </p:pic>
      <p:sp>
        <p:nvSpPr>
          <p:cNvPr id="16420" name="AutoShape 36"/>
          <p:cNvSpPr>
            <a:spLocks noChangeArrowheads="1"/>
          </p:cNvSpPr>
          <p:nvPr/>
        </p:nvSpPr>
        <p:spPr bwMode="auto">
          <a:xfrm>
            <a:off x="6889751" y="1773238"/>
            <a:ext cx="358775" cy="792162"/>
          </a:xfrm>
          <a:prstGeom prst="downArrow">
            <a:avLst>
              <a:gd name="adj1" fmla="val 50000"/>
              <a:gd name="adj2" fmla="val 55199"/>
            </a:avLst>
          </a:prstGeom>
          <a:solidFill>
            <a:srgbClr val="FFFF66"/>
          </a:solidFill>
          <a:ln w="3810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6413" name="Picture 29" descr="ortho xylene blue ti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65332">
            <a:off x="5262563" y="2636839"/>
            <a:ext cx="906462" cy="796925"/>
          </a:xfrm>
          <a:prstGeom prst="rect">
            <a:avLst/>
          </a:prstGeom>
          <a:noFill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121180" y="284820"/>
            <a:ext cx="70623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Zeolites - shape selective alkylation of toluene</a:t>
            </a:r>
          </a:p>
        </p:txBody>
      </p:sp>
      <p:pic>
        <p:nvPicPr>
          <p:cNvPr id="16391" name="Picture 7" descr="toluene plus MeOH t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9651" y="2852738"/>
            <a:ext cx="2079625" cy="565150"/>
          </a:xfrm>
          <a:prstGeom prst="rect">
            <a:avLst/>
          </a:prstGeom>
          <a:noFill/>
        </p:spPr>
      </p:pic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727576" y="3400426"/>
            <a:ext cx="4752975" cy="14446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4727576" y="2595563"/>
            <a:ext cx="4752975" cy="1444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6397" name="Picture 13" descr="para xylene r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4425" y="2786064"/>
            <a:ext cx="1181100" cy="568325"/>
          </a:xfrm>
          <a:prstGeom prst="rect">
            <a:avLst/>
          </a:prstGeom>
          <a:noFill/>
        </p:spPr>
      </p:pic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4943476" y="3328988"/>
            <a:ext cx="360363" cy="144462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5591176" y="3328988"/>
            <a:ext cx="360363" cy="144462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00" name="Oval 16"/>
          <p:cNvSpPr>
            <a:spLocks noChangeArrowheads="1"/>
          </p:cNvSpPr>
          <p:nvPr/>
        </p:nvSpPr>
        <p:spPr bwMode="auto">
          <a:xfrm>
            <a:off x="6240463" y="3328988"/>
            <a:ext cx="360362" cy="144462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6886576" y="3328988"/>
            <a:ext cx="360363" cy="144462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7534276" y="3328988"/>
            <a:ext cx="360363" cy="144462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8183563" y="3328988"/>
            <a:ext cx="360362" cy="144462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8832851" y="3328988"/>
            <a:ext cx="360363" cy="144462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4943476" y="2651126"/>
            <a:ext cx="360363" cy="144463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5591176" y="2651126"/>
            <a:ext cx="360363" cy="144463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auto">
          <a:xfrm>
            <a:off x="6240463" y="2651126"/>
            <a:ext cx="360362" cy="144463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6886576" y="2651126"/>
            <a:ext cx="360363" cy="144463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>
            <a:off x="7534276" y="2651126"/>
            <a:ext cx="360363" cy="144463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8183563" y="2651126"/>
            <a:ext cx="360362" cy="144463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8832851" y="2651126"/>
            <a:ext cx="360363" cy="144463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3648076" y="3789363"/>
            <a:ext cx="4696029" cy="369332"/>
          </a:xfrm>
          <a:prstGeom prst="rect">
            <a:avLst/>
          </a:prstGeom>
          <a:solidFill>
            <a:srgbClr val="CC99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Channel size only allows para-xylene to emerge</a:t>
            </a: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2279650" y="1054100"/>
            <a:ext cx="2895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H-ZSM-5 catalyses:</a:t>
            </a:r>
            <a:r>
              <a:rPr lang="en-GB"/>
              <a:t> </a:t>
            </a:r>
          </a:p>
          <a:p>
            <a:pPr lvl="1">
              <a:buClr>
                <a:srgbClr val="FF3300"/>
              </a:buClr>
              <a:buSzPct val="150000"/>
              <a:buFontTx/>
              <a:buChar char="•"/>
            </a:pPr>
            <a:r>
              <a:rPr lang="en-GB"/>
              <a:t> toluene alkylation</a:t>
            </a:r>
          </a:p>
          <a:p>
            <a:pPr lvl="1">
              <a:buClr>
                <a:srgbClr val="FF3300"/>
              </a:buClr>
              <a:buSzPct val="150000"/>
              <a:buFontTx/>
              <a:buChar char="•"/>
            </a:pPr>
            <a:r>
              <a:rPr lang="en-GB"/>
              <a:t> xylene isomerisation</a:t>
            </a: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6313963" y="1052514"/>
            <a:ext cx="1510350" cy="646331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/>
              <a:t>H-ZSM-5 </a:t>
            </a:r>
          </a:p>
          <a:p>
            <a:pPr algn="ctr"/>
            <a:r>
              <a:rPr lang="en-GB"/>
              <a:t>(acidic ZSM-5)</a:t>
            </a: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1919289" y="4365625"/>
            <a:ext cx="4506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Only para-xylene is required for PET synthesis:</a:t>
            </a:r>
          </a:p>
        </p:txBody>
      </p:sp>
      <p:pic>
        <p:nvPicPr>
          <p:cNvPr id="16423" name="Picture 39" descr="PET synthesis 2 tif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1276" y="4867276"/>
            <a:ext cx="6899275" cy="1389063"/>
          </a:xfrm>
          <a:prstGeom prst="rect">
            <a:avLst/>
          </a:prstGeom>
          <a:noFill/>
        </p:spPr>
      </p:pic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6096001" y="6237288"/>
            <a:ext cx="3348417" cy="369332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poly(ethylene terephthlate) - PET</a:t>
            </a:r>
          </a:p>
        </p:txBody>
      </p:sp>
    </p:spTree>
    <p:extLst>
      <p:ext uri="{BB962C8B-B14F-4D97-AF65-F5344CB8AC3E}">
        <p14:creationId xmlns:p14="http://schemas.microsoft.com/office/powerpoint/2010/main" val="78363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4152" y="561519"/>
            <a:ext cx="3705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Importance of Catalysts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133" y="1241467"/>
            <a:ext cx="8407113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86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5" name="Line 13"/>
          <p:cNvSpPr>
            <a:spLocks noChangeShapeType="1"/>
          </p:cNvSpPr>
          <p:nvPr/>
        </p:nvSpPr>
        <p:spPr bwMode="auto">
          <a:xfrm flipH="1">
            <a:off x="5159376" y="3448050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5662613" y="3625851"/>
            <a:ext cx="21590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 flipV="1">
            <a:off x="5662613" y="2978151"/>
            <a:ext cx="21590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6167438" y="3122613"/>
            <a:ext cx="4318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558926" y="333375"/>
            <a:ext cx="53873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Homogeneous catalysis - principles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919288" y="981076"/>
            <a:ext cx="8228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Well-defined active site allows </a:t>
            </a:r>
            <a:r>
              <a:rPr lang="en-GB" b="1"/>
              <a:t>rational catalyst development.</a:t>
            </a:r>
            <a:endParaRPr lang="en-GB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992313" y="1846263"/>
            <a:ext cx="2707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Typical single-site catalyst:</a:t>
            </a: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4510088" y="2690813"/>
            <a:ext cx="1873250" cy="1511300"/>
          </a:xfrm>
          <a:prstGeom prst="moon">
            <a:avLst>
              <a:gd name="adj" fmla="val 50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/>
              <a:t>L</a:t>
            </a:r>
            <a:r>
              <a:rPr lang="en-GB" b="1" baseline="-25000"/>
              <a:t>n</a:t>
            </a:r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5662613" y="3194051"/>
            <a:ext cx="576262" cy="5048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/>
              <a:t>M</a:t>
            </a: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6527801" y="2906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/>
              <a:t>X</a:t>
            </a:r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V="1">
            <a:off x="3432176" y="3698875"/>
            <a:ext cx="14398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1989144" y="4295776"/>
            <a:ext cx="2546338" cy="646331"/>
          </a:xfrm>
          <a:prstGeom prst="rect">
            <a:avLst/>
          </a:prstGeom>
          <a:solidFill>
            <a:srgbClr val="FF99CC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b="1"/>
              <a:t>sterically bulky ligand(s)</a:t>
            </a:r>
          </a:p>
          <a:p>
            <a:pPr algn="ctr"/>
            <a:r>
              <a:rPr lang="en-GB" b="1"/>
              <a:t>controls stereochemistry</a:t>
            </a:r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4440238" y="43465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5" name="AutoShape 23"/>
          <p:cNvSpPr>
            <a:spLocks noChangeArrowheads="1"/>
          </p:cNvSpPr>
          <p:nvPr/>
        </p:nvSpPr>
        <p:spPr bwMode="auto">
          <a:xfrm rot="2854816">
            <a:off x="5674520" y="4391820"/>
            <a:ext cx="2663825" cy="503237"/>
          </a:xfrm>
          <a:prstGeom prst="leftArrow">
            <a:avLst>
              <a:gd name="adj1" fmla="val 50000"/>
              <a:gd name="adj2" fmla="val 132335"/>
            </a:avLst>
          </a:prstGeom>
          <a:solidFill>
            <a:srgbClr val="FFFF66"/>
          </a:solidFill>
          <a:ln w="3810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6410759" y="5300663"/>
            <a:ext cx="2701059" cy="923330"/>
          </a:xfrm>
          <a:prstGeom prst="rect">
            <a:avLst/>
          </a:prstGeom>
          <a:solidFill>
            <a:srgbClr val="FFFF66"/>
          </a:solidFill>
          <a:ln w="3810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b="1"/>
              <a:t>substrate approaches</a:t>
            </a:r>
          </a:p>
          <a:p>
            <a:pPr algn="ctr"/>
            <a:r>
              <a:rPr lang="en-GB" b="1"/>
              <a:t>vacant coordination site</a:t>
            </a:r>
          </a:p>
          <a:p>
            <a:pPr algn="ctr"/>
            <a:r>
              <a:rPr lang="en-GB" b="1"/>
              <a:t>and may then react with X</a:t>
            </a:r>
          </a:p>
        </p:txBody>
      </p:sp>
      <p:pic>
        <p:nvPicPr>
          <p:cNvPr id="18460" name="Picture 28" descr="Cp2ZrMe cation ti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1976" y="2563813"/>
            <a:ext cx="1585913" cy="1657350"/>
          </a:xfrm>
          <a:prstGeom prst="rect">
            <a:avLst/>
          </a:prstGeom>
          <a:noFill/>
        </p:spPr>
      </p:pic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7703600" y="4221164"/>
            <a:ext cx="2553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/>
              <a:t>e.g. Cp</a:t>
            </a:r>
            <a:r>
              <a:rPr lang="en-GB" baseline="-25000"/>
              <a:t>2</a:t>
            </a:r>
            <a:r>
              <a:rPr lang="en-GB"/>
              <a:t>ZrMe</a:t>
            </a:r>
            <a:r>
              <a:rPr lang="en-GB" baseline="30000"/>
              <a:t>+</a:t>
            </a:r>
            <a:r>
              <a:rPr lang="en-GB"/>
              <a:t> for the</a:t>
            </a:r>
          </a:p>
          <a:p>
            <a:pPr algn="ctr"/>
            <a:r>
              <a:rPr lang="en-GB"/>
              <a:t>polymerisation of ethene</a:t>
            </a: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7659688" y="24939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2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5" grpId="0" animBg="1"/>
      <p:bldP spid="184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558926" y="333375"/>
            <a:ext cx="5490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Homogeneous asymmetric catalysis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919289" y="908050"/>
            <a:ext cx="794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Most of the industrially important homogeneous catalysed processes are found in asymmetric syntheses - e.g. pharmaceuticals.</a:t>
            </a:r>
          </a:p>
        </p:txBody>
      </p:sp>
      <p:pic>
        <p:nvPicPr>
          <p:cNvPr id="20489" name="Picture 9" descr="DOPA hydrogenation 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0014" y="2205039"/>
            <a:ext cx="6808787" cy="16414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919288" y="1693863"/>
            <a:ext cx="5599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e.g. Monsanto synthesis of </a:t>
            </a:r>
            <a:r>
              <a:rPr lang="en-GB" sz="1400" b="1"/>
              <a:t>L</a:t>
            </a:r>
            <a:r>
              <a:rPr lang="en-GB" b="1"/>
              <a:t>-DOPA (Parkinson's disease):</a:t>
            </a:r>
          </a:p>
        </p:txBody>
      </p:sp>
      <p:pic>
        <p:nvPicPr>
          <p:cNvPr id="20492" name="Picture 12" descr="chiral phosphines for DOPA 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188" y="4005263"/>
            <a:ext cx="7975600" cy="1454150"/>
          </a:xfrm>
          <a:prstGeom prst="rect">
            <a:avLst/>
          </a:prstGeom>
          <a:noFill/>
        </p:spPr>
      </p:pic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063751" y="5472113"/>
            <a:ext cx="1045479" cy="369332"/>
          </a:xfrm>
          <a:prstGeom prst="rect">
            <a:avLst/>
          </a:prstGeom>
          <a:solidFill>
            <a:srgbClr val="C0C0C0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/>
              <a:t>28 % </a:t>
            </a:r>
            <a:r>
              <a:rPr lang="en-GB" b="1" dirty="0" err="1"/>
              <a:t>e.e.</a:t>
            </a:r>
            <a:endParaRPr lang="en-GB" b="1" dirty="0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035426" y="5472113"/>
            <a:ext cx="1045479" cy="369332"/>
          </a:xfrm>
          <a:prstGeom prst="rect">
            <a:avLst/>
          </a:prstGeom>
          <a:solidFill>
            <a:srgbClr val="C0C0C0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60 % e.e.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6124576" y="5472113"/>
            <a:ext cx="1045479" cy="369332"/>
          </a:xfrm>
          <a:prstGeom prst="rect">
            <a:avLst/>
          </a:prstGeom>
          <a:solidFill>
            <a:srgbClr val="C0C0C0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85 % e.e.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8356601" y="5472113"/>
            <a:ext cx="1045479" cy="369332"/>
          </a:xfrm>
          <a:prstGeom prst="rect">
            <a:avLst/>
          </a:prstGeom>
          <a:solidFill>
            <a:srgbClr val="C0C0C0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95 % e.e.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524001" y="4437063"/>
            <a:ext cx="566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L* =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2984501" y="6157913"/>
            <a:ext cx="57492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0.1% catalyst loading; Rh readily recovered (some L* is lost)</a:t>
            </a:r>
          </a:p>
        </p:txBody>
      </p:sp>
    </p:spTree>
    <p:extLst>
      <p:ext uri="{BB962C8B-B14F-4D97-AF65-F5344CB8AC3E}">
        <p14:creationId xmlns:p14="http://schemas.microsoft.com/office/powerpoint/2010/main" val="2954534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202353" y="532732"/>
            <a:ext cx="5718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Heterogeneous versus Homogeneous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082716" y="2424831"/>
            <a:ext cx="1638462" cy="369332"/>
          </a:xfrm>
          <a:prstGeom prst="rect">
            <a:avLst/>
          </a:prstGeom>
          <a:solidFill>
            <a:srgbClr val="CC99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Heterogeneous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439294" y="3029669"/>
            <a:ext cx="340298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dirty="0"/>
              <a:t>Readily separated </a:t>
            </a:r>
            <a:r>
              <a:rPr lang="en-GB" b="1" dirty="0">
                <a:solidFill>
                  <a:srgbClr val="00FF00"/>
                </a:solidFill>
                <a:sym typeface="Wingdings" pitchFamily="2" charset="2"/>
              </a:rPr>
              <a:t></a:t>
            </a:r>
          </a:p>
          <a:p>
            <a:pPr algn="ctr"/>
            <a:r>
              <a:rPr lang="en-GB" dirty="0"/>
              <a:t>Readily recycled / regenerated </a:t>
            </a:r>
            <a:r>
              <a:rPr lang="en-GB" b="1" dirty="0">
                <a:solidFill>
                  <a:srgbClr val="00FF00"/>
                </a:solidFill>
                <a:sym typeface="Wingdings" pitchFamily="2" charset="2"/>
              </a:rPr>
              <a:t></a:t>
            </a:r>
            <a:endParaRPr lang="en-GB" dirty="0"/>
          </a:p>
          <a:p>
            <a:pPr algn="ctr"/>
            <a:r>
              <a:rPr lang="en-GB" dirty="0"/>
              <a:t>Long-lived </a:t>
            </a:r>
            <a:r>
              <a:rPr lang="en-GB" b="1" dirty="0">
                <a:solidFill>
                  <a:srgbClr val="00FF00"/>
                </a:solidFill>
                <a:sym typeface="Wingdings" pitchFamily="2" charset="2"/>
              </a:rPr>
              <a:t></a:t>
            </a:r>
            <a:endParaRPr lang="en-GB" dirty="0"/>
          </a:p>
          <a:p>
            <a:pPr algn="ctr"/>
            <a:r>
              <a:rPr lang="en-GB" dirty="0"/>
              <a:t>Cheap </a:t>
            </a:r>
            <a:r>
              <a:rPr lang="en-GB" b="1" dirty="0">
                <a:solidFill>
                  <a:srgbClr val="00FF00"/>
                </a:solidFill>
                <a:sym typeface="Wingdings" pitchFamily="2" charset="2"/>
              </a:rPr>
              <a:t></a:t>
            </a:r>
            <a:endParaRPr lang="en-GB" dirty="0"/>
          </a:p>
          <a:p>
            <a:pPr algn="ctr"/>
            <a:r>
              <a:rPr lang="en-GB" dirty="0"/>
              <a:t>Lower rates (diffusion limited) </a:t>
            </a:r>
            <a:r>
              <a:rPr lang="en-GB" dirty="0">
                <a:solidFill>
                  <a:srgbClr val="663300"/>
                </a:solidFill>
                <a:sym typeface="Wingdings" pitchFamily="2" charset="2"/>
              </a:rPr>
              <a:t></a:t>
            </a:r>
          </a:p>
          <a:p>
            <a:pPr algn="ctr"/>
            <a:r>
              <a:rPr lang="en-GB" dirty="0"/>
              <a:t>Sensitive to poisons </a:t>
            </a:r>
            <a:r>
              <a:rPr lang="en-GB" dirty="0">
                <a:solidFill>
                  <a:srgbClr val="663300"/>
                </a:solidFill>
                <a:sym typeface="Wingdings" pitchFamily="2" charset="2"/>
              </a:rPr>
              <a:t></a:t>
            </a:r>
            <a:endParaRPr lang="en-GB" dirty="0"/>
          </a:p>
          <a:p>
            <a:pPr algn="ctr"/>
            <a:r>
              <a:rPr lang="en-GB" dirty="0"/>
              <a:t>Lower selectivity </a:t>
            </a:r>
            <a:r>
              <a:rPr lang="en-GB" dirty="0">
                <a:solidFill>
                  <a:srgbClr val="663300"/>
                </a:solidFill>
                <a:sym typeface="Wingdings" pitchFamily="2" charset="2"/>
              </a:rPr>
              <a:t></a:t>
            </a:r>
            <a:endParaRPr lang="en-GB" dirty="0"/>
          </a:p>
          <a:p>
            <a:pPr algn="ctr"/>
            <a:r>
              <a:rPr lang="en-GB" dirty="0"/>
              <a:t>High energy process </a:t>
            </a:r>
            <a:r>
              <a:rPr lang="en-GB" dirty="0">
                <a:solidFill>
                  <a:srgbClr val="663300"/>
                </a:solidFill>
                <a:sym typeface="Wingdings" pitchFamily="2" charset="2"/>
              </a:rPr>
              <a:t></a:t>
            </a:r>
            <a:endParaRPr lang="en-GB" dirty="0"/>
          </a:p>
          <a:p>
            <a:pPr algn="ctr"/>
            <a:r>
              <a:rPr lang="en-GB" dirty="0"/>
              <a:t>Poor mechanistic understanding </a:t>
            </a:r>
            <a:r>
              <a:rPr lang="en-GB" dirty="0">
                <a:solidFill>
                  <a:srgbClr val="663300"/>
                </a:solidFill>
                <a:sym typeface="Wingdings" pitchFamily="2" charset="2"/>
              </a:rPr>
              <a:t>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686763" y="1389134"/>
            <a:ext cx="183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/>
              <a:t>General features: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921291" y="2424831"/>
            <a:ext cx="1563954" cy="369332"/>
          </a:xfrm>
          <a:prstGeom prst="rect">
            <a:avLst/>
          </a:prstGeom>
          <a:solidFill>
            <a:srgbClr val="CC99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Homogeneous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501870" y="3029669"/>
            <a:ext cx="284385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dirty="0"/>
              <a:t>Difficult to separate </a:t>
            </a:r>
            <a:r>
              <a:rPr lang="en-GB" dirty="0">
                <a:solidFill>
                  <a:srgbClr val="663300"/>
                </a:solidFill>
                <a:sym typeface="Wingdings" pitchFamily="2" charset="2"/>
              </a:rPr>
              <a:t></a:t>
            </a:r>
            <a:endParaRPr lang="en-GB" dirty="0"/>
          </a:p>
          <a:p>
            <a:pPr algn="ctr"/>
            <a:r>
              <a:rPr lang="en-GB" dirty="0"/>
              <a:t>Difficult to recover </a:t>
            </a:r>
            <a:r>
              <a:rPr lang="en-GB" dirty="0">
                <a:solidFill>
                  <a:srgbClr val="663300"/>
                </a:solidFill>
                <a:sym typeface="Wingdings" pitchFamily="2" charset="2"/>
              </a:rPr>
              <a:t></a:t>
            </a:r>
            <a:endParaRPr lang="en-GB" dirty="0"/>
          </a:p>
          <a:p>
            <a:pPr algn="ctr"/>
            <a:r>
              <a:rPr lang="en-GB" dirty="0"/>
              <a:t>Short service life </a:t>
            </a:r>
            <a:r>
              <a:rPr lang="en-GB" dirty="0">
                <a:solidFill>
                  <a:srgbClr val="663300"/>
                </a:solidFill>
                <a:sym typeface="Wingdings" pitchFamily="2" charset="2"/>
              </a:rPr>
              <a:t></a:t>
            </a:r>
            <a:endParaRPr lang="en-GB" dirty="0"/>
          </a:p>
          <a:p>
            <a:pPr algn="ctr"/>
            <a:r>
              <a:rPr lang="en-GB" dirty="0"/>
              <a:t>Expensive </a:t>
            </a:r>
            <a:r>
              <a:rPr lang="en-GB" dirty="0">
                <a:solidFill>
                  <a:srgbClr val="663300"/>
                </a:solidFill>
                <a:sym typeface="Wingdings" pitchFamily="2" charset="2"/>
              </a:rPr>
              <a:t></a:t>
            </a:r>
            <a:endParaRPr lang="en-GB" dirty="0"/>
          </a:p>
          <a:p>
            <a:pPr algn="ctr"/>
            <a:r>
              <a:rPr lang="en-GB" dirty="0"/>
              <a:t>Very high rates </a:t>
            </a:r>
            <a:r>
              <a:rPr lang="en-GB" b="1" dirty="0">
                <a:solidFill>
                  <a:srgbClr val="00FF00"/>
                </a:solidFill>
                <a:sym typeface="Wingdings" pitchFamily="2" charset="2"/>
              </a:rPr>
              <a:t></a:t>
            </a:r>
            <a:endParaRPr lang="en-GB" dirty="0"/>
          </a:p>
          <a:p>
            <a:pPr algn="ctr"/>
            <a:r>
              <a:rPr lang="en-GB" dirty="0"/>
              <a:t>Robust to poisons </a:t>
            </a:r>
            <a:r>
              <a:rPr lang="en-GB" b="1" dirty="0">
                <a:solidFill>
                  <a:srgbClr val="00FF00"/>
                </a:solidFill>
                <a:sym typeface="Wingdings" pitchFamily="2" charset="2"/>
              </a:rPr>
              <a:t></a:t>
            </a:r>
            <a:endParaRPr lang="en-GB" dirty="0"/>
          </a:p>
          <a:p>
            <a:pPr algn="ctr"/>
            <a:r>
              <a:rPr lang="en-GB" dirty="0"/>
              <a:t>Highly selective </a:t>
            </a:r>
            <a:r>
              <a:rPr lang="en-GB" b="1" dirty="0">
                <a:solidFill>
                  <a:srgbClr val="00FF00"/>
                </a:solidFill>
                <a:sym typeface="Wingdings" pitchFamily="2" charset="2"/>
              </a:rPr>
              <a:t></a:t>
            </a:r>
            <a:endParaRPr lang="en-GB" dirty="0"/>
          </a:p>
          <a:p>
            <a:pPr algn="ctr"/>
            <a:r>
              <a:rPr lang="en-GB" dirty="0"/>
              <a:t>Mild conditions </a:t>
            </a:r>
            <a:r>
              <a:rPr lang="en-GB" b="1" dirty="0">
                <a:solidFill>
                  <a:srgbClr val="00FF00"/>
                </a:solidFill>
                <a:sym typeface="Wingdings" pitchFamily="2" charset="2"/>
              </a:rPr>
              <a:t></a:t>
            </a:r>
            <a:endParaRPr lang="en-GB" dirty="0"/>
          </a:p>
          <a:p>
            <a:pPr algn="ctr"/>
            <a:r>
              <a:rPr lang="en-GB" dirty="0"/>
              <a:t>Mechanisms often known </a:t>
            </a:r>
            <a:r>
              <a:rPr lang="en-GB" b="1" dirty="0">
                <a:solidFill>
                  <a:srgbClr val="00FF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6184691" y="3145556"/>
            <a:ext cx="0" cy="2303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23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889184" y="1200090"/>
            <a:ext cx="8229600" cy="1330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 </a:t>
            </a:r>
            <a:r>
              <a:rPr lang="en-US" sz="2000" b="1" dirty="0"/>
              <a:t>catalyst</a:t>
            </a:r>
            <a:r>
              <a:rPr lang="en-US" sz="2000" dirty="0"/>
              <a:t> (</a:t>
            </a:r>
            <a:r>
              <a:rPr lang="en-US" sz="2000" dirty="0">
                <a:hlinkClick r:id="rId2" tooltip="Greek language"/>
              </a:rPr>
              <a:t>Greek</a:t>
            </a:r>
            <a:r>
              <a:rPr lang="en-US" sz="2000" dirty="0"/>
              <a:t>: κατα</a:t>
            </a:r>
            <a:r>
              <a:rPr lang="en-US" sz="2000" dirty="0" err="1"/>
              <a:t>λύτης</a:t>
            </a:r>
            <a:r>
              <a:rPr lang="en-US" sz="2000" dirty="0"/>
              <a:t>, </a:t>
            </a:r>
            <a:r>
              <a:rPr lang="en-US" sz="2000" i="1" dirty="0" err="1"/>
              <a:t>catalytēs</a:t>
            </a:r>
            <a:r>
              <a:rPr lang="en-US" sz="2000" dirty="0"/>
              <a:t>) is a substance that accelerates the </a:t>
            </a:r>
            <a:r>
              <a:rPr lang="en-US" sz="2000" dirty="0">
                <a:hlinkClick r:id="rId3" tooltip="Rate"/>
              </a:rPr>
              <a:t>rate</a:t>
            </a:r>
            <a:r>
              <a:rPr lang="en-US" sz="2000" dirty="0"/>
              <a:t> of a </a:t>
            </a:r>
            <a:r>
              <a:rPr lang="en-US" sz="2000" dirty="0">
                <a:hlinkClick r:id="rId4" tooltip="Chemical reaction"/>
              </a:rPr>
              <a:t>chemical reaction</a:t>
            </a:r>
            <a:r>
              <a:rPr lang="en-US" sz="2000" dirty="0"/>
              <a:t> without itself being transformed or consumed by the reaction.  </a:t>
            </a:r>
          </a:p>
        </p:txBody>
      </p:sp>
      <p:sp>
        <p:nvSpPr>
          <p:cNvPr id="3" name="Freeform 7"/>
          <p:cNvSpPr>
            <a:spLocks/>
          </p:cNvSpPr>
          <p:nvPr/>
        </p:nvSpPr>
        <p:spPr bwMode="auto">
          <a:xfrm>
            <a:off x="2498784" y="2378015"/>
            <a:ext cx="2819400" cy="2908300"/>
          </a:xfrm>
          <a:custGeom>
            <a:avLst/>
            <a:gdLst>
              <a:gd name="T0" fmla="*/ 0 w 2400"/>
              <a:gd name="T1" fmla="*/ 1640321 h 2312"/>
              <a:gd name="T2" fmla="*/ 394716 w 2400"/>
              <a:gd name="T3" fmla="*/ 2062981 h 2312"/>
              <a:gd name="T4" fmla="*/ 676656 w 2400"/>
              <a:gd name="T5" fmla="*/ 1579942 h 2312"/>
              <a:gd name="T6" fmla="*/ 958596 w 2400"/>
              <a:gd name="T7" fmla="*/ 372343 h 2312"/>
              <a:gd name="T8" fmla="*/ 1240536 w 2400"/>
              <a:gd name="T9" fmla="*/ 10063 h 2312"/>
              <a:gd name="T10" fmla="*/ 1635252 w 2400"/>
              <a:gd name="T11" fmla="*/ 432723 h 2312"/>
              <a:gd name="T12" fmla="*/ 2029968 w 2400"/>
              <a:gd name="T13" fmla="*/ 2485640 h 2312"/>
              <a:gd name="T14" fmla="*/ 2481072 w 2400"/>
              <a:gd name="T15" fmla="*/ 2847920 h 2312"/>
              <a:gd name="T16" fmla="*/ 2819400 w 2400"/>
              <a:gd name="T17" fmla="*/ 2123361 h 23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00" h="2312">
                <a:moveTo>
                  <a:pt x="0" y="1304"/>
                </a:moveTo>
                <a:cubicBezTo>
                  <a:pt x="120" y="1476"/>
                  <a:pt x="240" y="1648"/>
                  <a:pt x="336" y="1640"/>
                </a:cubicBezTo>
                <a:cubicBezTo>
                  <a:pt x="432" y="1632"/>
                  <a:pt x="496" y="1480"/>
                  <a:pt x="576" y="1256"/>
                </a:cubicBezTo>
                <a:cubicBezTo>
                  <a:pt x="656" y="1032"/>
                  <a:pt x="736" y="504"/>
                  <a:pt x="816" y="296"/>
                </a:cubicBezTo>
                <a:cubicBezTo>
                  <a:pt x="896" y="88"/>
                  <a:pt x="960" y="0"/>
                  <a:pt x="1056" y="8"/>
                </a:cubicBezTo>
                <a:cubicBezTo>
                  <a:pt x="1152" y="16"/>
                  <a:pt x="1280" y="16"/>
                  <a:pt x="1392" y="344"/>
                </a:cubicBezTo>
                <a:cubicBezTo>
                  <a:pt x="1504" y="672"/>
                  <a:pt x="1608" y="1656"/>
                  <a:pt x="1728" y="1976"/>
                </a:cubicBezTo>
                <a:cubicBezTo>
                  <a:pt x="1848" y="2296"/>
                  <a:pt x="2000" y="2312"/>
                  <a:pt x="2112" y="2264"/>
                </a:cubicBezTo>
                <a:cubicBezTo>
                  <a:pt x="2224" y="2216"/>
                  <a:pt x="2352" y="1784"/>
                  <a:pt x="2400" y="1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498784" y="4449703"/>
            <a:ext cx="749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A + B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700647" y="519741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746559" y="237801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2651184" y="4443353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3870384" y="524980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4022784" y="443541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544947" y="467195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800">
                <a:solidFill>
                  <a:srgbClr val="FF0000"/>
                </a:solidFill>
                <a:cs typeface="Arial" pitchFamily="34" charset="0"/>
              </a:rPr>
              <a:t>Δ</a:t>
            </a:r>
            <a:r>
              <a:rPr lang="en-US" sz="1800">
                <a:solidFill>
                  <a:srgbClr val="FF0000"/>
                </a:solidFill>
                <a:cs typeface="Arial" pitchFamily="34" charset="0"/>
              </a:rPr>
              <a:t>G</a:t>
            </a:r>
            <a:endParaRPr lang="el-GR" sz="180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702109" y="3252728"/>
            <a:ext cx="420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rgbClr val="FF0000"/>
                </a:solidFill>
                <a:latin typeface="Arial" charset="0"/>
                <a:ea typeface="ＭＳ Ｐゴシック" charset="0"/>
              </a:rPr>
              <a:t>E</a:t>
            </a:r>
            <a:r>
              <a:rPr lang="en-US" sz="1800" baseline="-25000" dirty="0" err="1">
                <a:solidFill>
                  <a:srgbClr val="FF0000"/>
                </a:solidFill>
                <a:latin typeface="Arial" charset="0"/>
                <a:ea typeface="ＭＳ Ｐゴシック" charset="0"/>
              </a:rPr>
              <a:t>a</a:t>
            </a:r>
            <a:endParaRPr lang="en-US" sz="1800" baseline="-250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152834" y="5745103"/>
            <a:ext cx="14128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Arial" charset="0"/>
                <a:ea typeface="ＭＳ Ｐゴシック" charset="0"/>
              </a:rPr>
              <a:t>uncatalyzed</a:t>
            </a:r>
          </a:p>
        </p:txBody>
      </p:sp>
      <p:sp>
        <p:nvSpPr>
          <p:cNvPr id="13" name="Freeform 17"/>
          <p:cNvSpPr>
            <a:spLocks/>
          </p:cNvSpPr>
          <p:nvPr/>
        </p:nvSpPr>
        <p:spPr bwMode="auto">
          <a:xfrm>
            <a:off x="6689784" y="2378015"/>
            <a:ext cx="2819400" cy="2908300"/>
          </a:xfrm>
          <a:custGeom>
            <a:avLst/>
            <a:gdLst>
              <a:gd name="T0" fmla="*/ 0 w 2400"/>
              <a:gd name="T1" fmla="*/ 1640321 h 2312"/>
              <a:gd name="T2" fmla="*/ 394716 w 2400"/>
              <a:gd name="T3" fmla="*/ 2062981 h 2312"/>
              <a:gd name="T4" fmla="*/ 676656 w 2400"/>
              <a:gd name="T5" fmla="*/ 1579942 h 2312"/>
              <a:gd name="T6" fmla="*/ 958596 w 2400"/>
              <a:gd name="T7" fmla="*/ 372343 h 2312"/>
              <a:gd name="T8" fmla="*/ 1240536 w 2400"/>
              <a:gd name="T9" fmla="*/ 10063 h 2312"/>
              <a:gd name="T10" fmla="*/ 1635252 w 2400"/>
              <a:gd name="T11" fmla="*/ 432723 h 2312"/>
              <a:gd name="T12" fmla="*/ 2029968 w 2400"/>
              <a:gd name="T13" fmla="*/ 2485640 h 2312"/>
              <a:gd name="T14" fmla="*/ 2481072 w 2400"/>
              <a:gd name="T15" fmla="*/ 2847920 h 2312"/>
              <a:gd name="T16" fmla="*/ 2819400 w 2400"/>
              <a:gd name="T17" fmla="*/ 2123361 h 23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00" h="2312">
                <a:moveTo>
                  <a:pt x="0" y="1304"/>
                </a:moveTo>
                <a:cubicBezTo>
                  <a:pt x="120" y="1476"/>
                  <a:pt x="240" y="1648"/>
                  <a:pt x="336" y="1640"/>
                </a:cubicBezTo>
                <a:cubicBezTo>
                  <a:pt x="432" y="1632"/>
                  <a:pt x="496" y="1480"/>
                  <a:pt x="576" y="1256"/>
                </a:cubicBezTo>
                <a:cubicBezTo>
                  <a:pt x="656" y="1032"/>
                  <a:pt x="736" y="504"/>
                  <a:pt x="816" y="296"/>
                </a:cubicBezTo>
                <a:cubicBezTo>
                  <a:pt x="896" y="88"/>
                  <a:pt x="960" y="0"/>
                  <a:pt x="1056" y="8"/>
                </a:cubicBezTo>
                <a:cubicBezTo>
                  <a:pt x="1152" y="16"/>
                  <a:pt x="1280" y="16"/>
                  <a:pt x="1392" y="344"/>
                </a:cubicBezTo>
                <a:cubicBezTo>
                  <a:pt x="1504" y="672"/>
                  <a:pt x="1608" y="1656"/>
                  <a:pt x="1728" y="1976"/>
                </a:cubicBezTo>
                <a:cubicBezTo>
                  <a:pt x="1848" y="2296"/>
                  <a:pt x="2000" y="2312"/>
                  <a:pt x="2112" y="2264"/>
                </a:cubicBezTo>
                <a:cubicBezTo>
                  <a:pt x="2224" y="2216"/>
                  <a:pt x="2352" y="1784"/>
                  <a:pt x="2400" y="1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559609" y="4449703"/>
            <a:ext cx="95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A + B +</a:t>
            </a:r>
          </a:p>
          <a:p>
            <a:pPr algn="ctr"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catalyst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8490009" y="5197415"/>
            <a:ext cx="1384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C + catalyst</a:t>
            </a:r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7931209" y="2916178"/>
            <a:ext cx="6350" cy="151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6842184" y="4443353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8061384" y="524980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8213784" y="443541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7735947" y="467195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800">
                <a:solidFill>
                  <a:srgbClr val="FF0000"/>
                </a:solidFill>
                <a:cs typeface="Arial" pitchFamily="34" charset="0"/>
              </a:rPr>
              <a:t>Δ</a:t>
            </a:r>
            <a:r>
              <a:rPr lang="en-US" sz="1800">
                <a:solidFill>
                  <a:srgbClr val="FF0000"/>
                </a:solidFill>
                <a:cs typeface="Arial" pitchFamily="34" charset="0"/>
              </a:rPr>
              <a:t>G</a:t>
            </a:r>
            <a:endParaRPr lang="el-GR" sz="180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7893109" y="3252728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E</a:t>
            </a:r>
            <a:r>
              <a:rPr lang="en-US" sz="1800" baseline="-25000">
                <a:solidFill>
                  <a:srgbClr val="FF0000"/>
                </a:solidFill>
              </a:rPr>
              <a:t>a</a:t>
            </a:r>
            <a:r>
              <a:rPr lang="en-US" sz="1800">
                <a:solidFill>
                  <a:srgbClr val="FF0000"/>
                </a:solidFill>
                <a:cs typeface="Arial" pitchFamily="34" charset="0"/>
              </a:rPr>
              <a:t>′</a:t>
            </a:r>
            <a:endParaRPr lang="en-US" sz="1800" baseline="-2500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7597834" y="5745103"/>
            <a:ext cx="11588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Arial" charset="0"/>
                <a:ea typeface="ＭＳ Ｐゴシック" charset="0"/>
              </a:rPr>
              <a:t>catalyzed</a:t>
            </a:r>
          </a:p>
        </p:txBody>
      </p:sp>
      <p:sp>
        <p:nvSpPr>
          <p:cNvPr id="23" name="Freeform 28"/>
          <p:cNvSpPr>
            <a:spLocks/>
          </p:cNvSpPr>
          <p:nvPr/>
        </p:nvSpPr>
        <p:spPr bwMode="auto">
          <a:xfrm>
            <a:off x="7404159" y="2860615"/>
            <a:ext cx="1098550" cy="965200"/>
          </a:xfrm>
          <a:custGeom>
            <a:avLst/>
            <a:gdLst>
              <a:gd name="T0" fmla="*/ 0 w 720"/>
              <a:gd name="T1" fmla="*/ 965200 h 608"/>
              <a:gd name="T2" fmla="*/ 292947 w 720"/>
              <a:gd name="T3" fmla="*/ 203200 h 608"/>
              <a:gd name="T4" fmla="*/ 585893 w 720"/>
              <a:gd name="T5" fmla="*/ 50800 h 608"/>
              <a:gd name="T6" fmla="*/ 952077 w 720"/>
              <a:gd name="T7" fmla="*/ 508000 h 608"/>
              <a:gd name="T8" fmla="*/ 1098550 w 720"/>
              <a:gd name="T9" fmla="*/ 889000 h 6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0" h="608">
                <a:moveTo>
                  <a:pt x="0" y="608"/>
                </a:moveTo>
                <a:cubicBezTo>
                  <a:pt x="64" y="416"/>
                  <a:pt x="128" y="224"/>
                  <a:pt x="192" y="128"/>
                </a:cubicBezTo>
                <a:cubicBezTo>
                  <a:pt x="256" y="32"/>
                  <a:pt x="312" y="0"/>
                  <a:pt x="384" y="32"/>
                </a:cubicBezTo>
                <a:cubicBezTo>
                  <a:pt x="456" y="64"/>
                  <a:pt x="568" y="232"/>
                  <a:pt x="624" y="320"/>
                </a:cubicBezTo>
                <a:cubicBezTo>
                  <a:pt x="680" y="408"/>
                  <a:pt x="704" y="520"/>
                  <a:pt x="720" y="56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5089584" y="2390715"/>
            <a:ext cx="165893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k(T) = k</a:t>
            </a:r>
            <a:r>
              <a:rPr lang="en-US" sz="1800" baseline="-25000" dirty="0"/>
              <a:t>0</a:t>
            </a:r>
            <a:r>
              <a:rPr lang="en-US" sz="1800" dirty="0"/>
              <a:t>e</a:t>
            </a:r>
            <a:r>
              <a:rPr lang="en-US" sz="1800" baseline="30000" dirty="0">
                <a:cs typeface="Arial" pitchFamily="34" charset="0"/>
              </a:rPr>
              <a:t>-Ea/RT</a:t>
            </a:r>
          </a:p>
          <a:p>
            <a:pPr algn="ctr"/>
            <a:r>
              <a:rPr lang="en-US" sz="1800" dirty="0" err="1">
                <a:cs typeface="Arial" pitchFamily="34" charset="0"/>
              </a:rPr>
              <a:t>E</a:t>
            </a:r>
            <a:r>
              <a:rPr lang="en-US" sz="1800" baseline="-25000" dirty="0" err="1">
                <a:cs typeface="Arial" pitchFamily="34" charset="0"/>
              </a:rPr>
              <a:t>a</a:t>
            </a:r>
            <a:r>
              <a:rPr lang="en-US" sz="1800" dirty="0">
                <a:cs typeface="Arial" pitchFamily="34" charset="0"/>
              </a:rPr>
              <a:t>′ &lt; </a:t>
            </a:r>
            <a:r>
              <a:rPr lang="en-US" sz="1800" dirty="0" err="1">
                <a:cs typeface="Arial" pitchFamily="34" charset="0"/>
              </a:rPr>
              <a:t>E</a:t>
            </a:r>
            <a:r>
              <a:rPr lang="en-US" sz="1800" baseline="-25000" dirty="0" err="1">
                <a:cs typeface="Arial" pitchFamily="34" charset="0"/>
              </a:rPr>
              <a:t>a</a:t>
            </a:r>
            <a:endParaRPr lang="en-US" sz="1800" baseline="-25000" dirty="0">
              <a:cs typeface="Arial" pitchFamily="34" charset="0"/>
            </a:endParaRPr>
          </a:p>
          <a:p>
            <a:pPr algn="ctr"/>
            <a:r>
              <a:rPr lang="en-US" sz="1800" dirty="0">
                <a:cs typeface="Arial" pitchFamily="34" charset="0"/>
              </a:rPr>
              <a:t>k</a:t>
            </a:r>
            <a:r>
              <a:rPr lang="en-US" sz="1800" baseline="-25000" dirty="0">
                <a:cs typeface="Arial" pitchFamily="34" charset="0"/>
              </a:rPr>
              <a:t>0</a:t>
            </a:r>
            <a:r>
              <a:rPr lang="en-US" sz="1800" dirty="0">
                <a:cs typeface="Arial" pitchFamily="34" charset="0"/>
              </a:rPr>
              <a:t>′ &gt; k</a:t>
            </a:r>
            <a:r>
              <a:rPr lang="en-US" sz="1800" baseline="-25000" dirty="0">
                <a:cs typeface="Arial" pitchFamily="34" charset="0"/>
              </a:rPr>
              <a:t>0</a:t>
            </a:r>
          </a:p>
          <a:p>
            <a:pPr algn="ctr"/>
            <a:r>
              <a:rPr lang="en-US" sz="1800" dirty="0">
                <a:cs typeface="Arial" pitchFamily="34" charset="0"/>
              </a:rPr>
              <a:t>k′ &gt; k</a:t>
            </a:r>
          </a:p>
          <a:p>
            <a:pPr algn="ctr"/>
            <a:endParaRPr lang="en-US" sz="1800" dirty="0">
              <a:cs typeface="Arial" pitchFamily="34" charset="0"/>
            </a:endParaRPr>
          </a:p>
          <a:p>
            <a:pPr algn="ctr"/>
            <a:r>
              <a:rPr lang="el-GR" sz="1800" dirty="0">
                <a:solidFill>
                  <a:srgbClr val="FF0000"/>
                </a:solidFill>
              </a:rPr>
              <a:t>Δ</a:t>
            </a:r>
            <a:r>
              <a:rPr lang="en-US" sz="1800" dirty="0">
                <a:solidFill>
                  <a:srgbClr val="FF0000"/>
                </a:solidFill>
              </a:rPr>
              <a:t>G = </a:t>
            </a:r>
            <a:r>
              <a:rPr lang="el-GR" sz="1800" dirty="0">
                <a:solidFill>
                  <a:srgbClr val="FF0000"/>
                </a:solidFill>
              </a:rPr>
              <a:t>Δ</a:t>
            </a:r>
            <a:r>
              <a:rPr lang="en-US" sz="18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25" name="AutoShape 30"/>
          <p:cNvSpPr>
            <a:spLocks noChangeArrowheads="1"/>
          </p:cNvSpPr>
          <p:nvPr/>
        </p:nvSpPr>
        <p:spPr bwMode="auto">
          <a:xfrm>
            <a:off x="5165784" y="3597215"/>
            <a:ext cx="1828800" cy="152400"/>
          </a:xfrm>
          <a:custGeom>
            <a:avLst/>
            <a:gdLst>
              <a:gd name="T0" fmla="*/ 1371600 w 21600"/>
              <a:gd name="T1" fmla="*/ 0 h 21600"/>
              <a:gd name="T2" fmla="*/ 0 w 21600"/>
              <a:gd name="T3" fmla="*/ 76200 h 21600"/>
              <a:gd name="T4" fmla="*/ 1371600 w 21600"/>
              <a:gd name="T5" fmla="*/ 152400 h 21600"/>
              <a:gd name="T6" fmla="*/ 1828800 w 21600"/>
              <a:gd name="T7" fmla="*/ 76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290132" y="477777"/>
            <a:ext cx="3202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What is a </a:t>
            </a:r>
            <a:r>
              <a:rPr lang="ja-JP" altLang="en-US" sz="2800" b="1" dirty="0">
                <a:solidFill>
                  <a:srgbClr val="FF0000"/>
                </a:solidFill>
              </a:rPr>
              <a:t>“</a:t>
            </a:r>
            <a:r>
              <a:rPr lang="en-US" altLang="ja-JP" sz="2800" b="1" dirty="0">
                <a:solidFill>
                  <a:srgbClr val="FF0000"/>
                </a:solidFill>
              </a:rPr>
              <a:t>Catalyst</a:t>
            </a:r>
            <a:r>
              <a:rPr lang="ja-JP" altLang="en-US" sz="2800" b="1" dirty="0">
                <a:solidFill>
                  <a:srgbClr val="FF0000"/>
                </a:solidFill>
              </a:rPr>
              <a:t>”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7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6770298" cy="8159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Catalysts Open Up New Reaction Pathways</a:t>
            </a: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2782888" y="3478213"/>
            <a:ext cx="60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CH</a:t>
            </a:r>
            <a:r>
              <a:rPr lang="en-US" baseline="-25000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3241675" y="320675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3533775" y="3484563"/>
            <a:ext cx="60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CH</a:t>
            </a:r>
            <a:r>
              <a:rPr lang="en-US" baseline="-25000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75111" name="Line 7"/>
          <p:cNvSpPr>
            <a:spLocks noChangeShapeType="1"/>
          </p:cNvSpPr>
          <p:nvPr/>
        </p:nvSpPr>
        <p:spPr bwMode="auto">
          <a:xfrm>
            <a:off x="3373438" y="3051175"/>
            <a:ext cx="0" cy="185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5112" name="Line 8"/>
          <p:cNvSpPr>
            <a:spLocks noChangeShapeType="1"/>
          </p:cNvSpPr>
          <p:nvPr/>
        </p:nvSpPr>
        <p:spPr bwMode="auto">
          <a:xfrm>
            <a:off x="3425825" y="3051175"/>
            <a:ext cx="0" cy="185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5113" name="Line 9"/>
          <p:cNvSpPr>
            <a:spLocks noChangeShapeType="1"/>
          </p:cNvSpPr>
          <p:nvPr/>
        </p:nvSpPr>
        <p:spPr bwMode="auto">
          <a:xfrm flipV="1">
            <a:off x="3173413" y="3448051"/>
            <a:ext cx="131762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5114" name="Line 10"/>
          <p:cNvSpPr>
            <a:spLocks noChangeShapeType="1"/>
          </p:cNvSpPr>
          <p:nvPr/>
        </p:nvSpPr>
        <p:spPr bwMode="auto">
          <a:xfrm flipH="1" flipV="1">
            <a:off x="3478214" y="3448051"/>
            <a:ext cx="123825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3241675" y="2819400"/>
            <a:ext cx="3642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O</a:t>
            </a:r>
          </a:p>
        </p:txBody>
      </p:sp>
      <p:sp>
        <p:nvSpPr>
          <p:cNvPr id="175117" name="Line 13"/>
          <p:cNvSpPr>
            <a:spLocks noChangeShapeType="1"/>
          </p:cNvSpPr>
          <p:nvPr/>
        </p:nvSpPr>
        <p:spPr bwMode="auto">
          <a:xfrm>
            <a:off x="4114800" y="3276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5118" name="Text Box 14"/>
          <p:cNvSpPr txBox="1">
            <a:spLocks noChangeArrowheads="1"/>
          </p:cNvSpPr>
          <p:nvPr/>
        </p:nvSpPr>
        <p:spPr bwMode="auto">
          <a:xfrm>
            <a:off x="8193088" y="3478213"/>
            <a:ext cx="60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CH</a:t>
            </a:r>
            <a:r>
              <a:rPr lang="en-US" baseline="-25000"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8651875" y="320675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175120" name="Text Box 16"/>
          <p:cNvSpPr txBox="1">
            <a:spLocks noChangeArrowheads="1"/>
          </p:cNvSpPr>
          <p:nvPr/>
        </p:nvSpPr>
        <p:spPr bwMode="auto">
          <a:xfrm>
            <a:off x="8943975" y="3484563"/>
            <a:ext cx="60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CH</a:t>
            </a:r>
            <a:r>
              <a:rPr lang="en-US" baseline="-25000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75121" name="Line 17"/>
          <p:cNvSpPr>
            <a:spLocks noChangeShapeType="1"/>
          </p:cNvSpPr>
          <p:nvPr/>
        </p:nvSpPr>
        <p:spPr bwMode="auto">
          <a:xfrm>
            <a:off x="8799513" y="3067050"/>
            <a:ext cx="0" cy="185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5123" name="Line 19"/>
          <p:cNvSpPr>
            <a:spLocks noChangeShapeType="1"/>
          </p:cNvSpPr>
          <p:nvPr/>
        </p:nvSpPr>
        <p:spPr bwMode="auto">
          <a:xfrm flipV="1">
            <a:off x="8583613" y="3448051"/>
            <a:ext cx="131762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5124" name="Line 20"/>
          <p:cNvSpPr>
            <a:spLocks noChangeShapeType="1"/>
          </p:cNvSpPr>
          <p:nvPr/>
        </p:nvSpPr>
        <p:spPr bwMode="auto">
          <a:xfrm flipH="1" flipV="1">
            <a:off x="8888414" y="3448051"/>
            <a:ext cx="123825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5125" name="Text Box 21"/>
          <p:cNvSpPr txBox="1">
            <a:spLocks noChangeArrowheads="1"/>
          </p:cNvSpPr>
          <p:nvPr/>
        </p:nvSpPr>
        <p:spPr bwMode="auto">
          <a:xfrm>
            <a:off x="8651876" y="2819400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OH</a:t>
            </a:r>
          </a:p>
        </p:txBody>
      </p:sp>
      <p:sp>
        <p:nvSpPr>
          <p:cNvPr id="175126" name="Line 22"/>
          <p:cNvSpPr>
            <a:spLocks noChangeShapeType="1"/>
          </p:cNvSpPr>
          <p:nvPr/>
        </p:nvSpPr>
        <p:spPr bwMode="auto">
          <a:xfrm flipV="1">
            <a:off x="8610601" y="3489326"/>
            <a:ext cx="131763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5127" name="Text Box 23"/>
          <p:cNvSpPr txBox="1">
            <a:spLocks noChangeArrowheads="1"/>
          </p:cNvSpPr>
          <p:nvPr/>
        </p:nvSpPr>
        <p:spPr bwMode="auto">
          <a:xfrm>
            <a:off x="2743200" y="3846513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propanone</a:t>
            </a:r>
          </a:p>
        </p:txBody>
      </p:sp>
      <p:sp>
        <p:nvSpPr>
          <p:cNvPr id="175128" name="Text Box 24"/>
          <p:cNvSpPr txBox="1">
            <a:spLocks noChangeArrowheads="1"/>
          </p:cNvSpPr>
          <p:nvPr/>
        </p:nvSpPr>
        <p:spPr bwMode="auto">
          <a:xfrm>
            <a:off x="8299450" y="3841751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propenol</a:t>
            </a:r>
          </a:p>
        </p:txBody>
      </p:sp>
      <p:sp>
        <p:nvSpPr>
          <p:cNvPr id="175129" name="Rectangle 25"/>
          <p:cNvSpPr>
            <a:spLocks noChangeArrowheads="1"/>
          </p:cNvSpPr>
          <p:nvPr/>
        </p:nvSpPr>
        <p:spPr bwMode="auto">
          <a:xfrm>
            <a:off x="5562600" y="2286000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5131" name="Text Box 27"/>
          <p:cNvSpPr txBox="1">
            <a:spLocks noChangeArrowheads="1"/>
          </p:cNvSpPr>
          <p:nvPr/>
        </p:nvSpPr>
        <p:spPr bwMode="auto">
          <a:xfrm>
            <a:off x="5205413" y="2651125"/>
            <a:ext cx="60305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H</a:t>
            </a:r>
            <a:r>
              <a:rPr lang="en-US" baseline="-25000">
                <a:latin typeface="Arial" charset="0"/>
                <a:ea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175132" name="Text Box 28"/>
          <p:cNvSpPr txBox="1">
            <a:spLocks noChangeArrowheads="1"/>
          </p:cNvSpPr>
          <p:nvPr/>
        </p:nvSpPr>
        <p:spPr bwMode="auto">
          <a:xfrm>
            <a:off x="5410200" y="2133600"/>
            <a:ext cx="35137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H</a:t>
            </a:r>
          </a:p>
        </p:txBody>
      </p:sp>
      <p:sp>
        <p:nvSpPr>
          <p:cNvPr id="175133" name="Text Box 29"/>
          <p:cNvSpPr txBox="1">
            <a:spLocks noChangeArrowheads="1"/>
          </p:cNvSpPr>
          <p:nvPr/>
        </p:nvSpPr>
        <p:spPr bwMode="auto">
          <a:xfrm>
            <a:off x="6011863" y="2133600"/>
            <a:ext cx="364202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O</a:t>
            </a:r>
          </a:p>
        </p:txBody>
      </p:sp>
      <p:sp>
        <p:nvSpPr>
          <p:cNvPr id="175134" name="Text Box 30"/>
          <p:cNvSpPr txBox="1">
            <a:spLocks noChangeArrowheads="1"/>
          </p:cNvSpPr>
          <p:nvPr/>
        </p:nvSpPr>
        <p:spPr bwMode="auto">
          <a:xfrm>
            <a:off x="6011863" y="2643188"/>
            <a:ext cx="35137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175135" name="Text Box 31"/>
          <p:cNvSpPr txBox="1">
            <a:spLocks noChangeArrowheads="1"/>
          </p:cNvSpPr>
          <p:nvPr/>
        </p:nvSpPr>
        <p:spPr bwMode="auto">
          <a:xfrm>
            <a:off x="6329363" y="2871788"/>
            <a:ext cx="60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CH</a:t>
            </a:r>
            <a:r>
              <a:rPr lang="en-US" baseline="-25000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75136" name="Line 32"/>
          <p:cNvSpPr>
            <a:spLocks noChangeShapeType="1"/>
          </p:cNvSpPr>
          <p:nvPr/>
        </p:nvSpPr>
        <p:spPr bwMode="auto">
          <a:xfrm flipH="1" flipV="1">
            <a:off x="6273801" y="2835276"/>
            <a:ext cx="123825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5137" name="AutoShape 33"/>
          <p:cNvSpPr>
            <a:spLocks noChangeArrowheads="1"/>
          </p:cNvSpPr>
          <p:nvPr/>
        </p:nvSpPr>
        <p:spPr bwMode="auto">
          <a:xfrm>
            <a:off x="5105400" y="2057400"/>
            <a:ext cx="1828800" cy="11430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5138" name="Text Box 34"/>
          <p:cNvSpPr txBox="1">
            <a:spLocks noChangeArrowheads="1"/>
          </p:cNvSpPr>
          <p:nvPr/>
        </p:nvSpPr>
        <p:spPr bwMode="auto">
          <a:xfrm>
            <a:off x="6934200" y="18653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cs typeface="Arial" pitchFamily="34" charset="0"/>
              </a:rPr>
              <a:t>‡</a:t>
            </a:r>
          </a:p>
        </p:txBody>
      </p:sp>
      <p:sp>
        <p:nvSpPr>
          <p:cNvPr id="175139" name="AutoShape 35"/>
          <p:cNvSpPr>
            <a:spLocks noChangeArrowheads="1"/>
          </p:cNvSpPr>
          <p:nvPr/>
        </p:nvSpPr>
        <p:spPr bwMode="auto">
          <a:xfrm>
            <a:off x="5181600" y="1752600"/>
            <a:ext cx="1676400" cy="1752600"/>
          </a:xfrm>
          <a:custGeom>
            <a:avLst/>
            <a:gdLst>
              <a:gd name="T0" fmla="*/ 838200 w 21600"/>
              <a:gd name="T1" fmla="*/ 0 h 21600"/>
              <a:gd name="T2" fmla="*/ 245484 w 21600"/>
              <a:gd name="T3" fmla="*/ 256642 h 21600"/>
              <a:gd name="T4" fmla="*/ 0 w 21600"/>
              <a:gd name="T5" fmla="*/ 876300 h 21600"/>
              <a:gd name="T6" fmla="*/ 245484 w 21600"/>
              <a:gd name="T7" fmla="*/ 1495958 h 21600"/>
              <a:gd name="T8" fmla="*/ 838200 w 21600"/>
              <a:gd name="T9" fmla="*/ 1752600 h 21600"/>
              <a:gd name="T10" fmla="*/ 1430916 w 21600"/>
              <a:gd name="T11" fmla="*/ 1495958 h 21600"/>
              <a:gd name="T12" fmla="*/ 1676400 w 21600"/>
              <a:gd name="T13" fmla="*/ 876300 h 21600"/>
              <a:gd name="T14" fmla="*/ 1430916 w 21600"/>
              <a:gd name="T15" fmla="*/ 2566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5140" name="Freeform 36"/>
          <p:cNvSpPr>
            <a:spLocks/>
          </p:cNvSpPr>
          <p:nvPr/>
        </p:nvSpPr>
        <p:spPr bwMode="auto">
          <a:xfrm flipH="1">
            <a:off x="3962400" y="3962400"/>
            <a:ext cx="4114800" cy="1993900"/>
          </a:xfrm>
          <a:custGeom>
            <a:avLst/>
            <a:gdLst>
              <a:gd name="T0" fmla="*/ 0 w 2400"/>
              <a:gd name="T1" fmla="*/ 1124587 h 2312"/>
              <a:gd name="T2" fmla="*/ 576072 w 2400"/>
              <a:gd name="T3" fmla="*/ 1414358 h 2312"/>
              <a:gd name="T4" fmla="*/ 987552 w 2400"/>
              <a:gd name="T5" fmla="*/ 1083191 h 2312"/>
              <a:gd name="T6" fmla="*/ 1399032 w 2400"/>
              <a:gd name="T7" fmla="*/ 255274 h 2312"/>
              <a:gd name="T8" fmla="*/ 1810512 w 2400"/>
              <a:gd name="T9" fmla="*/ 6899 h 2312"/>
              <a:gd name="T10" fmla="*/ 2386584 w 2400"/>
              <a:gd name="T11" fmla="*/ 296670 h 2312"/>
              <a:gd name="T12" fmla="*/ 2962656 w 2400"/>
              <a:gd name="T13" fmla="*/ 1704129 h 2312"/>
              <a:gd name="T14" fmla="*/ 3621024 w 2400"/>
              <a:gd name="T15" fmla="*/ 1952504 h 2312"/>
              <a:gd name="T16" fmla="*/ 4114800 w 2400"/>
              <a:gd name="T17" fmla="*/ 1455754 h 23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00" h="2312">
                <a:moveTo>
                  <a:pt x="0" y="1304"/>
                </a:moveTo>
                <a:cubicBezTo>
                  <a:pt x="120" y="1476"/>
                  <a:pt x="240" y="1648"/>
                  <a:pt x="336" y="1640"/>
                </a:cubicBezTo>
                <a:cubicBezTo>
                  <a:pt x="432" y="1632"/>
                  <a:pt x="496" y="1480"/>
                  <a:pt x="576" y="1256"/>
                </a:cubicBezTo>
                <a:cubicBezTo>
                  <a:pt x="656" y="1032"/>
                  <a:pt x="736" y="504"/>
                  <a:pt x="816" y="296"/>
                </a:cubicBezTo>
                <a:cubicBezTo>
                  <a:pt x="896" y="88"/>
                  <a:pt x="960" y="0"/>
                  <a:pt x="1056" y="8"/>
                </a:cubicBezTo>
                <a:cubicBezTo>
                  <a:pt x="1152" y="16"/>
                  <a:pt x="1280" y="16"/>
                  <a:pt x="1392" y="344"/>
                </a:cubicBezTo>
                <a:cubicBezTo>
                  <a:pt x="1504" y="672"/>
                  <a:pt x="1608" y="1656"/>
                  <a:pt x="1728" y="1976"/>
                </a:cubicBezTo>
                <a:cubicBezTo>
                  <a:pt x="1848" y="2296"/>
                  <a:pt x="2000" y="2312"/>
                  <a:pt x="2112" y="2264"/>
                </a:cubicBezTo>
                <a:cubicBezTo>
                  <a:pt x="2224" y="2216"/>
                  <a:pt x="2352" y="1784"/>
                  <a:pt x="2400" y="1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5141" name="Text Box 37"/>
          <p:cNvSpPr txBox="1">
            <a:spLocks noChangeArrowheads="1"/>
          </p:cNvSpPr>
          <p:nvPr/>
        </p:nvSpPr>
        <p:spPr bwMode="auto">
          <a:xfrm>
            <a:off x="6013450" y="3603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cs typeface="Arial" pitchFamily="34" charset="0"/>
              </a:rPr>
              <a:t>‡</a:t>
            </a:r>
          </a:p>
        </p:txBody>
      </p:sp>
      <p:sp>
        <p:nvSpPr>
          <p:cNvPr id="175142" name="Text Box 38"/>
          <p:cNvSpPr txBox="1">
            <a:spLocks noChangeArrowheads="1"/>
          </p:cNvSpPr>
          <p:nvPr/>
        </p:nvSpPr>
        <p:spPr bwMode="auto">
          <a:xfrm>
            <a:off x="3997325" y="5867401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propanone</a:t>
            </a:r>
          </a:p>
        </p:txBody>
      </p:sp>
      <p:sp>
        <p:nvSpPr>
          <p:cNvPr id="175143" name="Text Box 39"/>
          <p:cNvSpPr txBox="1">
            <a:spLocks noChangeArrowheads="1"/>
          </p:cNvSpPr>
          <p:nvPr/>
        </p:nvSpPr>
        <p:spPr bwMode="auto">
          <a:xfrm>
            <a:off x="6950075" y="5289551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propenol</a:t>
            </a:r>
          </a:p>
        </p:txBody>
      </p:sp>
      <p:sp>
        <p:nvSpPr>
          <p:cNvPr id="175144" name="AutoShape 40"/>
          <p:cNvSpPr>
            <a:spLocks noChangeArrowheads="1"/>
          </p:cNvSpPr>
          <p:nvPr/>
        </p:nvSpPr>
        <p:spPr bwMode="auto">
          <a:xfrm>
            <a:off x="6096000" y="3962400"/>
            <a:ext cx="228600" cy="1981200"/>
          </a:xfrm>
          <a:prstGeom prst="upDownArrow">
            <a:avLst>
              <a:gd name="adj1" fmla="val 50000"/>
              <a:gd name="adj2" fmla="val 17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36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14088" y="233694"/>
            <a:ext cx="6742651" cy="70167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Catalysts Open Up New Reaction Pathways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2782888" y="3478213"/>
            <a:ext cx="60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CH</a:t>
            </a:r>
            <a:r>
              <a:rPr lang="en-US" baseline="-25000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3241675" y="320675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3533775" y="3484563"/>
            <a:ext cx="60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CH</a:t>
            </a:r>
            <a:r>
              <a:rPr lang="en-US" baseline="-25000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78182" name="Line 6"/>
          <p:cNvSpPr>
            <a:spLocks noChangeShapeType="1"/>
          </p:cNvSpPr>
          <p:nvPr/>
        </p:nvSpPr>
        <p:spPr bwMode="auto">
          <a:xfrm>
            <a:off x="3373438" y="3051175"/>
            <a:ext cx="0" cy="185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8183" name="Line 7"/>
          <p:cNvSpPr>
            <a:spLocks noChangeShapeType="1"/>
          </p:cNvSpPr>
          <p:nvPr/>
        </p:nvSpPr>
        <p:spPr bwMode="auto">
          <a:xfrm>
            <a:off x="3425825" y="3051175"/>
            <a:ext cx="0" cy="185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8184" name="Line 8"/>
          <p:cNvSpPr>
            <a:spLocks noChangeShapeType="1"/>
          </p:cNvSpPr>
          <p:nvPr/>
        </p:nvSpPr>
        <p:spPr bwMode="auto">
          <a:xfrm flipV="1">
            <a:off x="3173413" y="3448051"/>
            <a:ext cx="131762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 flipH="1" flipV="1">
            <a:off x="3478214" y="3448051"/>
            <a:ext cx="123825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3241675" y="2819400"/>
            <a:ext cx="3642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O</a:t>
            </a:r>
          </a:p>
        </p:txBody>
      </p:sp>
      <p:sp>
        <p:nvSpPr>
          <p:cNvPr id="178187" name="Line 11"/>
          <p:cNvSpPr>
            <a:spLocks noChangeShapeType="1"/>
          </p:cNvSpPr>
          <p:nvPr/>
        </p:nvSpPr>
        <p:spPr bwMode="auto">
          <a:xfrm>
            <a:off x="4114800" y="3276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8188" name="Text Box 12"/>
          <p:cNvSpPr txBox="1">
            <a:spLocks noChangeArrowheads="1"/>
          </p:cNvSpPr>
          <p:nvPr/>
        </p:nvSpPr>
        <p:spPr bwMode="auto">
          <a:xfrm>
            <a:off x="8193088" y="3478213"/>
            <a:ext cx="60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CH</a:t>
            </a:r>
            <a:r>
              <a:rPr lang="en-US" baseline="-25000"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8651875" y="320675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8943975" y="3484563"/>
            <a:ext cx="60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CH</a:t>
            </a:r>
            <a:r>
              <a:rPr lang="en-US" baseline="-25000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78191" name="Line 15"/>
          <p:cNvSpPr>
            <a:spLocks noChangeShapeType="1"/>
          </p:cNvSpPr>
          <p:nvPr/>
        </p:nvSpPr>
        <p:spPr bwMode="auto">
          <a:xfrm>
            <a:off x="8799513" y="3067050"/>
            <a:ext cx="0" cy="185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8192" name="Line 16"/>
          <p:cNvSpPr>
            <a:spLocks noChangeShapeType="1"/>
          </p:cNvSpPr>
          <p:nvPr/>
        </p:nvSpPr>
        <p:spPr bwMode="auto">
          <a:xfrm flipV="1">
            <a:off x="8583613" y="3448051"/>
            <a:ext cx="131762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8193" name="Line 17"/>
          <p:cNvSpPr>
            <a:spLocks noChangeShapeType="1"/>
          </p:cNvSpPr>
          <p:nvPr/>
        </p:nvSpPr>
        <p:spPr bwMode="auto">
          <a:xfrm flipH="1" flipV="1">
            <a:off x="8888414" y="3448051"/>
            <a:ext cx="123825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8194" name="Text Box 18"/>
          <p:cNvSpPr txBox="1">
            <a:spLocks noChangeArrowheads="1"/>
          </p:cNvSpPr>
          <p:nvPr/>
        </p:nvSpPr>
        <p:spPr bwMode="auto">
          <a:xfrm>
            <a:off x="8651876" y="2819400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OH</a:t>
            </a:r>
          </a:p>
        </p:txBody>
      </p:sp>
      <p:sp>
        <p:nvSpPr>
          <p:cNvPr id="178195" name="Line 19"/>
          <p:cNvSpPr>
            <a:spLocks noChangeShapeType="1"/>
          </p:cNvSpPr>
          <p:nvPr/>
        </p:nvSpPr>
        <p:spPr bwMode="auto">
          <a:xfrm flipV="1">
            <a:off x="8610601" y="3489326"/>
            <a:ext cx="131763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8196" name="Text Box 20"/>
          <p:cNvSpPr txBox="1">
            <a:spLocks noChangeArrowheads="1"/>
          </p:cNvSpPr>
          <p:nvPr/>
        </p:nvSpPr>
        <p:spPr bwMode="auto">
          <a:xfrm>
            <a:off x="2743200" y="3846513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propanone</a:t>
            </a:r>
          </a:p>
        </p:txBody>
      </p:sp>
      <p:sp>
        <p:nvSpPr>
          <p:cNvPr id="178197" name="Text Box 21"/>
          <p:cNvSpPr txBox="1">
            <a:spLocks noChangeArrowheads="1"/>
          </p:cNvSpPr>
          <p:nvPr/>
        </p:nvSpPr>
        <p:spPr bwMode="auto">
          <a:xfrm>
            <a:off x="8299450" y="3841751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propenol</a:t>
            </a:r>
          </a:p>
        </p:txBody>
      </p:sp>
      <p:sp>
        <p:nvSpPr>
          <p:cNvPr id="178208" name="Line 32"/>
          <p:cNvSpPr>
            <a:spLocks noChangeShapeType="1"/>
          </p:cNvSpPr>
          <p:nvPr/>
        </p:nvSpPr>
        <p:spPr bwMode="auto">
          <a:xfrm flipV="1">
            <a:off x="3733800" y="2133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8209" name="Text Box 33"/>
          <p:cNvSpPr txBox="1">
            <a:spLocks noChangeArrowheads="1"/>
          </p:cNvSpPr>
          <p:nvPr/>
        </p:nvSpPr>
        <p:spPr bwMode="auto">
          <a:xfrm>
            <a:off x="2751138" y="22780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8210" name="Text Box 34"/>
          <p:cNvSpPr txBox="1">
            <a:spLocks noChangeArrowheads="1"/>
          </p:cNvSpPr>
          <p:nvPr/>
        </p:nvSpPr>
        <p:spPr bwMode="auto">
          <a:xfrm>
            <a:off x="3886200" y="2057400"/>
            <a:ext cx="5581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OH</a:t>
            </a:r>
            <a:r>
              <a:rPr lang="en-US" baseline="30000">
                <a:solidFill>
                  <a:srgbClr val="FF0000"/>
                </a:solidFill>
                <a:cs typeface="Arial" pitchFamily="34" charset="0"/>
              </a:rPr>
              <a:t>−</a:t>
            </a:r>
          </a:p>
        </p:txBody>
      </p:sp>
      <p:sp>
        <p:nvSpPr>
          <p:cNvPr id="178219" name="Text Box 43"/>
          <p:cNvSpPr txBox="1">
            <a:spLocks noChangeArrowheads="1"/>
          </p:cNvSpPr>
          <p:nvPr/>
        </p:nvSpPr>
        <p:spPr bwMode="auto">
          <a:xfrm>
            <a:off x="5048250" y="1878013"/>
            <a:ext cx="60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CH</a:t>
            </a:r>
            <a:r>
              <a:rPr lang="en-US" baseline="-25000"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78220" name="Text Box 44"/>
          <p:cNvSpPr txBox="1">
            <a:spLocks noChangeArrowheads="1"/>
          </p:cNvSpPr>
          <p:nvPr/>
        </p:nvSpPr>
        <p:spPr bwMode="auto">
          <a:xfrm>
            <a:off x="5507038" y="160655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178221" name="Text Box 45"/>
          <p:cNvSpPr txBox="1">
            <a:spLocks noChangeArrowheads="1"/>
          </p:cNvSpPr>
          <p:nvPr/>
        </p:nvSpPr>
        <p:spPr bwMode="auto">
          <a:xfrm>
            <a:off x="5799138" y="1884363"/>
            <a:ext cx="60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CH</a:t>
            </a:r>
            <a:r>
              <a:rPr lang="en-US" baseline="-25000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78222" name="Line 46"/>
          <p:cNvSpPr>
            <a:spLocks noChangeShapeType="1"/>
          </p:cNvSpPr>
          <p:nvPr/>
        </p:nvSpPr>
        <p:spPr bwMode="auto">
          <a:xfrm>
            <a:off x="5654675" y="1466850"/>
            <a:ext cx="0" cy="185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8223" name="Line 47"/>
          <p:cNvSpPr>
            <a:spLocks noChangeShapeType="1"/>
          </p:cNvSpPr>
          <p:nvPr/>
        </p:nvSpPr>
        <p:spPr bwMode="auto">
          <a:xfrm flipV="1">
            <a:off x="5438776" y="1847851"/>
            <a:ext cx="131763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8224" name="Line 48"/>
          <p:cNvSpPr>
            <a:spLocks noChangeShapeType="1"/>
          </p:cNvSpPr>
          <p:nvPr/>
        </p:nvSpPr>
        <p:spPr bwMode="auto">
          <a:xfrm flipH="1" flipV="1">
            <a:off x="5743576" y="1847851"/>
            <a:ext cx="123825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8225" name="Text Box 49"/>
          <p:cNvSpPr txBox="1">
            <a:spLocks noChangeArrowheads="1"/>
          </p:cNvSpPr>
          <p:nvPr/>
        </p:nvSpPr>
        <p:spPr bwMode="auto">
          <a:xfrm>
            <a:off x="5507038" y="1219200"/>
            <a:ext cx="4138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</a:t>
            </a:r>
            <a:r>
              <a:rPr lang="en-US" baseline="30000">
                <a:cs typeface="Arial" pitchFamily="34" charset="0"/>
              </a:rPr>
              <a:t>−</a:t>
            </a:r>
          </a:p>
        </p:txBody>
      </p:sp>
      <p:sp>
        <p:nvSpPr>
          <p:cNvPr id="178226" name="Line 50"/>
          <p:cNvSpPr>
            <a:spLocks noChangeShapeType="1"/>
          </p:cNvSpPr>
          <p:nvPr/>
        </p:nvSpPr>
        <p:spPr bwMode="auto">
          <a:xfrm flipV="1">
            <a:off x="5465763" y="1889126"/>
            <a:ext cx="131762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8227" name="Text Box 51"/>
          <p:cNvSpPr txBox="1">
            <a:spLocks noChangeArrowheads="1"/>
          </p:cNvSpPr>
          <p:nvPr/>
        </p:nvSpPr>
        <p:spPr bwMode="auto">
          <a:xfrm>
            <a:off x="6038851" y="1524000"/>
            <a:ext cx="8146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latin typeface="Arial" charset="0"/>
                <a:ea typeface="ＭＳ Ｐゴシック" charset="0"/>
              </a:rPr>
              <a:t>+ H</a:t>
            </a:r>
            <a:r>
              <a:rPr lang="en-US" baseline="-25000">
                <a:solidFill>
                  <a:srgbClr val="FF0000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O</a:t>
            </a:r>
          </a:p>
        </p:txBody>
      </p:sp>
      <p:sp>
        <p:nvSpPr>
          <p:cNvPr id="178228" name="Line 52"/>
          <p:cNvSpPr>
            <a:spLocks noChangeShapeType="1"/>
          </p:cNvSpPr>
          <p:nvPr/>
        </p:nvSpPr>
        <p:spPr bwMode="auto">
          <a:xfrm>
            <a:off x="6477000" y="2133600"/>
            <a:ext cx="1600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8229" name="Text Box 53"/>
          <p:cNvSpPr txBox="1">
            <a:spLocks noChangeArrowheads="1"/>
          </p:cNvSpPr>
          <p:nvPr/>
        </p:nvSpPr>
        <p:spPr bwMode="auto">
          <a:xfrm>
            <a:off x="7010400" y="2057400"/>
            <a:ext cx="6735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Arial" pitchFamily="34" charset="0"/>
              </a:rPr>
              <a:t>−</a:t>
            </a:r>
            <a:r>
              <a:rPr lang="en-US">
                <a:solidFill>
                  <a:srgbClr val="FF0000"/>
                </a:solidFill>
              </a:rPr>
              <a:t>OH</a:t>
            </a:r>
            <a:r>
              <a:rPr lang="en-US" baseline="30000">
                <a:solidFill>
                  <a:srgbClr val="FF0000"/>
                </a:solidFill>
                <a:cs typeface="Arial" pitchFamily="34" charset="0"/>
              </a:rPr>
              <a:t>−</a:t>
            </a:r>
          </a:p>
        </p:txBody>
      </p:sp>
      <p:sp>
        <p:nvSpPr>
          <p:cNvPr id="178230" name="Arc 54"/>
          <p:cNvSpPr>
            <a:spLocks/>
          </p:cNvSpPr>
          <p:nvPr/>
        </p:nvSpPr>
        <p:spPr bwMode="auto">
          <a:xfrm rot="10800000" flipH="1" flipV="1">
            <a:off x="5943600" y="1371600"/>
            <a:ext cx="381000" cy="152400"/>
          </a:xfrm>
          <a:custGeom>
            <a:avLst/>
            <a:gdLst>
              <a:gd name="T0" fmla="*/ 0 w 21600"/>
              <a:gd name="T1" fmla="*/ 0 h 21600"/>
              <a:gd name="T2" fmla="*/ 3810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8231" name="Text Box 55"/>
          <p:cNvSpPr txBox="1">
            <a:spLocks noChangeArrowheads="1"/>
          </p:cNvSpPr>
          <p:nvPr/>
        </p:nvSpPr>
        <p:spPr bwMode="auto">
          <a:xfrm>
            <a:off x="5089526" y="2590800"/>
            <a:ext cx="17491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Base catalyzed</a:t>
            </a:r>
          </a:p>
        </p:txBody>
      </p:sp>
      <p:sp>
        <p:nvSpPr>
          <p:cNvPr id="178234" name="Freeform 58"/>
          <p:cNvSpPr>
            <a:spLocks/>
          </p:cNvSpPr>
          <p:nvPr/>
        </p:nvSpPr>
        <p:spPr bwMode="auto">
          <a:xfrm>
            <a:off x="3352800" y="4267200"/>
            <a:ext cx="4953000" cy="1600200"/>
          </a:xfrm>
          <a:custGeom>
            <a:avLst/>
            <a:gdLst>
              <a:gd name="T0" fmla="*/ 0 w 2688"/>
              <a:gd name="T1" fmla="*/ 990600 h 1008"/>
              <a:gd name="T2" fmla="*/ 176893 w 2688"/>
              <a:gd name="T3" fmla="*/ 1447800 h 1008"/>
              <a:gd name="T4" fmla="*/ 442232 w 2688"/>
              <a:gd name="T5" fmla="*/ 1600200 h 1008"/>
              <a:gd name="T6" fmla="*/ 707571 w 2688"/>
              <a:gd name="T7" fmla="*/ 1447800 h 1008"/>
              <a:gd name="T8" fmla="*/ 972911 w 2688"/>
              <a:gd name="T9" fmla="*/ 838200 h 1008"/>
              <a:gd name="T10" fmla="*/ 1149804 w 2688"/>
              <a:gd name="T11" fmla="*/ 304800 h 1008"/>
              <a:gd name="T12" fmla="*/ 1415143 w 2688"/>
              <a:gd name="T13" fmla="*/ 76200 h 1008"/>
              <a:gd name="T14" fmla="*/ 1768929 w 2688"/>
              <a:gd name="T15" fmla="*/ 228600 h 1008"/>
              <a:gd name="T16" fmla="*/ 2034268 w 2688"/>
              <a:gd name="T17" fmla="*/ 762000 h 1008"/>
              <a:gd name="T18" fmla="*/ 2211161 w 2688"/>
              <a:gd name="T19" fmla="*/ 1219200 h 1008"/>
              <a:gd name="T20" fmla="*/ 2476500 w 2688"/>
              <a:gd name="T21" fmla="*/ 1295400 h 1008"/>
              <a:gd name="T22" fmla="*/ 2741839 w 2688"/>
              <a:gd name="T23" fmla="*/ 990600 h 1008"/>
              <a:gd name="T24" fmla="*/ 2918732 w 2688"/>
              <a:gd name="T25" fmla="*/ 381000 h 1008"/>
              <a:gd name="T26" fmla="*/ 3095625 w 2688"/>
              <a:gd name="T27" fmla="*/ 76200 h 1008"/>
              <a:gd name="T28" fmla="*/ 3449411 w 2688"/>
              <a:gd name="T29" fmla="*/ 76200 h 1008"/>
              <a:gd name="T30" fmla="*/ 3803196 w 2688"/>
              <a:gd name="T31" fmla="*/ 533400 h 1008"/>
              <a:gd name="T32" fmla="*/ 4156982 w 2688"/>
              <a:gd name="T33" fmla="*/ 914400 h 1008"/>
              <a:gd name="T34" fmla="*/ 4599214 w 2688"/>
              <a:gd name="T35" fmla="*/ 990600 h 1008"/>
              <a:gd name="T36" fmla="*/ 4953000 w 2688"/>
              <a:gd name="T37" fmla="*/ 533400 h 10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688" h="1008">
                <a:moveTo>
                  <a:pt x="0" y="624"/>
                </a:moveTo>
                <a:cubicBezTo>
                  <a:pt x="28" y="736"/>
                  <a:pt x="56" y="848"/>
                  <a:pt x="96" y="912"/>
                </a:cubicBezTo>
                <a:cubicBezTo>
                  <a:pt x="136" y="976"/>
                  <a:pt x="192" y="1008"/>
                  <a:pt x="240" y="1008"/>
                </a:cubicBezTo>
                <a:cubicBezTo>
                  <a:pt x="288" y="1008"/>
                  <a:pt x="336" y="992"/>
                  <a:pt x="384" y="912"/>
                </a:cubicBezTo>
                <a:cubicBezTo>
                  <a:pt x="432" y="832"/>
                  <a:pt x="488" y="648"/>
                  <a:pt x="528" y="528"/>
                </a:cubicBezTo>
                <a:cubicBezTo>
                  <a:pt x="568" y="408"/>
                  <a:pt x="584" y="272"/>
                  <a:pt x="624" y="192"/>
                </a:cubicBezTo>
                <a:cubicBezTo>
                  <a:pt x="664" y="112"/>
                  <a:pt x="712" y="56"/>
                  <a:pt x="768" y="48"/>
                </a:cubicBezTo>
                <a:cubicBezTo>
                  <a:pt x="824" y="40"/>
                  <a:pt x="904" y="72"/>
                  <a:pt x="960" y="144"/>
                </a:cubicBezTo>
                <a:cubicBezTo>
                  <a:pt x="1016" y="216"/>
                  <a:pt x="1064" y="376"/>
                  <a:pt x="1104" y="480"/>
                </a:cubicBezTo>
                <a:cubicBezTo>
                  <a:pt x="1144" y="584"/>
                  <a:pt x="1160" y="712"/>
                  <a:pt x="1200" y="768"/>
                </a:cubicBezTo>
                <a:cubicBezTo>
                  <a:pt x="1240" y="824"/>
                  <a:pt x="1296" y="840"/>
                  <a:pt x="1344" y="816"/>
                </a:cubicBezTo>
                <a:cubicBezTo>
                  <a:pt x="1392" y="792"/>
                  <a:pt x="1448" y="720"/>
                  <a:pt x="1488" y="624"/>
                </a:cubicBezTo>
                <a:cubicBezTo>
                  <a:pt x="1528" y="528"/>
                  <a:pt x="1552" y="336"/>
                  <a:pt x="1584" y="240"/>
                </a:cubicBezTo>
                <a:cubicBezTo>
                  <a:pt x="1616" y="144"/>
                  <a:pt x="1632" y="80"/>
                  <a:pt x="1680" y="48"/>
                </a:cubicBezTo>
                <a:cubicBezTo>
                  <a:pt x="1728" y="16"/>
                  <a:pt x="1808" y="0"/>
                  <a:pt x="1872" y="48"/>
                </a:cubicBezTo>
                <a:cubicBezTo>
                  <a:pt x="1936" y="96"/>
                  <a:pt x="2000" y="248"/>
                  <a:pt x="2064" y="336"/>
                </a:cubicBezTo>
                <a:cubicBezTo>
                  <a:pt x="2128" y="424"/>
                  <a:pt x="2184" y="528"/>
                  <a:pt x="2256" y="576"/>
                </a:cubicBezTo>
                <a:cubicBezTo>
                  <a:pt x="2328" y="624"/>
                  <a:pt x="2424" y="664"/>
                  <a:pt x="2496" y="624"/>
                </a:cubicBezTo>
                <a:cubicBezTo>
                  <a:pt x="2568" y="584"/>
                  <a:pt x="2628" y="460"/>
                  <a:pt x="2688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35" name="Text Box 59"/>
          <p:cNvSpPr txBox="1">
            <a:spLocks noChangeArrowheads="1"/>
          </p:cNvSpPr>
          <p:nvPr/>
        </p:nvSpPr>
        <p:spPr bwMode="auto">
          <a:xfrm>
            <a:off x="3276600" y="5791200"/>
            <a:ext cx="12875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propanone</a:t>
            </a:r>
          </a:p>
        </p:txBody>
      </p:sp>
      <p:sp>
        <p:nvSpPr>
          <p:cNvPr id="178236" name="Text Box 60"/>
          <p:cNvSpPr txBox="1">
            <a:spLocks noChangeArrowheads="1"/>
          </p:cNvSpPr>
          <p:nvPr/>
        </p:nvSpPr>
        <p:spPr bwMode="auto">
          <a:xfrm>
            <a:off x="7451725" y="5200650"/>
            <a:ext cx="10823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propenol</a:t>
            </a:r>
          </a:p>
        </p:txBody>
      </p:sp>
      <p:sp>
        <p:nvSpPr>
          <p:cNvPr id="178237" name="Text Box 61"/>
          <p:cNvSpPr txBox="1">
            <a:spLocks noChangeArrowheads="1"/>
          </p:cNvSpPr>
          <p:nvPr/>
        </p:nvSpPr>
        <p:spPr bwMode="auto">
          <a:xfrm>
            <a:off x="5233988" y="5495925"/>
            <a:ext cx="1454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intermediate</a:t>
            </a:r>
          </a:p>
        </p:txBody>
      </p:sp>
      <p:sp>
        <p:nvSpPr>
          <p:cNvPr id="178238" name="Text Box 62"/>
          <p:cNvSpPr txBox="1">
            <a:spLocks noChangeArrowheads="1"/>
          </p:cNvSpPr>
          <p:nvPr/>
        </p:nvSpPr>
        <p:spPr bwMode="auto">
          <a:xfrm>
            <a:off x="4648200" y="39624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cs typeface="Arial" pitchFamily="34" charset="0"/>
              </a:rPr>
              <a:t>‡</a:t>
            </a:r>
          </a:p>
        </p:txBody>
      </p:sp>
      <p:sp>
        <p:nvSpPr>
          <p:cNvPr id="178239" name="Text Box 63"/>
          <p:cNvSpPr txBox="1">
            <a:spLocks noChangeArrowheads="1"/>
          </p:cNvSpPr>
          <p:nvPr/>
        </p:nvSpPr>
        <p:spPr bwMode="auto">
          <a:xfrm>
            <a:off x="6477000" y="39624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cs typeface="Arial" pitchFamily="34" charset="0"/>
              </a:rPr>
              <a:t>‡</a:t>
            </a:r>
          </a:p>
        </p:txBody>
      </p:sp>
      <p:sp>
        <p:nvSpPr>
          <p:cNvPr id="178240" name="Text Box 64"/>
          <p:cNvSpPr txBox="1">
            <a:spLocks noChangeArrowheads="1"/>
          </p:cNvSpPr>
          <p:nvPr/>
        </p:nvSpPr>
        <p:spPr bwMode="auto">
          <a:xfrm>
            <a:off x="4860926" y="2971800"/>
            <a:ext cx="22958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rate</a:t>
            </a:r>
            <a:r>
              <a:rPr lang="en-US"/>
              <a:t> = </a:t>
            </a:r>
            <a:r>
              <a:rPr lang="en-US" i="1"/>
              <a:t>k</a:t>
            </a:r>
            <a:r>
              <a:rPr lang="en-US"/>
              <a:t>[OH</a:t>
            </a:r>
            <a:r>
              <a:rPr lang="en-US" baseline="30000">
                <a:cs typeface="Arial" pitchFamily="34" charset="0"/>
              </a:rPr>
              <a:t>−</a:t>
            </a:r>
            <a:r>
              <a:rPr lang="en-US">
                <a:cs typeface="Arial" pitchFamily="34" charset="0"/>
              </a:rPr>
              <a:t>][acetone]</a:t>
            </a:r>
          </a:p>
        </p:txBody>
      </p:sp>
      <p:sp>
        <p:nvSpPr>
          <p:cNvPr id="178241" name="AutoShape 65"/>
          <p:cNvSpPr>
            <a:spLocks noChangeArrowheads="1"/>
          </p:cNvSpPr>
          <p:nvPr/>
        </p:nvSpPr>
        <p:spPr bwMode="auto">
          <a:xfrm>
            <a:off x="4724400" y="4381500"/>
            <a:ext cx="152400" cy="1524000"/>
          </a:xfrm>
          <a:prstGeom prst="upDown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8242" name="AutoShape 66"/>
          <p:cNvSpPr>
            <a:spLocks noChangeArrowheads="1"/>
          </p:cNvSpPr>
          <p:nvPr/>
        </p:nvSpPr>
        <p:spPr bwMode="auto">
          <a:xfrm>
            <a:off x="6553200" y="4343400"/>
            <a:ext cx="152400" cy="1219200"/>
          </a:xfrm>
          <a:prstGeom prst="upDownArrow">
            <a:avLst>
              <a:gd name="adj1" fmla="val 50000"/>
              <a:gd name="adj2" fmla="val 1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2848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3" y="106091"/>
            <a:ext cx="7330684" cy="88265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Catalysts Open Up New Reaction Pathways</a:t>
            </a: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2895032" y="4145322"/>
            <a:ext cx="60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CH</a:t>
            </a:r>
            <a:r>
              <a:rPr lang="en-US" baseline="-25000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3353819" y="3873859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3645919" y="4151672"/>
            <a:ext cx="60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CH</a:t>
            </a:r>
            <a:r>
              <a:rPr lang="en-US" baseline="-25000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79206" name="Line 6"/>
          <p:cNvSpPr>
            <a:spLocks noChangeShapeType="1"/>
          </p:cNvSpPr>
          <p:nvPr/>
        </p:nvSpPr>
        <p:spPr bwMode="auto">
          <a:xfrm>
            <a:off x="3485582" y="3718284"/>
            <a:ext cx="0" cy="185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9207" name="Line 7"/>
          <p:cNvSpPr>
            <a:spLocks noChangeShapeType="1"/>
          </p:cNvSpPr>
          <p:nvPr/>
        </p:nvSpPr>
        <p:spPr bwMode="auto">
          <a:xfrm>
            <a:off x="3537969" y="3718284"/>
            <a:ext cx="0" cy="185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9208" name="Line 8"/>
          <p:cNvSpPr>
            <a:spLocks noChangeShapeType="1"/>
          </p:cNvSpPr>
          <p:nvPr/>
        </p:nvSpPr>
        <p:spPr bwMode="auto">
          <a:xfrm flipV="1">
            <a:off x="3285557" y="4115160"/>
            <a:ext cx="131762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 flipH="1" flipV="1">
            <a:off x="3590358" y="4115160"/>
            <a:ext cx="123825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3353819" y="3486509"/>
            <a:ext cx="3642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O</a:t>
            </a:r>
          </a:p>
        </p:txBody>
      </p:sp>
      <p:sp>
        <p:nvSpPr>
          <p:cNvPr id="179211" name="Line 11"/>
          <p:cNvSpPr>
            <a:spLocks noChangeShapeType="1"/>
          </p:cNvSpPr>
          <p:nvPr/>
        </p:nvSpPr>
        <p:spPr bwMode="auto">
          <a:xfrm>
            <a:off x="4226944" y="3943709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8305232" y="4145322"/>
            <a:ext cx="60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CH</a:t>
            </a:r>
            <a:r>
              <a:rPr lang="en-US" baseline="-25000"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8764019" y="3873859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9056119" y="4151672"/>
            <a:ext cx="60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CH</a:t>
            </a:r>
            <a:r>
              <a:rPr lang="en-US" baseline="-25000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79215" name="Line 15"/>
          <p:cNvSpPr>
            <a:spLocks noChangeShapeType="1"/>
          </p:cNvSpPr>
          <p:nvPr/>
        </p:nvSpPr>
        <p:spPr bwMode="auto">
          <a:xfrm>
            <a:off x="8911657" y="3734159"/>
            <a:ext cx="0" cy="185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9216" name="Line 16"/>
          <p:cNvSpPr>
            <a:spLocks noChangeShapeType="1"/>
          </p:cNvSpPr>
          <p:nvPr/>
        </p:nvSpPr>
        <p:spPr bwMode="auto">
          <a:xfrm flipV="1">
            <a:off x="8695757" y="4115160"/>
            <a:ext cx="131762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9217" name="Line 17"/>
          <p:cNvSpPr>
            <a:spLocks noChangeShapeType="1"/>
          </p:cNvSpPr>
          <p:nvPr/>
        </p:nvSpPr>
        <p:spPr bwMode="auto">
          <a:xfrm flipH="1" flipV="1">
            <a:off x="9000558" y="4115160"/>
            <a:ext cx="123825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9218" name="Text Box 18"/>
          <p:cNvSpPr txBox="1">
            <a:spLocks noChangeArrowheads="1"/>
          </p:cNvSpPr>
          <p:nvPr/>
        </p:nvSpPr>
        <p:spPr bwMode="auto">
          <a:xfrm>
            <a:off x="8764020" y="3486509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OH</a:t>
            </a:r>
          </a:p>
        </p:txBody>
      </p:sp>
      <p:sp>
        <p:nvSpPr>
          <p:cNvPr id="179219" name="Line 19"/>
          <p:cNvSpPr>
            <a:spLocks noChangeShapeType="1"/>
          </p:cNvSpPr>
          <p:nvPr/>
        </p:nvSpPr>
        <p:spPr bwMode="auto">
          <a:xfrm flipV="1">
            <a:off x="8722745" y="4156435"/>
            <a:ext cx="131763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9220" name="Text Box 20"/>
          <p:cNvSpPr txBox="1">
            <a:spLocks noChangeArrowheads="1"/>
          </p:cNvSpPr>
          <p:nvPr/>
        </p:nvSpPr>
        <p:spPr bwMode="auto">
          <a:xfrm>
            <a:off x="2017144" y="3638910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propanone</a:t>
            </a:r>
          </a:p>
        </p:txBody>
      </p:sp>
      <p:sp>
        <p:nvSpPr>
          <p:cNvPr id="179221" name="Text Box 21"/>
          <p:cNvSpPr txBox="1">
            <a:spLocks noChangeArrowheads="1"/>
          </p:cNvSpPr>
          <p:nvPr/>
        </p:nvSpPr>
        <p:spPr bwMode="auto">
          <a:xfrm>
            <a:off x="8411594" y="310551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propenol</a:t>
            </a:r>
          </a:p>
        </p:txBody>
      </p:sp>
      <p:sp>
        <p:nvSpPr>
          <p:cNvPr id="179222" name="Line 22"/>
          <p:cNvSpPr>
            <a:spLocks noChangeShapeType="1"/>
          </p:cNvSpPr>
          <p:nvPr/>
        </p:nvSpPr>
        <p:spPr bwMode="auto">
          <a:xfrm>
            <a:off x="3845944" y="4629509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9233" name="Text Box 33"/>
          <p:cNvSpPr txBox="1">
            <a:spLocks noChangeArrowheads="1"/>
          </p:cNvSpPr>
          <p:nvPr/>
        </p:nvSpPr>
        <p:spPr bwMode="auto">
          <a:xfrm>
            <a:off x="5293745" y="6229709"/>
            <a:ext cx="8146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D405"/>
                </a:solidFill>
                <a:latin typeface="Arial" charset="0"/>
                <a:ea typeface="ＭＳ Ｐゴシック" charset="0"/>
              </a:rPr>
              <a:t>+ H</a:t>
            </a:r>
            <a:r>
              <a:rPr lang="en-US" baseline="-25000">
                <a:solidFill>
                  <a:srgbClr val="00D405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>
                <a:solidFill>
                  <a:srgbClr val="00D405"/>
                </a:solidFill>
                <a:latin typeface="Arial" charset="0"/>
                <a:ea typeface="ＭＳ Ｐゴシック" charset="0"/>
                <a:cs typeface="Arial" charset="0"/>
              </a:rPr>
              <a:t>O</a:t>
            </a:r>
          </a:p>
        </p:txBody>
      </p:sp>
      <p:sp>
        <p:nvSpPr>
          <p:cNvPr id="179234" name="Line 34"/>
          <p:cNvSpPr>
            <a:spLocks noChangeShapeType="1"/>
          </p:cNvSpPr>
          <p:nvPr/>
        </p:nvSpPr>
        <p:spPr bwMode="auto">
          <a:xfrm flipV="1">
            <a:off x="6589144" y="4629509"/>
            <a:ext cx="1600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9236" name="Arc 36"/>
          <p:cNvSpPr>
            <a:spLocks/>
          </p:cNvSpPr>
          <p:nvPr/>
        </p:nvSpPr>
        <p:spPr bwMode="auto">
          <a:xfrm rot="10800000" flipH="1">
            <a:off x="5903344" y="6229709"/>
            <a:ext cx="381000" cy="152400"/>
          </a:xfrm>
          <a:custGeom>
            <a:avLst/>
            <a:gdLst>
              <a:gd name="T0" fmla="*/ 0 w 21600"/>
              <a:gd name="T1" fmla="*/ 0 h 21600"/>
              <a:gd name="T2" fmla="*/ 3810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9237" name="Text Box 37"/>
          <p:cNvSpPr txBox="1">
            <a:spLocks noChangeArrowheads="1"/>
          </p:cNvSpPr>
          <p:nvPr/>
        </p:nvSpPr>
        <p:spPr bwMode="auto">
          <a:xfrm>
            <a:off x="5260408" y="4019909"/>
            <a:ext cx="16722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00D405"/>
                </a:solidFill>
                <a:latin typeface="Arial" charset="0"/>
                <a:ea typeface="ＭＳ Ｐゴシック" charset="0"/>
              </a:rPr>
              <a:t>Acid catalyzed</a:t>
            </a:r>
          </a:p>
        </p:txBody>
      </p:sp>
      <p:sp>
        <p:nvSpPr>
          <p:cNvPr id="179238" name="Text Box 38"/>
          <p:cNvSpPr txBox="1">
            <a:spLocks noChangeArrowheads="1"/>
          </p:cNvSpPr>
          <p:nvPr/>
        </p:nvSpPr>
        <p:spPr bwMode="auto">
          <a:xfrm>
            <a:off x="3874519" y="4934309"/>
            <a:ext cx="7056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D405"/>
                </a:solidFill>
                <a:latin typeface="Arial" charset="0"/>
                <a:ea typeface="ＭＳ Ｐゴシック" charset="0"/>
              </a:rPr>
              <a:t>H</a:t>
            </a:r>
            <a:r>
              <a:rPr lang="en-US" baseline="-25000">
                <a:solidFill>
                  <a:srgbClr val="00D405"/>
                </a:solidFill>
                <a:latin typeface="Arial" charset="0"/>
                <a:ea typeface="ＭＳ Ｐゴシック" charset="0"/>
              </a:rPr>
              <a:t>3</a:t>
            </a:r>
            <a:r>
              <a:rPr lang="en-US">
                <a:solidFill>
                  <a:srgbClr val="00D405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baseline="30000">
                <a:solidFill>
                  <a:srgbClr val="00D405"/>
                </a:solidFill>
                <a:latin typeface="Arial" charset="0"/>
                <a:ea typeface="ＭＳ Ｐゴシック" charset="0"/>
              </a:rPr>
              <a:t>+</a:t>
            </a:r>
          </a:p>
        </p:txBody>
      </p:sp>
      <p:sp>
        <p:nvSpPr>
          <p:cNvPr id="179239" name="Text Box 39"/>
          <p:cNvSpPr txBox="1">
            <a:spLocks noChangeArrowheads="1"/>
          </p:cNvSpPr>
          <p:nvPr/>
        </p:nvSpPr>
        <p:spPr bwMode="auto">
          <a:xfrm>
            <a:off x="5181032" y="5821722"/>
            <a:ext cx="60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CH</a:t>
            </a:r>
            <a:r>
              <a:rPr lang="en-US" baseline="-25000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79240" name="Text Box 40"/>
          <p:cNvSpPr txBox="1">
            <a:spLocks noChangeArrowheads="1"/>
          </p:cNvSpPr>
          <p:nvPr/>
        </p:nvSpPr>
        <p:spPr bwMode="auto">
          <a:xfrm>
            <a:off x="5639819" y="5550259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179241" name="Text Box 41"/>
          <p:cNvSpPr txBox="1">
            <a:spLocks noChangeArrowheads="1"/>
          </p:cNvSpPr>
          <p:nvPr/>
        </p:nvSpPr>
        <p:spPr bwMode="auto">
          <a:xfrm>
            <a:off x="5931919" y="5828072"/>
            <a:ext cx="60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CH</a:t>
            </a:r>
            <a:r>
              <a:rPr lang="en-US" baseline="-25000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79242" name="Line 42"/>
          <p:cNvSpPr>
            <a:spLocks noChangeShapeType="1"/>
          </p:cNvSpPr>
          <p:nvPr/>
        </p:nvSpPr>
        <p:spPr bwMode="auto">
          <a:xfrm>
            <a:off x="5787457" y="5410559"/>
            <a:ext cx="0" cy="185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9243" name="Line 43"/>
          <p:cNvSpPr>
            <a:spLocks noChangeShapeType="1"/>
          </p:cNvSpPr>
          <p:nvPr/>
        </p:nvSpPr>
        <p:spPr bwMode="auto">
          <a:xfrm flipV="1">
            <a:off x="5571557" y="5791560"/>
            <a:ext cx="131762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9244" name="Line 44"/>
          <p:cNvSpPr>
            <a:spLocks noChangeShapeType="1"/>
          </p:cNvSpPr>
          <p:nvPr/>
        </p:nvSpPr>
        <p:spPr bwMode="auto">
          <a:xfrm flipH="1" flipV="1">
            <a:off x="5876358" y="5791560"/>
            <a:ext cx="123825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9245" name="Text Box 45"/>
          <p:cNvSpPr txBox="1">
            <a:spLocks noChangeArrowheads="1"/>
          </p:cNvSpPr>
          <p:nvPr/>
        </p:nvSpPr>
        <p:spPr bwMode="auto">
          <a:xfrm>
            <a:off x="5639820" y="5162909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O</a:t>
            </a:r>
            <a:r>
              <a:rPr lang="en-US">
                <a:solidFill>
                  <a:srgbClr val="00D405"/>
                </a:solidFill>
                <a:latin typeface="Arial" charset="0"/>
                <a:ea typeface="ＭＳ Ｐゴシック" charset="0"/>
              </a:rPr>
              <a:t>H</a:t>
            </a:r>
          </a:p>
        </p:txBody>
      </p:sp>
      <p:sp>
        <p:nvSpPr>
          <p:cNvPr id="179247" name="Text Box 47"/>
          <p:cNvSpPr txBox="1">
            <a:spLocks noChangeArrowheads="1"/>
          </p:cNvSpPr>
          <p:nvPr/>
        </p:nvSpPr>
        <p:spPr bwMode="auto">
          <a:xfrm>
            <a:off x="5650932" y="5696309"/>
            <a:ext cx="319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+</a:t>
            </a:r>
          </a:p>
        </p:txBody>
      </p:sp>
      <p:sp>
        <p:nvSpPr>
          <p:cNvPr id="179248" name="Text Box 48"/>
          <p:cNvSpPr txBox="1">
            <a:spLocks noChangeArrowheads="1"/>
          </p:cNvSpPr>
          <p:nvPr/>
        </p:nvSpPr>
        <p:spPr bwMode="auto">
          <a:xfrm>
            <a:off x="7427345" y="5010509"/>
            <a:ext cx="7521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D405"/>
                </a:solidFill>
                <a:cs typeface="Arial" pitchFamily="34" charset="0"/>
              </a:rPr>
              <a:t>−</a:t>
            </a:r>
            <a:r>
              <a:rPr lang="en-US">
                <a:solidFill>
                  <a:srgbClr val="00D405"/>
                </a:solidFill>
              </a:rPr>
              <a:t>H</a:t>
            </a:r>
            <a:r>
              <a:rPr lang="en-US" baseline="-25000">
                <a:solidFill>
                  <a:srgbClr val="00D405"/>
                </a:solidFill>
              </a:rPr>
              <a:t>3</a:t>
            </a:r>
            <a:r>
              <a:rPr lang="en-US">
                <a:solidFill>
                  <a:srgbClr val="00D405"/>
                </a:solidFill>
              </a:rPr>
              <a:t>O</a:t>
            </a:r>
            <a:r>
              <a:rPr lang="en-US" baseline="30000">
                <a:solidFill>
                  <a:srgbClr val="00D405"/>
                </a:solidFill>
              </a:rPr>
              <a:t>+</a:t>
            </a:r>
          </a:p>
        </p:txBody>
      </p:sp>
      <p:sp>
        <p:nvSpPr>
          <p:cNvPr id="179249" name="Freeform 49"/>
          <p:cNvSpPr>
            <a:spLocks/>
          </p:cNvSpPr>
          <p:nvPr/>
        </p:nvSpPr>
        <p:spPr bwMode="auto">
          <a:xfrm>
            <a:off x="3745932" y="1505309"/>
            <a:ext cx="4953000" cy="1447800"/>
          </a:xfrm>
          <a:custGeom>
            <a:avLst/>
            <a:gdLst>
              <a:gd name="T0" fmla="*/ 0 w 2688"/>
              <a:gd name="T1" fmla="*/ 896257 h 1008"/>
              <a:gd name="T2" fmla="*/ 176893 w 2688"/>
              <a:gd name="T3" fmla="*/ 1309914 h 1008"/>
              <a:gd name="T4" fmla="*/ 442232 w 2688"/>
              <a:gd name="T5" fmla="*/ 1447800 h 1008"/>
              <a:gd name="T6" fmla="*/ 707571 w 2688"/>
              <a:gd name="T7" fmla="*/ 1309914 h 1008"/>
              <a:gd name="T8" fmla="*/ 972911 w 2688"/>
              <a:gd name="T9" fmla="*/ 758371 h 1008"/>
              <a:gd name="T10" fmla="*/ 1149804 w 2688"/>
              <a:gd name="T11" fmla="*/ 275771 h 1008"/>
              <a:gd name="T12" fmla="*/ 1415143 w 2688"/>
              <a:gd name="T13" fmla="*/ 68943 h 1008"/>
              <a:gd name="T14" fmla="*/ 1768929 w 2688"/>
              <a:gd name="T15" fmla="*/ 206829 h 1008"/>
              <a:gd name="T16" fmla="*/ 2034268 w 2688"/>
              <a:gd name="T17" fmla="*/ 689429 h 1008"/>
              <a:gd name="T18" fmla="*/ 2211161 w 2688"/>
              <a:gd name="T19" fmla="*/ 1103086 h 1008"/>
              <a:gd name="T20" fmla="*/ 2476500 w 2688"/>
              <a:gd name="T21" fmla="*/ 1172029 h 1008"/>
              <a:gd name="T22" fmla="*/ 2741839 w 2688"/>
              <a:gd name="T23" fmla="*/ 896257 h 1008"/>
              <a:gd name="T24" fmla="*/ 2918732 w 2688"/>
              <a:gd name="T25" fmla="*/ 344714 h 1008"/>
              <a:gd name="T26" fmla="*/ 3095625 w 2688"/>
              <a:gd name="T27" fmla="*/ 68943 h 1008"/>
              <a:gd name="T28" fmla="*/ 3449411 w 2688"/>
              <a:gd name="T29" fmla="*/ 68943 h 1008"/>
              <a:gd name="T30" fmla="*/ 3803196 w 2688"/>
              <a:gd name="T31" fmla="*/ 482600 h 1008"/>
              <a:gd name="T32" fmla="*/ 4156982 w 2688"/>
              <a:gd name="T33" fmla="*/ 827314 h 1008"/>
              <a:gd name="T34" fmla="*/ 4599214 w 2688"/>
              <a:gd name="T35" fmla="*/ 896257 h 1008"/>
              <a:gd name="T36" fmla="*/ 4953000 w 2688"/>
              <a:gd name="T37" fmla="*/ 482600 h 10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688" h="1008">
                <a:moveTo>
                  <a:pt x="0" y="624"/>
                </a:moveTo>
                <a:cubicBezTo>
                  <a:pt x="28" y="736"/>
                  <a:pt x="56" y="848"/>
                  <a:pt x="96" y="912"/>
                </a:cubicBezTo>
                <a:cubicBezTo>
                  <a:pt x="136" y="976"/>
                  <a:pt x="192" y="1008"/>
                  <a:pt x="240" y="1008"/>
                </a:cubicBezTo>
                <a:cubicBezTo>
                  <a:pt x="288" y="1008"/>
                  <a:pt x="336" y="992"/>
                  <a:pt x="384" y="912"/>
                </a:cubicBezTo>
                <a:cubicBezTo>
                  <a:pt x="432" y="832"/>
                  <a:pt x="488" y="648"/>
                  <a:pt x="528" y="528"/>
                </a:cubicBezTo>
                <a:cubicBezTo>
                  <a:pt x="568" y="408"/>
                  <a:pt x="584" y="272"/>
                  <a:pt x="624" y="192"/>
                </a:cubicBezTo>
                <a:cubicBezTo>
                  <a:pt x="664" y="112"/>
                  <a:pt x="712" y="56"/>
                  <a:pt x="768" y="48"/>
                </a:cubicBezTo>
                <a:cubicBezTo>
                  <a:pt x="824" y="40"/>
                  <a:pt x="904" y="72"/>
                  <a:pt x="960" y="144"/>
                </a:cubicBezTo>
                <a:cubicBezTo>
                  <a:pt x="1016" y="216"/>
                  <a:pt x="1064" y="376"/>
                  <a:pt x="1104" y="480"/>
                </a:cubicBezTo>
                <a:cubicBezTo>
                  <a:pt x="1144" y="584"/>
                  <a:pt x="1160" y="712"/>
                  <a:pt x="1200" y="768"/>
                </a:cubicBezTo>
                <a:cubicBezTo>
                  <a:pt x="1240" y="824"/>
                  <a:pt x="1296" y="840"/>
                  <a:pt x="1344" y="816"/>
                </a:cubicBezTo>
                <a:cubicBezTo>
                  <a:pt x="1392" y="792"/>
                  <a:pt x="1448" y="720"/>
                  <a:pt x="1488" y="624"/>
                </a:cubicBezTo>
                <a:cubicBezTo>
                  <a:pt x="1528" y="528"/>
                  <a:pt x="1552" y="336"/>
                  <a:pt x="1584" y="240"/>
                </a:cubicBezTo>
                <a:cubicBezTo>
                  <a:pt x="1616" y="144"/>
                  <a:pt x="1632" y="80"/>
                  <a:pt x="1680" y="48"/>
                </a:cubicBezTo>
                <a:cubicBezTo>
                  <a:pt x="1728" y="16"/>
                  <a:pt x="1808" y="0"/>
                  <a:pt x="1872" y="48"/>
                </a:cubicBezTo>
                <a:cubicBezTo>
                  <a:pt x="1936" y="96"/>
                  <a:pt x="2000" y="248"/>
                  <a:pt x="2064" y="336"/>
                </a:cubicBezTo>
                <a:cubicBezTo>
                  <a:pt x="2128" y="424"/>
                  <a:pt x="2184" y="528"/>
                  <a:pt x="2256" y="576"/>
                </a:cubicBezTo>
                <a:cubicBezTo>
                  <a:pt x="2328" y="624"/>
                  <a:pt x="2424" y="664"/>
                  <a:pt x="2496" y="624"/>
                </a:cubicBezTo>
                <a:cubicBezTo>
                  <a:pt x="2568" y="584"/>
                  <a:pt x="2628" y="460"/>
                  <a:pt x="2688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9251" name="Text Box 51"/>
          <p:cNvSpPr txBox="1">
            <a:spLocks noChangeArrowheads="1"/>
          </p:cNvSpPr>
          <p:nvPr/>
        </p:nvSpPr>
        <p:spPr bwMode="auto">
          <a:xfrm>
            <a:off x="7773419" y="2343509"/>
            <a:ext cx="10823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propenol</a:t>
            </a:r>
          </a:p>
        </p:txBody>
      </p:sp>
      <p:sp>
        <p:nvSpPr>
          <p:cNvPr id="179252" name="Text Box 52"/>
          <p:cNvSpPr txBox="1">
            <a:spLocks noChangeArrowheads="1"/>
          </p:cNvSpPr>
          <p:nvPr/>
        </p:nvSpPr>
        <p:spPr bwMode="auto">
          <a:xfrm>
            <a:off x="5434985" y="2664185"/>
            <a:ext cx="14542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>
                <a:solidFill>
                  <a:srgbClr val="00D405"/>
                </a:solidFill>
                <a:latin typeface="Arial" charset="0"/>
                <a:ea typeface="ＭＳ Ｐゴシック" charset="0"/>
              </a:rPr>
              <a:t>different</a:t>
            </a:r>
          </a:p>
          <a:p>
            <a:pPr algn="ctr">
              <a:defRPr/>
            </a:pPr>
            <a:r>
              <a:rPr lang="en-US" i="1">
                <a:solidFill>
                  <a:srgbClr val="00D405"/>
                </a:solidFill>
                <a:latin typeface="Arial" charset="0"/>
                <a:ea typeface="ＭＳ Ｐゴシック" charset="0"/>
              </a:rPr>
              <a:t>intermediate</a:t>
            </a:r>
          </a:p>
        </p:txBody>
      </p:sp>
      <p:sp>
        <p:nvSpPr>
          <p:cNvPr id="179253" name="Text Box 53"/>
          <p:cNvSpPr txBox="1">
            <a:spLocks noChangeArrowheads="1"/>
          </p:cNvSpPr>
          <p:nvPr/>
        </p:nvSpPr>
        <p:spPr bwMode="auto">
          <a:xfrm>
            <a:off x="5091145" y="113859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cs typeface="Arial" pitchFamily="34" charset="0"/>
              </a:rPr>
              <a:t>‡</a:t>
            </a:r>
          </a:p>
        </p:txBody>
      </p:sp>
      <p:sp>
        <p:nvSpPr>
          <p:cNvPr id="179254" name="Text Box 54"/>
          <p:cNvSpPr txBox="1">
            <a:spLocks noChangeArrowheads="1"/>
          </p:cNvSpPr>
          <p:nvPr/>
        </p:nvSpPr>
        <p:spPr bwMode="auto">
          <a:xfrm>
            <a:off x="6932661" y="114790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cs typeface="Arial" pitchFamily="34" charset="0"/>
              </a:rPr>
              <a:t>‡</a:t>
            </a:r>
          </a:p>
        </p:txBody>
      </p:sp>
      <p:sp>
        <p:nvSpPr>
          <p:cNvPr id="179255" name="Text Box 55"/>
          <p:cNvSpPr txBox="1">
            <a:spLocks noChangeArrowheads="1"/>
          </p:cNvSpPr>
          <p:nvPr/>
        </p:nvSpPr>
        <p:spPr bwMode="auto">
          <a:xfrm>
            <a:off x="3730057" y="2905484"/>
            <a:ext cx="12875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propanone</a:t>
            </a:r>
          </a:p>
        </p:txBody>
      </p:sp>
      <p:sp>
        <p:nvSpPr>
          <p:cNvPr id="179256" name="Text Box 56"/>
          <p:cNvSpPr txBox="1">
            <a:spLocks noChangeArrowheads="1"/>
          </p:cNvSpPr>
          <p:nvPr/>
        </p:nvSpPr>
        <p:spPr bwMode="auto">
          <a:xfrm>
            <a:off x="4973069" y="3638909"/>
            <a:ext cx="25587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latin typeface="Arial" charset="0"/>
                <a:ea typeface="ＭＳ Ｐゴシック" charset="0"/>
              </a:rPr>
              <a:t>rate</a:t>
            </a:r>
            <a:r>
              <a:rPr lang="en-US">
                <a:latin typeface="Arial" charset="0"/>
                <a:ea typeface="ＭＳ Ｐゴシック" charset="0"/>
              </a:rPr>
              <a:t> = </a:t>
            </a:r>
            <a:r>
              <a:rPr lang="en-US" i="1">
                <a:latin typeface="Arial" charset="0"/>
                <a:ea typeface="ＭＳ Ｐゴシック" charset="0"/>
              </a:rPr>
              <a:t>k</a:t>
            </a:r>
            <a:r>
              <a:rPr lang="en-US">
                <a:latin typeface="Arial" charset="0"/>
                <a:ea typeface="ＭＳ Ｐゴシック" charset="0"/>
              </a:rPr>
              <a:t>[H</a:t>
            </a:r>
            <a:r>
              <a:rPr lang="en-US" baseline="-25000">
                <a:latin typeface="Arial" charset="0"/>
                <a:ea typeface="ＭＳ Ｐゴシック" charset="0"/>
              </a:rPr>
              <a:t>3</a:t>
            </a:r>
            <a:r>
              <a:rPr lang="en-US">
                <a:latin typeface="Arial" charset="0"/>
                <a:ea typeface="ＭＳ Ｐゴシック" charset="0"/>
              </a:rPr>
              <a:t>O</a:t>
            </a:r>
            <a:r>
              <a:rPr lang="en-US" baseline="30000">
                <a:latin typeface="Arial" charset="0"/>
                <a:ea typeface="ＭＳ Ｐゴシック" charset="0"/>
              </a:rPr>
              <a:t>+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][acetone]</a:t>
            </a:r>
          </a:p>
        </p:txBody>
      </p:sp>
      <p:sp>
        <p:nvSpPr>
          <p:cNvPr id="179257" name="AutoShape 57"/>
          <p:cNvSpPr>
            <a:spLocks noChangeArrowheads="1"/>
          </p:cNvSpPr>
          <p:nvPr/>
        </p:nvSpPr>
        <p:spPr bwMode="auto">
          <a:xfrm>
            <a:off x="5112770" y="1610085"/>
            <a:ext cx="180975" cy="1343025"/>
          </a:xfrm>
          <a:prstGeom prst="upDownArrow">
            <a:avLst>
              <a:gd name="adj1" fmla="val 50000"/>
              <a:gd name="adj2" fmla="val 1484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9258" name="AutoShape 58"/>
          <p:cNvSpPr>
            <a:spLocks noChangeArrowheads="1"/>
          </p:cNvSpPr>
          <p:nvPr/>
        </p:nvSpPr>
        <p:spPr bwMode="auto">
          <a:xfrm>
            <a:off x="6970144" y="1531189"/>
            <a:ext cx="152400" cy="1219200"/>
          </a:xfrm>
          <a:prstGeom prst="upDownArrow">
            <a:avLst>
              <a:gd name="adj1" fmla="val 50000"/>
              <a:gd name="adj2" fmla="val 1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841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  <a:latin typeface="+mn-lt"/>
              </a:rPr>
              <a:t>Catalyst the Basics: Activity and Selectivity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4580" y="1065339"/>
            <a:ext cx="10705381" cy="453072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br>
              <a:rPr lang="en-US" altLang="zh-TW" sz="2200" dirty="0"/>
            </a:br>
            <a:r>
              <a:rPr lang="en-US" altLang="zh-TW" sz="2200" dirty="0"/>
              <a:t>A material that increases the rate of a chemical reaction while itself not undergoing any permanent change</a:t>
            </a:r>
          </a:p>
          <a:p>
            <a:pPr marL="0" indent="0">
              <a:buNone/>
            </a:pPr>
            <a:r>
              <a:rPr lang="en-US" altLang="zh-TW" sz="2200" dirty="0">
                <a:solidFill>
                  <a:srgbClr val="00B050"/>
                </a:solidFill>
              </a:rPr>
              <a:t>Complete oxidation example (nonselective)</a:t>
            </a:r>
          </a:p>
          <a:p>
            <a:pPr marL="0" indent="0">
              <a:buNone/>
            </a:pPr>
            <a:br>
              <a:rPr lang="en-US" altLang="zh-TW" sz="2200" dirty="0"/>
            </a:br>
            <a:br>
              <a:rPr lang="en-US" altLang="zh-TW" sz="2200" dirty="0"/>
            </a:br>
            <a:r>
              <a:rPr lang="en-US" altLang="zh-TW" sz="2200" dirty="0"/>
              <a:t>The adsorption of C</a:t>
            </a:r>
            <a:r>
              <a:rPr lang="en-US" altLang="zh-TW" sz="2200" baseline="-25000" dirty="0"/>
              <a:t>2</a:t>
            </a:r>
            <a:r>
              <a:rPr lang="en-US" altLang="zh-TW" sz="2200" dirty="0"/>
              <a:t>H</a:t>
            </a:r>
            <a:r>
              <a:rPr lang="en-US" altLang="zh-TW" sz="2200" baseline="-25000" dirty="0"/>
              <a:t>4</a:t>
            </a:r>
            <a:r>
              <a:rPr lang="en-US" altLang="zh-TW" sz="2200" dirty="0"/>
              <a:t> and O</a:t>
            </a:r>
            <a:r>
              <a:rPr lang="en-US" altLang="zh-TW" sz="2200" baseline="-25000" dirty="0"/>
              <a:t>2 </a:t>
            </a:r>
            <a:r>
              <a:rPr lang="en-US" altLang="zh-TW" sz="2200" dirty="0"/>
              <a:t>onto the catalyst Pt provides a chemical shortcut → reaction at lower temperatures</a:t>
            </a:r>
          </a:p>
          <a:p>
            <a:pPr marL="0" indent="0">
              <a:buNone/>
            </a:pPr>
            <a:r>
              <a:rPr lang="en-US" altLang="zh-TW" sz="2200" dirty="0">
                <a:solidFill>
                  <a:srgbClr val="00B050"/>
                </a:solidFill>
              </a:rPr>
              <a:t>Partial oxidation example (selective)</a:t>
            </a:r>
          </a:p>
          <a:p>
            <a:pPr marL="0" indent="0">
              <a:buNone/>
            </a:pPr>
            <a:br>
              <a:rPr lang="en-US" altLang="zh-TW" sz="2200" dirty="0"/>
            </a:br>
            <a:r>
              <a:rPr lang="en-US" altLang="zh-TW" sz="2200" dirty="0"/>
              <a:t>  			            (aldehyde)</a:t>
            </a:r>
          </a:p>
        </p:txBody>
      </p:sp>
      <p:graphicFrame>
        <p:nvGraphicFramePr>
          <p:cNvPr id="11268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89512544"/>
              </p:ext>
            </p:extLst>
          </p:nvPr>
        </p:nvGraphicFramePr>
        <p:xfrm>
          <a:off x="1460266" y="2807757"/>
          <a:ext cx="37433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2031840" imgH="228600" progId="Equation.DSMT4">
                  <p:embed/>
                </p:oleObj>
              </mc:Choice>
              <mc:Fallback>
                <p:oleObj name="Equation" r:id="rId3" imgW="2031840" imgH="228600" progId="Equation.DSMT4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266" y="2807757"/>
                        <a:ext cx="3743325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995493683"/>
              </p:ext>
            </p:extLst>
          </p:nvPr>
        </p:nvGraphicFramePr>
        <p:xfrm>
          <a:off x="952557" y="4618563"/>
          <a:ext cx="303371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1904760" imgH="393480" progId="Equation.DSMT4">
                  <p:embed/>
                </p:oleObj>
              </mc:Choice>
              <mc:Fallback>
                <p:oleObj name="Equation" r:id="rId5" imgW="1904760" imgH="393480" progId="Equation.DSMT4">
                  <p:embed/>
                  <p:pic>
                    <p:nvPicPr>
                      <p:cNvPr id="112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57" y="4618563"/>
                        <a:ext cx="3033712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F9D2EFA-69FB-40FE-803C-CDD1188C4436}"/>
              </a:ext>
            </a:extLst>
          </p:cNvPr>
          <p:cNvSpPr/>
          <p:nvPr/>
        </p:nvSpPr>
        <p:spPr>
          <a:xfrm>
            <a:off x="784777" y="5376711"/>
            <a:ext cx="9864871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</a:rPr>
              <a:t>Both the net enthalpy (△H) and net free energy (△G) are unaffected by the presence of the catalyst. (and consequently the equilibrium constant (</a:t>
            </a:r>
            <a:r>
              <a:rPr lang="en-US" sz="2000" dirty="0" err="1">
                <a:solidFill>
                  <a:srgbClr val="FF0000"/>
                </a:solidFill>
              </a:rPr>
              <a:t>Ke</a:t>
            </a:r>
            <a:r>
              <a:rPr lang="en-US" sz="2000" dirty="0">
                <a:solidFill>
                  <a:srgbClr val="FF0000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404948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199072" y="1841532"/>
            <a:ext cx="9882785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GB" sz="2400" b="1" dirty="0">
                <a:solidFill>
                  <a:srgbClr val="0070C0"/>
                </a:solidFill>
              </a:rPr>
              <a:t>Biocatalysis</a:t>
            </a:r>
          </a:p>
          <a:p>
            <a:pPr marL="457200" algn="just"/>
            <a:r>
              <a:rPr lang="en-GB" sz="2400" dirty="0"/>
              <a:t>Using enzymes to catalyse a reaction</a:t>
            </a:r>
            <a:r>
              <a:rPr lang="en-US" sz="2400" dirty="0"/>
              <a:t>.</a:t>
            </a:r>
            <a:endParaRPr lang="en-GB" sz="2400" dirty="0"/>
          </a:p>
          <a:p>
            <a:pPr algn="just"/>
            <a:endParaRPr lang="en-GB" sz="2400" dirty="0"/>
          </a:p>
          <a:p>
            <a:pPr marL="457200" indent="-457200" algn="just">
              <a:buFont typeface="+mj-lt"/>
              <a:buAutoNum type="arabicPeriod" startAt="2"/>
            </a:pPr>
            <a:r>
              <a:rPr lang="en-GB" sz="2400" b="1" dirty="0">
                <a:solidFill>
                  <a:srgbClr val="0070C0"/>
                </a:solidFill>
              </a:rPr>
              <a:t>Heterogeneous catalysis ('surface catalysis’)</a:t>
            </a:r>
          </a:p>
          <a:p>
            <a:pPr marL="457200" algn="just"/>
            <a:r>
              <a:rPr lang="en-GB" sz="2400" dirty="0"/>
              <a:t>Reagents are in a different phase from the catalyst - usually the reagents are      gases (or liquids) and are passed over a solid catalyst (e.g. catalytic convertors in car exhausts).</a:t>
            </a:r>
          </a:p>
          <a:p>
            <a:pPr algn="just"/>
            <a:endParaRPr lang="en-GB" sz="2400" dirty="0"/>
          </a:p>
          <a:p>
            <a:pPr marL="457200" indent="-457200" algn="just">
              <a:buFont typeface="+mj-lt"/>
              <a:buAutoNum type="arabicPeriod" startAt="3"/>
            </a:pPr>
            <a:r>
              <a:rPr lang="en-GB" sz="2400" b="1" dirty="0">
                <a:solidFill>
                  <a:srgbClr val="0070C0"/>
                </a:solidFill>
              </a:rPr>
              <a:t>Homogeneous catalysis</a:t>
            </a:r>
          </a:p>
          <a:p>
            <a:pPr marL="457200" algn="just"/>
            <a:r>
              <a:rPr lang="en-GB" sz="2400" dirty="0"/>
              <a:t>Reagents and catalyst are all in the same phase (typically all are in solution).</a:t>
            </a:r>
          </a:p>
          <a:p>
            <a:pPr algn="just"/>
            <a:endParaRPr lang="en-GB" dirty="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199072" y="712937"/>
            <a:ext cx="5111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Types of catalysts and definitions</a:t>
            </a:r>
          </a:p>
        </p:txBody>
      </p:sp>
    </p:spTree>
    <p:extLst>
      <p:ext uri="{BB962C8B-B14F-4D97-AF65-F5344CB8AC3E}">
        <p14:creationId xmlns:p14="http://schemas.microsoft.com/office/powerpoint/2010/main" val="49402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979" y="461189"/>
            <a:ext cx="4630947" cy="7339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Biocatalysis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- </a:t>
            </a:r>
            <a:r>
              <a:rPr lang="en-US" sz="2800" b="1" u="sng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Enzymes</a:t>
            </a:r>
          </a:p>
        </p:txBody>
      </p:sp>
      <p:sp>
        <p:nvSpPr>
          <p:cNvPr id="17716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7315200" y="1260476"/>
            <a:ext cx="3124200" cy="4835525"/>
          </a:xfrm>
        </p:spPr>
        <p:txBody>
          <a:bodyPr/>
          <a:lstStyle/>
          <a:p>
            <a:r>
              <a:rPr lang="en-US" sz="2000" dirty="0"/>
              <a:t>The </a:t>
            </a:r>
            <a:r>
              <a:rPr lang="ja-JP" altLang="en-US" sz="2000" dirty="0"/>
              <a:t>“</a:t>
            </a:r>
            <a:r>
              <a:rPr lang="en-US" altLang="ja-JP" sz="2000" dirty="0"/>
              <a:t>Gold Standard</a:t>
            </a:r>
            <a:r>
              <a:rPr lang="ja-JP" altLang="en-US" sz="2000" dirty="0"/>
              <a:t>”</a:t>
            </a:r>
            <a:r>
              <a:rPr lang="en-US" altLang="ja-JP" sz="2000" dirty="0"/>
              <a:t> of catalysts</a:t>
            </a:r>
          </a:p>
          <a:p>
            <a:r>
              <a:rPr lang="en-US" sz="2000" dirty="0"/>
              <a:t>Highly specific</a:t>
            </a:r>
          </a:p>
          <a:p>
            <a:r>
              <a:rPr lang="en-US" sz="2000" dirty="0"/>
              <a:t>Highly selective</a:t>
            </a:r>
          </a:p>
          <a:p>
            <a:r>
              <a:rPr lang="en-US" sz="2000" dirty="0"/>
              <a:t>Highly efficient</a:t>
            </a:r>
          </a:p>
          <a:p>
            <a:r>
              <a:rPr lang="en-US" sz="2000" dirty="0"/>
              <a:t>Catalyze very difficult reactions</a:t>
            </a:r>
          </a:p>
          <a:p>
            <a:pPr marL="571500" lvl="1"/>
            <a:r>
              <a:rPr lang="en-US" sz="1800" dirty="0"/>
              <a:t>N</a:t>
            </a:r>
            <a:r>
              <a:rPr lang="en-US" sz="1800" baseline="-25000" dirty="0"/>
              <a:t>2</a:t>
            </a:r>
            <a:r>
              <a:rPr lang="en-US" sz="1800" dirty="0"/>
              <a:t> </a:t>
            </a:r>
            <a:r>
              <a:rPr lang="en-US" sz="1800" dirty="0">
                <a:sym typeface="Wingdings" pitchFamily="2" charset="2"/>
              </a:rPr>
              <a:t> NH</a:t>
            </a:r>
            <a:r>
              <a:rPr lang="en-US" sz="1800" baseline="-25000" dirty="0">
                <a:sym typeface="Wingdings" pitchFamily="2" charset="2"/>
              </a:rPr>
              <a:t>3</a:t>
            </a:r>
          </a:p>
          <a:p>
            <a:pPr marL="571500" lvl="1"/>
            <a:r>
              <a:rPr lang="en-US" sz="1800" dirty="0">
                <a:sym typeface="Wingdings" pitchFamily="2" charset="2"/>
              </a:rPr>
              <a:t>CO</a:t>
            </a:r>
            <a:r>
              <a:rPr lang="en-US" sz="1800" baseline="-25000" dirty="0">
                <a:sym typeface="Wingdings" pitchFamily="2" charset="2"/>
              </a:rPr>
              <a:t>2</a:t>
            </a:r>
            <a:r>
              <a:rPr lang="en-US" sz="1800" dirty="0">
                <a:sym typeface="Wingdings" pitchFamily="2" charset="2"/>
              </a:rPr>
              <a:t> + H</a:t>
            </a:r>
            <a:r>
              <a:rPr lang="en-US" sz="1800" baseline="-25000" dirty="0">
                <a:sym typeface="Wingdings" pitchFamily="2" charset="2"/>
              </a:rPr>
              <a:t>2</a:t>
            </a:r>
            <a:r>
              <a:rPr lang="en-US" sz="1800" dirty="0">
                <a:sym typeface="Wingdings" pitchFamily="2" charset="2"/>
              </a:rPr>
              <a:t>O  C</a:t>
            </a:r>
            <a:r>
              <a:rPr lang="en-US" sz="1800" baseline="-25000" dirty="0">
                <a:sym typeface="Wingdings" pitchFamily="2" charset="2"/>
              </a:rPr>
              <a:t>6</a:t>
            </a:r>
            <a:r>
              <a:rPr lang="en-US" sz="1800" dirty="0">
                <a:sym typeface="Wingdings" pitchFamily="2" charset="2"/>
              </a:rPr>
              <a:t>H</a:t>
            </a:r>
            <a:r>
              <a:rPr lang="en-US" sz="1800" baseline="-25000" dirty="0">
                <a:sym typeface="Wingdings" pitchFamily="2" charset="2"/>
              </a:rPr>
              <a:t>12</a:t>
            </a:r>
            <a:r>
              <a:rPr lang="en-US" sz="1800" dirty="0">
                <a:sym typeface="Wingdings" pitchFamily="2" charset="2"/>
              </a:rPr>
              <a:t>O</a:t>
            </a:r>
            <a:r>
              <a:rPr lang="en-US" sz="1800" baseline="-25000" dirty="0">
                <a:sym typeface="Wingdings" pitchFamily="2" charset="2"/>
              </a:rPr>
              <a:t>6</a:t>
            </a:r>
          </a:p>
          <a:p>
            <a:pPr marL="571500" lvl="1"/>
            <a:endParaRPr lang="en-US" sz="18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Works better in a cell than in a 100000 l reactor</a:t>
            </a:r>
          </a:p>
        </p:txBody>
      </p:sp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20574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1931793" y="4386155"/>
            <a:ext cx="27388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b="1" dirty="0" err="1"/>
              <a:t>Triosephosphateisomerase</a:t>
            </a:r>
            <a:endParaRPr lang="en-US" b="1" dirty="0"/>
          </a:p>
          <a:p>
            <a:pPr algn="ctr"/>
            <a:r>
              <a:rPr lang="ja-JP" altLang="en-US" dirty="0"/>
              <a:t>“</a:t>
            </a:r>
            <a:r>
              <a:rPr lang="en-US" altLang="ja-JP" dirty="0"/>
              <a:t>TIM</a:t>
            </a:r>
            <a:r>
              <a:rPr lang="ja-JP" altLang="en-US" dirty="0"/>
              <a:t>”</a:t>
            </a:r>
            <a:endParaRPr lang="en-US" dirty="0"/>
          </a:p>
        </p:txBody>
      </p:sp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524000"/>
            <a:ext cx="2257425" cy="32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4687257" y="4920734"/>
            <a:ext cx="27238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b="1">
                <a:latin typeface="Arial" charset="0"/>
                <a:ea typeface="ＭＳ Ｐゴシック" charset="0"/>
              </a:rPr>
              <a:t>Cytochrome C Oxidase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2667000" y="5562601"/>
            <a:ext cx="28639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Highly tailored </a:t>
            </a:r>
            <a:r>
              <a:rPr lang="ja-JP" altLang="en-US"/>
              <a:t>“</a:t>
            </a:r>
            <a:r>
              <a:rPr lang="en-US" altLang="ja-JP"/>
              <a:t>active sites</a:t>
            </a:r>
            <a:r>
              <a:rPr lang="ja-JP" altLang="en-US"/>
              <a:t>”</a:t>
            </a:r>
            <a:endParaRPr lang="en-US" altLang="ja-JP"/>
          </a:p>
          <a:p>
            <a:r>
              <a:rPr lang="en-US"/>
              <a:t>Often contain metal atoms</a:t>
            </a:r>
          </a:p>
        </p:txBody>
      </p:sp>
      <p:sp>
        <p:nvSpPr>
          <p:cNvPr id="177165" name="Arc 13"/>
          <p:cNvSpPr>
            <a:spLocks/>
          </p:cNvSpPr>
          <p:nvPr/>
        </p:nvSpPr>
        <p:spPr bwMode="auto">
          <a:xfrm flipH="1">
            <a:off x="1828800" y="3048000"/>
            <a:ext cx="1066800" cy="2667000"/>
          </a:xfrm>
          <a:custGeom>
            <a:avLst/>
            <a:gdLst>
              <a:gd name="T0" fmla="*/ 0 w 21600"/>
              <a:gd name="T1" fmla="*/ 0 h 42774"/>
              <a:gd name="T2" fmla="*/ 210841 w 21600"/>
              <a:gd name="T3" fmla="*/ 2667000 h 42774"/>
              <a:gd name="T4" fmla="*/ 0 w 21600"/>
              <a:gd name="T5" fmla="*/ 1346781 h 427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774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883"/>
                  <a:pt x="14349" y="40741"/>
                  <a:pt x="4268" y="42773"/>
                </a:cubicBezTo>
              </a:path>
              <a:path w="21600" h="42774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883"/>
                  <a:pt x="14349" y="40741"/>
                  <a:pt x="4268" y="42773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5875">
            <a:solidFill>
              <a:srgbClr val="FFFF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7166" name="Arc 14"/>
          <p:cNvSpPr>
            <a:spLocks/>
          </p:cNvSpPr>
          <p:nvPr/>
        </p:nvSpPr>
        <p:spPr bwMode="auto">
          <a:xfrm>
            <a:off x="4800600" y="3429000"/>
            <a:ext cx="1447800" cy="2286000"/>
          </a:xfrm>
          <a:custGeom>
            <a:avLst/>
            <a:gdLst>
              <a:gd name="T0" fmla="*/ 1419648 w 21600"/>
              <a:gd name="T1" fmla="*/ 0 h 25411"/>
              <a:gd name="T2" fmla="*/ 286142 w 21600"/>
              <a:gd name="T3" fmla="*/ 2286000 h 25411"/>
              <a:gd name="T4" fmla="*/ 0 w 21600"/>
              <a:gd name="T5" fmla="*/ 381165 h 254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5411" fill="none" extrusionOk="0">
                <a:moveTo>
                  <a:pt x="21180" y="-1"/>
                </a:moveTo>
                <a:cubicBezTo>
                  <a:pt x="21459" y="1395"/>
                  <a:pt x="21600" y="2814"/>
                  <a:pt x="21600" y="4237"/>
                </a:cubicBezTo>
                <a:cubicBezTo>
                  <a:pt x="21600" y="14520"/>
                  <a:pt x="14349" y="23378"/>
                  <a:pt x="4268" y="25410"/>
                </a:cubicBezTo>
              </a:path>
              <a:path w="21600" h="25411" stroke="0" extrusionOk="0">
                <a:moveTo>
                  <a:pt x="21180" y="-1"/>
                </a:moveTo>
                <a:cubicBezTo>
                  <a:pt x="21459" y="1395"/>
                  <a:pt x="21600" y="2814"/>
                  <a:pt x="21600" y="4237"/>
                </a:cubicBezTo>
                <a:cubicBezTo>
                  <a:pt x="21600" y="14520"/>
                  <a:pt x="14349" y="23378"/>
                  <a:pt x="4268" y="25410"/>
                </a:cubicBezTo>
                <a:lnTo>
                  <a:pt x="0" y="4237"/>
                </a:lnTo>
                <a:lnTo>
                  <a:pt x="21180" y="-1"/>
                </a:lnTo>
                <a:close/>
              </a:path>
            </a:pathLst>
          </a:custGeom>
          <a:noFill/>
          <a:ln w="15875">
            <a:solidFill>
              <a:srgbClr val="FFFF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190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1254</Words>
  <Application>Microsoft Office PowerPoint</Application>
  <PresentationFormat>Widescreen</PresentationFormat>
  <Paragraphs>291</Paragraphs>
  <Slides>22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Equation</vt:lpstr>
      <vt:lpstr>Part 7  Adsorption and heterogeneous catalysis  </vt:lpstr>
      <vt:lpstr>PowerPoint Presentation</vt:lpstr>
      <vt:lpstr>PowerPoint Presentation</vt:lpstr>
      <vt:lpstr>Catalysts Open Up New Reaction Pathways</vt:lpstr>
      <vt:lpstr>Catalysts Open Up New Reaction Pathways</vt:lpstr>
      <vt:lpstr>Catalysts Open Up New Reaction Pathways</vt:lpstr>
      <vt:lpstr>Catalyst the Basics: Activity and Selectivity</vt:lpstr>
      <vt:lpstr>PowerPoint Presentation</vt:lpstr>
      <vt:lpstr>Biocatalysis - Enzymes</vt:lpstr>
      <vt:lpstr>PowerPoint Presentation</vt:lpstr>
      <vt:lpstr>PowerPoint Presentation</vt:lpstr>
      <vt:lpstr>PowerPoint Presentation</vt:lpstr>
      <vt:lpstr>PowerPoint Presentation</vt:lpstr>
      <vt:lpstr>Adsorption and Reaction at Solid Surfaces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</dc:title>
  <dc:creator>Abdulaziz Alghamdi</dc:creator>
  <cp:lastModifiedBy>Abdulaziz Alghamdi</cp:lastModifiedBy>
  <cp:revision>12</cp:revision>
  <dcterms:created xsi:type="dcterms:W3CDTF">2017-12-08T06:35:34Z</dcterms:created>
  <dcterms:modified xsi:type="dcterms:W3CDTF">2019-12-02T09:43:43Z</dcterms:modified>
</cp:coreProperties>
</file>