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napToGrid="0" snapToObjects="1">
      <p:cViewPr varScale="1">
        <p:scale>
          <a:sx n="105" d="100"/>
          <a:sy n="105" d="100"/>
        </p:scale>
        <p:origin x="840"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DC520A-32E8-7142-B44C-9B5BBC42A6C0}" type="datetimeFigureOut">
              <a:rPr lang="en-US" smtClean="0"/>
              <a:t>4/6/22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CD1227-5647-8A4C-B533-E6819F8038F6}" type="slidenum">
              <a:rPr lang="en-US" smtClean="0"/>
              <a:t>‹#›</a:t>
            </a:fld>
            <a:endParaRPr lang="en-US"/>
          </a:p>
        </p:txBody>
      </p:sp>
    </p:spTree>
    <p:extLst>
      <p:ext uri="{BB962C8B-B14F-4D97-AF65-F5344CB8AC3E}">
        <p14:creationId xmlns:p14="http://schemas.microsoft.com/office/powerpoint/2010/main" val="843929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10"/>
          </p:nvPr>
        </p:nvSpPr>
        <p:spPr/>
        <p:txBody>
          <a:bodyPr/>
          <a:lstStyle/>
          <a:p>
            <a:fld id="{0ACD1227-5647-8A4C-B533-E6819F8038F6}" type="slidenum">
              <a:rPr lang="en-US" smtClean="0"/>
              <a:t>2</a:t>
            </a:fld>
            <a:endParaRPr lang="en-US"/>
          </a:p>
        </p:txBody>
      </p:sp>
    </p:spTree>
    <p:extLst>
      <p:ext uri="{BB962C8B-B14F-4D97-AF65-F5344CB8AC3E}">
        <p14:creationId xmlns:p14="http://schemas.microsoft.com/office/powerpoint/2010/main" val="1947622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SA" dirty="0"/>
          </a:p>
        </p:txBody>
      </p:sp>
      <p:sp>
        <p:nvSpPr>
          <p:cNvPr id="4" name="Slide Number Placeholder 3"/>
          <p:cNvSpPr>
            <a:spLocks noGrp="1"/>
          </p:cNvSpPr>
          <p:nvPr>
            <p:ph type="sldNum" sz="quarter" idx="5"/>
          </p:nvPr>
        </p:nvSpPr>
        <p:spPr/>
        <p:txBody>
          <a:bodyPr/>
          <a:lstStyle/>
          <a:p>
            <a:fld id="{0ACD1227-5647-8A4C-B533-E6819F8038F6}" type="slidenum">
              <a:rPr lang="en-US" smtClean="0"/>
              <a:t>10</a:t>
            </a:fld>
            <a:endParaRPr lang="en-US"/>
          </a:p>
        </p:txBody>
      </p:sp>
    </p:spTree>
    <p:extLst>
      <p:ext uri="{BB962C8B-B14F-4D97-AF65-F5344CB8AC3E}">
        <p14:creationId xmlns:p14="http://schemas.microsoft.com/office/powerpoint/2010/main" val="6077136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823544-AF76-2540-AFED-D439A0B1EFC0}" type="datetime1">
              <a:rPr lang="en-US" smtClean="0"/>
              <a:t>4/6/22</a:t>
            </a:fld>
            <a:endParaRPr lang="en-US"/>
          </a:p>
        </p:txBody>
      </p:sp>
      <p:sp>
        <p:nvSpPr>
          <p:cNvPr id="5" name="Footer Placeholder 4"/>
          <p:cNvSpPr>
            <a:spLocks noGrp="1"/>
          </p:cNvSpPr>
          <p:nvPr>
            <p:ph type="ftr" sz="quarter" idx="11"/>
          </p:nvPr>
        </p:nvSpPr>
        <p:spPr/>
        <p:txBody>
          <a:bodyPr/>
          <a:lstStyle/>
          <a:p>
            <a:r>
              <a:rPr lang="ar-SA"/>
              <a:t>أ.سميرة المالكي</a:t>
            </a:r>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44FBE-FE95-4A49-B3EC-A5C79BA46729}" type="datetime1">
              <a:rPr lang="en-US" smtClean="0"/>
              <a:t>4/6/22</a:t>
            </a:fld>
            <a:endParaRPr lang="en-US"/>
          </a:p>
        </p:txBody>
      </p:sp>
      <p:sp>
        <p:nvSpPr>
          <p:cNvPr id="5" name="Footer Placeholder 4"/>
          <p:cNvSpPr>
            <a:spLocks noGrp="1"/>
          </p:cNvSpPr>
          <p:nvPr>
            <p:ph type="ftr" sz="quarter" idx="11"/>
          </p:nvPr>
        </p:nvSpPr>
        <p:spPr/>
        <p:txBody>
          <a:bodyPr/>
          <a:lstStyle/>
          <a:p>
            <a:r>
              <a:rPr lang="ar-SA"/>
              <a:t>أ.سميرة المالكي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B5E1D3-5161-9246-AEBB-E6AEEDCFBF2C}" type="datetime1">
              <a:rPr lang="en-US" smtClean="0"/>
              <a:t>4/6/22</a:t>
            </a:fld>
            <a:endParaRPr lang="en-US"/>
          </a:p>
        </p:txBody>
      </p:sp>
      <p:sp>
        <p:nvSpPr>
          <p:cNvPr id="5" name="Footer Placeholder 4"/>
          <p:cNvSpPr>
            <a:spLocks noGrp="1"/>
          </p:cNvSpPr>
          <p:nvPr>
            <p:ph type="ftr" sz="quarter" idx="11"/>
          </p:nvPr>
        </p:nvSpPr>
        <p:spPr/>
        <p:txBody>
          <a:bodyPr/>
          <a:lstStyle/>
          <a:p>
            <a:r>
              <a:rPr lang="ar-SA"/>
              <a:t>أ.سميرة المالكي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70CC31-E88F-6344-B492-0EEF24AE3586}" type="datetime1">
              <a:rPr lang="en-US" smtClean="0"/>
              <a:t>4/6/22</a:t>
            </a:fld>
            <a:endParaRPr lang="en-US"/>
          </a:p>
        </p:txBody>
      </p:sp>
      <p:sp>
        <p:nvSpPr>
          <p:cNvPr id="5" name="Footer Placeholder 4"/>
          <p:cNvSpPr>
            <a:spLocks noGrp="1"/>
          </p:cNvSpPr>
          <p:nvPr>
            <p:ph type="ftr" sz="quarter" idx="11"/>
          </p:nvPr>
        </p:nvSpPr>
        <p:spPr/>
        <p:txBody>
          <a:bodyPr/>
          <a:lstStyle/>
          <a:p>
            <a:r>
              <a:rPr lang="ar-SA"/>
              <a:t>أ.سميرة المالكي</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BEC0E17-3A3E-B84F-B158-9FE456C15951}" type="datetime1">
              <a:rPr lang="en-US" smtClean="0"/>
              <a:t>4/6/22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ar-SA"/>
              <a:t>أ.سميرة المالكي</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B838A-511A-CC46-A92C-DBC7A0D253E8}" type="datetime1">
              <a:rPr lang="en-US" smtClean="0"/>
              <a:t>4/6/22</a:t>
            </a:fld>
            <a:endParaRPr lang="en-US"/>
          </a:p>
        </p:txBody>
      </p:sp>
      <p:sp>
        <p:nvSpPr>
          <p:cNvPr id="6" name="Footer Placeholder 5"/>
          <p:cNvSpPr>
            <a:spLocks noGrp="1"/>
          </p:cNvSpPr>
          <p:nvPr>
            <p:ph type="ftr" sz="quarter" idx="11"/>
          </p:nvPr>
        </p:nvSpPr>
        <p:spPr/>
        <p:txBody>
          <a:bodyPr/>
          <a:lstStyle/>
          <a:p>
            <a:r>
              <a:rPr lang="ar-SA"/>
              <a:t>أ.سميرة المالكي</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0B5978-58DC-E744-AA2D-9E3ECF3969F9}" type="datetime1">
              <a:rPr lang="en-US" smtClean="0"/>
              <a:t>4/6/22</a:t>
            </a:fld>
            <a:endParaRPr lang="en-US"/>
          </a:p>
        </p:txBody>
      </p:sp>
      <p:sp>
        <p:nvSpPr>
          <p:cNvPr id="8" name="Footer Placeholder 7"/>
          <p:cNvSpPr>
            <a:spLocks noGrp="1"/>
          </p:cNvSpPr>
          <p:nvPr>
            <p:ph type="ftr" sz="quarter" idx="11"/>
          </p:nvPr>
        </p:nvSpPr>
        <p:spPr/>
        <p:txBody>
          <a:bodyPr/>
          <a:lstStyle/>
          <a:p>
            <a:r>
              <a:rPr lang="ar-SA"/>
              <a:t>أ.سميرة المالكي</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96232E-B164-4F46-87C0-57561AF9C56F}" type="datetime1">
              <a:rPr lang="en-US" smtClean="0"/>
              <a:t>4/6/22</a:t>
            </a:fld>
            <a:endParaRPr lang="en-US"/>
          </a:p>
        </p:txBody>
      </p:sp>
      <p:sp>
        <p:nvSpPr>
          <p:cNvPr id="4" name="Footer Placeholder 3"/>
          <p:cNvSpPr>
            <a:spLocks noGrp="1"/>
          </p:cNvSpPr>
          <p:nvPr>
            <p:ph type="ftr" sz="quarter" idx="11"/>
          </p:nvPr>
        </p:nvSpPr>
        <p:spPr/>
        <p:txBody>
          <a:bodyPr/>
          <a:lstStyle/>
          <a:p>
            <a:r>
              <a:rPr lang="ar-SA"/>
              <a:t>أ.سميرة المالكي</a:t>
            </a: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DF996-662B-4249-B646-9F70CBF78C14}" type="datetime1">
              <a:rPr lang="en-US" smtClean="0"/>
              <a:t>4/6/22</a:t>
            </a:fld>
            <a:endParaRPr lang="en-US"/>
          </a:p>
        </p:txBody>
      </p:sp>
      <p:sp>
        <p:nvSpPr>
          <p:cNvPr id="3" name="Footer Placeholder 2"/>
          <p:cNvSpPr>
            <a:spLocks noGrp="1"/>
          </p:cNvSpPr>
          <p:nvPr>
            <p:ph type="ftr" sz="quarter" idx="11"/>
          </p:nvPr>
        </p:nvSpPr>
        <p:spPr/>
        <p:txBody>
          <a:bodyPr/>
          <a:lstStyle/>
          <a:p>
            <a:r>
              <a:rPr lang="ar-SA"/>
              <a:t>أ.سميرة المالكي</a:t>
            </a: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DD7F4-5116-C44A-8974-7E502C1FC71B}" type="datetime1">
              <a:rPr lang="en-US" smtClean="0"/>
              <a:t>4/6/22</a:t>
            </a:fld>
            <a:endParaRPr lang="en-US"/>
          </a:p>
        </p:txBody>
      </p:sp>
      <p:sp>
        <p:nvSpPr>
          <p:cNvPr id="6" name="Footer Placeholder 5"/>
          <p:cNvSpPr>
            <a:spLocks noGrp="1"/>
          </p:cNvSpPr>
          <p:nvPr>
            <p:ph type="ftr" sz="quarter" idx="11"/>
          </p:nvPr>
        </p:nvSpPr>
        <p:spPr/>
        <p:txBody>
          <a:bodyPr/>
          <a:lstStyle/>
          <a:p>
            <a:r>
              <a:rPr lang="ar-SA"/>
              <a:t>أ.سميرة المالكي</a:t>
            </a:r>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124A67-60F8-F54C-920F-EA8868DEFCA3}" type="datetime1">
              <a:rPr lang="en-US" smtClean="0"/>
              <a:t>4/6/22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5DA8D5F-FD6D-5F41-A0C8-A72418F7E89F}" type="datetime1">
              <a:rPr lang="en-US" smtClean="0"/>
              <a:t>4/6/22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ar-SA"/>
              <a:t>أ.سميرة المالكي</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defTabSz="914400" rtl="1" eaLnBrk="1" latinLnBrk="0" hangingPunct="1">
              <a:lnSpc>
                <a:spcPct val="80000"/>
              </a:lnSpc>
              <a:spcBef>
                <a:spcPct val="0"/>
              </a:spcBef>
              <a:buNone/>
            </a:pPr>
            <a:r>
              <a:rPr lang="ar-SA" dirty="0"/>
              <a:t>الفصل السابع</a:t>
            </a:r>
            <a:endParaRPr lang="en-US" dirty="0"/>
          </a:p>
        </p:txBody>
      </p:sp>
      <p:sp>
        <p:nvSpPr>
          <p:cNvPr id="3" name="Subtitle 2"/>
          <p:cNvSpPr>
            <a:spLocks noGrp="1"/>
          </p:cNvSpPr>
          <p:nvPr>
            <p:ph type="subTitle" idx="1"/>
          </p:nvPr>
        </p:nvSpPr>
        <p:spPr/>
        <p:txBody>
          <a:bodyPr>
            <a:normAutofit/>
          </a:bodyPr>
          <a:lstStyle/>
          <a:p>
            <a:pPr marL="0" indent="0" algn="l" defTabSz="914400" rtl="1" eaLnBrk="1" latinLnBrk="0" hangingPunct="1">
              <a:lnSpc>
                <a:spcPct val="90000"/>
              </a:lnSpc>
              <a:spcBef>
                <a:spcPts val="1200"/>
              </a:spcBef>
              <a:buClr>
                <a:schemeClr val="accent1">
                  <a:lumMod val="75000"/>
                </a:schemeClr>
              </a:buClr>
              <a:buSzPct val="85000"/>
              <a:buFont typeface="Wingdings" pitchFamily="2" charset="2"/>
              <a:buNone/>
            </a:pPr>
            <a:r>
              <a:rPr lang="ar-SA" sz="4400" dirty="0">
                <a:solidFill>
                  <a:srgbClr val="FF0000"/>
                </a:solidFill>
              </a:rPr>
              <a:t>بيع المرابحة في البنوك الإسلامية</a:t>
            </a:r>
            <a:endParaRPr lang="en-US" sz="4400" dirty="0">
              <a:solidFill>
                <a:srgbClr val="FF0000"/>
              </a:solidFill>
            </a:endParaRPr>
          </a:p>
        </p:txBody>
      </p:sp>
      <p:sp>
        <p:nvSpPr>
          <p:cNvPr id="4" name="Footer Placeholder 3">
            <a:extLst>
              <a:ext uri="{FF2B5EF4-FFF2-40B4-BE49-F238E27FC236}">
                <a16:creationId xmlns:a16="http://schemas.microsoft.com/office/drawing/2014/main" id="{B83A932D-CDC5-474F-809B-BA5D0F715356}"/>
              </a:ext>
            </a:extLst>
          </p:cNvPr>
          <p:cNvSpPr>
            <a:spLocks noGrp="1"/>
          </p:cNvSpPr>
          <p:nvPr>
            <p:ph type="ftr" sz="quarter" idx="11"/>
          </p:nvPr>
        </p:nvSpPr>
        <p:spPr/>
        <p:txBody>
          <a:bodyPr/>
          <a:lstStyle/>
          <a:p>
            <a:r>
              <a:rPr lang="ar-SA"/>
              <a:t>أ.سميرة المالكي</a:t>
            </a:r>
            <a:endParaRPr lang="en-US"/>
          </a:p>
        </p:txBody>
      </p:sp>
    </p:spTree>
    <p:extLst>
      <p:ext uri="{BB962C8B-B14F-4D97-AF65-F5344CB8AC3E}">
        <p14:creationId xmlns:p14="http://schemas.microsoft.com/office/powerpoint/2010/main" val="1768795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9848" y="195943"/>
            <a:ext cx="4754880" cy="6351814"/>
          </a:xfrm>
        </p:spPr>
        <p:txBody>
          <a:bodyPr>
            <a:normAutofit fontScale="92500" lnSpcReduction="20000"/>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6- </a:t>
            </a:r>
            <a:r>
              <a:rPr lang="ar-SA" dirty="0" err="1"/>
              <a:t>أ</a:t>
            </a:r>
            <a:r>
              <a:rPr lang="ar-SA" dirty="0"/>
              <a:t>- سيتحمل البنك الخسارة بالكامل ولا علاقة لزيد بما حدث لأنه لم يقم بشراء الشقة بعد والخسارة يتحملها المالك وهو البنك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en-US" dirty="0"/>
              <a:t>~~~~~~~~~~~~~~~~~~~~~~~~~~~~~~</a:t>
            </a: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6-ب- لن يتحمل البنك أي جزء من الخسارة في هذه الحالة لأنه باع الشقة منذ مدة لزيد الذي يمتلك الشقة عند حدوث الخسارة.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en-US" dirty="0"/>
              <a:t>~~~~~~~~~~~~~~~~~~~~~~~~~~~~~~~</a:t>
            </a: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6-ج- 1 إذا توفي زيد بعد فترة من شرائه للشقة فإن البنك سيستوفي دينه عن طريق صندوق التأمين التبادلي دفعة واحدة ولن يطالب الورثة بشيء.</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en-US" dirty="0"/>
              <a:t>~~~~~~~~~~~~~~~~~~~~~~~~~~~~~~</a:t>
            </a: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6-ج-2 سيطالب البنك الورثة بتسديد أقساط الشقة حسب الاتفاق وإن تخلفوا فسيقوم ببيع الشقة في المزاد العلني لتحصيل حقوقه كاملة.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en-US" dirty="0"/>
              <a:t>~~~~~~~~~~~~~~~~~~~~~~~~~~~~~</a:t>
            </a: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6-د لن يحصل زيد على خصم نتيجة السداد المبكر لأن اشتراط الخصم مقابل السداد المبكر يعد بيع نقد آجل بنقد عاجل وهذا لا يجوز.</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en-US"/>
              <a:t>~~~~~~~~~~~~~~~~~~~~~~~~~~~~~~</a:t>
            </a: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6-هـ لن يدفع زيد للبنك أي مبلغ لتعويضه عن الضرر لأنه معسر ولا يماطل فأي تعويض يأخذه البنك يعد ربا.</a:t>
            </a:r>
            <a:endParaRPr lang="en-US" dirty="0"/>
          </a:p>
        </p:txBody>
      </p:sp>
      <p:sp>
        <p:nvSpPr>
          <p:cNvPr id="4" name="Content Placeholder 3"/>
          <p:cNvSpPr>
            <a:spLocks noGrp="1"/>
          </p:cNvSpPr>
          <p:nvPr>
            <p:ph sz="half" idx="2"/>
          </p:nvPr>
        </p:nvSpPr>
        <p:spPr>
          <a:xfrm>
            <a:off x="6364224" y="195943"/>
            <a:ext cx="4754880" cy="6351814"/>
          </a:xfrm>
        </p:spPr>
        <p:txBody>
          <a:bodyPr>
            <a:normAutofit fontScale="92500" lnSpcReduction="20000"/>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4- قيمة القسط الشهري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ب- إذا لم يشترك في صندوق التكافل =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قيمة الدين / عدد الأشهر</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قيمة الدين = صافي التمويل + الأرباح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200000 + 112000</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312000</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قيمة القسط الشهري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312000 / 96</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3250 ريال.</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ـــــــــــــــــــــــــــــــــــــــــــــــــــــــــــــــــــــــــــــــــ</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5- لا يجوز للبنك الإسلامي أي مبلغ من زيد على أنه دفعة أولى إلا بعد أن يشتري البنك الشقة فعلا وتصبح ملكه لذلك فإن البنك الإسلامي سيستوفي الدفعة الأولى من زيد بعد أن يشتري الشقة من شركة إعمار وبعدها يتم استيفاء الدفعة الأولى من زيد بالخصم من حسابه أو نتسلمها نقدا منه.</a:t>
            </a:r>
          </a:p>
        </p:txBody>
      </p:sp>
      <p:sp>
        <p:nvSpPr>
          <p:cNvPr id="2" name="Footer Placeholder 1">
            <a:extLst>
              <a:ext uri="{FF2B5EF4-FFF2-40B4-BE49-F238E27FC236}">
                <a16:creationId xmlns:a16="http://schemas.microsoft.com/office/drawing/2014/main" id="{9F4E5D22-6C17-2348-833C-9759628D38BE}"/>
              </a:ext>
            </a:extLst>
          </p:cNvPr>
          <p:cNvSpPr>
            <a:spLocks noGrp="1"/>
          </p:cNvSpPr>
          <p:nvPr>
            <p:ph type="ftr" sz="quarter" idx="11"/>
          </p:nvPr>
        </p:nvSpPr>
        <p:spPr/>
        <p:txBody>
          <a:bodyPr/>
          <a:lstStyle/>
          <a:p>
            <a:r>
              <a:rPr lang="ar-SA"/>
              <a:t>أ.سميرة المالكي</a:t>
            </a:r>
            <a:endParaRPr lang="en-US"/>
          </a:p>
        </p:txBody>
      </p:sp>
    </p:spTree>
    <p:extLst>
      <p:ext uri="{BB962C8B-B14F-4D97-AF65-F5344CB8AC3E}">
        <p14:creationId xmlns:p14="http://schemas.microsoft.com/office/powerpoint/2010/main" val="17815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969" y="0"/>
            <a:ext cx="11453247" cy="6726264"/>
          </a:xfrm>
        </p:spPr>
        <p:txBody>
          <a:bodyPr>
            <a:noAutofit/>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b="1" dirty="0">
                <a:solidFill>
                  <a:srgbClr val="FF0000"/>
                </a:solidFill>
              </a:rPr>
              <a:t>تعريف البيع:</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t>مبادلة المال المتقوم تملكا وتمليكا.</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sz="2400"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b="1" dirty="0">
                <a:solidFill>
                  <a:srgbClr val="FF0000"/>
                </a:solidFill>
              </a:rPr>
              <a:t>مشروعية البيع:</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t>الأصل في البيوع الإباحة ما لم يرد نصا شرعيا بتحريمه، فأصل البيوع كلها مباح إذا كانت برضا المتبايعين إلا ما نص الشارع بتحريمه.</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sz="2400"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b="1" dirty="0">
                <a:solidFill>
                  <a:srgbClr val="FF0000"/>
                </a:solidFill>
              </a:rPr>
              <a:t>الثمن:</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تعريفه</a:t>
            </a:r>
            <a:r>
              <a:rPr lang="ar-SA" sz="2400" dirty="0"/>
              <a:t> : ما تراضى عليه العاقدان في مقابل المبيع سواء زاد على القيمة أو قل.</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sz="2400"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b="1" dirty="0">
                <a:solidFill>
                  <a:srgbClr val="FF0000"/>
                </a:solidFill>
              </a:rPr>
              <a:t>أقسامه:</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t>1- الثمن الحال (النقدي) : هو الثمن الذي يجب دفعه عند إتمام عقد البيع.</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t>2- الثمن المقسط: هو الثمن الذي يتم دفعه على أجزاء قد تكون متساوية أو غير متساوية وفي أوقات مختلفة ومحددة في المستقبل حسب اتفاق البائع والمشتري عند إبرام العقد.</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t>3- الثمن المؤجل: هو الثمن الذي يتم دفعه للبائع دفعة واحدة في وقت محدد في المستقبل.</a:t>
            </a:r>
            <a:endParaRPr lang="en-US" sz="2400" dirty="0"/>
          </a:p>
        </p:txBody>
      </p:sp>
      <p:sp>
        <p:nvSpPr>
          <p:cNvPr id="2" name="Footer Placeholder 1">
            <a:extLst>
              <a:ext uri="{FF2B5EF4-FFF2-40B4-BE49-F238E27FC236}">
                <a16:creationId xmlns:a16="http://schemas.microsoft.com/office/drawing/2014/main" id="{1DB8A8B0-15F6-D543-963E-E497C4F7CA69}"/>
              </a:ext>
            </a:extLst>
          </p:cNvPr>
          <p:cNvSpPr>
            <a:spLocks noGrp="1"/>
          </p:cNvSpPr>
          <p:nvPr>
            <p:ph type="ftr" sz="quarter" idx="11"/>
          </p:nvPr>
        </p:nvSpPr>
        <p:spPr/>
        <p:txBody>
          <a:bodyPr/>
          <a:lstStyle/>
          <a:p>
            <a:r>
              <a:rPr lang="ar-SA"/>
              <a:t>أ.سميرة المالكي</a:t>
            </a:r>
            <a:endParaRPr lang="en-US"/>
          </a:p>
        </p:txBody>
      </p:sp>
    </p:spTree>
    <p:extLst>
      <p:ext uri="{BB962C8B-B14F-4D97-AF65-F5344CB8AC3E}">
        <p14:creationId xmlns:p14="http://schemas.microsoft.com/office/powerpoint/2010/main" val="3398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980" y="154983"/>
            <a:ext cx="10942268" cy="6524786"/>
          </a:xfrm>
        </p:spPr>
        <p:txBody>
          <a:bodyPr>
            <a:normAutofit/>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b="1" dirty="0">
                <a:solidFill>
                  <a:srgbClr val="FF0000"/>
                </a:solidFill>
              </a:rPr>
              <a:t>أنواع البيوع:</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أولا : </a:t>
            </a:r>
            <a:r>
              <a:rPr lang="ar-SA" sz="2400" dirty="0"/>
              <a:t>البيوع من حيث الصحة.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ثانيا: </a:t>
            </a:r>
            <a:r>
              <a:rPr lang="ar-SA" sz="2400" dirty="0"/>
              <a:t>البيوع من حيث النفاذ واللزوم.</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ثالثا:</a:t>
            </a:r>
            <a:r>
              <a:rPr lang="ar-SA" sz="2400" dirty="0"/>
              <a:t> البيوع من حيث صفة المبيع.</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sz="2400"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b="1" dirty="0">
                <a:solidFill>
                  <a:srgbClr val="FF0000"/>
                </a:solidFill>
              </a:rPr>
              <a:t>أولا: البيوع من حيث الصحة: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1- البيع الصحيح: </a:t>
            </a:r>
            <a:r>
              <a:rPr lang="ar-SA" sz="2400" dirty="0"/>
              <a:t>هو البيع الذي ينعقد مستوفيا لجميع الشروط الشرعية الواجب توفرها في العقد.</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t>2</a:t>
            </a:r>
            <a:r>
              <a:rPr lang="ar-SA" sz="2400" dirty="0">
                <a:solidFill>
                  <a:srgbClr val="FF0000"/>
                </a:solidFill>
              </a:rPr>
              <a:t>- البيع الباطل: </a:t>
            </a:r>
            <a:r>
              <a:rPr lang="ar-SA" sz="2400" dirty="0"/>
              <a:t>هو البيع الذي ينعقد مخالفا للشروط الشرعية بشكل لا يمكن تصحيحه، كبيع الخمر.</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3- البيع الفاسد: </a:t>
            </a:r>
            <a:r>
              <a:rPr lang="ar-SA" sz="2400" dirty="0"/>
              <a:t>هو البيع الذي توافرت أركانه مع وقوع خلل في أحد شروطه أو في وصف من أوصافه ولكن يمكن تصحيحه من خلال إزالة أسباب فساده. كأن يبيع شخص لآخر سيارة بثمن مؤجل دون تحديد وقت التسديد.</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t>- في حال فساد عقد البيع يمكن فسخه من قبل </a:t>
            </a:r>
            <a:r>
              <a:rPr lang="ar-SA" sz="2400" dirty="0" err="1"/>
              <a:t>المتابيعين</a:t>
            </a:r>
            <a:r>
              <a:rPr lang="ar-SA" sz="2400" dirty="0"/>
              <a:t> </a:t>
            </a:r>
            <a:r>
              <a:rPr lang="ar-SA" sz="2400" dirty="0">
                <a:solidFill>
                  <a:srgbClr val="FF0000"/>
                </a:solidFill>
              </a:rPr>
              <a:t>بشرطين:</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err="1"/>
              <a:t>أ</a:t>
            </a:r>
            <a:r>
              <a:rPr lang="ar-SA" sz="2400" dirty="0"/>
              <a:t>- عدم تغير حالة المبيع بشكل مؤثر بعد تنفيذ العقد، كأن يتم قص السيارة لبيعها مجزأة.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t>2- عدم تأثر حقوق الغير التي تم اكتسابها في المبيع، كتأجير عقار تم شراؤه إلى من حوله فندقا.</a:t>
            </a:r>
          </a:p>
        </p:txBody>
      </p:sp>
      <p:sp>
        <p:nvSpPr>
          <p:cNvPr id="2" name="Footer Placeholder 1">
            <a:extLst>
              <a:ext uri="{FF2B5EF4-FFF2-40B4-BE49-F238E27FC236}">
                <a16:creationId xmlns:a16="http://schemas.microsoft.com/office/drawing/2014/main" id="{74347725-772D-DC4D-9B76-A7399D243F2A}"/>
              </a:ext>
            </a:extLst>
          </p:cNvPr>
          <p:cNvSpPr>
            <a:spLocks noGrp="1"/>
          </p:cNvSpPr>
          <p:nvPr>
            <p:ph type="ftr" sz="quarter" idx="11"/>
          </p:nvPr>
        </p:nvSpPr>
        <p:spPr/>
        <p:txBody>
          <a:bodyPr/>
          <a:lstStyle/>
          <a:p>
            <a:r>
              <a:rPr lang="ar-SA"/>
              <a:t>أ.سميرة المالكي</a:t>
            </a:r>
            <a:endParaRPr lang="en-US"/>
          </a:p>
        </p:txBody>
      </p:sp>
    </p:spTree>
    <p:extLst>
      <p:ext uri="{BB962C8B-B14F-4D97-AF65-F5344CB8AC3E}">
        <p14:creationId xmlns:p14="http://schemas.microsoft.com/office/powerpoint/2010/main" val="12485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95688" cy="6858000"/>
          </a:xfrm>
        </p:spPr>
        <p:txBody>
          <a:bodyPr>
            <a:noAutofit/>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b="1" dirty="0">
                <a:solidFill>
                  <a:srgbClr val="FF0000"/>
                </a:solidFill>
              </a:rPr>
              <a:t>ثانيا: البيوع من حيث النفاذ واللزوم:</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1- بيع نافذ لازم: </a:t>
            </a:r>
            <a:r>
              <a:rPr lang="ar-SA" sz="2400" dirty="0"/>
              <a:t>هو البيع الذي </a:t>
            </a:r>
            <a:r>
              <a:rPr lang="ar-SA" sz="2400" dirty="0" err="1"/>
              <a:t>لايجوز</a:t>
            </a:r>
            <a:r>
              <a:rPr lang="ar-SA" sz="2400" dirty="0"/>
              <a:t> لأحد طرفيه أن يفسخه بدون رضا الطرف الآخر. وهو بيع صحيح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2- بيع نافذ غير لازم: </a:t>
            </a:r>
            <a:r>
              <a:rPr lang="ar-SA" sz="2400" dirty="0"/>
              <a:t>هو البيع الذي يجوز فيه للمشتري أو البائع فسخه. مثل: شراء سيارة واشتراط أن يتم التراجع عن البيع خلال 3 أيام. فيصح فسخ العقد خلال هذه المدة أما بعدها فيكون عقدا نافذا لازما.</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sz="2400"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b="1" dirty="0">
                <a:solidFill>
                  <a:srgbClr val="FF0000"/>
                </a:solidFill>
              </a:rPr>
              <a:t>ثالثا: البيوع من حيث صفة المبيع:</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1- بيع المقايضة: </a:t>
            </a:r>
            <a:r>
              <a:rPr lang="ar-SA" sz="2400" dirty="0"/>
              <a:t>هو بيع السلعة بالسلعة من غير الأثمان. كبيع منزل بسيارة.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2- بيع الصرف: </a:t>
            </a:r>
            <a:r>
              <a:rPr lang="ar-SA" sz="2400" dirty="0"/>
              <a:t>هو بيع النقد بالنقد من غير جنسه. كبيع الدولار بأربعة ريالات بشرط أن يتم التسليم في مجلس العقد (محلات الصرافة).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3- بيع السلم: </a:t>
            </a:r>
            <a:r>
              <a:rPr lang="ar-SA" sz="2400" dirty="0"/>
              <a:t>هو بيع الدين بالعين (سيتم شرحه بالتفصيل في فصل لاحق).</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4- البيع المطلق:</a:t>
            </a:r>
            <a:r>
              <a:rPr lang="ar-SA" sz="2400" dirty="0"/>
              <a:t> هو بيع العين بالنقد أو بيع السلعة بنقد. وينقسم إلى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err="1">
                <a:solidFill>
                  <a:srgbClr val="FF0000"/>
                </a:solidFill>
              </a:rPr>
              <a:t>أ</a:t>
            </a:r>
            <a:r>
              <a:rPr lang="ar-SA" sz="2400" dirty="0">
                <a:solidFill>
                  <a:srgbClr val="FF0000"/>
                </a:solidFill>
              </a:rPr>
              <a:t>- بيع مساومة: </a:t>
            </a:r>
            <a:r>
              <a:rPr lang="ar-SA" sz="2400" dirty="0"/>
              <a:t>هو بيع السلعة بثمن معين يتفق عليه البائع والمشتري بعد مفاوضات دون النظر إلى الثمن الأول (تكلفة السلعة على البائع).</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sz="2400" dirty="0">
                <a:solidFill>
                  <a:srgbClr val="FF0000"/>
                </a:solidFill>
              </a:rPr>
              <a:t>ب- بيوع الأمانة: </a:t>
            </a:r>
            <a:r>
              <a:rPr lang="ar-SA" sz="2400" dirty="0"/>
              <a:t>هي البيوع التي يتم فيها ذكر رأسمال السلعة (تكلفتها) على البائع. وبالتالي يعرف المشتري والبائع تماما قيمة الربح الذي حصل عليه مالك السلعة (البائع). - من أهم أنواع بيوع الأمانة هو المرابحة المركبة (المرابحة للآمر بالشراء) .  </a:t>
            </a:r>
            <a:endParaRPr lang="en-US" sz="2400" dirty="0"/>
          </a:p>
        </p:txBody>
      </p:sp>
      <p:sp>
        <p:nvSpPr>
          <p:cNvPr id="2" name="Footer Placeholder 1">
            <a:extLst>
              <a:ext uri="{FF2B5EF4-FFF2-40B4-BE49-F238E27FC236}">
                <a16:creationId xmlns:a16="http://schemas.microsoft.com/office/drawing/2014/main" id="{8121B7E1-2EDE-634B-B2A7-D1567EBDBCFA}"/>
              </a:ext>
            </a:extLst>
          </p:cNvPr>
          <p:cNvSpPr>
            <a:spLocks noGrp="1"/>
          </p:cNvSpPr>
          <p:nvPr>
            <p:ph type="ftr" sz="quarter" idx="11"/>
          </p:nvPr>
        </p:nvSpPr>
        <p:spPr/>
        <p:txBody>
          <a:bodyPr/>
          <a:lstStyle/>
          <a:p>
            <a:r>
              <a:rPr lang="ar-SA"/>
              <a:t>أ.سميرة المالكي</a:t>
            </a:r>
            <a:endParaRPr lang="en-US"/>
          </a:p>
        </p:txBody>
      </p:sp>
    </p:spTree>
    <p:extLst>
      <p:ext uri="{BB962C8B-B14F-4D97-AF65-F5344CB8AC3E}">
        <p14:creationId xmlns:p14="http://schemas.microsoft.com/office/powerpoint/2010/main" val="93454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1654725" cy="6857999"/>
          </a:xfrm>
        </p:spPr>
        <p:txBody>
          <a:bodyPr>
            <a:normAutofit lnSpcReduction="10000"/>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b="1" dirty="0">
                <a:solidFill>
                  <a:srgbClr val="FF0000"/>
                </a:solidFill>
              </a:rPr>
              <a:t>بيع المرابحة للآمر بالشراء (المرابحة المركبة)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هذا البيع تقوم به المصارف الإسلامية ويشكل نسبة كبيرة من إجمالي استثماراتها تزيد عن </a:t>
            </a:r>
            <a:r>
              <a:rPr lang="en-US" dirty="0"/>
              <a:t>90%</a:t>
            </a:r>
            <a:r>
              <a:rPr lang="ar-SA" dirty="0"/>
              <a:t> من إجمالي التمويل الممنوح في البنوك الإسلامية.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b="1" dirty="0">
                <a:solidFill>
                  <a:srgbClr val="FF0000"/>
                </a:solidFill>
              </a:rPr>
              <a:t>تعريف المرابحة: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هو البيع بمثل الثمن الأول </a:t>
            </a:r>
            <a:r>
              <a:rPr lang="ar-SA"/>
              <a:t>مع زيادة.</a:t>
            </a: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b="1" dirty="0">
                <a:solidFill>
                  <a:srgbClr val="FF0000"/>
                </a:solidFill>
              </a:rPr>
              <a:t>أنواع المرابحة: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solidFill>
                  <a:srgbClr val="FF0000"/>
                </a:solidFill>
              </a:rPr>
              <a:t>1- المرابحة البسيطة.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solidFill>
                  <a:srgbClr val="FF0000"/>
                </a:solidFill>
              </a:rPr>
              <a:t>2- المرابحة المركبة (المرابحة للآمر بالشراء) : </a:t>
            </a:r>
            <a:r>
              <a:rPr lang="ar-SA" dirty="0"/>
              <a:t>هي قيام من يريد شراء سلعة معينة بالطلب من طرف آخر (البنك) بأن يشتري سلعة معينة و يعده بأن يشتريها منه بربح معين.</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يسمى من يريد السلعة : الآمر بالشراء.</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يسمى الطرف الآخر : المأمور بالشراء (البنك الإسلامي).</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b="1" dirty="0">
                <a:solidFill>
                  <a:srgbClr val="FF0000"/>
                </a:solidFill>
              </a:rPr>
              <a:t>مراحل بيع المرابحة: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1- وعد من الآمر بالشراء للمأمور بأن يشتري منه السلعة التي أمره بشرائها بعد أن يمتلكها.</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2- إبرام عقد البيع الأول بين المأمور بالشراء والبائع الأول.</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3- إبرام عقد البيع الثاني بين الآمر بالشراء والمأمور بالشراء.</a:t>
            </a:r>
          </a:p>
        </p:txBody>
      </p:sp>
      <p:sp>
        <p:nvSpPr>
          <p:cNvPr id="2" name="Footer Placeholder 1">
            <a:extLst>
              <a:ext uri="{FF2B5EF4-FFF2-40B4-BE49-F238E27FC236}">
                <a16:creationId xmlns:a16="http://schemas.microsoft.com/office/drawing/2014/main" id="{F9C9CF8E-14F6-304C-983F-3A2765719816}"/>
              </a:ext>
            </a:extLst>
          </p:cNvPr>
          <p:cNvSpPr>
            <a:spLocks noGrp="1"/>
          </p:cNvSpPr>
          <p:nvPr>
            <p:ph type="ftr" sz="quarter" idx="11"/>
          </p:nvPr>
        </p:nvSpPr>
        <p:spPr/>
        <p:txBody>
          <a:bodyPr/>
          <a:lstStyle/>
          <a:p>
            <a:r>
              <a:rPr lang="ar-SA"/>
              <a:t>أ.سميرة المالكي</a:t>
            </a:r>
            <a:endParaRPr lang="en-US"/>
          </a:p>
        </p:txBody>
      </p:sp>
    </p:spTree>
    <p:extLst>
      <p:ext uri="{BB962C8B-B14F-4D97-AF65-F5344CB8AC3E}">
        <p14:creationId xmlns:p14="http://schemas.microsoft.com/office/powerpoint/2010/main" val="22383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475" y="185980"/>
            <a:ext cx="10895773" cy="6672020"/>
          </a:xfrm>
        </p:spPr>
        <p:txBody>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b="1" dirty="0">
                <a:solidFill>
                  <a:srgbClr val="FF0000"/>
                </a:solidFill>
              </a:rPr>
              <a:t>شروط بيع المرابحة للآمر بالشراء:</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إضافة إلى شروط أي عقد التي سبق ذكرها هناك شروط خاصة ببيع المرابحة:</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1- أن يكون الثمن الأول للسلعة معلوما للآمر بالشراء.</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2- أن يكون الربح معلوما للطرفين.</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3- أن يكون العقد الأول صحيحا.</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4- ألا يكون الثمن في العقد الأول مقابلا بجنسه من أموال الربا.</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b="1" dirty="0">
                <a:solidFill>
                  <a:srgbClr val="FF0000"/>
                </a:solidFill>
              </a:rPr>
              <a:t>الفرق بين الربح في البيع والربا:</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1- الربح ينتج عن تملك البنك الإسلامي للسلعة وتصرفه فيها. بينما الربا ينتج عن تأجير النقود للعملاء في البنوك الربوية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2- الربح غير مضمون للبائع أما الزيادة في القرض الربوي مضمونة للمقرض.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3- الربح في البيع يؤخذ مرة واحدة بينما قد يؤخذ الربا أكثر من مرة إلى أن يصل أضعافا.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b="1" dirty="0">
                <a:solidFill>
                  <a:srgbClr val="FF0000"/>
                </a:solidFill>
              </a:rPr>
              <a:t>صندوق التكافل (التأمين التبادلي):</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هو أحد أنواع التأمين التعاوني يشترك فيه البنك الإسلامي والمدين لديه (يتعاونون) كل بنسبة معينة من دينه بحيث يتم تسديد دين من </a:t>
            </a:r>
            <a:r>
              <a:rPr lang="ar-SA" dirty="0" err="1"/>
              <a:t>يتوفي</a:t>
            </a:r>
            <a:r>
              <a:rPr lang="ar-SA" dirty="0"/>
              <a:t> منهم أو من تعرض لخطر معين يعجز معه عن التسديد للبنك الإسلامي.</a:t>
            </a:r>
            <a:endParaRPr lang="en-US" dirty="0"/>
          </a:p>
        </p:txBody>
      </p:sp>
      <p:sp>
        <p:nvSpPr>
          <p:cNvPr id="2" name="Footer Placeholder 1">
            <a:extLst>
              <a:ext uri="{FF2B5EF4-FFF2-40B4-BE49-F238E27FC236}">
                <a16:creationId xmlns:a16="http://schemas.microsoft.com/office/drawing/2014/main" id="{4887BAAE-2601-2B49-9C67-BA4489D7058B}"/>
              </a:ext>
            </a:extLst>
          </p:cNvPr>
          <p:cNvSpPr>
            <a:spLocks noGrp="1"/>
          </p:cNvSpPr>
          <p:nvPr>
            <p:ph type="ftr" sz="quarter" idx="11"/>
          </p:nvPr>
        </p:nvSpPr>
        <p:spPr/>
        <p:txBody>
          <a:bodyPr/>
          <a:lstStyle/>
          <a:p>
            <a:r>
              <a:rPr lang="ar-SA"/>
              <a:t>أ.سميرة المالكي</a:t>
            </a:r>
            <a:endParaRPr lang="en-US"/>
          </a:p>
        </p:txBody>
      </p:sp>
    </p:spTree>
    <p:extLst>
      <p:ext uri="{BB962C8B-B14F-4D97-AF65-F5344CB8AC3E}">
        <p14:creationId xmlns:p14="http://schemas.microsoft.com/office/powerpoint/2010/main" val="162849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7128" y="232475"/>
            <a:ext cx="9813062" cy="6338805"/>
          </a:xfrm>
        </p:spPr>
        <p:txBody>
          <a:bodyPr>
            <a:normAutofit/>
          </a:bodyPr>
          <a:lstStyle/>
          <a:p>
            <a:pPr algn="r" rtl="1"/>
            <a:r>
              <a:rPr lang="ar-SA" sz="2800" b="1" dirty="0">
                <a:solidFill>
                  <a:srgbClr val="FF0000"/>
                </a:solidFill>
              </a:rPr>
              <a:t>مثال شامل:</a:t>
            </a:r>
            <a:br>
              <a:rPr lang="ar-SA" sz="2800" b="1" dirty="0">
                <a:solidFill>
                  <a:srgbClr val="FF0000"/>
                </a:solidFill>
              </a:rPr>
            </a:br>
            <a:br>
              <a:rPr lang="ar-SA" sz="2800" dirty="0"/>
            </a:br>
            <a:r>
              <a:rPr lang="ar-SA" sz="2800" dirty="0"/>
              <a:t>تقدم زيد بطلب للحصول على تمويل بالمرابحة للآمر بالشراء من مصرف الإنماء لشراء شقة ثمنها النقدي 300 ألف ريال، على أن يدفع دفعة أولى تساوي 100 ألف ريال ويقسط الباقي على مدى 8 سنوات بضمان رهن الشقة وتحويل راتبه البالغ 20 ألف ريال إلى البنك.</a:t>
            </a:r>
            <a:br>
              <a:rPr lang="ar-SA" sz="2800" dirty="0"/>
            </a:br>
            <a:r>
              <a:rPr lang="ar-SA" sz="2800" dirty="0"/>
              <a:t>فإذا علمت أن نسبة الأرباح التي يستوفيها البنك تبلغ 7٪ سنويا من تكلفة البضاعة على البنك وأن البنك وافق على طلب زيد وأبلغه بتفاصيل الموافقة التالية:</a:t>
            </a:r>
            <a:br>
              <a:rPr lang="ar-SA" sz="2800" dirty="0"/>
            </a:br>
            <a:br>
              <a:rPr lang="ar-SA" sz="2800" dirty="0"/>
            </a:br>
            <a:r>
              <a:rPr lang="ar-SA" sz="2800" dirty="0">
                <a:solidFill>
                  <a:srgbClr val="FF0000"/>
                </a:solidFill>
              </a:rPr>
              <a:t>- يدفع زيد 100 ألف ريال كدفعة أولى من ثمن الشقة نقدا للبنك.</a:t>
            </a:r>
            <a:br>
              <a:rPr lang="ar-SA" sz="2800" dirty="0">
                <a:solidFill>
                  <a:srgbClr val="FF0000"/>
                </a:solidFill>
              </a:rPr>
            </a:br>
            <a:r>
              <a:rPr lang="ar-SA" sz="2800" dirty="0">
                <a:solidFill>
                  <a:srgbClr val="FF0000"/>
                </a:solidFill>
              </a:rPr>
              <a:t>- يقسط باقي المبلغ على مدى 8 سنوات بنسبة ربح 7٪ سنويا.</a:t>
            </a:r>
            <a:br>
              <a:rPr lang="ar-SA" sz="2800" dirty="0">
                <a:solidFill>
                  <a:srgbClr val="FF0000"/>
                </a:solidFill>
              </a:rPr>
            </a:br>
            <a:r>
              <a:rPr lang="ar-SA" sz="2800" dirty="0">
                <a:solidFill>
                  <a:srgbClr val="FF0000"/>
                </a:solidFill>
              </a:rPr>
              <a:t>- يتم رهن الشقة للبنك.</a:t>
            </a:r>
            <a:br>
              <a:rPr lang="ar-SA" sz="2800" dirty="0">
                <a:solidFill>
                  <a:srgbClr val="FF0000"/>
                </a:solidFill>
              </a:rPr>
            </a:br>
            <a:r>
              <a:rPr lang="ar-SA" sz="2800" dirty="0">
                <a:solidFill>
                  <a:srgbClr val="FF0000"/>
                </a:solidFill>
              </a:rPr>
              <a:t>- يتحمل زيد كافة نفقات تنفيذ التمويل من طوابع ورسوم تنازل وغيرها ...</a:t>
            </a:r>
            <a:br>
              <a:rPr lang="ar-SA" sz="2800" dirty="0">
                <a:solidFill>
                  <a:srgbClr val="FF0000"/>
                </a:solidFill>
              </a:rPr>
            </a:br>
            <a:br>
              <a:rPr lang="ar-SA" sz="2800" dirty="0"/>
            </a:br>
            <a:br>
              <a:rPr lang="ar-SA" sz="2800" dirty="0"/>
            </a:br>
            <a:r>
              <a:rPr lang="ar-SA" sz="2800" dirty="0"/>
              <a:t>   وافق زيد على شروط البنك  وقام بتوقيع العقد مع البنك بالشروط والضمانات المتفق عليها وقام البنك بشراء الشقة من شركة إعمار بمبلغ 300 ألف ريال والتزم بدفع المبلغ لشركة إعمار بعد تسجيلها باسمه ثم تنازل عن الشقة بعد يومين لزيد.</a:t>
            </a:r>
            <a:endParaRPr lang="en-US" sz="2800" dirty="0"/>
          </a:p>
        </p:txBody>
      </p:sp>
      <p:sp>
        <p:nvSpPr>
          <p:cNvPr id="3" name="Footer Placeholder 2">
            <a:extLst>
              <a:ext uri="{FF2B5EF4-FFF2-40B4-BE49-F238E27FC236}">
                <a16:creationId xmlns:a16="http://schemas.microsoft.com/office/drawing/2014/main" id="{9689F069-E17E-6345-A7B2-84C0DB3D286F}"/>
              </a:ext>
            </a:extLst>
          </p:cNvPr>
          <p:cNvSpPr>
            <a:spLocks noGrp="1"/>
          </p:cNvSpPr>
          <p:nvPr>
            <p:ph type="ftr" sz="quarter" idx="11"/>
          </p:nvPr>
        </p:nvSpPr>
        <p:spPr/>
        <p:txBody>
          <a:bodyPr/>
          <a:lstStyle/>
          <a:p>
            <a:r>
              <a:rPr lang="ar-SA"/>
              <a:t>أ.سميرة المالكي</a:t>
            </a:r>
            <a:endParaRPr lang="en-US" dirty="0"/>
          </a:p>
        </p:txBody>
      </p:sp>
    </p:spTree>
    <p:extLst>
      <p:ext uri="{BB962C8B-B14F-4D97-AF65-F5344CB8AC3E}">
        <p14:creationId xmlns:p14="http://schemas.microsoft.com/office/powerpoint/2010/main" val="25719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8488"/>
            <a:ext cx="12191999" cy="6749512"/>
          </a:xfrm>
        </p:spPr>
        <p:txBody>
          <a:bodyPr>
            <a:normAutofit/>
          </a:bodyPr>
          <a:lstStyle/>
          <a:p>
            <a:pPr algn="r" defTabSz="914400" rtl="1" eaLnBrk="1" latinLnBrk="0" hangingPunct="1">
              <a:lnSpc>
                <a:spcPct val="80000"/>
              </a:lnSpc>
              <a:spcBef>
                <a:spcPct val="0"/>
              </a:spcBef>
              <a:buNone/>
            </a:pPr>
            <a:r>
              <a:rPr lang="ar-SA" sz="2000" b="1" dirty="0"/>
              <a:t>المطلوب:</a:t>
            </a:r>
            <a:br>
              <a:rPr lang="ar-SA" sz="2000" b="1" dirty="0"/>
            </a:br>
            <a:br>
              <a:rPr lang="ar-SA" sz="2000" b="1" dirty="0"/>
            </a:br>
            <a:r>
              <a:rPr lang="ar-SA" sz="2000" b="1" dirty="0"/>
              <a:t>1- احسبي تكلفة الشقة على البنك.</a:t>
            </a:r>
            <a:br>
              <a:rPr lang="ar-SA" sz="2000" b="1" dirty="0"/>
            </a:br>
            <a:br>
              <a:rPr lang="ar-SA" sz="2000" b="1" dirty="0"/>
            </a:br>
            <a:r>
              <a:rPr lang="ar-SA" sz="2000" b="1" dirty="0"/>
              <a:t>2- احسبي ربح البنك.</a:t>
            </a:r>
            <a:br>
              <a:rPr lang="ar-SA" sz="2000" b="1" dirty="0"/>
            </a:br>
            <a:br>
              <a:rPr lang="ar-SA" sz="2000" b="1" dirty="0"/>
            </a:br>
            <a:r>
              <a:rPr lang="ar-SA" sz="2000" b="1" dirty="0"/>
              <a:t>3- احسبي تكلفة الشقة على زيد إذا علمتي أنه دفع مبلغ 3500 ريال رسوم تسجيل وطوابع غيرها.</a:t>
            </a:r>
            <a:br>
              <a:rPr lang="ar-SA" sz="2000" b="1" dirty="0"/>
            </a:br>
            <a:br>
              <a:rPr lang="ar-SA" sz="2000" b="1" dirty="0"/>
            </a:br>
            <a:r>
              <a:rPr lang="ar-SA" sz="2000" b="1" dirty="0"/>
              <a:t>4- احسبي القسط الشهري الذي سيدفعه زيد للبنك في الحالات التالية:</a:t>
            </a:r>
            <a:br>
              <a:rPr lang="ar-SA" sz="2000" b="1" dirty="0"/>
            </a:br>
            <a:r>
              <a:rPr lang="ar-SA" sz="2000" b="1" dirty="0" err="1"/>
              <a:t>أ</a:t>
            </a:r>
            <a:r>
              <a:rPr lang="ar-SA" sz="2000" b="1" dirty="0"/>
              <a:t>- يشترك زيد في صندوق التكافل (التأمين التبادلي) لمديني البنك بواقع 2٪ من قيمة الدين عن كامل المدة.</a:t>
            </a:r>
            <a:br>
              <a:rPr lang="ar-SA" sz="2000" b="1" dirty="0"/>
            </a:br>
            <a:r>
              <a:rPr lang="ar-SA" sz="2000" b="1" dirty="0"/>
              <a:t>ب- لا يشترك زيد في صندوق التكافل.</a:t>
            </a:r>
            <a:br>
              <a:rPr lang="ar-SA" sz="2000" b="1" dirty="0"/>
            </a:br>
            <a:br>
              <a:rPr lang="ar-SA" sz="2000" b="1" dirty="0"/>
            </a:br>
            <a:r>
              <a:rPr lang="ar-SA" sz="2000" b="1" dirty="0"/>
              <a:t>5- متى وكيف يستوفي البنك الدفع الأولى؟</a:t>
            </a:r>
            <a:br>
              <a:rPr lang="ar-SA" sz="2000" b="1" dirty="0"/>
            </a:br>
            <a:br>
              <a:rPr lang="ar-SA" sz="2000" b="1" dirty="0"/>
            </a:br>
            <a:r>
              <a:rPr lang="ar-SA" sz="2000" b="1" dirty="0"/>
              <a:t>6- </a:t>
            </a:r>
            <a:r>
              <a:rPr lang="ar-SA" sz="2000" b="1" dirty="0" err="1"/>
              <a:t>أجيبي</a:t>
            </a:r>
            <a:r>
              <a:rPr lang="ar-SA" sz="2000" b="1" dirty="0"/>
              <a:t> عن الحالات التالية:</a:t>
            </a:r>
            <a:br>
              <a:rPr lang="ar-SA" sz="2000" b="1" dirty="0"/>
            </a:br>
            <a:r>
              <a:rPr lang="ar-SA" sz="2000" b="1" dirty="0" err="1"/>
              <a:t>أ</a:t>
            </a:r>
            <a:r>
              <a:rPr lang="ar-SA" sz="2000" b="1" dirty="0"/>
              <a:t>- ما هي الخسارة التي سيتحملها البنك أذا انهدمت الشقة نتيجة لزلزال بعد يوم من شرائها من شركة إعمار.</a:t>
            </a:r>
            <a:br>
              <a:rPr lang="ar-SA" sz="2000" b="1" dirty="0"/>
            </a:br>
            <a:br>
              <a:rPr lang="ar-SA" sz="2000" b="1" dirty="0"/>
            </a:br>
            <a:r>
              <a:rPr lang="ar-SA" sz="2000" b="1" dirty="0"/>
              <a:t>ب- هل سيتحمل البنك شيئا من الخسارة إذا هدمت الشقة بعد سنة من تاريخ دفع زيد للقسيط الأول من ثمن الشقة؟ ولماذا؟</a:t>
            </a:r>
            <a:br>
              <a:rPr lang="ar-SA" sz="2000" b="1" dirty="0"/>
            </a:br>
            <a:br>
              <a:rPr lang="ar-SA" sz="2000" b="1" dirty="0"/>
            </a:br>
            <a:r>
              <a:rPr lang="ar-SA" sz="2000" b="1" dirty="0" err="1"/>
              <a:t>ج</a:t>
            </a:r>
            <a:r>
              <a:rPr lang="ar-SA" sz="2000" b="1" dirty="0"/>
              <a:t>- إذا توفي زيد بعد 3 سنوات من شراء الشقة كيف يستوفي البنك الإسلامي باقي حقوقه في كل حالة مما يلي:</a:t>
            </a:r>
            <a:br>
              <a:rPr lang="ar-SA" sz="2000" b="1" dirty="0"/>
            </a:br>
            <a:r>
              <a:rPr lang="ar-SA" sz="2000" b="1" dirty="0"/>
              <a:t>6-ج-1 إذا لم يشترك زيد في صندوق تكافل.</a:t>
            </a:r>
            <a:br>
              <a:rPr lang="ar-SA" sz="2000" b="1" dirty="0"/>
            </a:br>
            <a:r>
              <a:rPr lang="ar-SA" sz="2000" b="1" dirty="0"/>
              <a:t>6-ج-2 إذا اشترك زيد في صندوق تكافل.</a:t>
            </a:r>
            <a:br>
              <a:rPr lang="ar-SA" sz="2000" b="1" dirty="0"/>
            </a:br>
            <a:br>
              <a:rPr lang="ar-SA" sz="2000" b="1" dirty="0"/>
            </a:br>
            <a:r>
              <a:rPr lang="ar-SA" sz="2000" b="1" dirty="0"/>
              <a:t>د- إذا سدد زيد كامل ثمن الشقة بعد سبع سنوات من شرائها فما قيمة الخصم الذي سيحصل عليه من البنك؟ ولماذا؟</a:t>
            </a:r>
            <a:br>
              <a:rPr lang="ar-SA" sz="2000" b="1" dirty="0"/>
            </a:br>
            <a:br>
              <a:rPr lang="ar-SA" sz="2000" b="1" dirty="0"/>
            </a:br>
            <a:r>
              <a:rPr lang="ar-SA" sz="2000" b="1" dirty="0"/>
              <a:t>هـ- إذا تأخر زيد عن تسديد 9 أقساط للبنك نتيجة ظروف صعبة يعلمها البنك ماهي قيمة غرامات التأخير التي سيدفعها زيد للبنك تعويضا عن التأخير؟</a:t>
            </a:r>
            <a:endParaRPr lang="en-US" sz="2000" b="1" dirty="0"/>
          </a:p>
        </p:txBody>
      </p:sp>
      <p:sp>
        <p:nvSpPr>
          <p:cNvPr id="3" name="Footer Placeholder 2">
            <a:extLst>
              <a:ext uri="{FF2B5EF4-FFF2-40B4-BE49-F238E27FC236}">
                <a16:creationId xmlns:a16="http://schemas.microsoft.com/office/drawing/2014/main" id="{98CC6A85-CF56-784E-B6B5-48C0E2D12C06}"/>
              </a:ext>
            </a:extLst>
          </p:cNvPr>
          <p:cNvSpPr>
            <a:spLocks noGrp="1"/>
          </p:cNvSpPr>
          <p:nvPr>
            <p:ph type="ftr" sz="quarter" idx="11"/>
          </p:nvPr>
        </p:nvSpPr>
        <p:spPr/>
        <p:txBody>
          <a:bodyPr/>
          <a:lstStyle/>
          <a:p>
            <a:r>
              <a:rPr lang="ar-SA"/>
              <a:t>أ.سميرة المالكي</a:t>
            </a:r>
            <a:endParaRPr lang="en-US" dirty="0"/>
          </a:p>
        </p:txBody>
      </p:sp>
    </p:spTree>
    <p:extLst>
      <p:ext uri="{BB962C8B-B14F-4D97-AF65-F5344CB8AC3E}">
        <p14:creationId xmlns:p14="http://schemas.microsoft.com/office/powerpoint/2010/main" val="2024826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9848" y="263471"/>
            <a:ext cx="4754880" cy="6594529"/>
          </a:xfrm>
        </p:spPr>
        <p:txBody>
          <a:bodyPr>
            <a:normAutofit fontScale="92500" lnSpcReduction="20000"/>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3- تكلفة الشقة على زيد=</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الثمن النقدي للشقة + ربح البنك + مصاريف أخرى</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300000 + 112000 + 3500</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415500</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ــــــــــــــــــــــــــــــــــــــــــــــــــــــــــــــــــــــــــــــــــ</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4- القسط الشهري الذي سيدفعه زيد للبنك في حال:</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err="1"/>
              <a:t>أ</a:t>
            </a:r>
            <a:r>
              <a:rPr lang="ar-SA" dirty="0"/>
              <a:t>- اشترك في صندوق التكافل (قسط التأمين التبادلي)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قيمة الدين * نسبة التأمين التبادلي عن كامل المدة / عدد الأشهر</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قيمة الدين = صافي التمويل + الأرباح</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200000 + 112000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312000</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قسط التأمين التبادلي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312000 * 2٪ / (8*12)</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312000 * 2٪ / 96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65 ريال</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en-US" dirty="0"/>
          </a:p>
        </p:txBody>
      </p:sp>
      <p:sp>
        <p:nvSpPr>
          <p:cNvPr id="4" name="Content Placeholder 3"/>
          <p:cNvSpPr>
            <a:spLocks noGrp="1"/>
          </p:cNvSpPr>
          <p:nvPr>
            <p:ph sz="half" idx="2"/>
          </p:nvPr>
        </p:nvSpPr>
        <p:spPr>
          <a:xfrm>
            <a:off x="6367272" y="220091"/>
            <a:ext cx="4754880" cy="5908729"/>
          </a:xfrm>
        </p:spPr>
        <p:txBody>
          <a:bodyPr>
            <a:normAutofit fontScale="92500" lnSpcReduction="20000"/>
          </a:bodyPr>
          <a:lstStyle/>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1- تكلفة الشقة على البنك =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الثمن الذي دفعه البنك لشركة إعمار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300000</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ــــــــــــــــــــــــــــــــــــــــــــــــــــــــــــــــــــــــــــــــــ</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2- ربح البنك = </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نسبة الربح السنوية * عدد السنوات * صافي قيمة التمويل.</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صافي قيمة التمويل = قيمة السلعة </a:t>
            </a:r>
            <a:r>
              <a:rPr lang="mr-IN" dirty="0"/>
              <a:t>–</a:t>
            </a:r>
            <a:r>
              <a:rPr lang="ar-SA" dirty="0"/>
              <a:t> الدفعة الأولى</a:t>
            </a:r>
          </a:p>
          <a:p>
            <a:pPr marL="182880" indent="-182880" algn="r" defTabSz="914400" eaLnBrk="1" latinLnBrk="0" hangingPunct="1">
              <a:lnSpc>
                <a:spcPct val="90000"/>
              </a:lnSpc>
              <a:spcBef>
                <a:spcPts val="1200"/>
              </a:spcBef>
              <a:buClr>
                <a:schemeClr val="accent1">
                  <a:lumMod val="75000"/>
                </a:schemeClr>
              </a:buClr>
              <a:buSzPct val="85000"/>
              <a:buFont typeface="Wingdings" pitchFamily="2" charset="2"/>
              <a:buChar char="§"/>
            </a:pPr>
            <a:r>
              <a:rPr lang="ar-SA" dirty="0"/>
              <a:t>300000 </a:t>
            </a:r>
            <a:r>
              <a:rPr lang="mr-IN" dirty="0"/>
              <a:t>–</a:t>
            </a:r>
            <a:r>
              <a:rPr lang="ar-SA" dirty="0"/>
              <a:t> 100000</a:t>
            </a:r>
          </a:p>
          <a:p>
            <a:pPr marL="182880" indent="-182880" algn="r" defTabSz="914400" eaLnBrk="1" latinLnBrk="0" hangingPunct="1">
              <a:lnSpc>
                <a:spcPct val="90000"/>
              </a:lnSpc>
              <a:spcBef>
                <a:spcPts val="1200"/>
              </a:spcBef>
              <a:buClr>
                <a:schemeClr val="accent1">
                  <a:lumMod val="75000"/>
                </a:schemeClr>
              </a:buClr>
              <a:buSzPct val="85000"/>
              <a:buFont typeface="Wingdings" pitchFamily="2" charset="2"/>
              <a:buChar char="§"/>
            </a:pPr>
            <a:r>
              <a:rPr lang="ar-SA" dirty="0"/>
              <a:t>= 200000</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ربح البنك = 7٪ * 8 * 200000</a:t>
            </a:r>
          </a:p>
          <a:p>
            <a: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pPr>
            <a:r>
              <a:rPr lang="ar-SA" dirty="0"/>
              <a:t>= 112000</a:t>
            </a:r>
          </a:p>
          <a:p>
            <a:pPr marL="182880" indent="-182880" algn="r" defTabSz="914400" eaLnBrk="1" latinLnBrk="0" hangingPunct="1">
              <a:lnSpc>
                <a:spcPct val="90000"/>
              </a:lnSpc>
              <a:spcBef>
                <a:spcPts val="1200"/>
              </a:spcBef>
              <a:buClr>
                <a:schemeClr val="accent1">
                  <a:lumMod val="75000"/>
                </a:schemeClr>
              </a:buClr>
              <a:buSzPct val="85000"/>
              <a:buFont typeface="Wingdings" pitchFamily="2" charset="2"/>
              <a:buChar char="§"/>
            </a:pPr>
            <a:endParaRPr lang="ar-SA" dirty="0"/>
          </a:p>
          <a:p>
            <a:pPr marL="182880" indent="-182880" algn="l" defTabSz="914400" eaLnBrk="1" latinLnBrk="0" hangingPunct="1">
              <a:lnSpc>
                <a:spcPct val="90000"/>
              </a:lnSpc>
              <a:spcBef>
                <a:spcPts val="1200"/>
              </a:spcBef>
              <a:buClr>
                <a:schemeClr val="accent1">
                  <a:lumMod val="75000"/>
                </a:schemeClr>
              </a:buClr>
              <a:buSzPct val="85000"/>
              <a:buFont typeface="Wingdings" pitchFamily="2" charset="2"/>
              <a:buChar char="§"/>
            </a:pPr>
            <a:endParaRPr lang="ar-SA" dirty="0"/>
          </a:p>
        </p:txBody>
      </p:sp>
      <p:sp>
        <p:nvSpPr>
          <p:cNvPr id="2" name="Footer Placeholder 1">
            <a:extLst>
              <a:ext uri="{FF2B5EF4-FFF2-40B4-BE49-F238E27FC236}">
                <a16:creationId xmlns:a16="http://schemas.microsoft.com/office/drawing/2014/main" id="{0D86697B-B92B-334A-A61E-1B9CFF0E221A}"/>
              </a:ext>
            </a:extLst>
          </p:cNvPr>
          <p:cNvSpPr>
            <a:spLocks noGrp="1"/>
          </p:cNvSpPr>
          <p:nvPr>
            <p:ph type="ftr" sz="quarter" idx="11"/>
          </p:nvPr>
        </p:nvSpPr>
        <p:spPr/>
        <p:txBody>
          <a:bodyPr/>
          <a:lstStyle/>
          <a:p>
            <a:r>
              <a:rPr lang="ar-SA"/>
              <a:t>أ.سميرة المالكي</a:t>
            </a:r>
            <a:endParaRPr lang="en-US"/>
          </a:p>
        </p:txBody>
      </p:sp>
    </p:spTree>
    <p:extLst>
      <p:ext uri="{BB962C8B-B14F-4D97-AF65-F5344CB8AC3E}">
        <p14:creationId xmlns:p14="http://schemas.microsoft.com/office/powerpoint/2010/main" val="2098878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849</TotalTime>
  <Words>1682</Words>
  <Application>Microsoft Macintosh PowerPoint</Application>
  <PresentationFormat>Widescreen</PresentationFormat>
  <Paragraphs>138</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Rockwell</vt:lpstr>
      <vt:lpstr>Rockwell Condensed</vt:lpstr>
      <vt:lpstr>Rockwell Extra Bold</vt:lpstr>
      <vt:lpstr>Wingdings</vt:lpstr>
      <vt:lpstr>Wood Type</vt:lpstr>
      <vt:lpstr>الفصل السابع</vt:lpstr>
      <vt:lpstr>PowerPoint Presentation</vt:lpstr>
      <vt:lpstr>PowerPoint Presentation</vt:lpstr>
      <vt:lpstr>PowerPoint Presentation</vt:lpstr>
      <vt:lpstr>PowerPoint Presentation</vt:lpstr>
      <vt:lpstr>PowerPoint Presentation</vt:lpstr>
      <vt:lpstr>مثال شامل:  تقدم زيد بطلب للحصول على تمويل بالمرابحة للآمر بالشراء من مصرف الإنماء لشراء شقة ثمنها النقدي 300 ألف ريال، على أن يدفع دفعة أولى تساوي 100 ألف ريال ويقسط الباقي على مدى 8 سنوات بضمان رهن الشقة وتحويل راتبه البالغ 20 ألف ريال إلى البنك. فإذا علمت أن نسبة الأرباح التي يستوفيها البنك تبلغ 7٪ سنويا من تكلفة البضاعة على البنك وأن البنك وافق على طلب زيد وأبلغه بتفاصيل الموافقة التالية:  - يدفع زيد 100 ألف ريال كدفعة أولى من ثمن الشقة نقدا للبنك. - يقسط باقي المبلغ على مدى 8 سنوات بنسبة ربح 7٪ سنويا. - يتم رهن الشقة للبنك. - يتحمل زيد كافة نفقات تنفيذ التمويل من طوابع ورسوم تنازل وغيرها ...      وافق زيد على شروط البنك  وقام بتوقيع العقد مع البنك بالشروط والضمانات المتفق عليها وقام البنك بشراء الشقة من شركة إعمار بمبلغ 300 ألف ريال والتزم بدفع المبلغ لشركة إعمار بعد تسجيلها باسمه ثم تنازل عن الشقة بعد يومين لزيد.</vt:lpstr>
      <vt:lpstr>المطلوب:  1- احسبي تكلفة الشقة على البنك.  2- احسبي ربح البنك.  3- احسبي تكلفة الشقة على زيد إذا علمتي أنه دفع مبلغ 3500 ريال رسوم تسجيل وطوابع غيرها.  4- احسبي القسط الشهري الذي سيدفعه زيد للبنك في الحالات التالية: أ- يشترك زيد في صندوق التكافل (التأمين التبادلي) لمديني البنك بواقع 2٪ من قيمة الدين عن كامل المدة. ب- لا يشترك زيد في صندوق التكافل.  5- متى وكيف يستوفي البنك الدفع الأولى؟  6- أجيبي عن الحالات التالية: أ- ما هي الخسارة التي سيتحملها البنك أذا انهدمت الشقة نتيجة لزلزال بعد يوم من شرائها من شركة إعمار.  ب- هل سيتحمل البنك شيئا من الخسارة إذا هدمت الشقة بعد سنة من تاريخ دفع زيد للقسيط الأول من ثمن الشقة؟ ولماذا؟  ج- إذا توفي زيد بعد 3 سنوات من شراء الشقة كيف يستوفي البنك الإسلامي باقي حقوقه في كل حالة مما يلي: 6-ج-1 إذا لم يشترك زيد في صندوق تكافل. 6-ج-2 إذا اشترك زيد في صندوق تكافل.  د- إذا سدد زيد كامل ثمن الشقة بعد سبع سنوات من شرائها فما قيمة الخصم الذي سيحصل عليه من البنك؟ ولماذا؟  هـ- إذا تأخر زيد عن تسديد 9 أقساط للبنك نتيجة ظروف صعبة يعلمها البنك ماهي قيمة غرامات التأخير التي سيدفعها زيد للبنك تعويضا عن التأخير؟</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السابع</dc:title>
  <dc:creator>Microsoft Office User</dc:creator>
  <cp:lastModifiedBy>semo6alabdali@gmail.com</cp:lastModifiedBy>
  <cp:revision>20</cp:revision>
  <dcterms:created xsi:type="dcterms:W3CDTF">2021-02-06T13:14:19Z</dcterms:created>
  <dcterms:modified xsi:type="dcterms:W3CDTF">2022-04-06T07:59:05Z</dcterms:modified>
</cp:coreProperties>
</file>