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0" r:id="rId3"/>
    <p:sldId id="366" r:id="rId4"/>
    <p:sldId id="367" r:id="rId5"/>
    <p:sldId id="368" r:id="rId6"/>
    <p:sldId id="369" r:id="rId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رر مدخل الى تقييم الأثر البيئي 501 تاب" id="{2B2B57C4-7BDD-40B2-BD83-C4731232F619}">
          <p14:sldIdLst/>
        </p14:section>
        <p14:section name="نظرة عامة على تقييم الأثر البيئي  1" id="{C2C6CD6C-40B6-4068-B472-368E92E72248}">
          <p14:sldIdLst/>
        </p14:section>
        <p14:section name="مصطلحات ذات علاقة بالتقييم البيئي 2" id="{F64D648D-6ADA-4575-9E55-7A404E71FEA1}">
          <p14:sldIdLst>
            <p14:sldId id="269"/>
            <p14:sldId id="260"/>
            <p14:sldId id="366"/>
            <p14:sldId id="367"/>
            <p14:sldId id="368"/>
            <p14:sldId id="369"/>
          </p14:sldIdLst>
        </p14:section>
        <p14:section name="تاريخ تقييم الأثر البيئي 3" id="{D1813D8D-5174-4064-87D8-C4D2C0BD4DF6}">
          <p14:sldIdLst/>
        </p14:section>
        <p14:section name="متطلبات تقييم الأثر البيئي 4" id="{2E958490-F60E-4E65-B6A9-402B7340A0F7}">
          <p14:sldIdLst/>
        </p14:section>
        <p14:section name="أدوات (مكونات) تقييم الأثر البيئي 5" id="{A9255D90-A4D0-46B7-B81E-9AD0E1FBEC4A}">
          <p14:sldIdLst/>
        </p14:section>
        <p14:section name="طرق دراسة تقييم الأثر البيئي 6" id="{51C01299-E71C-4209-BB27-4583B289718E}">
          <p14:sldIdLst/>
        </p14:section>
        <p14:section name="تقييم الأثر البيئي للكائنات البحرية 7" id="{4526D5A5-48EE-4E17-BBA5-8D76C15C5BCE}">
          <p14:sldIdLst/>
        </p14:section>
        <p14:section name="المحاضرة 8" id="{1B8566A1-95EA-49B0-A7E9-BC90C58AE6CE}">
          <p14:sldIdLst/>
        </p14:section>
        <p14:section name="خطة الإدارة البيئية 9" id="{D7B17261-17B7-42F1-BFB9-71036760372B}">
          <p14:sldIdLst/>
        </p14:section>
        <p14:section name="تقييم أنواع التأثيرات المحتملة على البيئة 10 , 11" id="{1399CD2F-1D1F-46F8-A70A-23B04C867EB8}">
          <p14:sldIdLst/>
        </p14:section>
        <p14:section name="الإجراءات اللازمة لتقليل التأثيرات المحتملة على البيئة12" id="{6EF2AE36-458F-419F-9EFB-A19BADA713C2}">
          <p14:sldIdLst/>
        </p14:section>
        <p14:section name="عناصر تقرير تقييم الأثر البيئي لمشاريع الفئة الثالثة 13" id="{8A5BF1B2-4F34-469C-A97F-168F0D097AC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BD43B4"/>
    <a:srgbClr val="FF3300"/>
    <a:srgbClr val="CB9D77"/>
    <a:srgbClr val="E6D764"/>
    <a:srgbClr val="FFCC99"/>
    <a:srgbClr val="7FE984"/>
    <a:srgbClr val="FD9597"/>
    <a:srgbClr val="FED2D3"/>
    <a:srgbClr val="FB4F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660"/>
  </p:normalViewPr>
  <p:slideViewPr>
    <p:cSldViewPr snapToGrid="0">
      <p:cViewPr>
        <p:scale>
          <a:sx n="117" d="100"/>
          <a:sy n="117" d="100"/>
        </p:scale>
        <p:origin x="-1766" y="-53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3C4B4-5707-4BA7-997E-926D096045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3DEE3E-8F24-4AC7-BE14-DB051A57FE35}">
      <dgm:prSet phldrT="[Text]" custT="1"/>
      <dgm:spPr/>
      <dgm:t>
        <a:bodyPr/>
        <a:lstStyle/>
        <a:p>
          <a:pPr rtl="1"/>
          <a:r>
            <a:rPr lang="ar-SA" sz="2000" b="1" dirty="0">
              <a:latin typeface="Segoe UI Semibold" panose="020B0702040204020203" pitchFamily="34" charset="0"/>
              <a:ea typeface="Times New Roman" panose="02020603050405020304" pitchFamily="18" charset="0"/>
              <a:cs typeface="Segoe UI Semibold" panose="020B0702040204020203" pitchFamily="34" charset="0"/>
            </a:rPr>
            <a:t>هناك عدة مصطلحات لابد من التعرف عليها وهي</a:t>
          </a:r>
          <a:r>
            <a:rPr lang="ar-SA" sz="2000" dirty="0">
              <a:latin typeface="Segoe UI Semibold" panose="020B0702040204020203" pitchFamily="34" charset="0"/>
              <a:ea typeface="Times New Roman" panose="02020603050405020304" pitchFamily="18" charset="0"/>
              <a:cs typeface="Segoe UI Semibold" panose="020B0702040204020203" pitchFamily="34" charset="0"/>
            </a:rPr>
            <a:t>:-</a:t>
          </a:r>
          <a:endParaRPr lang="en-US" sz="2000" b="1" dirty="0">
            <a:latin typeface="Segoe UI Semilight" panose="020B0402040204020203" pitchFamily="34" charset="0"/>
            <a:cs typeface="Segoe UI Semilight" panose="020B0402040204020203" pitchFamily="34" charset="0"/>
          </a:endParaRPr>
        </a:p>
      </dgm:t>
    </dgm:pt>
    <dgm:pt modelId="{0656A9E7-5CF1-47F1-885C-A3AA7DE7C351}" type="parTrans" cxnId="{6FFAFA0F-CC87-4A24-B6AB-13160F25BFA5}">
      <dgm:prSet/>
      <dgm:spPr/>
      <dgm:t>
        <a:bodyPr/>
        <a:lstStyle/>
        <a:p>
          <a:endParaRPr lang="en-US">
            <a:latin typeface="Segoe UI Semilight" panose="020B0402040204020203" pitchFamily="34" charset="0"/>
            <a:cs typeface="Segoe UI Semilight" panose="020B0402040204020203" pitchFamily="34" charset="0"/>
          </a:endParaRPr>
        </a:p>
      </dgm:t>
    </dgm:pt>
    <dgm:pt modelId="{868B19C9-65EF-41F5-BE01-16F2B6607CC8}" type="sibTrans" cxnId="{6FFAFA0F-CC87-4A24-B6AB-13160F25BFA5}">
      <dgm:prSet/>
      <dgm:spPr/>
      <dgm:t>
        <a:bodyPr/>
        <a:lstStyle/>
        <a:p>
          <a:endParaRPr lang="en-US">
            <a:latin typeface="Segoe UI Semilight" panose="020B0402040204020203" pitchFamily="34" charset="0"/>
            <a:cs typeface="Segoe UI Semilight" panose="020B0402040204020203" pitchFamily="34" charset="0"/>
          </a:endParaRPr>
        </a:p>
      </dgm:t>
    </dgm:pt>
    <dgm:pt modelId="{3A7D699C-827E-4C3E-8E0C-895B02A9AC7D}" type="pres">
      <dgm:prSet presAssocID="{7AF3C4B4-5707-4BA7-997E-926D096045E6}" presName="linear" presStyleCnt="0">
        <dgm:presLayoutVars>
          <dgm:animLvl val="lvl"/>
          <dgm:resizeHandles val="exact"/>
        </dgm:presLayoutVars>
      </dgm:prSet>
      <dgm:spPr/>
    </dgm:pt>
    <dgm:pt modelId="{A4E65775-3FA6-4C93-A6B8-453F6613FE01}" type="pres">
      <dgm:prSet presAssocID="{E83DEE3E-8F24-4AC7-BE14-DB051A57FE35}" presName="parentText" presStyleLbl="node1" presStyleIdx="0" presStyleCnt="1" custScaleX="135232" custScaleY="200464" custLinFactNeighborX="-361" custLinFactNeighborY="196">
        <dgm:presLayoutVars>
          <dgm:chMax val="0"/>
          <dgm:bulletEnabled val="1"/>
        </dgm:presLayoutVars>
      </dgm:prSet>
      <dgm:spPr/>
    </dgm:pt>
  </dgm:ptLst>
  <dgm:cxnLst>
    <dgm:cxn modelId="{6801CF0C-E481-45DB-A89B-AE6106B4493B}" type="presOf" srcId="{E83DEE3E-8F24-4AC7-BE14-DB051A57FE35}" destId="{A4E65775-3FA6-4C93-A6B8-453F6613FE01}" srcOrd="0" destOrd="0" presId="urn:microsoft.com/office/officeart/2005/8/layout/vList2"/>
    <dgm:cxn modelId="{6FFAFA0F-CC87-4A24-B6AB-13160F25BFA5}" srcId="{7AF3C4B4-5707-4BA7-997E-926D096045E6}" destId="{E83DEE3E-8F24-4AC7-BE14-DB051A57FE35}" srcOrd="0" destOrd="0" parTransId="{0656A9E7-5CF1-47F1-885C-A3AA7DE7C351}" sibTransId="{868B19C9-65EF-41F5-BE01-16F2B6607CC8}"/>
    <dgm:cxn modelId="{2A0E43B1-5449-4F7C-AB3E-421270C2645C}" type="presOf" srcId="{7AF3C4B4-5707-4BA7-997E-926D096045E6}" destId="{3A7D699C-827E-4C3E-8E0C-895B02A9AC7D}" srcOrd="0" destOrd="0" presId="urn:microsoft.com/office/officeart/2005/8/layout/vList2"/>
    <dgm:cxn modelId="{FAE00CD4-E867-40A0-B1FB-3BCD75114F8C}" type="presParOf" srcId="{3A7D699C-827E-4C3E-8E0C-895B02A9AC7D}" destId="{A4E65775-3FA6-4C93-A6B8-453F6613FE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5775-3FA6-4C93-A6B8-453F6613FE01}">
      <dsp:nvSpPr>
        <dsp:cNvPr id="0" name=""/>
        <dsp:cNvSpPr/>
      </dsp:nvSpPr>
      <dsp:spPr>
        <a:xfrm>
          <a:off x="0" y="871"/>
          <a:ext cx="5563078" cy="4454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egoe UI Semibold" panose="020B0702040204020203" pitchFamily="34" charset="0"/>
              <a:ea typeface="Times New Roman" panose="02020603050405020304" pitchFamily="18" charset="0"/>
              <a:cs typeface="Segoe UI Semibold" panose="020B0702040204020203" pitchFamily="34" charset="0"/>
            </a:rPr>
            <a:t>هناك عدة مصطلحات لابد من التعرف عليها وهي</a:t>
          </a:r>
          <a:r>
            <a:rPr lang="ar-SA" sz="2000" kern="1200" dirty="0">
              <a:latin typeface="Segoe UI Semibold" panose="020B0702040204020203" pitchFamily="34" charset="0"/>
              <a:ea typeface="Times New Roman" panose="02020603050405020304" pitchFamily="18" charset="0"/>
              <a:cs typeface="Segoe UI Semibold" panose="020B0702040204020203" pitchFamily="34" charset="0"/>
            </a:rPr>
            <a:t>:-</a:t>
          </a:r>
          <a:endParaRPr lang="en-US" sz="2000" b="1" kern="1200" dirty="0">
            <a:latin typeface="Segoe UI Semilight" panose="020B0402040204020203" pitchFamily="34" charset="0"/>
            <a:cs typeface="Segoe UI Semilight" panose="020B0402040204020203" pitchFamily="34" charset="0"/>
          </a:endParaRPr>
        </a:p>
      </dsp:txBody>
      <dsp:txXfrm>
        <a:off x="21747" y="22618"/>
        <a:ext cx="5519584" cy="4019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B52FE5-7B6A-4DB7-B51B-B45B4B49C5EB}" type="datetimeFigureOut">
              <a:rPr lang="en-US" smtClean="0"/>
              <a:t>8/31/23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320AC-1DEA-4021-8B67-0D279C574F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52FE5-7B6A-4DB7-B51B-B45B4B49C5EB}" type="datetimeFigureOut">
              <a:rPr lang="en-US" smtClean="0"/>
              <a:t>8/31/23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67372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52FE5-7B6A-4DB7-B51B-B45B4B49C5EB}" type="datetimeFigureOut">
              <a:rPr lang="en-US" smtClean="0"/>
              <a:t>8/31/23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418372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52FE5-7B6A-4DB7-B51B-B45B4B49C5EB}" type="datetimeFigureOut">
              <a:rPr lang="en-US" smtClean="0"/>
              <a:t>8/31/23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242092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B52FE5-7B6A-4DB7-B51B-B45B4B49C5EB}" type="datetimeFigureOut">
              <a:rPr lang="en-US" smtClean="0"/>
              <a:t>8/31/23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320AC-1DEA-4021-8B67-0D279C574F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17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B52FE5-7B6A-4DB7-B51B-B45B4B49C5EB}" type="datetimeFigureOut">
              <a:rPr lang="en-US" smtClean="0"/>
              <a:t>8/31/23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306166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B52FE5-7B6A-4DB7-B51B-B45B4B49C5EB}" type="datetimeFigureOut">
              <a:rPr lang="en-US" smtClean="0"/>
              <a:t>8/31/23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65716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B52FE5-7B6A-4DB7-B51B-B45B4B49C5EB}" type="datetimeFigureOut">
              <a:rPr lang="en-US" smtClean="0"/>
              <a:t>8/31/23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56684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0B52FE5-7B6A-4DB7-B51B-B45B4B49C5EB}" type="datetimeFigureOut">
              <a:rPr lang="en-US" smtClean="0"/>
              <a:t>8/31/23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303419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B52FE5-7B6A-4DB7-B51B-B45B4B49C5EB}" type="datetimeFigureOut">
              <a:rPr lang="en-US" smtClean="0"/>
              <a:t>8/31/23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7320AC-1DEA-4021-8B67-0D279C574FEC}" type="slidenum">
              <a:rPr lang="en-US" smtClean="0"/>
              <a:t>‹#›</a:t>
            </a:fld>
            <a:endParaRPr lang="en-US"/>
          </a:p>
        </p:txBody>
      </p:sp>
    </p:spTree>
    <p:extLst>
      <p:ext uri="{BB962C8B-B14F-4D97-AF65-F5344CB8AC3E}">
        <p14:creationId xmlns:p14="http://schemas.microsoft.com/office/powerpoint/2010/main" val="222630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B52FE5-7B6A-4DB7-B51B-B45B4B49C5EB}" type="datetimeFigureOut">
              <a:rPr lang="en-US" smtClean="0"/>
              <a:t>8/31/23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320AC-1DEA-4021-8B67-0D279C574FEC}" type="slidenum">
              <a:rPr lang="en-US" smtClean="0"/>
              <a:t>‹#›</a:t>
            </a:fld>
            <a:endParaRPr lang="en-US"/>
          </a:p>
        </p:txBody>
      </p:sp>
    </p:spTree>
    <p:extLst>
      <p:ext uri="{BB962C8B-B14F-4D97-AF65-F5344CB8AC3E}">
        <p14:creationId xmlns:p14="http://schemas.microsoft.com/office/powerpoint/2010/main" val="302392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0B52FE5-7B6A-4DB7-B51B-B45B4B49C5EB}" type="datetimeFigureOut">
              <a:rPr lang="en-US" smtClean="0"/>
              <a:t>8/31/23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17320AC-1DEA-4021-8B67-0D279C574FE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MSIPCMContentMarking" descr="{&quot;HashCode&quot;:1951441951,&quot;Placement&quot;:&quot;Header&quot;}"/>
          <p:cNvSpPr txBox="1"/>
          <p:nvPr userDrawn="1"/>
        </p:nvSpPr>
        <p:spPr>
          <a:xfrm>
            <a:off x="0" y="0"/>
            <a:ext cx="1838494" cy="234315"/>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9FDF"/>
                </a:solidFill>
                <a:latin typeface="SABIC Typeface Headline Light" panose="020B0303060202020204" pitchFamily="34" charset="0"/>
              </a:rPr>
              <a:t>Classification: Internal Use</a:t>
            </a:r>
          </a:p>
        </p:txBody>
      </p:sp>
    </p:spTree>
    <p:extLst>
      <p:ext uri="{BB962C8B-B14F-4D97-AF65-F5344CB8AC3E}">
        <p14:creationId xmlns:p14="http://schemas.microsoft.com/office/powerpoint/2010/main" val="3591314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039796" y="187809"/>
            <a:ext cx="8966297" cy="1253896"/>
          </a:xfrm>
          <a:solidFill>
            <a:srgbClr val="FFCC99"/>
          </a:solidFill>
          <a:ln w="38100">
            <a:solidFill>
              <a:schemeClr val="tx1"/>
            </a:solidFill>
          </a:ln>
        </p:spPr>
        <p:txBody>
          <a:bodyPr>
            <a:noAutofit/>
          </a:bodyPr>
          <a:lstStyle/>
          <a:p>
            <a:pPr algn="ctr" rtl="1"/>
            <a:r>
              <a:rPr lang="ar-SA" sz="44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a:t>
            </a:r>
            <a:br>
              <a:rPr lang="ar-SA" sz="4400" b="1" dirty="0">
                <a:solidFill>
                  <a:schemeClr val="accent1"/>
                </a:solidFill>
                <a:latin typeface="Segoe UI Semibold" panose="020B0702040204020203" pitchFamily="34" charset="0"/>
                <a:cs typeface="Segoe UI Semibold" panose="020B0702040204020203" pitchFamily="34" charset="0"/>
              </a:rPr>
            </a:br>
            <a:r>
              <a:rPr lang="en-US" sz="4400" b="1" dirty="0">
                <a:solidFill>
                  <a:schemeClr val="accent1"/>
                </a:solidFill>
                <a:latin typeface="Segoe UI Semibold" panose="020B0702040204020203" pitchFamily="34" charset="0"/>
                <a:ea typeface="+mj-ea"/>
                <a:cs typeface="Segoe UI Semibold" panose="020B0702040204020203" pitchFamily="34" charset="0"/>
              </a:rPr>
              <a:t>Basic Concepts Of EIA</a:t>
            </a:r>
            <a:endParaRPr lang="en-US" sz="4400" b="1" dirty="0">
              <a:solidFill>
                <a:schemeClr val="accent1"/>
              </a:solidFill>
              <a:latin typeface="Segoe UI Semibold" panose="020B0702040204020203" pitchFamily="34" charset="0"/>
              <a:cs typeface="Segoe UI Semibold" panose="020B0702040204020203" pitchFamily="34" charset="0"/>
            </a:endParaRPr>
          </a:p>
        </p:txBody>
      </p:sp>
      <p:sp>
        <p:nvSpPr>
          <p:cNvPr id="18" name="Text Placeholder 17"/>
          <p:cNvSpPr>
            <a:spLocks noGrp="1"/>
          </p:cNvSpPr>
          <p:nvPr>
            <p:ph type="body" sz="half" idx="2"/>
          </p:nvPr>
        </p:nvSpPr>
        <p:spPr>
          <a:xfrm>
            <a:off x="3631698" y="5213479"/>
            <a:ext cx="6378767" cy="1277505"/>
          </a:xfrm>
        </p:spPr>
        <p:txBody>
          <a:bodyPr>
            <a:noAutofit/>
          </a:bodyPr>
          <a:lstStyle/>
          <a:p>
            <a:pPr algn="ctr"/>
            <a:r>
              <a:rPr lang="ar-SA" sz="2800" b="1" dirty="0">
                <a:solidFill>
                  <a:schemeClr val="bg1"/>
                </a:solidFill>
                <a:latin typeface="Segoe UI Semibold" panose="020B0702040204020203" pitchFamily="34" charset="0"/>
                <a:cs typeface="Segoe UI Semibold" panose="020B0702040204020203" pitchFamily="34" charset="0"/>
              </a:rPr>
              <a:t>مقرر: مدخل الى تقييم الأثر البيئي (501 تاب)</a:t>
            </a:r>
            <a:endParaRPr lang="en-US" sz="2800" b="1" dirty="0">
              <a:solidFill>
                <a:schemeClr val="bg1"/>
              </a:solidFill>
              <a:latin typeface="Segoe UI Semibold" panose="020B0702040204020203" pitchFamily="34" charset="0"/>
              <a:cs typeface="Segoe UI Semibold" panose="020B0702040204020203" pitchFamily="34" charset="0"/>
            </a:endParaRPr>
          </a:p>
          <a:p>
            <a:pPr algn="ctr"/>
            <a:r>
              <a:rPr lang="ar-SA" sz="2800" b="1" dirty="0">
                <a:latin typeface="Segoe UI Semibold" panose="020B0702040204020203" pitchFamily="34" charset="0"/>
                <a:cs typeface="Segoe UI Semibold" panose="020B0702040204020203" pitchFamily="34" charset="0"/>
              </a:rPr>
              <a:t>استاذ المقرر : </a:t>
            </a:r>
            <a:r>
              <a:rPr lang="ar-SA" sz="2800" b="1" dirty="0" err="1">
                <a:latin typeface="Segoe UI Semibold" panose="020B0702040204020203" pitchFamily="34" charset="0"/>
                <a:cs typeface="Segoe UI Semibold" panose="020B0702040204020203" pitchFamily="34" charset="0"/>
              </a:rPr>
              <a:t>أ.د</a:t>
            </a:r>
            <a:r>
              <a:rPr lang="ar-SA" sz="2800" b="1" dirty="0">
                <a:latin typeface="Segoe UI Semibold" panose="020B0702040204020203" pitchFamily="34" charset="0"/>
                <a:cs typeface="Segoe UI Semibold" panose="020B0702040204020203" pitchFamily="34" charset="0"/>
              </a:rPr>
              <a:t>. محمد بن خالد السعدون</a:t>
            </a:r>
            <a:endParaRPr lang="ar-SA" sz="2000" dirty="0">
              <a:latin typeface="Segoe UI Semibold" panose="020B0702040204020203" pitchFamily="34" charset="0"/>
              <a:cs typeface="Segoe UI Semibold" panose="020B0702040204020203" pitchFamily="34" charset="0"/>
            </a:endParaRPr>
          </a:p>
          <a:p>
            <a:pPr algn="ctr"/>
            <a:r>
              <a:rPr lang="ar-SA" sz="2000" dirty="0">
                <a:latin typeface="Segoe UI Semibold" panose="020B0702040204020203" pitchFamily="34" charset="0"/>
                <a:cs typeface="Segoe UI Semibold" panose="020B0702040204020203" pitchFamily="34" charset="0"/>
              </a:rPr>
              <a:t>كلية العلوم - قسم علم الحيوان</a:t>
            </a:r>
          </a:p>
          <a:p>
            <a:pPr algn="ctr"/>
            <a:endParaRPr lang="ar-SA" sz="2000" dirty="0">
              <a:latin typeface="Segoe UI Semibold" panose="020B0702040204020203" pitchFamily="34" charset="0"/>
              <a:cs typeface="Segoe UI Semibold" panose="020B0702040204020203" pitchFamily="34" charset="0"/>
            </a:endParaRPr>
          </a:p>
          <a:p>
            <a:pPr algn="ctr"/>
            <a:endParaRPr lang="en-US" sz="2800" dirty="0">
              <a:latin typeface="Segoe UI Semibold" panose="020B0702040204020203" pitchFamily="34" charset="0"/>
              <a:cs typeface="Segoe UI Semibold" panose="020B0702040204020203" pitchFamily="34" charset="0"/>
            </a:endParaRPr>
          </a:p>
        </p:txBody>
      </p:sp>
      <p:sp>
        <p:nvSpPr>
          <p:cNvPr id="2" name="Rectangle 1"/>
          <p:cNvSpPr/>
          <p:nvPr/>
        </p:nvSpPr>
        <p:spPr>
          <a:xfrm>
            <a:off x="185907" y="1007165"/>
            <a:ext cx="3629891" cy="523220"/>
          </a:xfrm>
          <a:prstGeom prst="rect">
            <a:avLst/>
          </a:prstGeom>
          <a:solidFill>
            <a:schemeClr val="accent4">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b="1" dirty="0">
                <a:ln w="0"/>
                <a:effectLst>
                  <a:outerShdw blurRad="38100" dist="19050" dir="2700000" algn="tl" rotWithShape="0">
                    <a:schemeClr val="dk1">
                      <a:alpha val="40000"/>
                    </a:schemeClr>
                  </a:outerShdw>
                </a:effectLst>
                <a:latin typeface="Segoe UI Semibold" panose="020B0702040204020203" pitchFamily="34" charset="0"/>
                <a:cs typeface="Segoe UI Semibold" panose="020B0702040204020203" pitchFamily="34" charset="0"/>
              </a:rPr>
              <a:t>Lecture ( 2 )</a:t>
            </a:r>
          </a:p>
        </p:txBody>
      </p:sp>
      <p:sp>
        <p:nvSpPr>
          <p:cNvPr id="8" name="Content Placeholder 2"/>
          <p:cNvSpPr txBox="1">
            <a:spLocks/>
          </p:cNvSpPr>
          <p:nvPr/>
        </p:nvSpPr>
        <p:spPr>
          <a:xfrm>
            <a:off x="6827520" y="1426644"/>
            <a:ext cx="5059680" cy="2547999"/>
          </a:xfrm>
          <a:prstGeom prst="rect">
            <a:avLst/>
          </a:prstGeom>
          <a:noFill/>
        </p:spPr>
        <p:style>
          <a:lnRef idx="0">
            <a:scrgbClr r="0" g="0" b="0"/>
          </a:lnRef>
          <a:fillRef idx="1001">
            <a:schemeClr val="lt1"/>
          </a:fillRef>
          <a:effectRef idx="0">
            <a:scrgbClr r="0" g="0" b="0"/>
          </a:effectRef>
          <a:fontRef idx="minor">
            <a:schemeClr val="accent1"/>
          </a:fontRef>
        </p:style>
        <p:txBody>
          <a:bodyPr vert="horz" lIns="0" tIns="45720" rIns="0" bIns="45720" rtlCol="0" anchor="t">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accent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accent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accent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9pPr>
          </a:lstStyle>
          <a:p>
            <a:pPr algn="r" rtl="1">
              <a:lnSpc>
                <a:spcPct val="100000"/>
              </a:lnSpc>
              <a:spcBef>
                <a:spcPts val="600"/>
              </a:spcBef>
            </a:pPr>
            <a:r>
              <a:rPr lang="ar-SA" sz="1400" b="1" u="sng" dirty="0">
                <a:latin typeface="Segoe UI Semibold" panose="020B0702040204020203" pitchFamily="34" charset="0"/>
                <a:cs typeface="Segoe UI Semibold" panose="020B0702040204020203" pitchFamily="34" charset="0"/>
              </a:rPr>
              <a:t>المحتويات:</a:t>
            </a:r>
            <a:endParaRPr lang="en-US" sz="1400" b="1" u="sng" dirty="0">
              <a:latin typeface="Segoe UI Semibold" panose="020B0702040204020203" pitchFamily="34" charset="0"/>
              <a:cs typeface="Segoe UI Semibold" panose="020B0702040204020203" pitchFamily="34" charset="0"/>
            </a:endParaRPr>
          </a:p>
          <a:p>
            <a:pPr marL="342900" lvl="0" indent="-342900" algn="just"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 صاحب المشروع </a:t>
            </a:r>
            <a:r>
              <a:rPr lang="en-US" sz="1400" b="1" dirty="0">
                <a:latin typeface="Segoe UI Semibold" panose="020B0702040204020203" pitchFamily="34" charset="0"/>
                <a:cs typeface="Segoe UI Semibold" panose="020B0702040204020203" pitchFamily="34" charset="0"/>
              </a:rPr>
              <a:t>Project owner</a:t>
            </a:r>
          </a:p>
          <a:p>
            <a:pPr marL="342900" lvl="0" indent="-342900" algn="just"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المشروع </a:t>
            </a:r>
            <a:r>
              <a:rPr lang="en-US" sz="1400" b="1" dirty="0">
                <a:latin typeface="Segoe UI Semibold" panose="020B0702040204020203" pitchFamily="34" charset="0"/>
                <a:cs typeface="Segoe UI Semibold" panose="020B0702040204020203" pitchFamily="34" charset="0"/>
              </a:rPr>
              <a:t>Project</a:t>
            </a:r>
          </a:p>
          <a:p>
            <a:pPr marL="342900" lvl="0" indent="-342900" algn="just"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البيئة </a:t>
            </a:r>
            <a:r>
              <a:rPr lang="en-US" sz="1400" b="1" dirty="0">
                <a:latin typeface="Segoe UI Semibold" panose="020B0702040204020203" pitchFamily="34" charset="0"/>
                <a:cs typeface="Segoe UI Semibold" panose="020B0702040204020203" pitchFamily="34" charset="0"/>
              </a:rPr>
              <a:t>Environment</a:t>
            </a:r>
          </a:p>
          <a:p>
            <a:pPr marL="342900" lvl="0" indent="-342900" algn="r"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الشخص البيئي   </a:t>
            </a:r>
            <a:r>
              <a:rPr lang="en-US" sz="1400" b="1" dirty="0">
                <a:latin typeface="Segoe UI Semibold" panose="020B0702040204020203" pitchFamily="34" charset="0"/>
                <a:cs typeface="Segoe UI Semibold" panose="020B0702040204020203" pitchFamily="34" charset="0"/>
              </a:rPr>
              <a:t>Environmentalist</a:t>
            </a:r>
          </a:p>
          <a:p>
            <a:pPr marL="342900" lvl="0" indent="-342900" algn="r"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 الشخص الإنساني </a:t>
            </a:r>
            <a:r>
              <a:rPr lang="en-US" sz="1400" b="1" dirty="0">
                <a:latin typeface="Segoe UI Semibold" panose="020B0702040204020203" pitchFamily="34" charset="0"/>
                <a:cs typeface="Segoe UI Semibold" panose="020B0702040204020203" pitchFamily="34" charset="0"/>
              </a:rPr>
              <a:t>Humanist</a:t>
            </a:r>
          </a:p>
          <a:p>
            <a:pPr marL="342900" lvl="0" indent="-342900" algn="r" rtl="1">
              <a:lnSpc>
                <a:spcPct val="100000"/>
              </a:lnSpc>
              <a:spcBef>
                <a:spcPts val="600"/>
              </a:spcBef>
              <a:buFont typeface="Symbol" panose="05050102010706020507" pitchFamily="18" charset="2"/>
              <a:buChar char=""/>
            </a:pPr>
            <a:r>
              <a:rPr lang="ar-SA" sz="1400" b="1" dirty="0">
                <a:latin typeface="Segoe UI Semibold" panose="020B0702040204020203" pitchFamily="34" charset="0"/>
                <a:cs typeface="Segoe UI Semibold" panose="020B0702040204020203" pitchFamily="34" charset="0"/>
              </a:rPr>
              <a:t>عالم البيئـة   </a:t>
            </a:r>
            <a:r>
              <a:rPr lang="en-US" sz="1400" b="1" dirty="0">
                <a:latin typeface="Segoe UI Semibold" panose="020B0702040204020203" pitchFamily="34" charset="0"/>
                <a:cs typeface="Segoe UI Semibold" panose="020B0702040204020203" pitchFamily="34" charset="0"/>
              </a:rPr>
              <a:t>Ecologist</a:t>
            </a:r>
          </a:p>
          <a:p>
            <a:pPr marL="342900" lvl="0" indent="-342900" algn="just" rtl="1">
              <a:lnSpc>
                <a:spcPct val="100000"/>
              </a:lnSpc>
              <a:spcBef>
                <a:spcPts val="600"/>
              </a:spcBef>
              <a:buFont typeface="Symbol" panose="05050102010706020507" pitchFamily="18" charset="2"/>
              <a:buChar char=""/>
            </a:pPr>
            <a:r>
              <a:rPr lang="ar-IQ" sz="1400" b="1" dirty="0">
                <a:latin typeface="Segoe UI Semibold" panose="020B0702040204020203" pitchFamily="34" charset="0"/>
                <a:cs typeface="Segoe UI Semibold" panose="020B0702040204020203" pitchFamily="34" charset="0"/>
              </a:rPr>
              <a:t>علم البيئة </a:t>
            </a:r>
            <a:r>
              <a:rPr lang="en-US" sz="1400" b="1" dirty="0">
                <a:latin typeface="Segoe UI Semibold" panose="020B0702040204020203" pitchFamily="34" charset="0"/>
                <a:cs typeface="Segoe UI Semibold" panose="020B0702040204020203" pitchFamily="34" charset="0"/>
              </a:rPr>
              <a:t>Ecology</a:t>
            </a:r>
          </a:p>
          <a:p>
            <a:pPr marL="342900" lvl="0" indent="-342900" algn="just" rtl="1">
              <a:lnSpc>
                <a:spcPct val="100000"/>
              </a:lnSpc>
              <a:spcBef>
                <a:spcPts val="600"/>
              </a:spcBef>
              <a:buFont typeface="Symbol" panose="05050102010706020507" pitchFamily="18" charset="2"/>
              <a:buChar char=""/>
            </a:pPr>
            <a:r>
              <a:rPr lang="ar-IQ" sz="1400" b="1" dirty="0">
                <a:latin typeface="Segoe UI Semibold" panose="020B0702040204020203" pitchFamily="34" charset="0"/>
                <a:cs typeface="Segoe UI Semibold" panose="020B0702040204020203" pitchFamily="34" charset="0"/>
              </a:rPr>
              <a:t>النظام البيئي </a:t>
            </a:r>
            <a:r>
              <a:rPr lang="en-US" sz="1400" b="1" dirty="0">
                <a:latin typeface="Segoe UI Semibold" panose="020B0702040204020203" pitchFamily="34" charset="0"/>
                <a:cs typeface="Segoe UI Semibold" panose="020B0702040204020203" pitchFamily="34" charset="0"/>
              </a:rPr>
              <a:t>Environment System</a:t>
            </a:r>
            <a:r>
              <a:rPr lang="ar-IQ" sz="1400" b="1" dirty="0">
                <a:latin typeface="Segoe UI Semibold" panose="020B0702040204020203" pitchFamily="34" charset="0"/>
                <a:cs typeface="Segoe UI Semibold" panose="020B0702040204020203" pitchFamily="34" charset="0"/>
              </a:rPr>
              <a:t> </a:t>
            </a:r>
            <a:endParaRPr lang="en-US" sz="1400" b="1" dirty="0">
              <a:latin typeface="Segoe UI Semibold" panose="020B0702040204020203" pitchFamily="34" charset="0"/>
              <a:cs typeface="Segoe UI Semibold" panose="020B0702040204020203" pitchFamily="34" charset="0"/>
            </a:endParaRPr>
          </a:p>
          <a:p>
            <a:pPr marL="342900" lvl="0" indent="-342900" algn="just" rtl="1">
              <a:lnSpc>
                <a:spcPct val="100000"/>
              </a:lnSpc>
              <a:spcBef>
                <a:spcPts val="600"/>
              </a:spcBef>
              <a:buFont typeface="Symbol" panose="05050102010706020507" pitchFamily="18" charset="2"/>
              <a:buChar char=""/>
            </a:pPr>
            <a:r>
              <a:rPr lang="ar-IQ" sz="1400" b="1" dirty="0">
                <a:latin typeface="Segoe UI Semibold" panose="020B0702040204020203" pitchFamily="34" charset="0"/>
                <a:cs typeface="Segoe UI Semibold" panose="020B0702040204020203" pitchFamily="34" charset="0"/>
              </a:rPr>
              <a:t>صحة البيئة  </a:t>
            </a:r>
            <a:r>
              <a:rPr lang="en-US" sz="1400" b="1" dirty="0">
                <a:latin typeface="Segoe UI Semibold" panose="020B0702040204020203" pitchFamily="34" charset="0"/>
                <a:cs typeface="Segoe UI Semibold" panose="020B0702040204020203" pitchFamily="34" charset="0"/>
              </a:rPr>
              <a:t>Environment Health </a:t>
            </a:r>
            <a:r>
              <a:rPr lang="ar-SA" sz="1400" b="1" dirty="0">
                <a:latin typeface="Segoe UI Semibold" panose="020B0702040204020203" pitchFamily="34" charset="0"/>
                <a:cs typeface="Segoe UI Semibold" panose="020B0702040204020203" pitchFamily="34" charset="0"/>
              </a:rPr>
              <a:t> </a:t>
            </a:r>
            <a:endParaRPr lang="en-US" sz="1400" b="1" dirty="0">
              <a:latin typeface="Segoe UI Semibold" panose="020B0702040204020203" pitchFamily="34" charset="0"/>
              <a:cs typeface="Segoe UI Semibold" panose="020B0702040204020203" pitchFamily="34" charset="0"/>
            </a:endParaRPr>
          </a:p>
          <a:p>
            <a:pPr marL="342900" lvl="0" indent="-342900" algn="just" rtl="1">
              <a:lnSpc>
                <a:spcPct val="100000"/>
              </a:lnSpc>
              <a:spcBef>
                <a:spcPts val="600"/>
              </a:spcBef>
              <a:spcAft>
                <a:spcPts val="800"/>
              </a:spcAft>
              <a:buFont typeface="Symbol" panose="05050102010706020507" pitchFamily="18" charset="2"/>
              <a:buChar char=""/>
            </a:pPr>
            <a:r>
              <a:rPr lang="ar-IQ" sz="1400" b="1" dirty="0">
                <a:latin typeface="Segoe UI Semibold" panose="020B0702040204020203" pitchFamily="34" charset="0"/>
                <a:cs typeface="Segoe UI Semibold" panose="020B0702040204020203" pitchFamily="34" charset="0"/>
              </a:rPr>
              <a:t>الملوثات البيئية  </a:t>
            </a:r>
            <a:r>
              <a:rPr lang="en-US" sz="1400" b="1" dirty="0">
                <a:latin typeface="Segoe UI Semibold" panose="020B0702040204020203" pitchFamily="34" charset="0"/>
                <a:cs typeface="Segoe UI Semibold" panose="020B0702040204020203" pitchFamily="34" charset="0"/>
              </a:rPr>
              <a:t>Environmental Pollutants </a:t>
            </a:r>
          </a:p>
          <a:p>
            <a:pPr algn="r" rtl="1">
              <a:lnSpc>
                <a:spcPct val="100000"/>
              </a:lnSpc>
              <a:spcBef>
                <a:spcPts val="600"/>
              </a:spcBef>
              <a:buFont typeface="Wingdings" panose="05000000000000000000" pitchFamily="2" charset="2"/>
              <a:buChar char="q"/>
            </a:pPr>
            <a:endParaRPr lang="ar-SA" sz="1400" dirty="0">
              <a:solidFill>
                <a:schemeClr val="tx1">
                  <a:lumMod val="75000"/>
                  <a:lumOff val="25000"/>
                </a:schemeClr>
              </a:solidFill>
              <a:latin typeface="Segoe UI Semibold" panose="020B0702040204020203" pitchFamily="34" charset="0"/>
              <a:cs typeface="Segoe UI Semibold" panose="020B0702040204020203" pitchFamily="34" charset="0"/>
            </a:endParaRPr>
          </a:p>
          <a:p>
            <a:pPr algn="r" rtl="1">
              <a:lnSpc>
                <a:spcPct val="100000"/>
              </a:lnSpc>
              <a:spcBef>
                <a:spcPts val="600"/>
              </a:spcBef>
              <a:buFont typeface="Wingdings" panose="05000000000000000000" pitchFamily="2" charset="2"/>
              <a:buChar char="q"/>
            </a:pPr>
            <a:endParaRPr lang="en-US" sz="1400"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sp>
        <p:nvSpPr>
          <p:cNvPr id="11" name="Rectangle 10"/>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2"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0" name="Content Placeholder 2">
            <a:extLst>
              <a:ext uri="{FF2B5EF4-FFF2-40B4-BE49-F238E27FC236}">
                <a16:creationId xmlns:a16="http://schemas.microsoft.com/office/drawing/2014/main" id="{C05840EC-3A33-43C8-AC7E-B1A786387B3B}"/>
              </a:ext>
            </a:extLst>
          </p:cNvPr>
          <p:cNvSpPr txBox="1">
            <a:spLocks/>
          </p:cNvSpPr>
          <p:nvPr/>
        </p:nvSpPr>
        <p:spPr>
          <a:xfrm>
            <a:off x="3125534" y="1655013"/>
            <a:ext cx="5059680" cy="2547999"/>
          </a:xfrm>
          <a:prstGeom prst="rect">
            <a:avLst/>
          </a:prstGeom>
          <a:noFill/>
        </p:spPr>
        <p:style>
          <a:lnRef idx="0">
            <a:scrgbClr r="0" g="0" b="0"/>
          </a:lnRef>
          <a:fillRef idx="1001">
            <a:schemeClr val="lt1"/>
          </a:fillRef>
          <a:effectRef idx="0">
            <a:scrgbClr r="0" g="0" b="0"/>
          </a:effectRef>
          <a:fontRef idx="minor">
            <a:schemeClr val="accent1"/>
          </a:fontRef>
        </p:style>
        <p:txBody>
          <a:bodyPr vert="horz" lIns="0" tIns="45720" rIns="0" bIns="45720" rtlCol="0" anchor="t">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accent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accent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accent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9pPr>
          </a:lstStyle>
          <a:p>
            <a:pPr marL="177800" lvl="0" indent="-177800" algn="just" rtl="1">
              <a:lnSpc>
                <a:spcPct val="107000"/>
              </a:lnSpc>
              <a:spcBef>
                <a:spcPts val="600"/>
              </a:spcBef>
              <a:buFont typeface="Symbol" panose="05050102010706020507" pitchFamily="18" charset="2"/>
              <a:buChar char=""/>
            </a:pPr>
            <a:r>
              <a:rPr lang="ar-IQ" sz="1400" b="1" dirty="0">
                <a:effectLst/>
                <a:latin typeface="Calibri" panose="020F0502020204030204" pitchFamily="34" charset="0"/>
                <a:ea typeface="Times New Roman" panose="02020603050405020304" pitchFamily="18" charset="0"/>
                <a:cs typeface="Simplified Arabic" panose="02020603050405020304" pitchFamily="18" charset="-78"/>
              </a:rPr>
              <a:t>تلوث البيئة </a:t>
            </a:r>
            <a:r>
              <a:rPr lang="en-US" sz="1400" b="1" dirty="0">
                <a:effectLst/>
                <a:latin typeface="Simplified Arabic" panose="02020603050405020304" pitchFamily="18" charset="-78"/>
                <a:ea typeface="Times New Roman" panose="02020603050405020304" pitchFamily="18" charset="0"/>
                <a:cs typeface="Arial" panose="020B0604020202020204" pitchFamily="34" charset="0"/>
              </a:rPr>
              <a:t>Environment Pollution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implified Arabic" panose="02020603050405020304" pitchFamily="18" charset="-78"/>
              </a:rPr>
              <a:t>التأثيرات البيئية </a:t>
            </a:r>
            <a:r>
              <a:rPr lang="en-US" sz="1400" b="1" dirty="0">
                <a:effectLst/>
                <a:latin typeface="Simplified Arabic" panose="02020603050405020304" pitchFamily="18" charset="-78"/>
                <a:ea typeface="Calibri" panose="020F0502020204030204" pitchFamily="34" charset="0"/>
                <a:cs typeface="Arial" panose="020B0604020202020204" pitchFamily="34" charset="0"/>
              </a:rPr>
              <a:t>Environmental Impacts </a:t>
            </a:r>
            <a:r>
              <a:rPr lang="ar-SA" sz="14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50000"/>
              </a:lnSpc>
              <a:spcBef>
                <a:spcPts val="600"/>
              </a:spcBef>
              <a:buFont typeface="Symbol" panose="05050102010706020507" pitchFamily="18" charset="2"/>
              <a:buChar char=""/>
            </a:pPr>
            <a:r>
              <a:rPr lang="ar-IQ" sz="1400" b="1" dirty="0">
                <a:effectLst/>
                <a:latin typeface="Calibri" panose="020F0502020204030204" pitchFamily="34" charset="0"/>
                <a:ea typeface="Times New Roman" panose="02020603050405020304" pitchFamily="18" charset="0"/>
                <a:cs typeface="Times New Roman" panose="02020603050405020304" pitchFamily="18" charset="0"/>
              </a:rPr>
              <a:t>تلوث المياه  </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Water Pollution</a:t>
            </a:r>
            <a:r>
              <a:rPr lang="ar-IQ"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50000"/>
              </a:lnSpc>
              <a:spcBef>
                <a:spcPts val="600"/>
              </a:spcBef>
              <a:buFont typeface="Symbol" panose="05050102010706020507" pitchFamily="18" charset="2"/>
              <a:buChar char=""/>
            </a:pPr>
            <a:r>
              <a:rPr lang="ar-IQ" sz="1400" b="1" dirty="0">
                <a:effectLst/>
                <a:latin typeface="Calibri" panose="020F0502020204030204" pitchFamily="34" charset="0"/>
                <a:ea typeface="Times New Roman" panose="02020603050405020304" pitchFamily="18" charset="0"/>
                <a:cs typeface="Segoe UI Semibold" panose="020B0702040204020203" pitchFamily="34" charset="0"/>
              </a:rPr>
              <a:t>تلوث التربة </a:t>
            </a:r>
            <a:r>
              <a:rPr lang="en-US" sz="1400" b="1" dirty="0">
                <a:effectLst/>
                <a:latin typeface="Segoe UI Semibold" panose="020B0702040204020203" pitchFamily="34" charset="0"/>
                <a:ea typeface="Times New Roman" panose="02020603050405020304" pitchFamily="18" charset="0"/>
                <a:cs typeface="Arial" panose="020B0604020202020204" pitchFamily="34" charset="0"/>
              </a:rPr>
              <a:t>Soil Pollution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50000"/>
              </a:lnSpc>
              <a:spcBef>
                <a:spcPts val="600"/>
              </a:spcBef>
              <a:buFont typeface="Symbol" panose="05050102010706020507" pitchFamily="18" charset="2"/>
              <a:buChar char=""/>
            </a:pPr>
            <a:r>
              <a:rPr lang="ar-IQ" sz="1400" b="1" dirty="0">
                <a:effectLst/>
                <a:latin typeface="Calibri" panose="020F0502020204030204" pitchFamily="34" charset="0"/>
                <a:ea typeface="Times New Roman" panose="02020603050405020304" pitchFamily="18" charset="0"/>
                <a:cs typeface="Segoe UI Semibold" panose="020B0702040204020203" pitchFamily="34" charset="0"/>
              </a:rPr>
              <a:t>تلوث الهواء  </a:t>
            </a:r>
            <a:r>
              <a:rPr lang="en-US" sz="1400" b="1" dirty="0">
                <a:effectLst/>
                <a:latin typeface="Segoe UI Semibold" panose="020B0702040204020203" pitchFamily="34" charset="0"/>
                <a:ea typeface="Times New Roman" panose="02020603050405020304" pitchFamily="18" charset="0"/>
                <a:cs typeface="Arial" panose="020B0604020202020204" pitchFamily="34" charset="0"/>
              </a:rPr>
              <a:t>Air Pollution</a:t>
            </a:r>
            <a:r>
              <a:rPr lang="ar-IQ" sz="1400" b="1" dirty="0">
                <a:effectLst/>
                <a:latin typeface="Calibri" panose="020F0502020204030204" pitchFamily="34" charset="0"/>
                <a:ea typeface="Times New Roman" panose="02020603050405020304" pitchFamily="18"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التنمية المستدامة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Sustainable Development</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الأثر البيئي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Environmental Impact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الموافقة البيئية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Environmental approval</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lvl="0" indent="-1778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النفايات الخطرة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Hazardous waste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177800" indent="-177800" algn="r" rtl="1">
              <a:lnSpc>
                <a:spcPct val="100000"/>
              </a:lnSpc>
              <a:spcBef>
                <a:spcPts val="600"/>
              </a:spcBef>
              <a:buFont typeface="Wingdings" panose="05000000000000000000" pitchFamily="2" charset="2"/>
              <a:buChar char="q"/>
            </a:pPr>
            <a:endParaRPr lang="en-US" sz="1400" dirty="0">
              <a:latin typeface="Segoe UI Semibold" panose="020B0702040204020203" pitchFamily="34" charset="0"/>
              <a:cs typeface="Segoe UI Semibold" panose="020B0702040204020203" pitchFamily="34" charset="0"/>
            </a:endParaRPr>
          </a:p>
        </p:txBody>
      </p:sp>
      <p:sp>
        <p:nvSpPr>
          <p:cNvPr id="13" name="Content Placeholder 2">
            <a:extLst>
              <a:ext uri="{FF2B5EF4-FFF2-40B4-BE49-F238E27FC236}">
                <a16:creationId xmlns:a16="http://schemas.microsoft.com/office/drawing/2014/main" id="{5352A0BC-ADDC-4028-B0DD-34CCC2F44FEB}"/>
              </a:ext>
            </a:extLst>
          </p:cNvPr>
          <p:cNvSpPr txBox="1">
            <a:spLocks/>
          </p:cNvSpPr>
          <p:nvPr/>
        </p:nvSpPr>
        <p:spPr>
          <a:xfrm>
            <a:off x="-662865" y="1617776"/>
            <a:ext cx="5059680" cy="2547999"/>
          </a:xfrm>
          <a:prstGeom prst="rect">
            <a:avLst/>
          </a:prstGeom>
          <a:noFill/>
        </p:spPr>
        <p:style>
          <a:lnRef idx="0">
            <a:scrgbClr r="0" g="0" b="0"/>
          </a:lnRef>
          <a:fillRef idx="1001">
            <a:schemeClr val="lt1"/>
          </a:fillRef>
          <a:effectRef idx="0">
            <a:scrgbClr r="0" g="0" b="0"/>
          </a:effectRef>
          <a:fontRef idx="minor">
            <a:schemeClr val="accent1"/>
          </a:fontRef>
        </p:style>
        <p:txBody>
          <a:bodyPr vert="horz" lIns="0" tIns="45720" rIns="0" bIns="45720" rtlCol="0" anchor="t">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accent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accent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accent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accent1"/>
                </a:solidFill>
                <a:latin typeface="+mn-lt"/>
                <a:ea typeface="+mn-ea"/>
                <a:cs typeface="+mn-cs"/>
              </a:defRPr>
            </a:lvl9pPr>
          </a:lstStyle>
          <a:p>
            <a:pPr marL="8890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التقييم البيئي الاستراتيجي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Strategies of EIA</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الشروط المرجعية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Terms of reference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الاجراء التخفيفي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Mitigation Measures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التنخيل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Sorting</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دراسة المجال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Scope Study</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التدقيق والمتابعة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Auditing and Monitoring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المواصفات القياسية 14000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ISO Standard specifications</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المواصفة البيئية :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ISO14001 Ecological specifications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عملية الاستعراض البيئي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Environmental review process</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lvl="0" indent="-88900" algn="just" rtl="1">
              <a:lnSpc>
                <a:spcPct val="107000"/>
              </a:lnSpc>
              <a:spcBef>
                <a:spcPts val="600"/>
              </a:spcBef>
              <a:spcAft>
                <a:spcPts val="800"/>
              </a:spcAft>
              <a:buFont typeface="Symbol" panose="05050102010706020507" pitchFamily="18" charset="2"/>
              <a:buChar char=""/>
            </a:pPr>
            <a:r>
              <a:rPr lang="ar-SA" sz="1400" b="1" dirty="0">
                <a:effectLst/>
                <a:latin typeface="Calibri" panose="020F0502020204030204" pitchFamily="34" charset="0"/>
                <a:ea typeface="Calibri" panose="020F0502020204030204" pitchFamily="34" charset="0"/>
                <a:cs typeface="Segoe UI Semibold" panose="020B0702040204020203" pitchFamily="34" charset="0"/>
              </a:rPr>
              <a:t>الادارة البيئية </a:t>
            </a:r>
            <a:r>
              <a:rPr lang="en-US" sz="1400" b="1" dirty="0">
                <a:effectLst/>
                <a:latin typeface="Segoe UI Semibold" panose="020B0702040204020203" pitchFamily="34" charset="0"/>
                <a:ea typeface="Calibri" panose="020F0502020204030204" pitchFamily="34" charset="0"/>
                <a:cs typeface="Arial" panose="020B0604020202020204" pitchFamily="34" charset="0"/>
              </a:rPr>
              <a:t>Environmental Management</a:t>
            </a:r>
            <a:r>
              <a:rPr lang="ar-SA" sz="1400" b="1" dirty="0">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88900" indent="-88900" algn="r" rtl="1">
              <a:lnSpc>
                <a:spcPct val="100000"/>
              </a:lnSpc>
              <a:spcBef>
                <a:spcPts val="600"/>
              </a:spcBef>
              <a:buFont typeface="Wingdings" panose="05000000000000000000" pitchFamily="2" charset="2"/>
              <a:buChar char="q"/>
            </a:pPr>
            <a:endParaRPr lang="en-US" sz="1400"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16934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3" y="1106753"/>
            <a:ext cx="11219806" cy="898462"/>
          </a:xfrm>
        </p:spPr>
        <p:txBody>
          <a:bodyPr>
            <a:normAutofit fontScale="90000"/>
          </a:bodyPr>
          <a:lstStyle/>
          <a:p>
            <a:pPr algn="r" rtl="1"/>
            <a:r>
              <a:rPr lang="ar-SA" sz="32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  </a:t>
            </a:r>
            <a:r>
              <a:rPr lang="en-US" sz="3200" b="1" dirty="0">
                <a:solidFill>
                  <a:schemeClr val="accent1"/>
                </a:solidFill>
                <a:latin typeface="Segoe UI Semibold" panose="020B0702040204020203" pitchFamily="34" charset="0"/>
                <a:ea typeface="+mj-ea"/>
                <a:cs typeface="Segoe UI Semibold" panose="020B0702040204020203" pitchFamily="34" charset="0"/>
              </a:rPr>
              <a:t>Basic Concepts Of EIA</a:t>
            </a:r>
            <a:br>
              <a:rPr lang="en-US" sz="3200" b="1" dirty="0">
                <a:solidFill>
                  <a:schemeClr val="accent1"/>
                </a:solidFill>
                <a:latin typeface="Segoe UI Semibold" panose="020B0702040204020203" pitchFamily="34" charset="0"/>
                <a:ea typeface="+mj-ea"/>
                <a:cs typeface="Segoe UI Semibold" panose="020B0702040204020203" pitchFamily="34" charset="0"/>
              </a:rPr>
            </a:br>
            <a:endParaRPr lang="en-US" sz="3200" b="1" dirty="0">
              <a:solidFill>
                <a:schemeClr val="accent1"/>
              </a:solidFill>
              <a:latin typeface="Segoe UI Semibold" panose="020B0702040204020203" pitchFamily="34" charset="0"/>
              <a:cs typeface="Segoe UI Semibold" panose="020B0702040204020203" pitchFamily="34" charset="0"/>
            </a:endParaRPr>
          </a:p>
        </p:txBody>
      </p:sp>
      <p:graphicFrame>
        <p:nvGraphicFramePr>
          <p:cNvPr id="15" name="Diagram 14"/>
          <p:cNvGraphicFramePr/>
          <p:nvPr>
            <p:extLst>
              <p:ext uri="{D42A27DB-BD31-4B8C-83A1-F6EECF244321}">
                <p14:modId xmlns:p14="http://schemas.microsoft.com/office/powerpoint/2010/main" val="1841616511"/>
              </p:ext>
            </p:extLst>
          </p:nvPr>
        </p:nvGraphicFramePr>
        <p:xfrm>
          <a:off x="5172891" y="2006727"/>
          <a:ext cx="5563078" cy="446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7">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4" name="Rounded Rectangle 23"/>
          <p:cNvSpPr/>
          <p:nvPr/>
        </p:nvSpPr>
        <p:spPr>
          <a:xfrm>
            <a:off x="1260765" y="2565778"/>
            <a:ext cx="10012286" cy="366876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justLow"/>
            <a:endParaRPr lang="en-US" dirty="0"/>
          </a:p>
        </p:txBody>
      </p:sp>
      <p:sp>
        <p:nvSpPr>
          <p:cNvPr id="5" name="Rectangle 4"/>
          <p:cNvSpPr/>
          <p:nvPr/>
        </p:nvSpPr>
        <p:spPr>
          <a:xfrm>
            <a:off x="1489364" y="2695115"/>
            <a:ext cx="4210127" cy="3323987"/>
          </a:xfrm>
          <a:prstGeom prst="rect">
            <a:avLst/>
          </a:prstGeom>
        </p:spPr>
        <p:txBody>
          <a:bodyPr wrap="square">
            <a:spAutoFit/>
          </a:bodyPr>
          <a:lstStyle/>
          <a:p>
            <a:pPr marL="285750" marR="0" lvl="0" indent="-285750" algn="just" rtl="1">
              <a:spcBef>
                <a:spcPts val="0"/>
              </a:spcBef>
              <a:spcAft>
                <a:spcPts val="0"/>
              </a:spcAft>
              <a:buClr>
                <a:schemeClr val="accent1"/>
              </a:buClr>
              <a:buFont typeface="Wingdings" panose="05000000000000000000" pitchFamily="2" charset="2"/>
              <a:buChar char="q"/>
            </a:pPr>
            <a:r>
              <a:rPr lang="ar-SA"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الشخص البيئي : </a:t>
            </a:r>
            <a:r>
              <a:rPr lang="en-US"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Environmentalist</a:t>
            </a:r>
            <a:endParaRPr lang="ar-SA" sz="1400"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endParaRPr>
          </a:p>
          <a:p>
            <a:pPr marR="0" lvl="0" algn="just" rtl="1">
              <a:spcBef>
                <a:spcPts val="0"/>
              </a:spcBef>
              <a:spcAft>
                <a:spcPts val="0"/>
              </a:spcAft>
            </a:pP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هو الشخص الذي يصب جل اهتمامه على البيئة معطيا الأولوية للحفاظ على بيئة نظيفة غير ملوثة.</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algn="just" rtl="1"/>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 </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marL="285750" marR="0" lvl="0" indent="-285750" algn="just" rtl="1">
              <a:spcBef>
                <a:spcPts val="0"/>
              </a:spcBef>
              <a:spcAft>
                <a:spcPts val="0"/>
              </a:spcAft>
              <a:buClr>
                <a:schemeClr val="accent1"/>
              </a:buClr>
              <a:buFont typeface="Wingdings" panose="05000000000000000000" pitchFamily="2" charset="2"/>
              <a:buChar char="q"/>
            </a:pPr>
            <a:r>
              <a:rPr lang="ar-SA"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الشخص الإنساني : </a:t>
            </a:r>
            <a:r>
              <a:rPr lang="en-US"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Humanist</a:t>
            </a:r>
            <a:endParaRPr lang="en-US" sz="1400"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endParaRPr>
          </a:p>
          <a:p>
            <a:pPr algn="just" rtl="1"/>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هو الشخص الذي يركز على احتياجات البشر وخاصه فيما يتعلق بالنواحي الاقتصادية.</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algn="just" rtl="1"/>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 </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marL="285750" marR="0" lvl="0" indent="-285750" algn="just" rtl="1">
              <a:spcBef>
                <a:spcPts val="0"/>
              </a:spcBef>
              <a:spcAft>
                <a:spcPts val="0"/>
              </a:spcAft>
              <a:buClr>
                <a:schemeClr val="accent1"/>
              </a:buClr>
              <a:buFont typeface="Wingdings" panose="05000000000000000000" pitchFamily="2" charset="2"/>
              <a:buChar char="q"/>
            </a:pPr>
            <a:r>
              <a:rPr lang="ar-SA"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عالم البيئـة : </a:t>
            </a:r>
            <a:r>
              <a:rPr lang="en-US" sz="1400" b="1"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rPr>
              <a:t>Ecologist</a:t>
            </a:r>
            <a:endParaRPr lang="en-US" sz="1400" dirty="0">
              <a:solidFill>
                <a:srgbClr val="00B050"/>
              </a:solidFill>
              <a:latin typeface="Segoe UI Semibold" panose="020B0702040204020203" pitchFamily="34" charset="0"/>
              <a:ea typeface="Times New Roman" panose="02020603050405020304" pitchFamily="18" charset="0"/>
              <a:cs typeface="Segoe UI Semibold" panose="020B0702040204020203" pitchFamily="34" charset="0"/>
            </a:endParaRPr>
          </a:p>
          <a:p>
            <a:pPr algn="just" rtl="1"/>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هو العالم الذي يحاول تقريب وجهتي النظر السابقتين. فقد يوصى هذا العالم بتقديم تحليل للإضرار والفوائد لكي يتمكن من </a:t>
            </a:r>
            <a:r>
              <a:rPr lang="ar-SA" sz="1400" dirty="0" err="1">
                <a:latin typeface="Segoe UI Semibold" panose="020B0702040204020203" pitchFamily="34" charset="0"/>
                <a:ea typeface="Times New Roman" panose="02020603050405020304" pitchFamily="18" charset="0"/>
                <a:cs typeface="Segoe UI Semibold" panose="020B0702040204020203" pitchFamily="34" charset="0"/>
              </a:rPr>
              <a:t>الموازنه</a:t>
            </a: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 بدقه بين الاضرار البيئية والفوائد الاقتصادية أي أنه يأخذ كل الاحتياجات المنطقية لحماية البيئة ولا ينكر في نفس الوقت أهمية احتياجات البشر العملية.</a:t>
            </a:r>
            <a:endParaRPr lang="en-US" sz="14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sp>
        <p:nvSpPr>
          <p:cNvPr id="12" name="Rectangle 4">
            <a:extLst>
              <a:ext uri="{FF2B5EF4-FFF2-40B4-BE49-F238E27FC236}">
                <a16:creationId xmlns:a16="http://schemas.microsoft.com/office/drawing/2014/main" id="{F53A3FAC-A766-4F8E-BD0A-41E47E0774BE}"/>
              </a:ext>
            </a:extLst>
          </p:cNvPr>
          <p:cNvSpPr/>
          <p:nvPr/>
        </p:nvSpPr>
        <p:spPr>
          <a:xfrm>
            <a:off x="5765074" y="2722456"/>
            <a:ext cx="5231687" cy="3449342"/>
          </a:xfrm>
          <a:prstGeom prst="rect">
            <a:avLst/>
          </a:prstGeom>
        </p:spPr>
        <p:txBody>
          <a:bodyPr wrap="square">
            <a:spAutoFit/>
          </a:bodyPr>
          <a:lstStyle/>
          <a:p>
            <a:pPr marL="88900" indent="-88900" algn="just" rtl="1">
              <a:lnSpc>
                <a:spcPct val="107000"/>
              </a:lnSpc>
              <a:spcAft>
                <a:spcPts val="800"/>
              </a:spcAft>
              <a:buFont typeface="Wingdings" panose="05000000000000000000" pitchFamily="2" charset="2"/>
              <a:buChar char="q"/>
            </a:pPr>
            <a:r>
              <a:rPr lang="ar-SA" sz="1400" b="1" dirty="0">
                <a:solidFill>
                  <a:srgbClr val="00B050"/>
                </a:solidFill>
                <a:latin typeface="Segoe UI Semibold" panose="020B0702040204020203" pitchFamily="34" charset="0"/>
                <a:cs typeface="Segoe UI Semibold" panose="020B0702040204020203" pitchFamily="34" charset="0"/>
              </a:rPr>
              <a:t>صاحب المشروع </a:t>
            </a:r>
            <a:r>
              <a:rPr lang="en-US" sz="1400" b="1" dirty="0">
                <a:solidFill>
                  <a:srgbClr val="00B050"/>
                </a:solidFill>
                <a:latin typeface="Segoe UI Semibold" panose="020B0702040204020203" pitchFamily="34" charset="0"/>
                <a:cs typeface="Segoe UI Semibold" panose="020B0702040204020203" pitchFamily="34" charset="0"/>
              </a:rPr>
              <a:t>Project owner</a:t>
            </a:r>
            <a:r>
              <a:rPr lang="ar-SA" sz="1400" b="1" dirty="0">
                <a:solidFill>
                  <a:srgbClr val="00B050"/>
                </a:solidFill>
                <a:latin typeface="Segoe UI Semibold" panose="020B0702040204020203" pitchFamily="34" charset="0"/>
                <a:cs typeface="Segoe UI Semibold" panose="020B0702040204020203" pitchFamily="34" charset="0"/>
              </a:rPr>
              <a:t>:</a:t>
            </a:r>
          </a:p>
          <a:p>
            <a:pPr algn="just" rtl="1">
              <a:lnSpc>
                <a:spcPct val="107000"/>
              </a:lnSpc>
              <a:spcAft>
                <a:spcPts val="800"/>
              </a:spcAft>
            </a:pPr>
            <a:r>
              <a:rPr lang="ar-SA" sz="1400" dirty="0">
                <a:latin typeface="Segoe UI Semibold" panose="020B0702040204020203" pitchFamily="34" charset="0"/>
                <a:cs typeface="Segoe UI Semibold" panose="020B0702040204020203" pitchFamily="34" charset="0"/>
              </a:rPr>
              <a:t>أي شخص يقدم المشروع باسمه الى الجهة المسؤولة للحصول على الموافقة البيئية لتنفيذه.</a:t>
            </a:r>
            <a:endParaRPr lang="en-US" sz="1400" dirty="0">
              <a:latin typeface="Segoe UI Semibold" panose="020B0702040204020203" pitchFamily="34" charset="0"/>
              <a:cs typeface="Segoe UI Semibold" panose="020B0702040204020203" pitchFamily="34" charset="0"/>
            </a:endParaRPr>
          </a:p>
          <a:p>
            <a:pPr marL="285750" indent="-285750" algn="just" rtl="1">
              <a:buClr>
                <a:schemeClr val="accent1"/>
              </a:buClr>
              <a:buFont typeface="Wingdings" panose="05000000000000000000" pitchFamily="2" charset="2"/>
              <a:buChar char="q"/>
            </a:pPr>
            <a:r>
              <a:rPr lang="ar-SA" sz="1400" b="1" dirty="0">
                <a:solidFill>
                  <a:srgbClr val="00B050"/>
                </a:solidFill>
                <a:latin typeface="Segoe UI Semibold" panose="020B0702040204020203" pitchFamily="34" charset="0"/>
                <a:cs typeface="Segoe UI Semibold" panose="020B0702040204020203" pitchFamily="34" charset="0"/>
              </a:rPr>
              <a:t>المشروع </a:t>
            </a:r>
            <a:r>
              <a:rPr lang="en-US" sz="1400" b="1" dirty="0">
                <a:solidFill>
                  <a:srgbClr val="00B050"/>
                </a:solidFill>
                <a:latin typeface="Segoe UI Semibold" panose="020B0702040204020203" pitchFamily="34" charset="0"/>
                <a:cs typeface="Segoe UI Semibold" panose="020B0702040204020203" pitchFamily="34" charset="0"/>
              </a:rPr>
              <a:t>Project</a:t>
            </a:r>
            <a:r>
              <a:rPr lang="ar-SA" sz="1400" b="1" dirty="0">
                <a:solidFill>
                  <a:srgbClr val="00B050"/>
                </a:solidFill>
                <a:latin typeface="Segoe UI Semibold" panose="020B0702040204020203" pitchFamily="34" charset="0"/>
                <a:cs typeface="Segoe UI Semibold" panose="020B0702040204020203" pitchFamily="34" charset="0"/>
              </a:rPr>
              <a:t>: </a:t>
            </a:r>
          </a:p>
          <a:p>
            <a:pPr algn="just" rtl="1">
              <a:buClr>
                <a:schemeClr val="accent1"/>
              </a:buClr>
            </a:pPr>
            <a:r>
              <a:rPr lang="ar-SA" sz="1400" dirty="0">
                <a:latin typeface="Segoe UI Semibold" panose="020B0702040204020203" pitchFamily="34" charset="0"/>
                <a:cs typeface="Segoe UI Semibold" panose="020B0702040204020203" pitchFamily="34" charset="0"/>
              </a:rPr>
              <a:t>أي نشاط يقتضي تنفيذه ووضع خطة له وقد يكون له    تأثيرات على البيئة وعناصر التنمية المستدامة.</a:t>
            </a:r>
            <a:endParaRPr lang="en-US" sz="1400" dirty="0">
              <a:latin typeface="Segoe UI Semibold" panose="020B0702040204020203" pitchFamily="34" charset="0"/>
              <a:cs typeface="Segoe UI Semibold" panose="020B0702040204020203" pitchFamily="34" charset="0"/>
            </a:endParaRPr>
          </a:p>
          <a:p>
            <a:pPr algn="just" rtl="1"/>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 </a:t>
            </a:r>
          </a:p>
          <a:p>
            <a:pPr marL="285750" lvl="0" indent="-285750" algn="just" rtl="1">
              <a:lnSpc>
                <a:spcPct val="107000"/>
              </a:lnSpc>
              <a:buFont typeface="Wingdings" panose="05000000000000000000" pitchFamily="2" charset="2"/>
              <a:buChar char="q"/>
            </a:pPr>
            <a:r>
              <a:rPr lang="ar-SA" sz="1400" b="1" dirty="0">
                <a:solidFill>
                  <a:srgbClr val="00B050"/>
                </a:solidFill>
                <a:latin typeface="Segoe UI Semibold" panose="020B0702040204020203" pitchFamily="34" charset="0"/>
                <a:cs typeface="Segoe UI Semibold" panose="020B0702040204020203" pitchFamily="34" charset="0"/>
              </a:rPr>
              <a:t>البيئة </a:t>
            </a:r>
            <a:r>
              <a:rPr lang="en-US" sz="1400" b="1" dirty="0">
                <a:solidFill>
                  <a:srgbClr val="00B050"/>
                </a:solidFill>
                <a:latin typeface="Segoe UI Semibold" panose="020B0702040204020203" pitchFamily="34" charset="0"/>
                <a:cs typeface="Segoe UI Semibold" panose="020B0702040204020203" pitchFamily="34" charset="0"/>
              </a:rPr>
              <a:t>Environment</a:t>
            </a:r>
            <a:r>
              <a:rPr lang="ar-SA" sz="1400" b="1" dirty="0">
                <a:solidFill>
                  <a:srgbClr val="00B050"/>
                </a:solidFill>
                <a:latin typeface="Segoe UI Semibold" panose="020B0702040204020203" pitchFamily="34" charset="0"/>
                <a:cs typeface="Segoe UI Semibold" panose="020B0702040204020203" pitchFamily="34" charset="0"/>
              </a:rPr>
              <a:t>: </a:t>
            </a:r>
          </a:p>
          <a:p>
            <a:pPr lvl="0" algn="just" rtl="1">
              <a:lnSpc>
                <a:spcPct val="107000"/>
              </a:lnSpc>
            </a:pPr>
            <a:r>
              <a:rPr lang="ar-SA" sz="1400" dirty="0">
                <a:latin typeface="Segoe UI Semibold" panose="020B0702040204020203" pitchFamily="34" charset="0"/>
                <a:cs typeface="Segoe UI Semibold" panose="020B0702040204020203" pitchFamily="34" charset="0"/>
              </a:rPr>
              <a:t>هي كل ما يحيط بالكائنات الحية ويؤثر فيها بطريقة أو بأخرى ، وبالمعنى الأوسع تعني ايضا : المياه ، الأرض ، الغلاف الجوي ، الانسان , وجميع اشكال الحياة المختلفة ، بما في ذلك النباتات والحيوانات المدجنة والبرية والعلاقة بينهما . كما تضم الظروف الاقتصادية والاجتماعية، </a:t>
            </a:r>
            <a:r>
              <a:rPr lang="ar-SA" sz="1400" dirty="0" err="1">
                <a:latin typeface="Segoe UI Semibold" panose="020B0702040204020203" pitchFamily="34" charset="0"/>
                <a:cs typeface="Segoe UI Semibold" panose="020B0702040204020203" pitchFamily="34" charset="0"/>
              </a:rPr>
              <a:t>بالاضافة</a:t>
            </a:r>
            <a:r>
              <a:rPr lang="ar-SA" sz="1400" dirty="0">
                <a:latin typeface="Segoe UI Semibold" panose="020B0702040204020203" pitchFamily="34" charset="0"/>
                <a:cs typeface="Segoe UI Semibold" panose="020B0702040204020203" pitchFamily="34" charset="0"/>
              </a:rPr>
              <a:t> الى الأماكن ذات القيمة التاريخية أو الأثرية او الثقافية او الجمالية. </a:t>
            </a:r>
            <a:endParaRPr lang="en-US" sz="1400" dirty="0">
              <a:latin typeface="Segoe UI Semibold" panose="020B0702040204020203" pitchFamily="34" charset="0"/>
              <a:cs typeface="Segoe UI Semibold" panose="020B0702040204020203" pitchFamily="34" charset="0"/>
            </a:endParaRPr>
          </a:p>
          <a:p>
            <a:pPr algn="just" rtl="1"/>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48500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572926"/>
            <a:ext cx="10371909" cy="1450757"/>
          </a:xfrm>
        </p:spPr>
        <p:txBody>
          <a:bodyPr>
            <a:normAutofit/>
          </a:bodyPr>
          <a:lstStyle/>
          <a:p>
            <a:pPr algn="r" rtl="1"/>
            <a:r>
              <a:rPr lang="ar-SA" sz="32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  </a:t>
            </a:r>
            <a:r>
              <a:rPr lang="en-US" sz="3200" b="1" dirty="0">
                <a:solidFill>
                  <a:schemeClr val="accent1"/>
                </a:solidFill>
                <a:latin typeface="Segoe UI Semibold" panose="020B0702040204020203" pitchFamily="34" charset="0"/>
                <a:ea typeface="+mj-ea"/>
                <a:cs typeface="Segoe UI Semibold" panose="020B0702040204020203" pitchFamily="34" charset="0"/>
              </a:rPr>
              <a:t>Basic Concepts Of EIA</a:t>
            </a:r>
            <a:br>
              <a:rPr lang="en-US" sz="3200" b="1" dirty="0">
                <a:solidFill>
                  <a:schemeClr val="accent1"/>
                </a:solidFill>
                <a:latin typeface="Segoe UI Semibold" panose="020B0702040204020203" pitchFamily="34" charset="0"/>
                <a:ea typeface="+mj-ea"/>
                <a:cs typeface="Segoe UI Semibold" panose="020B0702040204020203" pitchFamily="34" charset="0"/>
              </a:rPr>
            </a:br>
            <a:endParaRPr lang="en-US" sz="3200" b="1" dirty="0">
              <a:solidFill>
                <a:schemeClr val="accent1"/>
              </a:solidFill>
              <a:latin typeface="Segoe UI Semibold" panose="020B0702040204020203" pitchFamily="34" charset="0"/>
              <a:cs typeface="Segoe UI Semibold" panose="020B0702040204020203" pitchFamily="34" charset="0"/>
            </a:endParaRPr>
          </a:p>
        </p:txBody>
      </p:sp>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4" name="Rounded Rectangle 23"/>
          <p:cNvSpPr/>
          <p:nvPr/>
        </p:nvSpPr>
        <p:spPr>
          <a:xfrm>
            <a:off x="426128" y="1737360"/>
            <a:ext cx="11327907" cy="449718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justLow"/>
            <a:endParaRPr lang="en-US" dirty="0"/>
          </a:p>
        </p:txBody>
      </p:sp>
      <p:sp>
        <p:nvSpPr>
          <p:cNvPr id="5" name="Rectangle 4"/>
          <p:cNvSpPr/>
          <p:nvPr/>
        </p:nvSpPr>
        <p:spPr>
          <a:xfrm>
            <a:off x="426128" y="2073989"/>
            <a:ext cx="4799015" cy="4452501"/>
          </a:xfrm>
          <a:prstGeom prst="rect">
            <a:avLst/>
          </a:prstGeom>
        </p:spPr>
        <p:txBody>
          <a:bodyPr wrap="square">
            <a:spAutoFit/>
          </a:bodyPr>
          <a:lstStyle/>
          <a:p>
            <a:pPr marL="342900" lvl="0" indent="-342900" algn="just" rtl="1">
              <a:spcAft>
                <a:spcPts val="800"/>
              </a:spcAft>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تلوث البيئة </a:t>
            </a:r>
            <a:r>
              <a:rPr lang="en-US" sz="1400" dirty="0">
                <a:solidFill>
                  <a:srgbClr val="00B050"/>
                </a:solidFill>
                <a:latin typeface="Segoe UI Semibold" panose="020B0702040204020203" pitchFamily="34" charset="0"/>
                <a:cs typeface="Segoe UI Semibold" panose="020B0702040204020203" pitchFamily="34" charset="0"/>
              </a:rPr>
              <a:t>Environment Pollution</a:t>
            </a:r>
            <a:r>
              <a:rPr lang="ar-IQ" sz="1400" dirty="0">
                <a:solidFill>
                  <a:srgbClr val="00B050"/>
                </a:solidFill>
                <a:latin typeface="Segoe UI Semibold" panose="020B0702040204020203" pitchFamily="34" charset="0"/>
                <a:cs typeface="Segoe UI Semibold" panose="020B0702040204020203" pitchFamily="34" charset="0"/>
              </a:rPr>
              <a:t>:</a:t>
            </a:r>
            <a:endParaRPr lang="ar-SA" sz="1400" dirty="0">
              <a:solidFill>
                <a:srgbClr val="00B050"/>
              </a:solidFill>
              <a:latin typeface="Segoe UI Semibold" panose="020B0702040204020203" pitchFamily="34" charset="0"/>
              <a:cs typeface="Segoe UI Semibold" panose="020B0702040204020203" pitchFamily="34" charset="0"/>
            </a:endParaRPr>
          </a:p>
          <a:p>
            <a:pPr marL="355600" lvl="0" algn="just" rtl="1">
              <a:spcAft>
                <a:spcPts val="800"/>
              </a:spcAft>
            </a:pPr>
            <a:r>
              <a:rPr lang="ar-IQ" sz="1400" dirty="0">
                <a:latin typeface="Segoe UI Semibold" panose="020B0702040204020203" pitchFamily="34" charset="0"/>
                <a:cs typeface="Segoe UI Semibold" panose="020B0702040204020203" pitchFamily="34" charset="0"/>
              </a:rPr>
              <a:t>وجود مادة أو أكثر من المواد أو العوامل بكميات أو صفات لمدة زمنية تؤدي بطريق مباشر أو غير مباشر الى الاضرار بالصحة العامة أو بالأحياء أو المواد الطبيعية أو الممتلكات, أو تؤثر سلباَ على نوعية الحياة ورفاهية الانسان</a:t>
            </a:r>
            <a:r>
              <a:rPr lang="ar-IQ" sz="18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a:t>
            </a:r>
            <a:r>
              <a:rPr lang="ar-SA" sz="18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a:t>
            </a:r>
          </a:p>
          <a:p>
            <a:pPr marL="285750" lvl="0" indent="-285750" algn="just" rtl="1">
              <a:buFont typeface="Wingdings" panose="05000000000000000000" pitchFamily="2" charset="2"/>
              <a:buChar char="q"/>
            </a:pPr>
            <a:r>
              <a:rPr lang="ar-SA" sz="1400" dirty="0">
                <a:solidFill>
                  <a:srgbClr val="00B050"/>
                </a:solidFill>
                <a:latin typeface="Segoe UI Semibold" panose="020B0702040204020203" pitchFamily="34" charset="0"/>
                <a:cs typeface="Segoe UI Semibold" panose="020B0702040204020203" pitchFamily="34" charset="0"/>
              </a:rPr>
              <a:t>التأثيرات البيئية </a:t>
            </a:r>
            <a:r>
              <a:rPr lang="en-US" sz="1400" dirty="0">
                <a:solidFill>
                  <a:srgbClr val="00B050"/>
                </a:solidFill>
                <a:latin typeface="Segoe UI Semibold" panose="020B0702040204020203" pitchFamily="34" charset="0"/>
                <a:cs typeface="Segoe UI Semibold" panose="020B0702040204020203" pitchFamily="34" charset="0"/>
              </a:rPr>
              <a:t>Environmental Impacts </a:t>
            </a:r>
            <a:r>
              <a:rPr lang="ar-SA" sz="1400" dirty="0">
                <a:solidFill>
                  <a:srgbClr val="00B050"/>
                </a:solidFill>
                <a:latin typeface="Segoe UI Semibold" panose="020B0702040204020203" pitchFamily="34" charset="0"/>
                <a:cs typeface="Segoe UI Semibold" panose="020B0702040204020203" pitchFamily="34" charset="0"/>
              </a:rPr>
              <a:t>: </a:t>
            </a:r>
            <a:endParaRPr lang="en-US" sz="1400" dirty="0">
              <a:solidFill>
                <a:srgbClr val="00B050"/>
              </a:solidFill>
              <a:latin typeface="Segoe UI Semibold" panose="020B0702040204020203" pitchFamily="34" charset="0"/>
              <a:cs typeface="Segoe UI Semibold" panose="020B0702040204020203" pitchFamily="34" charset="0"/>
            </a:endParaRPr>
          </a:p>
          <a:p>
            <a:pPr marL="355600" algn="just" rtl="1"/>
            <a:r>
              <a:rPr lang="ar-SA" sz="1400" dirty="0">
                <a:latin typeface="Segoe UI Semibold" panose="020B0702040204020203" pitchFamily="34" charset="0"/>
                <a:cs typeface="Segoe UI Semibold" panose="020B0702040204020203" pitchFamily="34" charset="0"/>
              </a:rPr>
              <a:t>هي تأثيرات مباشرة ناتجة من المشروع ، وتحدث في الزمان نفسه والمكان ذاته او تأثيرات غير مباشرة أو ثانوية ناتجة عن المشروع ، وتظهر في وقت لاحق او في مكان آخر وقد تسبب تلوثاً.</a:t>
            </a:r>
            <a:endParaRPr lang="en-US" sz="1400" dirty="0">
              <a:latin typeface="Segoe UI Semibold" panose="020B0702040204020203" pitchFamily="34" charset="0"/>
              <a:cs typeface="Segoe UI Semibold" panose="020B0702040204020203" pitchFamily="34" charset="0"/>
            </a:endParaRPr>
          </a:p>
          <a:p>
            <a:pPr marL="342900" lvl="0" indent="-342900" algn="just" rtl="1">
              <a:spcAft>
                <a:spcPts val="800"/>
              </a:spcAft>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تلوث المياه  </a:t>
            </a:r>
            <a:r>
              <a:rPr lang="en-US" sz="1400" dirty="0">
                <a:solidFill>
                  <a:srgbClr val="00B050"/>
                </a:solidFill>
                <a:latin typeface="Segoe UI Semibold" panose="020B0702040204020203" pitchFamily="34" charset="0"/>
                <a:cs typeface="Segoe UI Semibold" panose="020B0702040204020203" pitchFamily="34" charset="0"/>
              </a:rPr>
              <a:t>Water Pollution</a:t>
            </a:r>
            <a:r>
              <a:rPr lang="ar-IQ" sz="1400" dirty="0">
                <a:solidFill>
                  <a:srgbClr val="00B050"/>
                </a:solidFill>
                <a:latin typeface="Segoe UI Semibold" panose="020B0702040204020203" pitchFamily="34" charset="0"/>
                <a:cs typeface="Segoe UI Semibold" panose="020B0702040204020203" pitchFamily="34" charset="0"/>
              </a:rPr>
              <a:t> :</a:t>
            </a:r>
            <a:r>
              <a:rPr lang="ar-SA" sz="1400" dirty="0">
                <a:solidFill>
                  <a:srgbClr val="00B050"/>
                </a:solidFill>
                <a:latin typeface="Segoe UI Semibold" panose="020B0702040204020203" pitchFamily="34" charset="0"/>
                <a:cs typeface="Segoe UI Semibold" panose="020B0702040204020203" pitchFamily="34" charset="0"/>
              </a:rPr>
              <a:t> </a:t>
            </a:r>
          </a:p>
          <a:p>
            <a:pPr marL="355600" lvl="0" algn="just" rtl="1">
              <a:spcAft>
                <a:spcPts val="800"/>
              </a:spcAft>
            </a:pPr>
            <a:r>
              <a:rPr lang="ar-IQ" sz="1400" dirty="0">
                <a:latin typeface="Segoe UI Semibold" panose="020B0702040204020203" pitchFamily="34" charset="0"/>
                <a:cs typeface="Segoe UI Semibold" panose="020B0702040204020203" pitchFamily="34" charset="0"/>
              </a:rPr>
              <a:t>أدخال أي مواد في البيئة المائية بطريقة مباشرة أو غير مباشرة ينتج عنة ضرر بالموارد الحية أو غير الحية  بما يهدد صحة الانسان, او يفسد الخواص الطبيعية للمياه، أو يعوق الأنشطة المائية، بما فيها الصيد والنشاط الترفيهي.</a:t>
            </a:r>
            <a:endParaRPr lang="en-US" sz="1400" dirty="0">
              <a:latin typeface="Segoe UI Semibold" panose="020B0702040204020203" pitchFamily="34" charset="0"/>
              <a:cs typeface="Segoe UI Semibold" panose="020B0702040204020203" pitchFamily="34" charset="0"/>
            </a:endParaRPr>
          </a:p>
          <a:p>
            <a:pPr marL="355600" lvl="0" algn="just" rtl="1">
              <a:spcAft>
                <a:spcPts val="800"/>
              </a:spcAft>
            </a:pPr>
            <a:endParaRPr lang="ar-SA" sz="18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indent="457200" algn="just" rtl="1">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4">
            <a:extLst>
              <a:ext uri="{FF2B5EF4-FFF2-40B4-BE49-F238E27FC236}">
                <a16:creationId xmlns:a16="http://schemas.microsoft.com/office/drawing/2014/main" id="{F53A3FAC-A766-4F8E-BD0A-41E47E0774BE}"/>
              </a:ext>
            </a:extLst>
          </p:cNvPr>
          <p:cNvSpPr/>
          <p:nvPr/>
        </p:nvSpPr>
        <p:spPr>
          <a:xfrm>
            <a:off x="5797145" y="1855287"/>
            <a:ext cx="5504127" cy="4739439"/>
          </a:xfrm>
          <a:prstGeom prst="rect">
            <a:avLst/>
          </a:prstGeom>
        </p:spPr>
        <p:txBody>
          <a:bodyPr wrap="square">
            <a:spAutoFit/>
          </a:bodyPr>
          <a:lstStyle/>
          <a:p>
            <a:pPr marL="342900" lvl="0" indent="-342900" algn="just" rtl="1">
              <a:lnSpc>
                <a:spcPct val="107000"/>
              </a:lnSpc>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علم البيئة </a:t>
            </a:r>
            <a:r>
              <a:rPr lang="en-US" sz="1400" dirty="0">
                <a:solidFill>
                  <a:srgbClr val="00B050"/>
                </a:solidFill>
                <a:latin typeface="Segoe UI Semibold" panose="020B0702040204020203" pitchFamily="34" charset="0"/>
                <a:cs typeface="Segoe UI Semibold" panose="020B0702040204020203" pitchFamily="34" charset="0"/>
              </a:rPr>
              <a:t>Ecology</a:t>
            </a:r>
            <a:r>
              <a:rPr lang="ar-IQ" sz="1400" dirty="0">
                <a:solidFill>
                  <a:srgbClr val="00B050"/>
                </a:solidFill>
                <a:latin typeface="Segoe UI Semibold" panose="020B0702040204020203" pitchFamily="34" charset="0"/>
                <a:cs typeface="Segoe UI Semibold" panose="020B0702040204020203" pitchFamily="34" charset="0"/>
              </a:rPr>
              <a:t>:</a:t>
            </a:r>
            <a:endParaRPr lang="en-US" sz="1400" dirty="0">
              <a:solidFill>
                <a:srgbClr val="00B050"/>
              </a:solidFill>
              <a:latin typeface="Segoe UI Semibold" panose="020B0702040204020203" pitchFamily="34" charset="0"/>
              <a:cs typeface="Segoe UI Semibold" panose="020B0702040204020203" pitchFamily="34" charset="0"/>
            </a:endParaRPr>
          </a:p>
          <a:p>
            <a:pPr marL="457200" algn="just" rtl="1">
              <a:lnSpc>
                <a:spcPct val="107000"/>
              </a:lnSpc>
              <a:spcAft>
                <a:spcPts val="800"/>
              </a:spcAft>
            </a:pPr>
            <a:r>
              <a:rPr lang="ar-IQ" sz="1400" dirty="0">
                <a:latin typeface="Segoe UI Semibold" panose="020B0702040204020203" pitchFamily="34" charset="0"/>
                <a:cs typeface="Segoe UI Semibold" panose="020B0702040204020203" pitchFamily="34" charset="0"/>
              </a:rPr>
              <a:t>العلم الذي يختص بدراسة خواص الوسط أو النظام البيئي الذي تعيش فيه الكائنات الحية, كما يختص بدراسة علاقة الكائنات الحية مع بعض</a:t>
            </a:r>
            <a:r>
              <a:rPr lang="ar-SA" sz="1400" dirty="0">
                <a:latin typeface="Segoe UI Semibold" panose="020B0702040204020203" pitchFamily="34" charset="0"/>
                <a:cs typeface="Segoe UI Semibold" panose="020B0702040204020203" pitchFamily="34" charset="0"/>
              </a:rPr>
              <a:t>ها</a:t>
            </a:r>
            <a:r>
              <a:rPr lang="ar-IQ" sz="1400" dirty="0">
                <a:latin typeface="Segoe UI Semibold" panose="020B0702040204020203" pitchFamily="34" charset="0"/>
                <a:cs typeface="Segoe UI Semibold" panose="020B0702040204020203" pitchFamily="34" charset="0"/>
              </a:rPr>
              <a:t>, وعلاقتها مع مكونات الوسط الذي تعيش فيه.</a:t>
            </a:r>
            <a:endParaRPr lang="en-US" sz="1400" dirty="0">
              <a:latin typeface="Segoe UI Semibold" panose="020B0702040204020203" pitchFamily="34" charset="0"/>
              <a:cs typeface="Segoe UI Semibold" panose="020B0702040204020203" pitchFamily="34" charset="0"/>
            </a:endParaRPr>
          </a:p>
          <a:p>
            <a:pPr marL="342900" lvl="0" indent="-342900" algn="just" rtl="1">
              <a:lnSpc>
                <a:spcPct val="107000"/>
              </a:lnSpc>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النظام البيئي </a:t>
            </a:r>
            <a:r>
              <a:rPr lang="en-US" sz="1400" dirty="0">
                <a:solidFill>
                  <a:srgbClr val="00B050"/>
                </a:solidFill>
                <a:latin typeface="Segoe UI Semibold" panose="020B0702040204020203" pitchFamily="34" charset="0"/>
                <a:cs typeface="Segoe UI Semibold" panose="020B0702040204020203" pitchFamily="34" charset="0"/>
              </a:rPr>
              <a:t>Environment System</a:t>
            </a:r>
            <a:r>
              <a:rPr lang="ar-IQ" sz="1400" dirty="0">
                <a:solidFill>
                  <a:srgbClr val="00B050"/>
                </a:solidFill>
                <a:latin typeface="Segoe UI Semibold" panose="020B0702040204020203" pitchFamily="34" charset="0"/>
                <a:cs typeface="Segoe UI Semibold" panose="020B0702040204020203" pitchFamily="34" charset="0"/>
              </a:rPr>
              <a:t> :</a:t>
            </a:r>
            <a:endParaRPr lang="en-US" sz="1400" dirty="0">
              <a:solidFill>
                <a:srgbClr val="00B050"/>
              </a:solidFill>
              <a:latin typeface="Segoe UI Semibold" panose="020B0702040204020203" pitchFamily="34" charset="0"/>
              <a:cs typeface="Segoe UI Semibold" panose="020B0702040204020203" pitchFamily="34" charset="0"/>
            </a:endParaRPr>
          </a:p>
          <a:p>
            <a:pPr marL="457200" algn="just" rtl="1">
              <a:lnSpc>
                <a:spcPct val="107000"/>
              </a:lnSpc>
            </a:pPr>
            <a:r>
              <a:rPr lang="ar-IQ" sz="1400" dirty="0">
                <a:latin typeface="Segoe UI Semibold" panose="020B0702040204020203" pitchFamily="34" charset="0"/>
                <a:cs typeface="Segoe UI Semibold" panose="020B0702040204020203" pitchFamily="34" charset="0"/>
              </a:rPr>
              <a:t>وحدة بيئية متكاملة تتكون من كائنات حية منتجة ومستهلكة ومكونات غير حية في مكان معين, يتفاعل بعضها ببعض وفق نضام بيئي متوازن.</a:t>
            </a:r>
            <a:endParaRPr lang="ar-SA" sz="1400" dirty="0">
              <a:latin typeface="Segoe UI Semibold" panose="020B0702040204020203" pitchFamily="34" charset="0"/>
              <a:cs typeface="Segoe UI Semibold" panose="020B0702040204020203" pitchFamily="34" charset="0"/>
            </a:endParaRPr>
          </a:p>
          <a:p>
            <a:pPr marL="457200" algn="just" rtl="1">
              <a:lnSpc>
                <a:spcPct val="107000"/>
              </a:lnSpc>
            </a:pPr>
            <a:endParaRPr lang="en-US" sz="1400" dirty="0">
              <a:latin typeface="Segoe UI Semibold" panose="020B0702040204020203" pitchFamily="34" charset="0"/>
              <a:cs typeface="Segoe UI Semibold" panose="020B0702040204020203" pitchFamily="34" charset="0"/>
            </a:endParaRPr>
          </a:p>
          <a:p>
            <a:pPr marL="342900" lvl="0" indent="-342900" algn="just" rtl="1">
              <a:lnSpc>
                <a:spcPct val="107000"/>
              </a:lnSpc>
              <a:spcAft>
                <a:spcPts val="800"/>
              </a:spcAft>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صحة البيئة  </a:t>
            </a:r>
            <a:r>
              <a:rPr lang="en-US" sz="1400" dirty="0">
                <a:solidFill>
                  <a:srgbClr val="00B050"/>
                </a:solidFill>
                <a:latin typeface="Segoe UI Semibold" panose="020B0702040204020203" pitchFamily="34" charset="0"/>
                <a:cs typeface="Segoe UI Semibold" panose="020B0702040204020203" pitchFamily="34" charset="0"/>
              </a:rPr>
              <a:t>Environment Health </a:t>
            </a:r>
            <a:r>
              <a:rPr lang="ar-SA" sz="1400" dirty="0">
                <a:solidFill>
                  <a:srgbClr val="00B050"/>
                </a:solidFill>
                <a:latin typeface="Segoe UI Semibold" panose="020B0702040204020203" pitchFamily="34" charset="0"/>
                <a:cs typeface="Segoe UI Semibold" panose="020B0702040204020203" pitchFamily="34" charset="0"/>
              </a:rPr>
              <a:t> : </a:t>
            </a:r>
          </a:p>
          <a:p>
            <a:pPr marL="355600" lvl="0" algn="just" rtl="1">
              <a:lnSpc>
                <a:spcPct val="107000"/>
              </a:lnSpc>
              <a:spcAft>
                <a:spcPts val="800"/>
              </a:spcAft>
            </a:pPr>
            <a:r>
              <a:rPr lang="ar-IQ" sz="1400" dirty="0">
                <a:latin typeface="Segoe UI Semibold" panose="020B0702040204020203" pitchFamily="34" charset="0"/>
                <a:cs typeface="Segoe UI Semibold" panose="020B0702040204020203" pitchFamily="34" charset="0"/>
              </a:rPr>
              <a:t>سلامة كل </a:t>
            </a:r>
            <a:r>
              <a:rPr lang="ar-IQ" sz="1400" dirty="0" err="1">
                <a:latin typeface="Segoe UI Semibold" panose="020B0702040204020203" pitchFamily="34" charset="0"/>
                <a:cs typeface="Segoe UI Semibold" panose="020B0702040204020203" pitchFamily="34" charset="0"/>
              </a:rPr>
              <a:t>مايحيط</a:t>
            </a:r>
            <a:r>
              <a:rPr lang="ar-IQ" sz="1400" dirty="0">
                <a:latin typeface="Segoe UI Semibold" panose="020B0702040204020203" pitchFamily="34" charset="0"/>
                <a:cs typeface="Segoe UI Semibold" panose="020B0702040204020203" pitchFamily="34" charset="0"/>
              </a:rPr>
              <a:t> </a:t>
            </a:r>
            <a:r>
              <a:rPr lang="ar-IQ" sz="1400" dirty="0" err="1">
                <a:latin typeface="Segoe UI Semibold" panose="020B0702040204020203" pitchFamily="34" charset="0"/>
                <a:cs typeface="Segoe UI Semibold" panose="020B0702040204020203" pitchFamily="34" charset="0"/>
              </a:rPr>
              <a:t>بالانسان</a:t>
            </a:r>
            <a:r>
              <a:rPr lang="ar-IQ" sz="1400" dirty="0">
                <a:latin typeface="Segoe UI Semibold" panose="020B0702040204020203" pitchFamily="34" charset="0"/>
                <a:cs typeface="Segoe UI Semibold" panose="020B0702040204020203" pitchFamily="34" charset="0"/>
              </a:rPr>
              <a:t> من ماء وهواء وتربة وغذاء وخلوها من </a:t>
            </a:r>
            <a:r>
              <a:rPr lang="ar-IQ" sz="1400" dirty="0" err="1">
                <a:latin typeface="Segoe UI Semibold" panose="020B0702040204020203" pitchFamily="34" charset="0"/>
                <a:cs typeface="Segoe UI Semibold" panose="020B0702040204020203" pitchFamily="34" charset="0"/>
              </a:rPr>
              <a:t>الآمراض</a:t>
            </a:r>
            <a:r>
              <a:rPr lang="ar-IQ" sz="1400" dirty="0">
                <a:latin typeface="Segoe UI Semibold" panose="020B0702040204020203" pitchFamily="34" charset="0"/>
                <a:cs typeface="Segoe UI Semibold" panose="020B0702040204020203" pitchFamily="34" charset="0"/>
              </a:rPr>
              <a:t> أو مسبباتها التي قد تسبب في حدوث اثار سلبية على الصحة العامة.</a:t>
            </a:r>
            <a:endParaRPr lang="en-US" sz="1400" dirty="0">
              <a:latin typeface="Segoe UI Semibold" panose="020B0702040204020203" pitchFamily="34" charset="0"/>
              <a:cs typeface="Segoe UI Semibold" panose="020B0702040204020203" pitchFamily="34" charset="0"/>
            </a:endParaRPr>
          </a:p>
          <a:p>
            <a:pPr marL="342900" lvl="0" indent="-342900" algn="just" rtl="1">
              <a:lnSpc>
                <a:spcPct val="107000"/>
              </a:lnSpc>
              <a:spcAft>
                <a:spcPts val="800"/>
              </a:spcAft>
              <a:buFont typeface="Wingdings" panose="05000000000000000000" pitchFamily="2" charset="2"/>
              <a:buChar char="q"/>
            </a:pPr>
            <a:r>
              <a:rPr lang="ar-IQ" sz="1400" dirty="0">
                <a:solidFill>
                  <a:srgbClr val="00B050"/>
                </a:solidFill>
                <a:latin typeface="Segoe UI Semibold" panose="020B0702040204020203" pitchFamily="34" charset="0"/>
                <a:cs typeface="Segoe UI Semibold" panose="020B0702040204020203" pitchFamily="34" charset="0"/>
              </a:rPr>
              <a:t>الملوثات البيئية  </a:t>
            </a:r>
            <a:r>
              <a:rPr lang="en-US" sz="1400" dirty="0">
                <a:solidFill>
                  <a:srgbClr val="00B050"/>
                </a:solidFill>
                <a:latin typeface="Segoe UI Semibold" panose="020B0702040204020203" pitchFamily="34" charset="0"/>
                <a:cs typeface="Segoe UI Semibold" panose="020B0702040204020203" pitchFamily="34" charset="0"/>
              </a:rPr>
              <a:t>Environmental Pollutants </a:t>
            </a:r>
            <a:r>
              <a:rPr lang="ar-IQ" sz="1400" dirty="0">
                <a:solidFill>
                  <a:srgbClr val="00B050"/>
                </a:solidFill>
                <a:latin typeface="Segoe UI Semibold" panose="020B0702040204020203" pitchFamily="34" charset="0"/>
                <a:cs typeface="Segoe UI Semibold" panose="020B0702040204020203" pitchFamily="34" charset="0"/>
              </a:rPr>
              <a:t>:</a:t>
            </a:r>
            <a:endParaRPr lang="ar-SA" sz="1400" dirty="0">
              <a:solidFill>
                <a:srgbClr val="00B050"/>
              </a:solidFill>
              <a:latin typeface="Segoe UI Semibold" panose="020B0702040204020203" pitchFamily="34" charset="0"/>
              <a:cs typeface="Segoe UI Semibold" panose="020B0702040204020203" pitchFamily="34" charset="0"/>
            </a:endParaRPr>
          </a:p>
          <a:p>
            <a:pPr marL="355600" lvl="0" algn="just" rtl="1">
              <a:lnSpc>
                <a:spcPct val="107000"/>
              </a:lnSpc>
              <a:spcAft>
                <a:spcPts val="800"/>
              </a:spcAft>
            </a:pPr>
            <a:r>
              <a:rPr lang="ar-IQ" sz="1400" dirty="0">
                <a:latin typeface="Segoe UI Semibold" panose="020B0702040204020203" pitchFamily="34" charset="0"/>
                <a:cs typeface="Segoe UI Semibold" panose="020B0702040204020203" pitchFamily="34" charset="0"/>
              </a:rPr>
              <a:t>المواد الصلبة أو الغازية أو الأدخنة أو الأبخرة أو الروائح أو الضوضاء أو الاشعاع أو الحرارة أو الاهتزازات, وكل ما يؤدي بطريقة مباشرة او غير مباشر الى التلوث البيئي.</a:t>
            </a:r>
            <a:endParaRPr lang="en-US" sz="1400" dirty="0">
              <a:latin typeface="Segoe UI Semibold" panose="020B0702040204020203" pitchFamily="34" charset="0"/>
              <a:cs typeface="Segoe UI Semibold" panose="020B0702040204020203" pitchFamily="34" charset="0"/>
            </a:endParaRPr>
          </a:p>
          <a:p>
            <a:pPr algn="just" rtl="1"/>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25780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517508"/>
            <a:ext cx="10371909" cy="1450757"/>
          </a:xfrm>
        </p:spPr>
        <p:txBody>
          <a:bodyPr>
            <a:normAutofit/>
          </a:bodyPr>
          <a:lstStyle/>
          <a:p>
            <a:pPr algn="r" rtl="1"/>
            <a:r>
              <a:rPr lang="ar-SA" sz="32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  </a:t>
            </a:r>
            <a:r>
              <a:rPr lang="en-US" sz="3200" b="1" dirty="0">
                <a:solidFill>
                  <a:schemeClr val="accent1"/>
                </a:solidFill>
                <a:latin typeface="Segoe UI Semibold" panose="020B0702040204020203" pitchFamily="34" charset="0"/>
                <a:ea typeface="+mj-ea"/>
                <a:cs typeface="Segoe UI Semibold" panose="020B0702040204020203" pitchFamily="34" charset="0"/>
              </a:rPr>
              <a:t>Basic Concepts Of EIA</a:t>
            </a:r>
            <a:br>
              <a:rPr lang="en-US" sz="3200" b="1" dirty="0">
                <a:solidFill>
                  <a:schemeClr val="accent1"/>
                </a:solidFill>
                <a:latin typeface="Segoe UI Semibold" panose="020B0702040204020203" pitchFamily="34" charset="0"/>
                <a:ea typeface="+mj-ea"/>
                <a:cs typeface="Segoe UI Semibold" panose="020B0702040204020203" pitchFamily="34" charset="0"/>
              </a:rPr>
            </a:br>
            <a:endParaRPr lang="en-US" sz="3200" b="1" dirty="0">
              <a:solidFill>
                <a:schemeClr val="accent1"/>
              </a:solidFill>
              <a:latin typeface="Segoe UI Semibold" panose="020B0702040204020203" pitchFamily="34" charset="0"/>
              <a:cs typeface="Segoe UI Semibold" panose="020B0702040204020203" pitchFamily="34" charset="0"/>
            </a:endParaRPr>
          </a:p>
        </p:txBody>
      </p:sp>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4" name="Rounded Rectangle 23"/>
          <p:cNvSpPr/>
          <p:nvPr/>
        </p:nvSpPr>
        <p:spPr>
          <a:xfrm>
            <a:off x="426128" y="1737360"/>
            <a:ext cx="11327907" cy="449718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justLow"/>
            <a:endParaRPr lang="en-US" dirty="0"/>
          </a:p>
        </p:txBody>
      </p:sp>
      <p:sp>
        <p:nvSpPr>
          <p:cNvPr id="5" name="Rectangle 4"/>
          <p:cNvSpPr/>
          <p:nvPr/>
        </p:nvSpPr>
        <p:spPr>
          <a:xfrm>
            <a:off x="426128" y="1843170"/>
            <a:ext cx="5470166" cy="4980210"/>
          </a:xfrm>
          <a:prstGeom prst="rect">
            <a:avLst/>
          </a:prstGeom>
        </p:spPr>
        <p:txBody>
          <a:bodyPr wrap="square">
            <a:spAutoFit/>
          </a:bodyPr>
          <a:lstStyle/>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النفايات الخطرة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Hazardous waste</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مخلفات الانشطة والعمليات المختلفة التي تعتبر خطرا على البيئة والصحة والسلامة العامة وفقا </a:t>
            </a:r>
            <a:r>
              <a:rPr lang="ar-SA" sz="1400" dirty="0" err="1">
                <a:effectLst/>
                <a:latin typeface="Calibri" panose="020F0502020204030204" pitchFamily="34" charset="0"/>
                <a:ea typeface="Calibri" panose="020F0502020204030204" pitchFamily="34" charset="0"/>
                <a:cs typeface="Segoe UI Semibold" panose="020B0702040204020203" pitchFamily="34" charset="0"/>
              </a:rPr>
              <a:t>لاحكام</a:t>
            </a:r>
            <a:r>
              <a:rPr lang="ar-SA" sz="1400" dirty="0">
                <a:effectLst/>
                <a:latin typeface="Calibri" panose="020F0502020204030204" pitchFamily="34" charset="0"/>
                <a:ea typeface="Calibri" panose="020F0502020204030204" pitchFamily="34" charset="0"/>
                <a:cs typeface="Segoe UI Semibold" panose="020B0702040204020203" pitchFamily="34" charset="0"/>
              </a:rPr>
              <a:t> التشريعات المعمول بها.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التقييم البيئي الاستراتيجي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Strategies of EIA</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دراسة تقييم الأثر البيئي للخطط والبرامج والسياسات المقترحة التي بها تأثير على البيئة بشكل عام. وتتناول عملية التقييم تشخيص ورصد منابع ومصادر التأثيرات البيئية الناتجة عن مختلف المشروعات.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الشروط المرجعية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Terms of reference</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متطلبات مكتوبة تصدر عن الوزارة أو الجهة المسؤولة لتقييم الأثر البيئي تغطي تنفيذ التقييم والاستشارات التي يجب القيام بها ، وشكل ونوع المعلومات الناتجة عن الدراسة .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الاجراء التخفيفي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Mitigation Measures</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sz="1400" dirty="0">
                <a:effectLst/>
                <a:latin typeface="Calibri" panose="020F0502020204030204" pitchFamily="34" charset="0"/>
                <a:ea typeface="Calibri" panose="020F0502020204030204" pitchFamily="34" charset="0"/>
                <a:cs typeface="Segoe UI Semibold" panose="020B0702040204020203" pitchFamily="34" charset="0"/>
              </a:rPr>
              <a:t>اجراء يتم ممارسته خلال العمل بالنشاط التطويري لمنع او تقليل او إصلاح الاثر البيئي السلبي او التعويض من خلال استبدال او إيجاد مصدر بديل.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latin typeface="Calibri" panose="020F0502020204030204" pitchFamily="34" charset="0"/>
                <a:cs typeface="Segoe UI Semibold" panose="020B0702040204020203" pitchFamily="34" charset="0"/>
              </a:rPr>
              <a:t>التنخيل </a:t>
            </a:r>
            <a:r>
              <a:rPr lang="en-US" sz="1400" b="1" dirty="0">
                <a:solidFill>
                  <a:srgbClr val="00B050"/>
                </a:solidFill>
                <a:latin typeface="Calibri" panose="020F0502020204030204" pitchFamily="34" charset="0"/>
                <a:cs typeface="Segoe UI Semibold" panose="020B0702040204020203" pitchFamily="34" charset="0"/>
              </a:rPr>
              <a:t>Sorting</a:t>
            </a:r>
            <a:r>
              <a:rPr lang="ar-SA" sz="1400" b="1" dirty="0">
                <a:solidFill>
                  <a:srgbClr val="00B050"/>
                </a:solidFill>
                <a:latin typeface="Calibri" panose="020F0502020204030204" pitchFamily="34" charset="0"/>
                <a:cs typeface="Segoe UI Semibold" panose="020B0702040204020203" pitchFamily="34" charset="0"/>
              </a:rPr>
              <a:t> : </a:t>
            </a:r>
            <a:endParaRPr lang="en-US" sz="1400" b="1" dirty="0">
              <a:solidFill>
                <a:srgbClr val="00B050"/>
              </a:solidFill>
              <a:latin typeface="Calibri" panose="020F0502020204030204" pitchFamily="34" charset="0"/>
              <a:cs typeface="Segoe UI Semibold" panose="020B0702040204020203" pitchFamily="34" charset="0"/>
            </a:endParaRPr>
          </a:p>
          <a:p>
            <a:pPr marL="457200" algn="just" rtl="1">
              <a:lnSpc>
                <a:spcPct val="107000"/>
              </a:lnSpc>
              <a:spcAft>
                <a:spcPts val="800"/>
              </a:spcAft>
            </a:pPr>
            <a:r>
              <a:rPr lang="ar-SA" sz="1400" dirty="0">
                <a:latin typeface="Calibri" panose="020F0502020204030204" pitchFamily="34" charset="0"/>
                <a:cs typeface="Segoe UI Semibold" panose="020B0702040204020203" pitchFamily="34" charset="0"/>
              </a:rPr>
              <a:t>هي العملية التي بموجبها يتم تحديد ما إذا كان المشروع يتطلب دراسة تقييم بيئي.</a:t>
            </a:r>
            <a:endParaRPr lang="en-US" sz="1400" dirty="0">
              <a:latin typeface="Calibri" panose="020F0502020204030204" pitchFamily="34" charset="0"/>
              <a:cs typeface="Segoe UI Semibold" panose="020B0702040204020203" pitchFamily="34" charset="0"/>
            </a:endParaRPr>
          </a:p>
          <a:p>
            <a:pPr marL="355600" lvl="0" algn="just" rtl="1">
              <a:spcAft>
                <a:spcPts val="800"/>
              </a:spcAft>
            </a:pPr>
            <a:endParaRPr lang="ar-SA" sz="1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indent="457200" algn="just" rtl="1">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4">
            <a:extLst>
              <a:ext uri="{FF2B5EF4-FFF2-40B4-BE49-F238E27FC236}">
                <a16:creationId xmlns:a16="http://schemas.microsoft.com/office/drawing/2014/main" id="{F53A3FAC-A766-4F8E-BD0A-41E47E0774BE}"/>
              </a:ext>
            </a:extLst>
          </p:cNvPr>
          <p:cNvSpPr/>
          <p:nvPr/>
        </p:nvSpPr>
        <p:spPr>
          <a:xfrm>
            <a:off x="5896294" y="1743691"/>
            <a:ext cx="5504127" cy="4959371"/>
          </a:xfrm>
          <a:prstGeom prst="rect">
            <a:avLst/>
          </a:prstGeom>
        </p:spPr>
        <p:txBody>
          <a:bodyPr wrap="square">
            <a:spAutoFit/>
          </a:bodyPr>
          <a:lstStyle/>
          <a:p>
            <a:pPr marL="342900" lvl="0" indent="-342900" algn="just" rtl="1">
              <a:spcAft>
                <a:spcPts val="800"/>
              </a:spcAft>
              <a:buFont typeface="Wingdings" panose="05000000000000000000" pitchFamily="2" charset="2"/>
              <a:buChar char="q"/>
            </a:pPr>
            <a:r>
              <a:rPr lang="ar-IQ" sz="1400" b="1" dirty="0">
                <a:solidFill>
                  <a:srgbClr val="00B050"/>
                </a:solidFill>
                <a:effectLst/>
                <a:latin typeface="Calibri" panose="020F0502020204030204" pitchFamily="34" charset="0"/>
                <a:ea typeface="Times New Roman" panose="02020603050405020304" pitchFamily="18" charset="0"/>
                <a:cs typeface="Segoe UI Semibold" panose="020B0702040204020203" pitchFamily="34" charset="0"/>
              </a:rPr>
              <a:t>تلوث التربة </a:t>
            </a:r>
            <a:r>
              <a:rPr lang="en-US" sz="1400" b="1" dirty="0">
                <a:solidFill>
                  <a:srgbClr val="00B050"/>
                </a:solidFill>
                <a:effectLst/>
                <a:latin typeface="Segoe UI Semibold" panose="020B0702040204020203" pitchFamily="34" charset="0"/>
                <a:ea typeface="Times New Roman" panose="02020603050405020304" pitchFamily="18" charset="0"/>
                <a:cs typeface="Arial" panose="020B0604020202020204" pitchFamily="34" charset="0"/>
              </a:rPr>
              <a:t>Soil Pollution </a:t>
            </a:r>
            <a:r>
              <a:rPr lang="ar-IQ" sz="1400" dirty="0">
                <a:solidFill>
                  <a:srgbClr val="00B050"/>
                </a:solidFill>
                <a:effectLst/>
                <a:latin typeface="Calibri" panose="020F0502020204030204" pitchFamily="34" charset="0"/>
                <a:ea typeface="Times New Roman" panose="02020603050405020304" pitchFamily="18" charset="0"/>
                <a:cs typeface="Segoe UI Semibold" panose="020B0702040204020203" pitchFamily="34" charset="0"/>
              </a:rPr>
              <a:t>:</a:t>
            </a:r>
            <a:endParaRPr lang="ar-SA" sz="1400" dirty="0">
              <a:solidFill>
                <a:srgbClr val="00B050"/>
              </a:solidFill>
              <a:latin typeface="Calibri" panose="020F0502020204030204" pitchFamily="34" charset="0"/>
              <a:ea typeface="Times New Roman" panose="02020603050405020304" pitchFamily="18" charset="0"/>
              <a:cs typeface="Arial" panose="020B0604020202020204" pitchFamily="34" charset="0"/>
            </a:endParaRPr>
          </a:p>
          <a:p>
            <a:pPr marL="355600" lvl="0" algn="just" rtl="1">
              <a:spcAft>
                <a:spcPts val="800"/>
              </a:spcAft>
            </a:pPr>
            <a:r>
              <a:rPr lang="ar-IQ" sz="1400" dirty="0">
                <a:solidFill>
                  <a:srgbClr val="000000"/>
                </a:solidFill>
                <a:effectLst/>
                <a:latin typeface="Calibri" panose="020F0502020204030204" pitchFamily="34" charset="0"/>
                <a:ea typeface="Times New Roman" panose="02020603050405020304" pitchFamily="18" charset="0"/>
                <a:cs typeface="Segoe UI Semibold" panose="020B0702040204020203" pitchFamily="34" charset="0"/>
              </a:rPr>
              <a:t>القيام باي نشاط او أدخال أي مواد بطريقة مباشرة أو غير مباشرة في الترب بأنواعها المختلفة، بما ينتج عنه ضرر بالخواص الفيزيائية أو الكيمائية أو البيولوجية، أو بها جميعاَ أو يهدد صحة الأنسان، أو يعوق الأنشطة الزراعية أو العمرانية.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800"/>
              </a:spcAft>
              <a:buFont typeface="Wingdings" panose="05000000000000000000" pitchFamily="2" charset="2"/>
              <a:buChar char="q"/>
            </a:pPr>
            <a:r>
              <a:rPr lang="ar-IQ" sz="1400" b="1" dirty="0">
                <a:solidFill>
                  <a:srgbClr val="00B050"/>
                </a:solidFill>
                <a:effectLst/>
                <a:latin typeface="Calibri" panose="020F0502020204030204" pitchFamily="34" charset="0"/>
                <a:ea typeface="Times New Roman" panose="02020603050405020304" pitchFamily="18" charset="0"/>
                <a:cs typeface="Segoe UI Semibold" panose="020B0702040204020203" pitchFamily="34" charset="0"/>
              </a:rPr>
              <a:t>تلوث الهواء  </a:t>
            </a:r>
            <a:r>
              <a:rPr lang="en-US" sz="1400" b="1" dirty="0">
                <a:solidFill>
                  <a:srgbClr val="00B050"/>
                </a:solidFill>
                <a:effectLst/>
                <a:latin typeface="Segoe UI Semibold" panose="020B0702040204020203" pitchFamily="34" charset="0"/>
                <a:ea typeface="Times New Roman" panose="02020603050405020304" pitchFamily="18" charset="0"/>
                <a:cs typeface="Arial" panose="020B0604020202020204" pitchFamily="34" charset="0"/>
              </a:rPr>
              <a:t>Air Pollution</a:t>
            </a:r>
            <a:r>
              <a:rPr lang="ar-IQ" sz="1400" b="1" dirty="0">
                <a:solidFill>
                  <a:srgbClr val="00B050"/>
                </a:solidFill>
                <a:effectLst/>
                <a:latin typeface="Calibri" panose="020F0502020204030204" pitchFamily="34" charset="0"/>
                <a:ea typeface="Times New Roman" panose="02020603050405020304" pitchFamily="18" charset="0"/>
                <a:cs typeface="Segoe UI Semibold" panose="020B0702040204020203" pitchFamily="34" charset="0"/>
              </a:rPr>
              <a:t> :</a:t>
            </a:r>
            <a:r>
              <a:rPr lang="ar-SA" sz="1400" b="1" dirty="0">
                <a:solidFill>
                  <a:srgbClr val="00B050"/>
                </a:solidFill>
                <a:effectLst/>
                <a:latin typeface="Calibri" panose="020F0502020204030204" pitchFamily="34" charset="0"/>
                <a:ea typeface="Times New Roman" panose="02020603050405020304" pitchFamily="18" charset="0"/>
                <a:cs typeface="Segoe UI Semibold" panose="020B0702040204020203" pitchFamily="34" charset="0"/>
              </a:rPr>
              <a:t> </a:t>
            </a:r>
          </a:p>
          <a:p>
            <a:pPr marL="266700" lvl="0" algn="just" rtl="1">
              <a:spcAft>
                <a:spcPts val="800"/>
              </a:spcAft>
            </a:pPr>
            <a:r>
              <a:rPr lang="ar-IQ" sz="1400" dirty="0">
                <a:solidFill>
                  <a:srgbClr val="000000"/>
                </a:solidFill>
                <a:effectLst/>
                <a:latin typeface="Calibri" panose="020F0502020204030204" pitchFamily="34" charset="0"/>
                <a:ea typeface="Times New Roman" panose="02020603050405020304" pitchFamily="18" charset="0"/>
                <a:cs typeface="Segoe UI Semibold" panose="020B0702040204020203" pitchFamily="34" charset="0"/>
              </a:rPr>
              <a:t>أضافة أي مواد أو عناصر في الهواء بشكل يمكن أن تؤثر على نوعية الحياة وصحة الانسان ويلحق الضرر بالموارد الحيوية والنظم البيئية.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التنمية المستدامة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Sustainable Development</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ar-SA" sz="1400" b="1" dirty="0">
              <a:solidFill>
                <a:srgbClr val="00B050"/>
              </a:solidFill>
              <a:latin typeface="Calibri" panose="020F0502020204030204" pitchFamily="34" charset="0"/>
              <a:ea typeface="Calibri" panose="020F0502020204030204" pitchFamily="34" charset="0"/>
              <a:cs typeface="Segoe UI Semibold" panose="020B0702040204020203" pitchFamily="34" charset="0"/>
            </a:endParaRPr>
          </a:p>
          <a:p>
            <a:pPr marL="355600" lvl="0" algn="just" rtl="1"/>
            <a:r>
              <a:rPr lang="ar-SA" sz="1400" dirty="0">
                <a:effectLst/>
                <a:latin typeface="Calibri" panose="020F0502020204030204" pitchFamily="34" charset="0"/>
                <a:ea typeface="Calibri" panose="020F0502020204030204" pitchFamily="34" charset="0"/>
                <a:cs typeface="Segoe UI Semibold" panose="020B0702040204020203" pitchFamily="34" charset="0"/>
              </a:rPr>
              <a:t>هي التنمية الاجتماعية والاقتصادية المتزامنة مع الحفاظ على الموارد الطبيعية وترشيد استهلاكها. </a:t>
            </a:r>
          </a:p>
          <a:p>
            <a:pPr marL="355600" lvl="0" algn="just" rtl="1"/>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الأثر البيئي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Environmental Impact</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p>
          <a:p>
            <a:pPr marL="355600" lvl="0" algn="just" rtl="1"/>
            <a:r>
              <a:rPr lang="ar-SA" sz="1400" dirty="0">
                <a:effectLst/>
                <a:latin typeface="Calibri" panose="020F0502020204030204" pitchFamily="34" charset="0"/>
                <a:ea typeface="Calibri" panose="020F0502020204030204" pitchFamily="34" charset="0"/>
                <a:cs typeface="Segoe UI Semibold" panose="020B0702040204020203" pitchFamily="34" charset="0"/>
              </a:rPr>
              <a:t>كل تغيير سلبي او ايجابي يؤثر في البيئة نتيجة ممارسة أي نشاط  تطويري. </a:t>
            </a:r>
          </a:p>
          <a:p>
            <a:pPr marL="342900" lvl="0" indent="-342900" algn="just" rtl="1">
              <a:lnSpc>
                <a:spcPct val="107000"/>
              </a:lnSpc>
              <a:buFont typeface="Wingdings" panose="05000000000000000000" pitchFamily="2" charset="2"/>
              <a:buChar char="q"/>
            </a:pPr>
            <a:r>
              <a:rPr lang="ar-SA" sz="1400" dirty="0">
                <a:solidFill>
                  <a:srgbClr val="00B050"/>
                </a:solidFill>
                <a:latin typeface="Calibri" panose="020F0502020204030204" pitchFamily="34" charset="0"/>
                <a:cs typeface="Segoe UI Semibold" panose="020B0702040204020203" pitchFamily="34" charset="0"/>
              </a:rPr>
              <a:t>الموافقة البيئية </a:t>
            </a:r>
            <a:r>
              <a:rPr lang="en-US" sz="1400" dirty="0">
                <a:solidFill>
                  <a:srgbClr val="00B050"/>
                </a:solidFill>
                <a:latin typeface="Calibri" panose="020F0502020204030204" pitchFamily="34" charset="0"/>
                <a:cs typeface="Segoe UI Semibold" panose="020B0702040204020203" pitchFamily="34" charset="0"/>
              </a:rPr>
              <a:t>Environmental approval</a:t>
            </a:r>
            <a:r>
              <a:rPr lang="ar-SA" sz="1400" dirty="0">
                <a:solidFill>
                  <a:srgbClr val="00B050"/>
                </a:solidFill>
                <a:latin typeface="Calibri" panose="020F0502020204030204" pitchFamily="34" charset="0"/>
                <a:cs typeface="Segoe UI Semibold" panose="020B0702040204020203" pitchFamily="34" charset="0"/>
              </a:rPr>
              <a:t>: </a:t>
            </a:r>
            <a:endParaRPr lang="en-US" sz="1400" dirty="0">
              <a:solidFill>
                <a:srgbClr val="00B050"/>
              </a:solidFill>
              <a:latin typeface="Calibri" panose="020F0502020204030204" pitchFamily="34" charset="0"/>
              <a:cs typeface="Segoe UI Semibold" panose="020B0702040204020203" pitchFamily="34" charset="0"/>
            </a:endParaRPr>
          </a:p>
          <a:p>
            <a:pPr marL="457200" algn="just" rtl="1">
              <a:lnSpc>
                <a:spcPct val="107000"/>
              </a:lnSpc>
              <a:spcAft>
                <a:spcPts val="800"/>
              </a:spcAft>
            </a:pPr>
            <a:r>
              <a:rPr lang="ar-SA" sz="1400" dirty="0">
                <a:latin typeface="Calibri" panose="020F0502020204030204" pitchFamily="34" charset="0"/>
                <a:cs typeface="Segoe UI Semibold" panose="020B0702040204020203" pitchFamily="34" charset="0"/>
              </a:rPr>
              <a:t>الموافقة التي تمنح لصاحب المشروع للبدء في تنفيذ مشروعه وفقا لأحكام النظام المتبع . </a:t>
            </a:r>
            <a:endParaRPr lang="en-US" sz="1400" dirty="0">
              <a:latin typeface="Calibri" panose="020F0502020204030204" pitchFamily="34" charset="0"/>
              <a:cs typeface="Segoe UI Semibold" panose="020B0702040204020203" pitchFamily="34" charset="0"/>
            </a:endParaRPr>
          </a:p>
          <a:p>
            <a:pPr marL="355600" lvl="0" algn="just" rtl="1"/>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420270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517425"/>
            <a:ext cx="10371909" cy="1450757"/>
          </a:xfrm>
        </p:spPr>
        <p:txBody>
          <a:bodyPr>
            <a:normAutofit/>
          </a:bodyPr>
          <a:lstStyle/>
          <a:p>
            <a:pPr algn="r" rtl="1"/>
            <a:r>
              <a:rPr lang="ar-SA" sz="32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  </a:t>
            </a:r>
            <a:r>
              <a:rPr lang="en-US" sz="3200" b="1" dirty="0">
                <a:solidFill>
                  <a:schemeClr val="accent1"/>
                </a:solidFill>
                <a:latin typeface="Segoe UI Semibold" panose="020B0702040204020203" pitchFamily="34" charset="0"/>
                <a:ea typeface="+mj-ea"/>
                <a:cs typeface="Segoe UI Semibold" panose="020B0702040204020203" pitchFamily="34" charset="0"/>
              </a:rPr>
              <a:t>Basic Concepts Of EIA</a:t>
            </a:r>
            <a:br>
              <a:rPr lang="en-US" sz="3200" b="1" dirty="0">
                <a:solidFill>
                  <a:schemeClr val="accent1"/>
                </a:solidFill>
                <a:latin typeface="Segoe UI Semibold" panose="020B0702040204020203" pitchFamily="34" charset="0"/>
                <a:ea typeface="+mj-ea"/>
                <a:cs typeface="Segoe UI Semibold" panose="020B0702040204020203" pitchFamily="34" charset="0"/>
              </a:rPr>
            </a:br>
            <a:endParaRPr lang="en-US" sz="3200" b="1" dirty="0">
              <a:solidFill>
                <a:schemeClr val="accent1"/>
              </a:solidFill>
              <a:latin typeface="Segoe UI Semibold" panose="020B0702040204020203" pitchFamily="34" charset="0"/>
              <a:cs typeface="Segoe UI Semibold" panose="020B0702040204020203" pitchFamily="34" charset="0"/>
            </a:endParaRPr>
          </a:p>
        </p:txBody>
      </p:sp>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24" name="Rounded Rectangle 23"/>
          <p:cNvSpPr/>
          <p:nvPr/>
        </p:nvSpPr>
        <p:spPr>
          <a:xfrm>
            <a:off x="426128" y="1737360"/>
            <a:ext cx="11327907" cy="449718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justLow"/>
            <a:endParaRPr lang="en-US" dirty="0"/>
          </a:p>
        </p:txBody>
      </p:sp>
      <p:sp>
        <p:nvSpPr>
          <p:cNvPr id="5" name="Rectangle 4"/>
          <p:cNvSpPr/>
          <p:nvPr/>
        </p:nvSpPr>
        <p:spPr>
          <a:xfrm>
            <a:off x="426128" y="1940824"/>
            <a:ext cx="5470166" cy="4416594"/>
          </a:xfrm>
          <a:prstGeom prst="rect">
            <a:avLst/>
          </a:prstGeom>
        </p:spPr>
        <p:txBody>
          <a:bodyPr wrap="square">
            <a:spAutoFit/>
          </a:bodyPr>
          <a:lstStyle/>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المواصفة البيئية :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ISO14001 Ecological specifications</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وتضم هذه المواصفة العناصر الأساسية لمتطلبات الادارة البيئية والتي بتحقيقها تحصل المؤسسة على شهادة المطابقة للمواصفات القياسية البيئية 14001 </a:t>
            </a:r>
            <a:r>
              <a:rPr lang="en-US" sz="1400" dirty="0">
                <a:effectLst/>
                <a:latin typeface="Segoe UI Semibold" panose="020B0702040204020203" pitchFamily="34" charset="0"/>
                <a:ea typeface="Calibri" panose="020F0502020204030204" pitchFamily="34" charset="0"/>
                <a:cs typeface="Arial" panose="020B0604020202020204" pitchFamily="34" charset="0"/>
              </a:rPr>
              <a:t>ISO</a:t>
            </a:r>
            <a:r>
              <a:rPr lang="ar-SA" sz="1400" dirty="0">
                <a:effectLst/>
                <a:latin typeface="Calibri" panose="020F0502020204030204" pitchFamily="34" charset="0"/>
                <a:ea typeface="Calibri" panose="020F0502020204030204" pitchFamily="34" charset="0"/>
                <a:cs typeface="Segoe UI Semibold" panose="020B0702040204020203" pitchFamily="34" charset="0"/>
              </a:rPr>
              <a:t>. </a:t>
            </a:r>
          </a:p>
          <a:p>
            <a:pPr marL="457200" algn="just" rtl="1">
              <a:lnSpc>
                <a:spcPct val="107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عملية الاستعراض البيئي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Environmental review process</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عملية يتبعها البنك الدولي بشأن التقييم البيئي لضمان سلامة وقابلية استمرار عمليات التنمية المزمعة من الوجهة البيئية وإدراك العواقب البيئية في مرحلة مبكرة بغية أخذها في الاعتبار اثناء وضع تصاميم المشروع المعني. </a:t>
            </a:r>
          </a:p>
          <a:p>
            <a:pPr marL="457200" algn="just" rtl="1">
              <a:lnSpc>
                <a:spcPct val="107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الادارة البيئية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Environmental Management</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sz="1400" dirty="0">
                <a:effectLst/>
                <a:latin typeface="Calibri" panose="020F0502020204030204" pitchFamily="34" charset="0"/>
                <a:ea typeface="Calibri" panose="020F0502020204030204" pitchFamily="34" charset="0"/>
                <a:cs typeface="Segoe UI Semibold" panose="020B0702040204020203" pitchFamily="34" charset="0"/>
              </a:rPr>
              <a:t>هي الهيكل الوظيفي للمنشأة والتخطيط والمسؤوليات والممارسات العلمية والاجراءات والعمليات وإمكانيات التطوير وتنفيذ وإنجاز ومراجعة ومتابعة السياسة البيئية بهدف تحسين أداء المنشأة وخفض آثارها البيئية السلبية والسيئة.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55600" lvl="0" algn="just" rtl="1">
              <a:spcAft>
                <a:spcPts val="800"/>
              </a:spcAft>
            </a:pPr>
            <a:endParaRPr lang="ar-SA" sz="1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indent="457200" algn="just" rtl="1">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4">
            <a:extLst>
              <a:ext uri="{FF2B5EF4-FFF2-40B4-BE49-F238E27FC236}">
                <a16:creationId xmlns:a16="http://schemas.microsoft.com/office/drawing/2014/main" id="{F53A3FAC-A766-4F8E-BD0A-41E47E0774BE}"/>
              </a:ext>
            </a:extLst>
          </p:cNvPr>
          <p:cNvSpPr/>
          <p:nvPr/>
        </p:nvSpPr>
        <p:spPr>
          <a:xfrm>
            <a:off x="5896294" y="1779207"/>
            <a:ext cx="5504127" cy="4559582"/>
          </a:xfrm>
          <a:prstGeom prst="rect">
            <a:avLst/>
          </a:prstGeom>
        </p:spPr>
        <p:txBody>
          <a:bodyPr wrap="square">
            <a:spAutoFit/>
          </a:bodyPr>
          <a:lstStyle/>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دراسة المجال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Scope Study</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سلسلة من النشاطات والبدائل والآثار المحتملة لتحديد الشروط المرجعية للغايات التي سيتم تناولها لدى دراسة تقييم الأثر البيئي . </a:t>
            </a:r>
          </a:p>
          <a:p>
            <a:pPr marL="457200" algn="just" rtl="1">
              <a:lnSpc>
                <a:spcPct val="107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التدقيق والمتابعة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Auditing and Monitoring</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pPr>
            <a:r>
              <a:rPr lang="ar-SA" sz="1400" dirty="0">
                <a:effectLst/>
                <a:latin typeface="Calibri" panose="020F0502020204030204" pitchFamily="34" charset="0"/>
                <a:ea typeface="Calibri" panose="020F0502020204030204" pitchFamily="34" charset="0"/>
                <a:cs typeface="Segoe UI Semibold" panose="020B0702040204020203" pitchFamily="34" charset="0"/>
              </a:rPr>
              <a:t>متابعة النشاطات أثناء العمل ، ودراسة المشروع لتحديد مدى النجاح في الإدارة البيئية ، وما هي المقاييس المطلوبة لتحسين العمل ، وكذلك دراسة الآثار ودقة تقييمها وأدائها بعد عملية التقييم وذلك لتحسين الأداء.</a:t>
            </a:r>
          </a:p>
          <a:p>
            <a:pPr marL="457200" algn="just" rtl="1">
              <a:lnSpc>
                <a:spcPct val="107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Wingdings" panose="05000000000000000000" pitchFamily="2" charset="2"/>
              <a:buChar char="q"/>
            </a:pP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المواصفات القياسية 14000 </a:t>
            </a:r>
            <a:r>
              <a:rPr lang="en-US" sz="1400" b="1" dirty="0">
                <a:solidFill>
                  <a:srgbClr val="00B050"/>
                </a:solidFill>
                <a:effectLst/>
                <a:latin typeface="Segoe UI Semibold" panose="020B0702040204020203" pitchFamily="34" charset="0"/>
                <a:ea typeface="Calibri" panose="020F0502020204030204" pitchFamily="34" charset="0"/>
                <a:cs typeface="Arial" panose="020B0604020202020204" pitchFamily="34" charset="0"/>
              </a:rPr>
              <a:t>ISO Standard specifications</a:t>
            </a:r>
            <a:r>
              <a:rPr lang="ar-SA" sz="1400" b="1"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r>
              <a:rPr lang="ar-SA" sz="1400" dirty="0">
                <a:solidFill>
                  <a:srgbClr val="00B050"/>
                </a:solidFill>
                <a:effectLst/>
                <a:latin typeface="Calibri" panose="020F0502020204030204" pitchFamily="34" charset="0"/>
                <a:ea typeface="Calibri" panose="020F0502020204030204" pitchFamily="34" charset="0"/>
                <a:cs typeface="Segoe UI Semibold" panose="020B0702040204020203" pitchFamily="34" charset="0"/>
              </a:rPr>
              <a:t> </a:t>
            </a:r>
            <a:endParaRPr lang="en-US" sz="1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sz="1400" dirty="0">
                <a:effectLst/>
                <a:latin typeface="Calibri" panose="020F0502020204030204" pitchFamily="34" charset="0"/>
                <a:ea typeface="Calibri" panose="020F0502020204030204" pitchFamily="34" charset="0"/>
                <a:cs typeface="Segoe UI Semibold" panose="020B0702040204020203" pitchFamily="34" charset="0"/>
              </a:rPr>
              <a:t>عبارة عن سلسلة من المواصفات القياسية </a:t>
            </a:r>
            <a:r>
              <a:rPr lang="ar-SA" sz="1400" dirty="0">
                <a:latin typeface="Calibri" panose="020F0502020204030204" pitchFamily="34" charset="0"/>
                <a:ea typeface="Calibri" panose="020F0502020204030204" pitchFamily="34" charset="0"/>
                <a:cs typeface="Segoe UI Semibold" panose="020B0702040204020203" pitchFamily="34" charset="0"/>
              </a:rPr>
              <a:t>ل</a:t>
            </a:r>
            <a:r>
              <a:rPr lang="ar-SA" sz="1400" dirty="0">
                <a:effectLst/>
                <a:latin typeface="Calibri" panose="020F0502020204030204" pitchFamily="34" charset="0"/>
                <a:ea typeface="Calibri" panose="020F0502020204030204" pitchFamily="34" charset="0"/>
                <a:cs typeface="Segoe UI Semibold" panose="020B0702040204020203" pitchFamily="34" charset="0"/>
              </a:rPr>
              <a:t>تقييم الأداء البيئي للمؤسسة ، حيث لا تهتم سلسلة المواصفات بالمتطلبات الأساسية لنظام الادارة البيئية فقط ، ولكنها تقدم المساعدات الإيجابية في العلاقة ما بين الأنشطة التجارية والمتطلبات البيئية للدولة والمهتمين بشؤون البيئة , وتعطي هذه المواصفات الفرصة للأنشطة التجارية حتى تصبح اكثر فاعلية تجاه المحافظة على البيئة والحد من التلوث والوصول لأداء بيئي متميز.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Tree>
    <p:extLst>
      <p:ext uri="{BB962C8B-B14F-4D97-AF65-F5344CB8AC3E}">
        <p14:creationId xmlns:p14="http://schemas.microsoft.com/office/powerpoint/2010/main" val="301641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517425"/>
            <a:ext cx="10371909" cy="1450757"/>
          </a:xfrm>
        </p:spPr>
        <p:txBody>
          <a:bodyPr>
            <a:normAutofit/>
          </a:bodyPr>
          <a:lstStyle/>
          <a:p>
            <a:pPr algn="r" rtl="1"/>
            <a:r>
              <a:rPr lang="ar-SA" sz="3200" b="1" dirty="0">
                <a:solidFill>
                  <a:schemeClr val="accent1"/>
                </a:solidFill>
                <a:latin typeface="Segoe UI Semibold" panose="020B0702040204020203" pitchFamily="34" charset="0"/>
                <a:cs typeface="Segoe UI Semibold" panose="020B0702040204020203" pitchFamily="34" charset="0"/>
              </a:rPr>
              <a:t>مصطلحات ذات علاقة بالتقييم البيئي  </a:t>
            </a:r>
            <a:r>
              <a:rPr lang="en-US" sz="3200" b="1" dirty="0">
                <a:solidFill>
                  <a:schemeClr val="accent1"/>
                </a:solidFill>
                <a:latin typeface="Segoe UI Semibold" panose="020B0702040204020203" pitchFamily="34" charset="0"/>
                <a:ea typeface="+mj-ea"/>
                <a:cs typeface="Segoe UI Semibold" panose="020B0702040204020203" pitchFamily="34" charset="0"/>
              </a:rPr>
              <a:t>Basic Concepts Of EIA</a:t>
            </a:r>
            <a:br>
              <a:rPr lang="en-US" sz="3200" b="1" dirty="0">
                <a:solidFill>
                  <a:schemeClr val="accent1"/>
                </a:solidFill>
                <a:latin typeface="Segoe UI Semibold" panose="020B0702040204020203" pitchFamily="34" charset="0"/>
                <a:ea typeface="+mj-ea"/>
                <a:cs typeface="Segoe UI Semibold" panose="020B0702040204020203" pitchFamily="34" charset="0"/>
              </a:rPr>
            </a:br>
            <a:endParaRPr lang="en-US" sz="3200" b="1" dirty="0">
              <a:solidFill>
                <a:schemeClr val="accent1"/>
              </a:solidFill>
              <a:latin typeface="Segoe UI Semibold" panose="020B0702040204020203" pitchFamily="34" charset="0"/>
              <a:cs typeface="Segoe UI Semibold" panose="020B0702040204020203" pitchFamily="34" charset="0"/>
            </a:endParaRPr>
          </a:p>
        </p:txBody>
      </p:sp>
      <p:sp>
        <p:nvSpPr>
          <p:cNvPr id="16" name="Rectangle 15"/>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pic>
        <p:nvPicPr>
          <p:cNvPr id="18"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8878"/>
            <a:ext cx="2716696" cy="1007165"/>
          </a:xfrm>
          <a:prstGeom prst="rect">
            <a:avLst/>
          </a:prstGeom>
          <a:solidFill>
            <a:schemeClr val="bg2">
              <a:lumMod val="90000"/>
            </a:schemeClr>
          </a:solidFill>
        </p:spPr>
      </p:pic>
      <p:sp>
        <p:nvSpPr>
          <p:cNvPr id="24" name="Rounded Rectangle 23"/>
          <p:cNvSpPr/>
          <p:nvPr/>
        </p:nvSpPr>
        <p:spPr>
          <a:xfrm>
            <a:off x="426128" y="1737360"/>
            <a:ext cx="11327907" cy="449718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justLow"/>
            <a:endParaRPr lang="en-US" dirty="0"/>
          </a:p>
        </p:txBody>
      </p:sp>
      <p:sp>
        <p:nvSpPr>
          <p:cNvPr id="3" name="Rectangle 2">
            <a:extLst>
              <a:ext uri="{FF2B5EF4-FFF2-40B4-BE49-F238E27FC236}">
                <a16:creationId xmlns:a16="http://schemas.microsoft.com/office/drawing/2014/main" id="{9927F4FC-A987-4E26-9E28-5B7E87D1377E}"/>
              </a:ext>
            </a:extLst>
          </p:cNvPr>
          <p:cNvSpPr>
            <a:spLocks noChangeArrowheads="1"/>
          </p:cNvSpPr>
          <p:nvPr/>
        </p:nvSpPr>
        <p:spPr bwMode="auto">
          <a:xfrm>
            <a:off x="3873633" y="2197126"/>
            <a:ext cx="4593519" cy="2339102"/>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lang="ar-IQ" altLang="ar-SA" sz="3200" b="1" spc="-50" dirty="0">
                <a:solidFill>
                  <a:srgbClr val="00B050"/>
                </a:solidFill>
                <a:latin typeface="Segoe UI Semibold" panose="020B0702040204020203" pitchFamily="34" charset="0"/>
                <a:ea typeface="+mj-ea"/>
                <a:cs typeface="Segoe UI Semibold" panose="020B0702040204020203" pitchFamily="34" charset="0"/>
              </a:rPr>
              <a:t>جدول (1) </a:t>
            </a:r>
            <a:endParaRPr lang="ar-SA" altLang="ar-SA" sz="3200" b="1" spc="-50" dirty="0">
              <a:solidFill>
                <a:srgbClr val="00B050"/>
              </a:solidFill>
              <a:latin typeface="Segoe UI Semibold" panose="020B0702040204020203" pitchFamily="34" charset="0"/>
              <a:ea typeface="+mj-ea"/>
              <a:cs typeface="Segoe UI Semibold" panose="020B0702040204020203"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lang="ar-IQ" altLang="ar-SA" sz="3200" b="1" spc="-50" dirty="0">
                <a:solidFill>
                  <a:srgbClr val="00B050"/>
                </a:solidFill>
                <a:latin typeface="Segoe UI Semibold" panose="020B0702040204020203" pitchFamily="34" charset="0"/>
                <a:ea typeface="+mj-ea"/>
                <a:cs typeface="Segoe UI Semibold" panose="020B0702040204020203" pitchFamily="34" charset="0"/>
              </a:rPr>
              <a:t>يبين قائمة ببعض المصطلحات المستخدمة في التقييم البيئي</a:t>
            </a:r>
            <a:r>
              <a:rPr lang="ar-SA" altLang="ar-SA" sz="3200" b="1" spc="-50" dirty="0">
                <a:solidFill>
                  <a:srgbClr val="00B050"/>
                </a:solidFill>
                <a:latin typeface="Segoe UI Semibold" panose="020B0702040204020203" pitchFamily="34" charset="0"/>
                <a:ea typeface="+mj-ea"/>
                <a:cs typeface="Segoe UI Semibold" panose="020B0702040204020203" pitchFamily="34" charset="0"/>
              </a:rPr>
              <a:t> </a:t>
            </a:r>
            <a:endParaRPr lang="en-US" altLang="ar-SA" sz="3200" b="1" spc="-50" dirty="0">
              <a:solidFill>
                <a:srgbClr val="00B050"/>
              </a:solidFill>
              <a:latin typeface="Segoe UI Semibold" panose="020B0702040204020203" pitchFamily="34" charset="0"/>
              <a:ea typeface="+mj-ea"/>
              <a:cs typeface="Segoe UI Semibold" panose="020B07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5C0C113-3EA9-4680-9C7F-AFF6280A165D}"/>
              </a:ext>
            </a:extLst>
          </p:cNvPr>
          <p:cNvSpPr>
            <a:spLocks noChangeArrowheads="1"/>
          </p:cNvSpPr>
          <p:nvPr/>
        </p:nvSpPr>
        <p:spPr bwMode="auto">
          <a:xfrm>
            <a:off x="3817398" y="2236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صورة 10" descr="صورة تحتوي على منضدة&#10;&#10;تم إنشاء الوصف تلقائياً">
            <a:extLst>
              <a:ext uri="{FF2B5EF4-FFF2-40B4-BE49-F238E27FC236}">
                <a16:creationId xmlns:a16="http://schemas.microsoft.com/office/drawing/2014/main" id="{BB0C7FA2-E7C2-4CF8-9EE4-07B0BC3C2EC3}"/>
              </a:ext>
            </a:extLst>
          </p:cNvPr>
          <p:cNvPicPr/>
          <p:nvPr/>
        </p:nvPicPr>
        <p:blipFill rotWithShape="1">
          <a:blip r:embed="rId3">
            <a:extLst>
              <a:ext uri="{28A0092B-C50C-407E-A947-70E740481C1C}">
                <a14:useLocalDpi xmlns:a14="http://schemas.microsoft.com/office/drawing/2010/main" val="0"/>
              </a:ext>
            </a:extLst>
          </a:blip>
          <a:srcRect l="53215" b="6322"/>
          <a:stretch/>
        </p:blipFill>
        <p:spPr bwMode="auto">
          <a:xfrm>
            <a:off x="8531440" y="1840877"/>
            <a:ext cx="2787995" cy="4258081"/>
          </a:xfrm>
          <a:prstGeom prst="rect">
            <a:avLst/>
          </a:prstGeom>
          <a:noFill/>
          <a:ln>
            <a:noFill/>
          </a:ln>
          <a:extLst>
            <a:ext uri="{53640926-AAD7-44D8-BBD7-CCE9431645EC}">
              <a14:shadowObscured xmlns:a14="http://schemas.microsoft.com/office/drawing/2010/main"/>
            </a:ext>
          </a:extLst>
        </p:spPr>
      </p:pic>
      <p:pic>
        <p:nvPicPr>
          <p:cNvPr id="13" name="صورة 12" descr="صورة تحتوي على منضدة&#10;&#10;تم إنشاء الوصف تلقائياً">
            <a:extLst>
              <a:ext uri="{FF2B5EF4-FFF2-40B4-BE49-F238E27FC236}">
                <a16:creationId xmlns:a16="http://schemas.microsoft.com/office/drawing/2014/main" id="{32656EFC-4918-4752-AA76-70B1D6173EC3}"/>
              </a:ext>
            </a:extLst>
          </p:cNvPr>
          <p:cNvPicPr/>
          <p:nvPr/>
        </p:nvPicPr>
        <p:blipFill rotWithShape="1">
          <a:blip r:embed="rId3">
            <a:extLst>
              <a:ext uri="{28A0092B-C50C-407E-A947-70E740481C1C}">
                <a14:useLocalDpi xmlns:a14="http://schemas.microsoft.com/office/drawing/2010/main" val="0"/>
              </a:ext>
            </a:extLst>
          </a:blip>
          <a:srcRect r="45668" b="6322"/>
          <a:stretch/>
        </p:blipFill>
        <p:spPr bwMode="auto">
          <a:xfrm>
            <a:off x="872565" y="1897548"/>
            <a:ext cx="2923309" cy="42014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2365111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16073</TotalTime>
  <Words>18019</Words>
  <Application>Microsoft Office PowerPoint</Application>
  <PresentationFormat>شاشة عريضة</PresentationFormat>
  <Paragraphs>1784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Retrospect</vt:lpstr>
      <vt:lpstr>مصطلحات ذات علاقة بالتقييم البيئي Basic Concepts Of EIA</vt:lpstr>
      <vt:lpstr>مصطلحات ذات علاقة بالتقييم البيئي  Basic Concepts Of EIA </vt:lpstr>
      <vt:lpstr>مصطلحات ذات علاقة بالتقييم البيئي  Basic Concepts Of EIA </vt:lpstr>
      <vt:lpstr>مصطلحات ذات علاقة بالتقييم البيئي  Basic Concepts Of EIA </vt:lpstr>
      <vt:lpstr>مصطلحات ذات علاقة بالتقييم البيئي  Basic Concepts Of EIA </vt:lpstr>
      <vt:lpstr>مصطلحات ذات علاقة بالتقييم البيئي  Basic Concepts Of EIA </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Saadoun-Al, Yazid Mohammed</dc:creator>
  <cp:lastModifiedBy>Hamad Alotabi</cp:lastModifiedBy>
  <cp:revision>304</cp:revision>
  <cp:lastPrinted>2021-08-11T18:46:43Z</cp:lastPrinted>
  <dcterms:created xsi:type="dcterms:W3CDTF">2020-06-05T14:34:57Z</dcterms:created>
  <dcterms:modified xsi:type="dcterms:W3CDTF">2023-08-31T17:01:22Z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d50848-5462-4933-a6ae-3f5aa423884b_Enabled">
    <vt:lpwstr>True</vt:lpwstr>
  </property>
  <property fmtid="{D5CDD505-2E9C-101B-9397-08002B2CF9AE}" pid="3" name="MSIP_Label_a7d50848-5462-4933-a6ae-3f5aa423884b_SiteId">
    <vt:lpwstr>a77c517c-e95e-435b-bbb4-cb17e462491f</vt:lpwstr>
  </property>
  <property fmtid="{D5CDD505-2E9C-101B-9397-08002B2CF9AE}" pid="4" name="MSIP_Label_a7d50848-5462-4933-a6ae-3f5aa423884b_Owner">
    <vt:lpwstr>38662@SABIC.com</vt:lpwstr>
  </property>
  <property fmtid="{D5CDD505-2E9C-101B-9397-08002B2CF9AE}" pid="5" name="MSIP_Label_a7d50848-5462-4933-a6ae-3f5aa423884b_SetDate">
    <vt:lpwstr>2020-06-05T15:00:31.5831685Z</vt:lpwstr>
  </property>
  <property fmtid="{D5CDD505-2E9C-101B-9397-08002B2CF9AE}" pid="6" name="MSIP_Label_a7d50848-5462-4933-a6ae-3f5aa423884b_Name">
    <vt:lpwstr>Internal Use</vt:lpwstr>
  </property>
  <property fmtid="{D5CDD505-2E9C-101B-9397-08002B2CF9AE}" pid="7" name="MSIP_Label_a7d50848-5462-4933-a6ae-3f5aa423884b_Application">
    <vt:lpwstr>Microsoft Azure Information Protection</vt:lpwstr>
  </property>
  <property fmtid="{D5CDD505-2E9C-101B-9397-08002B2CF9AE}" pid="8" name="MSIP_Label_a7d50848-5462-4933-a6ae-3f5aa423884b_ActionId">
    <vt:lpwstr>ad28832b-11a8-4529-a177-02a288b5baed</vt:lpwstr>
  </property>
  <property fmtid="{D5CDD505-2E9C-101B-9397-08002B2CF9AE}" pid="9" name="MSIP_Label_a7d50848-5462-4933-a6ae-3f5aa423884b_Extended_MSFT_Method">
    <vt:lpwstr>Automatic</vt:lpwstr>
  </property>
  <property fmtid="{D5CDD505-2E9C-101B-9397-08002B2CF9AE}" pid="10" name="Sensitivity">
    <vt:lpwstr>Internal Use</vt:lpwstr>
  </property>
</Properties>
</file>