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25F79C-1503-4BAA-BD59-A6EBDEA7BED8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D5BD9E-796B-4AEB-BBDD-2FF122D13E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8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E1CD-638D-4581-958A-78EABE85642D}" type="slidenum">
              <a:rPr lang="ar-SA" smtClean="0">
                <a:solidFill>
                  <a:prstClr val="black"/>
                </a:solidFill>
              </a:rPr>
              <a:pPr/>
              <a:t>2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6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8E1CD-638D-4581-958A-78EABE85642D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37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6DA91-C9B6-4FE8-82C5-5B7AF266E82E}" type="slidenum">
              <a:rPr lang="ar-SA" smtClean="0">
                <a:solidFill>
                  <a:prstClr val="black"/>
                </a:solidFill>
              </a:rPr>
              <a:pPr/>
              <a:t>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8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16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918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58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0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5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8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8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9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87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64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862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33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25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70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20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29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9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40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81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66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9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98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45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19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29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130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92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567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583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187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13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32E6-D4C5-4219-AB6C-2F5F3950E2F5}" type="datetimeFigureOut">
              <a:rPr lang="ar-SA" smtClean="0"/>
              <a:t>8/19/1443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69CDE-19D0-4943-BD63-386A2D3ABB1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16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9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DEEAF-FFC4-4BB2-B355-BD65A7DD3C1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8/19/1443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92A02-A459-4B07-9AFB-4733B252B302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faculty.ksu.edu.sa/assaeed/ar/PublishingImages/Range_Plants/Pergularia_tomentosa_2.JPG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faculty.ksu.edu.sa/assaeed/ar/PublishingImages/Range_Plants/Pergularia_tomentosa_7.JPG" TargetMode="External"/><Relationship Id="rId5" Type="http://schemas.openxmlformats.org/officeDocument/2006/relationships/hyperlink" Target="http://faculty.ksu.edu.sa/assaeed/ar/PublishingImages/Range_Plants/Pergularia_tomentosa_5.JPG" TargetMode="External"/><Relationship Id="rId4" Type="http://schemas.openxmlformats.org/officeDocument/2006/relationships/hyperlink" Target="http://faculty.ksu.edu.sa/assaeed/ar/PublishingImages/Range_Plants/Pergularia_tomentosa_4.JPG" TargetMode="Externa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267744" y="2420888"/>
            <a:ext cx="471131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000" dirty="0">
                <a:solidFill>
                  <a:prstClr val="white"/>
                </a:solidFill>
              </a:rPr>
              <a:t>المعمل </a:t>
            </a:r>
            <a:r>
              <a:rPr lang="ar-SA" sz="8000" dirty="0" smtClean="0">
                <a:solidFill>
                  <a:prstClr val="white"/>
                </a:solidFill>
              </a:rPr>
              <a:t>6</a:t>
            </a:r>
            <a:endParaRPr lang="ar-SA" sz="8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64998" y="3429000"/>
            <a:ext cx="6090273" cy="267765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ريش الديب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600" b="1" u="sng" kern="0" dirty="0">
                <a:solidFill>
                  <a:prstClr val="black"/>
                </a:solidFill>
                <a:latin typeface="Arial"/>
              </a:rPr>
              <a:t>Abutilon</a:t>
            </a:r>
            <a:r>
              <a:rPr lang="en-US" altLang="ar-SA" sz="3600" b="1" kern="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US" altLang="ar-SA" sz="3600" b="1" u="sng" kern="0" dirty="0" err="1">
                <a:solidFill>
                  <a:prstClr val="black"/>
                </a:solidFill>
                <a:latin typeface="Arial"/>
              </a:rPr>
              <a:t>pannosum</a:t>
            </a:r>
            <a:r>
              <a:rPr lang="ar-SA" altLang="ar-SA" sz="3600" b="1" kern="0" dirty="0">
                <a:solidFill>
                  <a:prstClr val="black"/>
                </a:solidFill>
                <a:latin typeface="Arial"/>
              </a:rPr>
              <a:t>  </a:t>
            </a:r>
            <a:endParaRPr lang="en-US" altLang="ar-SA" sz="3600" b="1" kern="0" dirty="0">
              <a:solidFill>
                <a:prstClr val="black"/>
              </a:solidFill>
              <a:latin typeface="Arial"/>
            </a:endParaRPr>
          </a:p>
          <a:p>
            <a:pPr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b="1" dirty="0">
                <a:solidFill>
                  <a:srgbClr val="FF0000"/>
                </a:solidFill>
                <a:latin typeface="Arial" pitchFamily="34" charset="0"/>
              </a:rPr>
              <a:t> :</a:t>
            </a:r>
            <a:r>
              <a:rPr lang="en-US" altLang="ar-SA" sz="40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ar-SA" sz="3600" b="1" dirty="0" err="1">
                <a:solidFill>
                  <a:prstClr val="black"/>
                </a:solidFill>
                <a:latin typeface="Arial" pitchFamily="34" charset="0"/>
              </a:rPr>
              <a:t>Malvaceae</a:t>
            </a:r>
            <a:r>
              <a:rPr lang="ar-SA" altLang="ar-SA" sz="3600" dirty="0" err="1">
                <a:solidFill>
                  <a:srgbClr val="00B0F0"/>
                </a:solidFill>
                <a:latin typeface="Arial" pitchFamily="34" charset="0"/>
              </a:rPr>
              <a:t>الخبازيه</a:t>
            </a:r>
            <a:r>
              <a:rPr lang="ar-SA" altLang="ar-SA" sz="3600" dirty="0">
                <a:solidFill>
                  <a:srgbClr val="00B0F0"/>
                </a:solidFill>
                <a:latin typeface="Arial" pitchFamily="34" charset="0"/>
              </a:rPr>
              <a:t>  </a:t>
            </a:r>
            <a:endParaRPr lang="en-US" altLang="ar-SA" sz="3600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036"/>
            <a:ext cx="3154136" cy="258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74062"/>
            <a:ext cx="2619375" cy="258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73" y="1478717"/>
            <a:ext cx="2517828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8207375" y="465138"/>
            <a:ext cx="549275" cy="92392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none" rtlCol="1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5</a:t>
            </a:r>
            <a:endParaRPr kumimoji="0" lang="ar-SA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88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" y="404664"/>
            <a:ext cx="37444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4499992" y="1804559"/>
            <a:ext cx="4346062" cy="33239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شجيري مخملي الملمس بسبب الشعيرات وبريه لونه اخضر باهت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الاوراق</a:t>
            </a:r>
            <a:r>
              <a:rPr lang="ar-SA" sz="2000" b="1" dirty="0">
                <a:solidFill>
                  <a:prstClr val="black"/>
                </a:solidFill>
              </a:rPr>
              <a:t> قلبية الشكل تعرقها راحي مخملية الملمس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الازهار  مميزه الى لونين احمر واصفر وعدد لانهائي من </a:t>
            </a:r>
            <a:r>
              <a:rPr lang="ar-SA" sz="2000" b="1" dirty="0" err="1">
                <a:solidFill>
                  <a:prstClr val="black"/>
                </a:solidFill>
              </a:rPr>
              <a:t>الاسديه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 err="1">
                <a:solidFill>
                  <a:prstClr val="black"/>
                </a:solidFill>
              </a:rPr>
              <a:t>والكرابل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الثمرة خضراء تأخذ شكل الكأس مغطاة بشعيرات وبريه</a:t>
            </a:r>
            <a:endParaRPr lang="ar-SA" sz="20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7" y="3573016"/>
            <a:ext cx="3744415" cy="27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06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29238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ar-SA" altLang="ar-SA" sz="3600" b="1" dirty="0" err="1">
                <a:solidFill>
                  <a:srgbClr val="000000"/>
                </a:solidFill>
                <a:latin typeface="Arial" pitchFamily="34" charset="0"/>
              </a:rPr>
              <a:t>ذعلوق</a:t>
            </a:r>
            <a:endParaRPr lang="ar-SA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600" b="1" u="sng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Koelpinia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 </a:t>
            </a:r>
            <a:r>
              <a:rPr lang="en-US" altLang="ar-SA" sz="3600" b="1" u="sng" dirty="0" err="1">
                <a:solidFill>
                  <a:srgbClr val="000000"/>
                </a:solidFill>
                <a:latin typeface="Arial" pitchFamily="34" charset="0"/>
              </a:rPr>
              <a:t>linearis</a:t>
            </a: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00B050"/>
                </a:solidFill>
                <a:latin typeface="Arial"/>
              </a:rPr>
              <a:t>المركبه</a:t>
            </a:r>
            <a:r>
              <a:rPr lang="en-US" altLang="ar-SA" sz="3600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4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4000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600" b="1" dirty="0" err="1">
                <a:solidFill>
                  <a:srgbClr val="000000"/>
                </a:solidFill>
                <a:latin typeface="Arial" pitchFamily="34" charset="0"/>
              </a:rPr>
              <a:t>Compositae</a:t>
            </a:r>
            <a:r>
              <a:rPr lang="en-US" altLang="ar-SA" sz="3600" b="1" dirty="0">
                <a:solidFill>
                  <a:srgbClr val="000000"/>
                </a:solidFill>
                <a:latin typeface="Arial" pitchFamily="34" charset="0"/>
              </a:rPr>
              <a:t>   </a:t>
            </a:r>
            <a:endParaRPr lang="en-US" altLang="ar-SA" sz="36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388424" y="332656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1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97" y="686598"/>
            <a:ext cx="4318248" cy="260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313" y="1265099"/>
            <a:ext cx="4003229" cy="165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59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70" y="548680"/>
            <a:ext cx="5904656" cy="269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971600" y="3501008"/>
            <a:ext cx="763719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000" b="1" dirty="0">
                <a:solidFill>
                  <a:prstClr val="black"/>
                </a:solidFill>
              </a:rPr>
              <a:t>عشب اخضر طري ورفيع له</a:t>
            </a:r>
            <a:r>
              <a:rPr lang="ar-SA" sz="2000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سويقات دقية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الاوراق</a:t>
            </a:r>
            <a:r>
              <a:rPr lang="ar-SA" sz="2000" b="1" dirty="0">
                <a:solidFill>
                  <a:prstClr val="black"/>
                </a:solidFill>
              </a:rPr>
              <a:t> شريطيه ضيقه </a:t>
            </a:r>
            <a:r>
              <a:rPr lang="ar-SA" sz="2000" b="1" dirty="0">
                <a:solidFill>
                  <a:prstClr val="black"/>
                </a:solidFill>
              </a:rPr>
              <a:t>وطويلة </a:t>
            </a:r>
            <a:r>
              <a:rPr lang="ar-SA" sz="2000" b="1" dirty="0">
                <a:solidFill>
                  <a:prstClr val="black"/>
                </a:solidFill>
              </a:rPr>
              <a:t>وتنتهي برؤوس </a:t>
            </a:r>
            <a:r>
              <a:rPr lang="ar-SA" sz="2000" b="1" dirty="0" err="1">
                <a:solidFill>
                  <a:prstClr val="black"/>
                </a:solidFill>
              </a:rPr>
              <a:t>مدببه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 err="1">
                <a:solidFill>
                  <a:prstClr val="black"/>
                </a:solidFill>
              </a:rPr>
              <a:t>محترقه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الازهار </a:t>
            </a:r>
            <a:r>
              <a:rPr lang="ar-SA" sz="2000" b="1" dirty="0">
                <a:solidFill>
                  <a:prstClr val="black"/>
                </a:solidFill>
              </a:rPr>
              <a:t>صفراء صغيره متباعدة عن السويقات على حامل زهري طويل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الثمار</a:t>
            </a:r>
            <a:r>
              <a:rPr lang="ar-SA" sz="2000" b="1" dirty="0">
                <a:solidFill>
                  <a:prstClr val="black"/>
                </a:solidFill>
              </a:rPr>
              <a:t> مستطيله منحنية منتهيه  بزوائد شعريه</a:t>
            </a:r>
          </a:p>
        </p:txBody>
      </p:sp>
    </p:spTree>
    <p:extLst>
      <p:ext uri="{BB962C8B-B14F-4D97-AF65-F5344CB8AC3E}">
        <p14:creationId xmlns:p14="http://schemas.microsoft.com/office/powerpoint/2010/main" val="20306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3356992"/>
            <a:ext cx="6337300" cy="32316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kern="0" dirty="0" err="1">
                <a:solidFill>
                  <a:srgbClr val="FF0000"/>
                </a:solidFill>
                <a:latin typeface="Arial"/>
              </a:rPr>
              <a:t>الأسم</a:t>
            </a:r>
            <a:r>
              <a:rPr lang="ar-SA" altLang="ar-SA" sz="3600" b="1" kern="0" dirty="0">
                <a:solidFill>
                  <a:srgbClr val="FF0000"/>
                </a:solidFill>
                <a:latin typeface="Arial"/>
              </a:rPr>
              <a:t> الدارج :</a:t>
            </a:r>
            <a:r>
              <a:rPr lang="ar-SA" altLang="ar-SA" sz="3600" dirty="0">
                <a:solidFill>
                  <a:prstClr val="black"/>
                </a:solidFill>
              </a:rPr>
              <a:t> </a:t>
            </a:r>
            <a:r>
              <a:rPr lang="ar-SA" altLang="ar-SA" sz="3600" b="1" dirty="0">
                <a:solidFill>
                  <a:prstClr val="black"/>
                </a:solidFill>
              </a:rPr>
              <a:t>العليق</a:t>
            </a:r>
            <a:endParaRPr lang="ar-SA" altLang="ar-SA" sz="3600" b="1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Ge :</a:t>
            </a:r>
            <a:r>
              <a:rPr lang="en-US" altLang="ar-SA" sz="3200" b="1" u="sng" dirty="0">
                <a:solidFill>
                  <a:prstClr val="black"/>
                </a:solidFill>
              </a:rPr>
              <a:t>Convolvulus</a:t>
            </a:r>
            <a:r>
              <a:rPr lang="en-US" altLang="ar-SA" sz="3200" b="1" dirty="0">
                <a:solidFill>
                  <a:prstClr val="black"/>
                </a:solidFill>
              </a:rPr>
              <a:t>  </a:t>
            </a:r>
            <a:r>
              <a:rPr lang="en-US" altLang="ar-SA" sz="3200" b="1" dirty="0" err="1">
                <a:solidFill>
                  <a:prstClr val="black"/>
                </a:solidFill>
              </a:rPr>
              <a:t>Sp</a:t>
            </a:r>
            <a:endParaRPr lang="en-US" altLang="ar-SA" sz="3200" b="1" dirty="0">
              <a:solidFill>
                <a:prstClr val="black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kern="0" dirty="0">
              <a:solidFill>
                <a:srgbClr val="FF0000"/>
              </a:solidFill>
              <a:latin typeface="Arial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200" b="1" kern="0" dirty="0" err="1">
                <a:solidFill>
                  <a:srgbClr val="FF0000"/>
                </a:solidFill>
                <a:latin typeface="Arial"/>
              </a:rPr>
              <a:t>العليقيه</a:t>
            </a:r>
            <a:r>
              <a:rPr lang="ar-SA" altLang="ar-SA" sz="3200" b="1" kern="0" dirty="0">
                <a:solidFill>
                  <a:srgbClr val="FF0000"/>
                </a:solidFill>
                <a:latin typeface="Arial"/>
              </a:rPr>
              <a:t>  </a:t>
            </a:r>
            <a:r>
              <a:rPr lang="en-US" altLang="ar-SA" sz="3200" b="1" kern="0" dirty="0">
                <a:solidFill>
                  <a:srgbClr val="FF0000"/>
                </a:solidFill>
                <a:latin typeface="Arial"/>
              </a:rPr>
              <a:t>Fam</a:t>
            </a:r>
            <a:r>
              <a:rPr lang="en-US" altLang="ar-SA" sz="32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ar-SA" sz="3200" b="1" dirty="0">
                <a:solidFill>
                  <a:srgbClr val="FF0000"/>
                </a:solidFill>
                <a:latin typeface="Arial" pitchFamily="34" charset="0"/>
              </a:rPr>
              <a:t>:</a:t>
            </a:r>
            <a:r>
              <a:rPr lang="en-US" altLang="ar-SA" sz="3200" b="1" dirty="0" err="1">
                <a:solidFill>
                  <a:prstClr val="black"/>
                </a:solidFill>
              </a:rPr>
              <a:t>Convolvulaceae</a:t>
            </a:r>
            <a:endParaRPr lang="ar-SA" altLang="ar-SA" sz="3200" b="1" dirty="0">
              <a:solidFill>
                <a:prstClr val="black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200" b="1" kern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8316416" y="404664"/>
            <a:ext cx="44435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2</a:t>
            </a:r>
            <a:endParaRPr lang="ar-SA" sz="4000" b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602"/>
            <a:ext cx="43924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51" y="1258395"/>
            <a:ext cx="357510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5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43178" y="4097897"/>
            <a:ext cx="619268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عشبي . الساق عشبي ضعيف، زاحف أو صاعد، سلكي يلتف حول النباتات والأجسام، أو يشكل فرشة كثيفة على سطح التربة. </a:t>
            </a:r>
            <a:endParaRPr lang="ar-SA" sz="20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الأوراق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معنقة، </a:t>
            </a:r>
            <a:r>
              <a:rPr lang="ar-SA" sz="2000" b="1" dirty="0">
                <a:solidFill>
                  <a:prstClr val="black"/>
                </a:solidFill>
              </a:rPr>
              <a:t>مصراعيه او سهميه  </a:t>
            </a:r>
            <a:endParaRPr lang="ar-SA" sz="20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الأزهار</a:t>
            </a:r>
            <a:r>
              <a:rPr lang="ar-SA" sz="2000" b="1" dirty="0">
                <a:solidFill>
                  <a:prstClr val="black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بيضاء منفردة على أعناق </a:t>
            </a:r>
            <a:r>
              <a:rPr lang="ar-SA" sz="2000" b="1" dirty="0">
                <a:solidFill>
                  <a:prstClr val="black"/>
                </a:solidFill>
              </a:rPr>
              <a:t>رفيعة </a:t>
            </a:r>
            <a:r>
              <a:rPr lang="ar-SA" sz="2000" b="1" dirty="0" err="1">
                <a:solidFill>
                  <a:prstClr val="black"/>
                </a:solidFill>
              </a:rPr>
              <a:t>تأحذ</a:t>
            </a:r>
            <a:r>
              <a:rPr lang="ar-SA" sz="2000" b="1" dirty="0">
                <a:solidFill>
                  <a:prstClr val="black"/>
                </a:solidFill>
              </a:rPr>
              <a:t> شكل القمع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3" y="958494"/>
            <a:ext cx="286521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95440"/>
            <a:ext cx="3818929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4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528" y="3645024"/>
            <a:ext cx="6337300" cy="2862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b="1" dirty="0">
                <a:solidFill>
                  <a:srgbClr val="FF0000"/>
                </a:solidFill>
              </a:rPr>
              <a:t> الدارج : </a:t>
            </a:r>
            <a:r>
              <a:rPr lang="ar-SA" altLang="ar-SA" sz="3600" b="1" dirty="0">
                <a:solidFill>
                  <a:prstClr val="black"/>
                </a:solidFill>
              </a:rPr>
              <a:t>لبن </a:t>
            </a:r>
            <a:r>
              <a:rPr lang="ar-SA" altLang="ar-SA" sz="3600" b="1" dirty="0" err="1">
                <a:solidFill>
                  <a:prstClr val="black"/>
                </a:solidFill>
              </a:rPr>
              <a:t>الحماره</a:t>
            </a:r>
            <a:r>
              <a:rPr lang="ar-SA" altLang="ar-SA" sz="3600" b="1" dirty="0">
                <a:solidFill>
                  <a:prstClr val="black"/>
                </a:solidFill>
              </a:rPr>
              <a:t> ، </a:t>
            </a:r>
            <a:r>
              <a:rPr lang="ar-SA" altLang="ar-SA" sz="3600" b="1" dirty="0" err="1">
                <a:solidFill>
                  <a:prstClr val="black"/>
                </a:solidFill>
              </a:rPr>
              <a:t>الغلقه</a:t>
            </a:r>
            <a:endParaRPr lang="ar-SA" altLang="ar-SA" sz="3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</a:t>
            </a:r>
            <a:r>
              <a:rPr lang="en-US" altLang="ar-SA" sz="3600" b="1" dirty="0">
                <a:solidFill>
                  <a:srgbClr val="FF0000"/>
                </a:solidFill>
              </a:rPr>
              <a:t>Ge :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Pergularia</a:t>
            </a:r>
            <a:r>
              <a:rPr lang="en-US" altLang="ar-SA" sz="3600" b="1" dirty="0">
                <a:solidFill>
                  <a:prstClr val="black"/>
                </a:solidFill>
              </a:rPr>
              <a:t>  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tomentosa</a:t>
            </a:r>
            <a:r>
              <a:rPr lang="en-US" altLang="ar-SA" sz="3600" b="1" dirty="0">
                <a:solidFill>
                  <a:prstClr val="black"/>
                </a:solidFill>
              </a:rPr>
              <a:t> </a:t>
            </a:r>
            <a:endParaRPr lang="en-US" sz="36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</a:t>
            </a:r>
            <a:r>
              <a:rPr lang="ar-SA" altLang="ar-SA" sz="3600" b="1" dirty="0" err="1">
                <a:solidFill>
                  <a:srgbClr val="00B050"/>
                </a:solidFill>
              </a:rPr>
              <a:t>العشاريه</a:t>
            </a:r>
            <a:r>
              <a:rPr lang="ar-SA" altLang="ar-SA" sz="3600" b="1" dirty="0">
                <a:solidFill>
                  <a:srgbClr val="00B050"/>
                </a:solidFill>
              </a:rPr>
              <a:t> </a:t>
            </a:r>
            <a:r>
              <a:rPr lang="en-US" altLang="ar-SA" sz="3600" b="1" dirty="0">
                <a:solidFill>
                  <a:srgbClr val="FF0000"/>
                </a:solidFill>
              </a:rPr>
              <a:t>Fam :</a:t>
            </a:r>
            <a:r>
              <a:rPr lang="en-US" sz="3200" b="1" dirty="0" err="1">
                <a:solidFill>
                  <a:prstClr val="black"/>
                </a:solidFill>
              </a:rPr>
              <a:t>Asclepiadaceae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329612" y="312736"/>
            <a:ext cx="549275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prstClr val="white"/>
                </a:solidFill>
              </a:rPr>
              <a:t>3</a:t>
            </a:r>
            <a:endParaRPr lang="ar-SA" sz="5400" dirty="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22" y="1028700"/>
            <a:ext cx="3798529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683" y="1028700"/>
            <a:ext cx="3706292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5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66" y="248772"/>
            <a:ext cx="374441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494832" y="2924945"/>
            <a:ext cx="5347392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</a:rPr>
              <a:t>نبات شجيري </a:t>
            </a:r>
            <a:r>
              <a:rPr lang="ar-SA" sz="2000" b="1" dirty="0">
                <a:solidFill>
                  <a:prstClr val="black"/>
                </a:solidFill>
              </a:rPr>
              <a:t>معمر لونه اخضر رمادي سيقانه </a:t>
            </a:r>
            <a:r>
              <a:rPr lang="ar-SA" sz="2000" b="1" dirty="0">
                <a:solidFill>
                  <a:prstClr val="black"/>
                </a:solidFill>
              </a:rPr>
              <a:t>يلتف الحديث منها على القديم وهي مغطاة بشعيرات كثيفة، </a:t>
            </a:r>
          </a:p>
          <a:p>
            <a:pPr algn="just" fontAlgn="t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  <a:hlinkClick r:id="rId3"/>
              </a:rPr>
              <a:t>الأوراق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معنقة قلبية الشكل </a:t>
            </a:r>
            <a:r>
              <a:rPr lang="ar-SA" sz="2000" b="1" dirty="0" err="1">
                <a:solidFill>
                  <a:prstClr val="black"/>
                </a:solidFill>
              </a:rPr>
              <a:t>متقابله</a:t>
            </a:r>
            <a:r>
              <a:rPr lang="ar-SA" sz="2000" b="1" dirty="0">
                <a:solidFill>
                  <a:prstClr val="black"/>
                </a:solidFill>
              </a:rPr>
              <a:t> عليها شعيرات وبريه صغيره </a:t>
            </a:r>
            <a:endParaRPr lang="ar-SA" sz="2000" b="1" dirty="0">
              <a:solidFill>
                <a:prstClr val="black"/>
              </a:solidFill>
            </a:endParaRPr>
          </a:p>
          <a:p>
            <a:pPr algn="just" fontAlgn="t">
              <a:lnSpc>
                <a:spcPct val="150000"/>
              </a:lnSpc>
            </a:pPr>
            <a:r>
              <a:rPr lang="ar-SA" sz="2000" b="1" dirty="0">
                <a:solidFill>
                  <a:srgbClr val="76923C"/>
                </a:solidFill>
              </a:rPr>
              <a:t> </a:t>
            </a:r>
            <a:r>
              <a:rPr lang="ar-SA" sz="2000" b="1" dirty="0">
                <a:solidFill>
                  <a:srgbClr val="FF0000"/>
                </a:solidFill>
                <a:hlinkClick r:id="rId4"/>
              </a:rPr>
              <a:t>الأزهار</a:t>
            </a:r>
            <a:r>
              <a:rPr lang="ar-SA" sz="2000" b="1" dirty="0">
                <a:solidFill>
                  <a:srgbClr val="FF0000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بيضاء صغيرة تتجمع في </a:t>
            </a:r>
            <a:r>
              <a:rPr lang="ar-SA" sz="2000" b="1" dirty="0">
                <a:solidFill>
                  <a:prstClr val="black"/>
                </a:solidFill>
                <a:hlinkClick r:id="rId5"/>
              </a:rPr>
              <a:t>نورة</a:t>
            </a:r>
            <a:r>
              <a:rPr lang="ar-SA" sz="2000" b="1" dirty="0">
                <a:solidFill>
                  <a:prstClr val="black"/>
                </a:solidFill>
              </a:rPr>
              <a:t> تشبه المظلة</a:t>
            </a:r>
            <a:r>
              <a:rPr lang="ar-SA" sz="2000" b="1" dirty="0">
                <a:solidFill>
                  <a:srgbClr val="76923C"/>
                </a:solidFill>
              </a:rPr>
              <a:t>،</a:t>
            </a:r>
          </a:p>
          <a:p>
            <a:pPr algn="just" fontAlgn="t">
              <a:lnSpc>
                <a:spcPct val="150000"/>
              </a:lnSpc>
            </a:pPr>
            <a:r>
              <a:rPr lang="ar-SA" sz="2000" b="1" dirty="0">
                <a:solidFill>
                  <a:srgbClr val="76923C"/>
                </a:solidFill>
              </a:rPr>
              <a:t> </a:t>
            </a:r>
            <a:r>
              <a:rPr lang="ar-SA" sz="2000" b="1" dirty="0">
                <a:solidFill>
                  <a:srgbClr val="76923C"/>
                </a:solidFill>
                <a:hlinkClick r:id="rId6"/>
              </a:rPr>
              <a:t>الثمرة</a:t>
            </a:r>
            <a:r>
              <a:rPr lang="ar-SA" sz="2000" b="1" dirty="0">
                <a:solidFill>
                  <a:srgbClr val="76923C"/>
                </a:solidFill>
              </a:rPr>
              <a:t> </a:t>
            </a:r>
            <a:r>
              <a:rPr lang="ar-SA" sz="2000" b="1" dirty="0">
                <a:solidFill>
                  <a:prstClr val="black"/>
                </a:solidFill>
              </a:rPr>
              <a:t>جرابية مزدوجة </a:t>
            </a:r>
            <a:r>
              <a:rPr lang="ar-SA" sz="2000" b="1" dirty="0" err="1">
                <a:solidFill>
                  <a:prstClr val="black"/>
                </a:solidFill>
              </a:rPr>
              <a:t>رمحية</a:t>
            </a:r>
            <a:r>
              <a:rPr lang="ar-SA" sz="2000" b="1" dirty="0">
                <a:solidFill>
                  <a:prstClr val="black"/>
                </a:solidFill>
              </a:rPr>
              <a:t> إلى </a:t>
            </a:r>
            <a:r>
              <a:rPr lang="ar-SA" sz="2000" b="1" dirty="0" err="1">
                <a:solidFill>
                  <a:prstClr val="black"/>
                </a:solidFill>
              </a:rPr>
              <a:t>بيضاويه</a:t>
            </a:r>
            <a:r>
              <a:rPr lang="ar-SA" sz="2000" b="1" dirty="0">
                <a:solidFill>
                  <a:prstClr val="black"/>
                </a:solidFill>
              </a:rPr>
              <a:t> تغطيها أشواك طرية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5"/>
            <a:ext cx="25922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00497"/>
            <a:ext cx="3024336" cy="17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66" y="391820"/>
            <a:ext cx="3456384" cy="230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528" y="3645024"/>
            <a:ext cx="6337300" cy="28622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 err="1">
                <a:solidFill>
                  <a:srgbClr val="FF0000"/>
                </a:solidFill>
              </a:rPr>
              <a:t>الأسم</a:t>
            </a:r>
            <a:r>
              <a:rPr lang="ar-SA" altLang="ar-SA" sz="3600" b="1" dirty="0">
                <a:solidFill>
                  <a:srgbClr val="FF0000"/>
                </a:solidFill>
              </a:rPr>
              <a:t> الدارج : </a:t>
            </a:r>
            <a:r>
              <a:rPr lang="ar-SA" altLang="ar-SA" sz="3600" b="1" dirty="0">
                <a:solidFill>
                  <a:prstClr val="black"/>
                </a:solidFill>
              </a:rPr>
              <a:t>الثمام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ar-SA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ar-SA" sz="3600" b="1" dirty="0">
                <a:solidFill>
                  <a:srgbClr val="FF0000"/>
                </a:solidFill>
              </a:rPr>
              <a:t>Ge :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Panicum</a:t>
            </a:r>
            <a:r>
              <a:rPr lang="en-US" altLang="ar-SA" sz="3600" b="1" dirty="0">
                <a:solidFill>
                  <a:prstClr val="black"/>
                </a:solidFill>
              </a:rPr>
              <a:t>  </a:t>
            </a:r>
            <a:r>
              <a:rPr lang="en-US" altLang="ar-SA" sz="3600" b="1" u="sng" dirty="0" err="1">
                <a:solidFill>
                  <a:prstClr val="black"/>
                </a:solidFill>
              </a:rPr>
              <a:t>turgidum</a:t>
            </a:r>
            <a:endParaRPr lang="en-US" sz="3600" b="1" u="sng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ar-SA" sz="3600" dirty="0">
              <a:solidFill>
                <a:srgbClr val="000000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3600" b="1" dirty="0">
                <a:solidFill>
                  <a:srgbClr val="0070C0"/>
                </a:solidFill>
              </a:rPr>
              <a:t> </a:t>
            </a:r>
            <a:r>
              <a:rPr lang="ar-SA" altLang="ar-SA" sz="3600" b="1" dirty="0" err="1">
                <a:solidFill>
                  <a:srgbClr val="00B050"/>
                </a:solidFill>
              </a:rPr>
              <a:t>النجيليه</a:t>
            </a:r>
            <a:r>
              <a:rPr lang="ar-SA" altLang="ar-SA" sz="3600" b="1" dirty="0">
                <a:solidFill>
                  <a:srgbClr val="00B050"/>
                </a:solidFill>
              </a:rPr>
              <a:t>  </a:t>
            </a:r>
            <a:r>
              <a:rPr lang="en-US" altLang="ar-SA" sz="3600" b="1" dirty="0">
                <a:solidFill>
                  <a:srgbClr val="FF0000"/>
                </a:solidFill>
              </a:rPr>
              <a:t>Fam :</a:t>
            </a:r>
            <a:r>
              <a:rPr lang="en-US" altLang="ar-SA" sz="3600" b="1" dirty="0" err="1">
                <a:solidFill>
                  <a:prstClr val="black"/>
                </a:solidFill>
              </a:rPr>
              <a:t>Gramineae</a:t>
            </a:r>
            <a:endParaRPr lang="ar-SA" altLang="ar-SA" sz="24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054975" y="312738"/>
            <a:ext cx="549275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5400" dirty="0" smtClean="0">
                <a:solidFill>
                  <a:prstClr val="white"/>
                </a:solidFill>
              </a:rPr>
              <a:t>4</a:t>
            </a:r>
            <a:endParaRPr lang="ar-SA" sz="5400" dirty="0">
              <a:solidFill>
                <a:prstClr val="white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6663"/>
            <a:ext cx="16921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7" y="1236662"/>
            <a:ext cx="3060340" cy="228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66" y="1412777"/>
            <a:ext cx="3999334" cy="212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2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23544" y="3532410"/>
            <a:ext cx="457200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ar-SA" sz="2000" dirty="0">
                <a:solidFill>
                  <a:prstClr val="black"/>
                </a:solidFill>
              </a:rPr>
              <a:t>نبات عشبي معمر، </a:t>
            </a:r>
            <a:r>
              <a:rPr lang="ar-SA" sz="2000" dirty="0">
                <a:solidFill>
                  <a:prstClr val="black"/>
                </a:solidFill>
              </a:rPr>
              <a:t>لونه اخضر </a:t>
            </a:r>
            <a:r>
              <a:rPr lang="ar-SA" sz="2000" dirty="0">
                <a:solidFill>
                  <a:prstClr val="black"/>
                </a:solidFill>
              </a:rPr>
              <a:t>م</a:t>
            </a:r>
            <a:r>
              <a:rPr lang="ar-SA" sz="2000" dirty="0">
                <a:solidFill>
                  <a:prstClr val="black"/>
                </a:solidFill>
              </a:rPr>
              <a:t>صفر </a:t>
            </a:r>
            <a:r>
              <a:rPr lang="ar-SA" sz="2000" dirty="0">
                <a:solidFill>
                  <a:prstClr val="black"/>
                </a:solidFill>
              </a:rPr>
              <a:t>، سيقانه خشبية </a:t>
            </a:r>
            <a:endParaRPr lang="ar-SA" sz="2000" dirty="0">
              <a:solidFill>
                <a:prstClr val="black"/>
              </a:solidFill>
            </a:endParaRPr>
          </a:p>
          <a:p>
            <a:r>
              <a:rPr lang="ar-SA" sz="2000" b="1" dirty="0">
                <a:solidFill>
                  <a:srgbClr val="FF0000"/>
                </a:solidFill>
              </a:rPr>
              <a:t>الأوراق</a:t>
            </a:r>
            <a:r>
              <a:rPr lang="ar-SA" sz="2000" dirty="0">
                <a:solidFill>
                  <a:prstClr val="black"/>
                </a:solidFill>
              </a:rPr>
              <a:t> شريطية ضيقه وطويله و جالسه </a:t>
            </a:r>
          </a:p>
          <a:p>
            <a:r>
              <a:rPr lang="ar-SA" sz="2000" b="1" dirty="0">
                <a:solidFill>
                  <a:srgbClr val="FF0000"/>
                </a:solidFill>
              </a:rPr>
              <a:t>الأزهار</a:t>
            </a:r>
            <a:r>
              <a:rPr lang="ar-SA" sz="2000" dirty="0">
                <a:solidFill>
                  <a:prstClr val="black"/>
                </a:solidFill>
              </a:rPr>
              <a:t>: بيضاء صغيره تكون مجموعه  من السنابل  </a:t>
            </a:r>
            <a:r>
              <a:rPr lang="ar-SA" sz="2000" dirty="0" err="1">
                <a:solidFill>
                  <a:prstClr val="black"/>
                </a:solidFill>
              </a:rPr>
              <a:t>الصغيره</a:t>
            </a:r>
            <a:r>
              <a:rPr lang="ar-SA" sz="2000" dirty="0">
                <a:solidFill>
                  <a:prstClr val="black"/>
                </a:solidFill>
              </a:rPr>
              <a:t> </a:t>
            </a:r>
            <a:r>
              <a:rPr lang="ar-SA" sz="2000" dirty="0" err="1">
                <a:solidFill>
                  <a:prstClr val="black"/>
                </a:solidFill>
              </a:rPr>
              <a:t>والرفيعه</a:t>
            </a:r>
            <a:r>
              <a:rPr lang="ar-SA" sz="2000" dirty="0">
                <a:solidFill>
                  <a:prstClr val="black"/>
                </a:solidFill>
              </a:rPr>
              <a:t> </a:t>
            </a:r>
            <a:r>
              <a:rPr lang="ar-SA" sz="2000" dirty="0" err="1">
                <a:solidFill>
                  <a:prstClr val="black"/>
                </a:solidFill>
              </a:rPr>
              <a:t>منتشره</a:t>
            </a:r>
            <a:r>
              <a:rPr lang="ar-SA" sz="2000" dirty="0">
                <a:solidFill>
                  <a:prstClr val="black"/>
                </a:solidFill>
              </a:rPr>
              <a:t> على حامل زهري طويل يمتد الى اعلى النبات </a:t>
            </a:r>
            <a:endParaRPr lang="ar-SA" sz="20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36004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2" y="620688"/>
            <a:ext cx="3060700" cy="562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1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265</Words>
  <Application>Microsoft Office PowerPoint</Application>
  <PresentationFormat>عرض على الشاشة (3:4)‏</PresentationFormat>
  <Paragraphs>50</Paragraphs>
  <Slides>11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11</vt:i4>
      </vt:variant>
    </vt:vector>
  </HeadingPairs>
  <TitlesOfParts>
    <vt:vector size="14" baseType="lpstr">
      <vt:lpstr>نسق Office</vt:lpstr>
      <vt:lpstr>سمة Office</vt:lpstr>
      <vt:lpstr>1_سمة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2022-03-22T04:38:23Z</dcterms:created>
  <dcterms:modified xsi:type="dcterms:W3CDTF">2022-03-22T05:02:37Z</dcterms:modified>
</cp:coreProperties>
</file>