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7" d="100"/>
          <a:sy n="87" d="100"/>
        </p:scale>
        <p:origin x="-4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3584A6-53A2-4190-BDF0-353A5BEC3D7E}" type="datetimeFigureOut">
              <a:rPr lang="en-US" smtClean="0"/>
              <a:t>2/5/2023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D4FC0B-F89E-4AF8-9EAC-753317DABC0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584A6-53A2-4190-BDF0-353A5BEC3D7E}"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584A6-53A2-4190-BDF0-353A5BEC3D7E}"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584A6-53A2-4190-BDF0-353A5BEC3D7E}"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3584A6-53A2-4190-BDF0-353A5BEC3D7E}"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4FC0B-F89E-4AF8-9EAC-753317DABC0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3584A6-53A2-4190-BDF0-353A5BEC3D7E}"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3584A6-53A2-4190-BDF0-353A5BEC3D7E}"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3584A6-53A2-4190-BDF0-353A5BEC3D7E}"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584A6-53A2-4190-BDF0-353A5BEC3D7E}"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3584A6-53A2-4190-BDF0-353A5BEC3D7E}"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4FC0B-F89E-4AF8-9EAC-753317DABC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3584A6-53A2-4190-BDF0-353A5BEC3D7E}"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D4D4FC0B-F89E-4AF8-9EAC-753317DABC0A}"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3584A6-53A2-4190-BDF0-353A5BEC3D7E}" type="datetimeFigureOut">
              <a:rPr lang="en-US" smtClean="0"/>
              <a:t>2/5/2023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D4FC0B-F89E-4AF8-9EAC-753317DABC0A}"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393" y="-173421"/>
            <a:ext cx="10515600" cy="930166"/>
          </a:xfrm>
        </p:spPr>
        <p:txBody>
          <a:bodyPr/>
          <a:lstStyle/>
          <a:p>
            <a:pPr algn="ctr"/>
            <a:r>
              <a:rPr lang="ar-MA" dirty="0" smtClean="0">
                <a:solidFill>
                  <a:srgbClr val="FF0000"/>
                </a:solidFill>
              </a:rPr>
              <a:t>تقسيم أحواض المزرعة السمكية</a:t>
            </a:r>
            <a:endParaRPr lang="en-US" dirty="0">
              <a:solidFill>
                <a:srgbClr val="FF0000"/>
              </a:solidFill>
            </a:endParaRPr>
          </a:p>
        </p:txBody>
      </p:sp>
      <p:sp>
        <p:nvSpPr>
          <p:cNvPr id="3" name="Content Placeholder 2"/>
          <p:cNvSpPr>
            <a:spLocks noGrp="1"/>
          </p:cNvSpPr>
          <p:nvPr>
            <p:ph idx="1"/>
          </p:nvPr>
        </p:nvSpPr>
        <p:spPr>
          <a:xfrm>
            <a:off x="0" y="756745"/>
            <a:ext cx="12076386" cy="6101255"/>
          </a:xfrm>
        </p:spPr>
        <p:txBody>
          <a:bodyPr>
            <a:noAutofit/>
          </a:bodyPr>
          <a:lstStyle/>
          <a:p>
            <a:pPr algn="r" rtl="1">
              <a:buFont typeface="Wingdings" panose="05000000000000000000" pitchFamily="2" charset="2"/>
              <a:buChar char="v"/>
            </a:pPr>
            <a:r>
              <a:rPr lang="ar-MA" sz="1800" b="1" dirty="0" smtClean="0">
                <a:latin typeface="Times New Roman" panose="02020603050405020304" pitchFamily="18" charset="0"/>
                <a:cs typeface="Times New Roman" panose="02020603050405020304" pitchFamily="18" charset="0"/>
              </a:rPr>
              <a:t> تقسم المزرعة السمكية الى عدد من الأحواض التي یؤدي كل منها وظيفة محددة ّ. وتتوقف مساحات ھذه الأحواض على الغرض من إنشائها  وعلى المساحة الكلية للمزرعة فإذا كانت المزرعة مخصصة لإنتاج الأسماك من التفریخ وحتى التسویق فيجب أن تحتوي ھذه المزرعة على الأحواض التالية :</a:t>
            </a:r>
          </a:p>
          <a:p>
            <a:pPr marL="0" indent="0" algn="r" rtl="1">
              <a:buNone/>
            </a:pPr>
            <a:r>
              <a:rPr lang="ar-MA" sz="1800" b="1" dirty="0" smtClean="0">
                <a:solidFill>
                  <a:srgbClr val="FF0000"/>
                </a:solidFill>
                <a:latin typeface="Times New Roman" panose="02020603050405020304" pitchFamily="18" charset="0"/>
                <a:cs typeface="Times New Roman" panose="02020603050405020304" pitchFamily="18" charset="0"/>
              </a:rPr>
              <a:t>1 ـ أحواض الأمهات </a:t>
            </a:r>
            <a:r>
              <a:rPr lang="en-US" sz="1800" b="1" dirty="0" smtClean="0">
                <a:solidFill>
                  <a:srgbClr val="FF0000"/>
                </a:solidFill>
                <a:latin typeface="Times New Roman" panose="02020603050405020304" pitchFamily="18" charset="0"/>
                <a:cs typeface="Times New Roman" panose="02020603050405020304" pitchFamily="18" charset="0"/>
              </a:rPr>
              <a:t>Brood stock ponds</a:t>
            </a:r>
          </a:p>
          <a:p>
            <a:pPr marL="0" indent="0" algn="r" rtl="1">
              <a:buNone/>
            </a:pPr>
            <a:r>
              <a:rPr lang="ar-MA" sz="1800" b="1" dirty="0" smtClean="0">
                <a:solidFill>
                  <a:schemeClr val="bg2">
                    <a:lumMod val="50000"/>
                  </a:schemeClr>
                </a:solidFill>
                <a:latin typeface="Times New Roman" panose="02020603050405020304" pitchFamily="18" charset="0"/>
                <a:cs typeface="Times New Roman" panose="02020603050405020304" pitchFamily="18" charset="0"/>
              </a:rPr>
              <a:t>تشكل أحواض الأمهات 3% من المساحة الكلية للمزرعة تقریبا ویتم فيها تخزین الأمهات الناضجة التي تستخدم في التفریخ وإنتاج الزریعة وتستخدم ھذه الأحواض لتخزین ھذه الأمهات إثناء فصل الشتاء وفي ھذه  الحالة یجب  الا یقل عمق  الماء بالأحواض عن </a:t>
            </a:r>
            <a:r>
              <a:rPr lang="en-US" sz="1800" b="1" dirty="0" smtClean="0">
                <a:solidFill>
                  <a:schemeClr val="bg2">
                    <a:lumMod val="50000"/>
                  </a:schemeClr>
                </a:solidFill>
                <a:latin typeface="Times New Roman" panose="02020603050405020304" pitchFamily="18" charset="0"/>
                <a:cs typeface="Times New Roman" panose="02020603050405020304" pitchFamily="18" charset="0"/>
              </a:rPr>
              <a:t>100 </a:t>
            </a:r>
            <a:r>
              <a:rPr lang="ar-MA" sz="1800" b="1" dirty="0" smtClean="0">
                <a:solidFill>
                  <a:schemeClr val="bg2">
                    <a:lumMod val="50000"/>
                  </a:schemeClr>
                </a:solidFill>
                <a:latin typeface="Times New Roman" panose="02020603050405020304" pitchFamily="18" charset="0"/>
                <a:cs typeface="Times New Roman" panose="02020603050405020304" pitchFamily="18" charset="0"/>
              </a:rPr>
              <a:t> الى </a:t>
            </a:r>
            <a:r>
              <a:rPr lang="en-US" sz="1800" b="1" dirty="0" smtClean="0">
                <a:solidFill>
                  <a:schemeClr val="bg2">
                    <a:lumMod val="50000"/>
                  </a:schemeClr>
                </a:solidFill>
                <a:latin typeface="Times New Roman" panose="02020603050405020304" pitchFamily="18" charset="0"/>
                <a:cs typeface="Times New Roman" panose="02020603050405020304" pitchFamily="18" charset="0"/>
              </a:rPr>
              <a:t>130</a:t>
            </a:r>
            <a:r>
              <a:rPr lang="ar-MA" sz="1800" b="1" dirty="0" smtClean="0">
                <a:solidFill>
                  <a:schemeClr val="bg2">
                    <a:lumMod val="50000"/>
                  </a:schemeClr>
                </a:solidFill>
                <a:latin typeface="Times New Roman" panose="02020603050405020304" pitchFamily="18" charset="0"/>
                <a:cs typeface="Times New Roman" panose="02020603050405020304" pitchFamily="18" charset="0"/>
              </a:rPr>
              <a:t> سم حتى  لا تتأثر الأسماك كثيرا بانخفاض درجات حرارة الماء إذ تلجأ إليها في حالة الانخفاض الشدید لدرجات الحرارة</a:t>
            </a:r>
            <a:r>
              <a:rPr lang="ar-MA" sz="1800" b="1" dirty="0" smtClean="0">
                <a:latin typeface="Times New Roman" panose="02020603050405020304" pitchFamily="18" charset="0"/>
                <a:cs typeface="Times New Roman" panose="02020603050405020304" pitchFamily="18" charset="0"/>
              </a:rPr>
              <a:t>.</a:t>
            </a:r>
          </a:p>
          <a:p>
            <a:pPr marL="0" indent="0" algn="r" rtl="1">
              <a:buNone/>
            </a:pPr>
            <a:r>
              <a:rPr lang="en-US" sz="1800" b="1" dirty="0" smtClean="0">
                <a:solidFill>
                  <a:srgbClr val="FF0000"/>
                </a:solidFill>
                <a:latin typeface="Times New Roman" panose="02020603050405020304" pitchFamily="18" charset="0"/>
                <a:cs typeface="Times New Roman" panose="02020603050405020304" pitchFamily="18" charset="0"/>
              </a:rPr>
              <a:t>-2  </a:t>
            </a:r>
            <a:r>
              <a:rPr lang="ar-MA" sz="1800" b="1" dirty="0" smtClean="0">
                <a:solidFill>
                  <a:srgbClr val="FF0000"/>
                </a:solidFill>
                <a:latin typeface="Times New Roman" panose="02020603050405020304" pitchFamily="18" charset="0"/>
                <a:cs typeface="Times New Roman" panose="02020603050405020304" pitchFamily="18" charset="0"/>
              </a:rPr>
              <a:t> </a:t>
            </a:r>
            <a:r>
              <a:rPr lang="ar-MA" sz="1800" b="1" dirty="0">
                <a:solidFill>
                  <a:srgbClr val="FF0000"/>
                </a:solidFill>
                <a:latin typeface="Times New Roman" panose="02020603050405020304" pitchFamily="18" charset="0"/>
                <a:cs typeface="Times New Roman" panose="02020603050405020304" pitchFamily="18" charset="0"/>
              </a:rPr>
              <a:t>أحواض التفريخ  </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Hatching ponds</a:t>
            </a:r>
            <a:endParaRPr lang="ar-MA" sz="18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rgbClr val="00B050"/>
                </a:solidFill>
                <a:latin typeface="Times New Roman" panose="02020603050405020304" pitchFamily="18" charset="0"/>
                <a:cs typeface="Times New Roman" panose="02020603050405020304" pitchFamily="18" charset="0"/>
              </a:rPr>
              <a:t>تتوقف مساحة أحواض التفریخ على الهدف من المزرعة وطبيعة وأنواع الأسماك المراد تفریخها وكمية الإنتاج المراد تحقيقه ونوع الاستزراع من ناحية الكثافة وتشكل احواض التفریخ تقریبا من </a:t>
            </a:r>
            <a:r>
              <a:rPr lang="en-US" sz="1800" b="1" dirty="0" smtClean="0">
                <a:solidFill>
                  <a:srgbClr val="00B050"/>
                </a:solidFill>
                <a:latin typeface="Times New Roman" panose="02020603050405020304" pitchFamily="18" charset="0"/>
                <a:cs typeface="Times New Roman" panose="02020603050405020304" pitchFamily="18" charset="0"/>
              </a:rPr>
              <a:t>1- 0.5</a:t>
            </a:r>
            <a:r>
              <a:rPr lang="ar-MA" sz="1800" b="1" dirty="0" smtClean="0">
                <a:solidFill>
                  <a:srgbClr val="00B050"/>
                </a:solidFill>
                <a:latin typeface="Times New Roman" panose="02020603050405020304" pitchFamily="18" charset="0"/>
                <a:cs typeface="Times New Roman" panose="02020603050405020304" pitchFamily="18" charset="0"/>
              </a:rPr>
              <a:t>% من مساحة المزرعة. وتقسم المساحة -  المخصصة لهذه الأحواض الى أحواض صغيرة تتراوح مساحة كل منها بين </a:t>
            </a:r>
            <a:r>
              <a:rPr lang="en-US" sz="1800" b="1" dirty="0" smtClean="0">
                <a:solidFill>
                  <a:srgbClr val="00B050"/>
                </a:solidFill>
                <a:latin typeface="Times New Roman" panose="02020603050405020304" pitchFamily="18" charset="0"/>
                <a:cs typeface="Times New Roman" panose="02020603050405020304" pitchFamily="18" charset="0"/>
              </a:rPr>
              <a:t>100-10</a:t>
            </a:r>
            <a:r>
              <a:rPr lang="ar-MA" sz="1800" b="1" dirty="0" smtClean="0">
                <a:solidFill>
                  <a:srgbClr val="00B050"/>
                </a:solidFill>
                <a:latin typeface="Times New Roman" panose="02020603050405020304" pitchFamily="18" charset="0"/>
                <a:cs typeface="Times New Roman" panose="02020603050405020304" pitchFamily="18" charset="0"/>
              </a:rPr>
              <a:t> م</a:t>
            </a:r>
            <a:r>
              <a:rPr lang="en-US" sz="1800" b="1" dirty="0" smtClean="0">
                <a:solidFill>
                  <a:srgbClr val="00B050"/>
                </a:solidFill>
                <a:latin typeface="Times New Roman" panose="02020603050405020304" pitchFamily="18" charset="0"/>
                <a:cs typeface="Times New Roman" panose="02020603050405020304" pitchFamily="18" charset="0"/>
              </a:rPr>
              <a:t>2</a:t>
            </a:r>
            <a:r>
              <a:rPr lang="ar-MA" sz="1800" b="1" dirty="0" smtClean="0">
                <a:solidFill>
                  <a:srgbClr val="00B050"/>
                </a:solidFill>
                <a:latin typeface="Times New Roman" panose="02020603050405020304" pitchFamily="18" charset="0"/>
                <a:cs typeface="Times New Roman" panose="02020603050405020304" pitchFamily="18" charset="0"/>
              </a:rPr>
              <a:t> ویفضل أن تبنى ھذه الأحواض من الخرسانة المسلحة وتوضع الذكور والاناث بنسبة معينة </a:t>
            </a:r>
            <a:r>
              <a:rPr lang="en-US" sz="1800" b="1" dirty="0" smtClean="0">
                <a:solidFill>
                  <a:srgbClr val="00B050"/>
                </a:solidFill>
                <a:latin typeface="Times New Roman" panose="02020603050405020304" pitchFamily="18" charset="0"/>
                <a:cs typeface="Times New Roman" panose="02020603050405020304" pitchFamily="18" charset="0"/>
              </a:rPr>
              <a:t>3-1</a:t>
            </a:r>
            <a:r>
              <a:rPr lang="ar-MA" sz="1800" b="1" dirty="0" smtClean="0">
                <a:solidFill>
                  <a:srgbClr val="00B050"/>
                </a:solidFill>
                <a:latin typeface="Times New Roman" panose="02020603050405020304" pitchFamily="18" charset="0"/>
                <a:cs typeface="Times New Roman" panose="02020603050405020304" pitchFamily="18" charset="0"/>
              </a:rPr>
              <a:t> مثلا) في حالة التكاثر الطبيعي بعد التفریخ تترك  اليرقات بالحوض لفترة حوالي الأسبوع ثم تنقل الى أحواض الحضانة . وفي بعض المزارع یتم الاستغناء عن أحواض التفریخ ھذه وتستخدم أحواض الأمهات في عملية التفریخ </a:t>
            </a:r>
            <a:r>
              <a:rPr lang="ar-MA" sz="1800" b="1" dirty="0" smtClean="0">
                <a:latin typeface="Times New Roman" panose="02020603050405020304" pitchFamily="18" charset="0"/>
                <a:cs typeface="Times New Roman" panose="02020603050405020304" pitchFamily="18" charset="0"/>
              </a:rPr>
              <a:t>. </a:t>
            </a:r>
          </a:p>
          <a:p>
            <a:pPr marL="0" indent="0" algn="r" rtl="1">
              <a:buNone/>
            </a:pPr>
            <a:r>
              <a:rPr lang="en-US" sz="1800" b="1" dirty="0" smtClean="0">
                <a:latin typeface="Times New Roman" panose="02020603050405020304" pitchFamily="18" charset="0"/>
                <a:cs typeface="Times New Roman" panose="02020603050405020304" pitchFamily="18" charset="0"/>
              </a:rPr>
              <a:t>-</a:t>
            </a:r>
            <a:r>
              <a:rPr lang="en-US" sz="1800" b="1" dirty="0" smtClean="0">
                <a:solidFill>
                  <a:srgbClr val="FF0000"/>
                </a:solidFill>
                <a:latin typeface="Times New Roman" panose="02020603050405020304" pitchFamily="18" charset="0"/>
                <a:cs typeface="Times New Roman" panose="02020603050405020304" pitchFamily="18" charset="0"/>
              </a:rPr>
              <a:t>3 </a:t>
            </a:r>
            <a:r>
              <a:rPr lang="ar-MA" sz="1800" b="1" dirty="0" smtClean="0">
                <a:solidFill>
                  <a:srgbClr val="FF0000"/>
                </a:solidFill>
                <a:latin typeface="Times New Roman" panose="02020603050405020304" pitchFamily="18" charset="0"/>
                <a:cs typeface="Times New Roman" panose="02020603050405020304" pitchFamily="18" charset="0"/>
              </a:rPr>
              <a:t>أحواض الحضانة </a:t>
            </a:r>
            <a:r>
              <a:rPr lang="en-US" sz="1800" b="1" dirty="0" smtClean="0">
                <a:solidFill>
                  <a:srgbClr val="FF0000"/>
                </a:solidFill>
                <a:latin typeface="Times New Roman" panose="02020603050405020304" pitchFamily="18" charset="0"/>
                <a:cs typeface="Times New Roman" panose="02020603050405020304" pitchFamily="18" charset="0"/>
              </a:rPr>
              <a:t>Nursery ponds </a:t>
            </a:r>
          </a:p>
          <a:p>
            <a:pPr marL="0" indent="0" algn="r" rtl="1">
              <a:buNone/>
            </a:pPr>
            <a:r>
              <a:rPr lang="ar-MA" sz="1800" b="1" dirty="0" smtClean="0">
                <a:solidFill>
                  <a:schemeClr val="tx1">
                    <a:lumMod val="85000"/>
                    <a:lumOff val="15000"/>
                  </a:schemeClr>
                </a:solidFill>
                <a:latin typeface="Times New Roman" panose="02020603050405020304" pitchFamily="18" charset="0"/>
                <a:cs typeface="Times New Roman" panose="02020603050405020304" pitchFamily="18" charset="0"/>
              </a:rPr>
              <a:t>تمثل ھذه الأحواض 5%   تقریبا من مساحة المزرعة . تستقبل ھذه الأحواض اليرقات الناتجة من أحواض التفریخ أو من المصادر الطبيعة یتم تحضين اليرقات تحت الظروف الملائمة  وذلك لإقلال نسبة الفاقد منها قدر الإمكان وتمكث اليرقات في ھذه الأحواض حتى وصولها الى مرحلة الإصبعيات</a:t>
            </a: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Fingerlings </a:t>
            </a:r>
            <a:r>
              <a:rPr lang="ar-MA" sz="1800" b="1" dirty="0" smtClean="0">
                <a:solidFill>
                  <a:schemeClr val="tx1">
                    <a:lumMod val="85000"/>
                    <a:lumOff val="15000"/>
                  </a:schemeClr>
                </a:solidFill>
                <a:latin typeface="Times New Roman" panose="02020603050405020304" pitchFamily="18" charset="0"/>
                <a:cs typeface="Times New Roman" panose="02020603050405020304" pitchFamily="18" charset="0"/>
              </a:rPr>
              <a:t>حيث تنقل الى أحواض التربية.</a:t>
            </a:r>
          </a:p>
        </p:txBody>
      </p:sp>
    </p:spTree>
    <p:extLst>
      <p:ext uri="{BB962C8B-B14F-4D97-AF65-F5344CB8AC3E}">
        <p14:creationId xmlns:p14="http://schemas.microsoft.com/office/powerpoint/2010/main" val="1078691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77917"/>
          </a:xfrm>
        </p:spPr>
        <p:txBody>
          <a:bodyPr>
            <a:normAutofit fontScale="90000"/>
          </a:bodyPr>
          <a:lstStyle/>
          <a:p>
            <a:pPr algn="ctr"/>
            <a:r>
              <a:rPr lang="ar-MA" dirty="0" smtClean="0">
                <a:solidFill>
                  <a:srgbClr val="FF0000"/>
                </a:solidFill>
              </a:rPr>
              <a:t>تقسيم أحواض المزرعة السمكية</a:t>
            </a:r>
            <a:endParaRPr lang="en-US" dirty="0"/>
          </a:p>
        </p:txBody>
      </p:sp>
      <p:sp>
        <p:nvSpPr>
          <p:cNvPr id="3" name="Content Placeholder 2"/>
          <p:cNvSpPr>
            <a:spLocks noGrp="1"/>
          </p:cNvSpPr>
          <p:nvPr>
            <p:ph idx="1"/>
          </p:nvPr>
        </p:nvSpPr>
        <p:spPr>
          <a:xfrm>
            <a:off x="0" y="677917"/>
            <a:ext cx="12192000" cy="6180083"/>
          </a:xfrm>
        </p:spPr>
        <p:txBody>
          <a:bodyPr>
            <a:normAutofit/>
          </a:bodyPr>
          <a:lstStyle/>
          <a:p>
            <a:pPr marL="0" indent="0" algn="r" rtl="1">
              <a:buNone/>
            </a:pPr>
            <a:r>
              <a:rPr lang="en-US" sz="2200" b="1" dirty="0" smtClean="0">
                <a:solidFill>
                  <a:srgbClr val="FF0000"/>
                </a:solidFill>
                <a:latin typeface="Times New Roman" panose="02020603050405020304" pitchFamily="18" charset="0"/>
                <a:cs typeface="Times New Roman" panose="02020603050405020304" pitchFamily="18" charset="0"/>
              </a:rPr>
              <a:t>- 4 </a:t>
            </a:r>
            <a:r>
              <a:rPr lang="ar-MA" sz="2200" b="1" dirty="0" smtClean="0">
                <a:solidFill>
                  <a:srgbClr val="FF0000"/>
                </a:solidFill>
                <a:latin typeface="Times New Roman" panose="02020603050405020304" pitchFamily="18" charset="0"/>
                <a:cs typeface="Times New Roman" panose="02020603050405020304" pitchFamily="18" charset="0"/>
              </a:rPr>
              <a:t> أحواض التربية </a:t>
            </a:r>
            <a:r>
              <a:rPr lang="en-US" sz="2200" b="1" dirty="0" smtClean="0">
                <a:solidFill>
                  <a:srgbClr val="FF0000"/>
                </a:solidFill>
                <a:latin typeface="Times New Roman" panose="02020603050405020304" pitchFamily="18" charset="0"/>
                <a:cs typeface="Times New Roman" panose="02020603050405020304" pitchFamily="18" charset="0"/>
              </a:rPr>
              <a:t>Rearing ponds</a:t>
            </a:r>
            <a:endParaRPr lang="ar-MA" sz="22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200" b="1" dirty="0" smtClean="0">
                <a:solidFill>
                  <a:srgbClr val="0070C0"/>
                </a:solidFill>
                <a:latin typeface="Times New Roman" panose="02020603050405020304" pitchFamily="18" charset="0"/>
                <a:cs typeface="Times New Roman" panose="02020603050405020304" pitchFamily="18" charset="0"/>
              </a:rPr>
              <a:t>تمثل أحواض التربية  حوالي 10 % تقریبا من مساحة المزرعة  والغرض من ھذه الأحواض ھو تربية الإصبعيات الى حجم یتم عنده نقلها الى أحواض التسمين . وفي كثير من المزارع لایتم إنشاء أحواض التربية بل تنقل الإصبعيات مباشرة من أحواض الحضانة الى أحواض التسمين  وقد تستخدم أحواض التربية نفسها كأحواض للتسمين</a:t>
            </a:r>
            <a:r>
              <a:rPr lang="ar-MA"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0" indent="0" algn="r" rtl="1">
              <a:buNone/>
            </a:pPr>
            <a:r>
              <a:rPr lang="en-US" sz="2200" b="1" dirty="0" smtClean="0">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a:t>
            </a:r>
            <a:r>
              <a:rPr lang="en-US" sz="2200" b="1" dirty="0" smtClean="0">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5 </a:t>
            </a:r>
            <a:r>
              <a:rPr lang="ar-MA" sz="2200" b="1" dirty="0" smtClean="0">
                <a:solidFill>
                  <a:srgbClr val="FF0000"/>
                </a:solidFill>
                <a:latin typeface="Times New Roman" panose="02020603050405020304" pitchFamily="18" charset="0"/>
                <a:cs typeface="Times New Roman" panose="02020603050405020304" pitchFamily="18" charset="0"/>
              </a:rPr>
              <a:t>أحواض التسمين </a:t>
            </a:r>
            <a:r>
              <a:rPr lang="en-US" sz="2200" b="1" dirty="0" smtClean="0">
                <a:solidFill>
                  <a:srgbClr val="FF0000"/>
                </a:solidFill>
                <a:latin typeface="Times New Roman" panose="02020603050405020304" pitchFamily="18" charset="0"/>
                <a:cs typeface="Times New Roman" panose="02020603050405020304" pitchFamily="18" charset="0"/>
              </a:rPr>
              <a:t>Fattening ponds</a:t>
            </a:r>
            <a:r>
              <a:rPr lang="ar-MA" sz="2200" b="1" dirty="0" smtClean="0">
                <a:solidFill>
                  <a:srgbClr val="FF0000"/>
                </a:solidFill>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 </a:t>
            </a:r>
          </a:p>
          <a:p>
            <a:pPr marL="0" indent="0" algn="r" rtl="1">
              <a:buNone/>
            </a:pPr>
            <a:r>
              <a:rPr lang="ar-MA" sz="2200" b="1" dirty="0" smtClean="0">
                <a:latin typeface="Times New Roman" panose="02020603050405020304" pitchFamily="18" charset="0"/>
                <a:cs typeface="Times New Roman" panose="02020603050405020304" pitchFamily="18" charset="0"/>
              </a:rPr>
              <a:t>تغطي أحواض التسمين معظم مساحة</a:t>
            </a:r>
            <a:r>
              <a:rPr lang="en-US" sz="2200" b="1" dirty="0" smtClean="0">
                <a:latin typeface="Times New Roman" panose="02020603050405020304" pitchFamily="18" charset="0"/>
                <a:cs typeface="Times New Roman" panose="02020603050405020304" pitchFamily="18" charset="0"/>
              </a:rPr>
              <a:t> </a:t>
            </a:r>
            <a:r>
              <a:rPr lang="ar-MA" sz="2200" b="1" dirty="0" smtClean="0">
                <a:latin typeface="Times New Roman" panose="02020603050405020304" pitchFamily="18" charset="0"/>
                <a:cs typeface="Times New Roman" panose="02020603050405020304" pitchFamily="18" charset="0"/>
              </a:rPr>
              <a:t> المزرعة  إذ تشكل</a:t>
            </a:r>
            <a:r>
              <a:rPr lang="en-US" sz="2200" b="1" dirty="0" smtClean="0">
                <a:latin typeface="Times New Roman" panose="02020603050405020304" pitchFamily="18" charset="0"/>
                <a:cs typeface="Times New Roman" panose="02020603050405020304" pitchFamily="18" charset="0"/>
              </a:rPr>
              <a:t>80-70</a:t>
            </a:r>
            <a:r>
              <a:rPr lang="ar-MA" sz="2200" b="1" dirty="0" smtClean="0">
                <a:latin typeface="Times New Roman" panose="02020603050405020304" pitchFamily="18" charset="0"/>
                <a:cs typeface="Times New Roman" panose="02020603050405020304" pitchFamily="18" charset="0"/>
              </a:rPr>
              <a:t> % تقریبا من المساحة الكلية للمزرعة . وتختلف مساحة أحواض التسمين باختلاف طبيعة وشكل الموقع وھدف الاستزراع</a:t>
            </a:r>
            <a:r>
              <a:rPr lang="en-US" sz="2200" b="1" dirty="0" smtClean="0">
                <a:latin typeface="Times New Roman" panose="02020603050405020304" pitchFamily="18" charset="0"/>
                <a:cs typeface="Times New Roman" panose="02020603050405020304" pitchFamily="18" charset="0"/>
              </a:rPr>
              <a:t> )</a:t>
            </a:r>
            <a:r>
              <a:rPr lang="ar-MA" sz="2200" b="1" dirty="0" smtClean="0">
                <a:latin typeface="Times New Roman" panose="02020603050405020304" pitchFamily="18" charset="0"/>
                <a:cs typeface="Times New Roman" panose="02020603050405020304" pitchFamily="18" charset="0"/>
              </a:rPr>
              <a:t> مكثف أو موسع</a:t>
            </a:r>
            <a:r>
              <a:rPr lang="en-US" sz="2200" b="1" dirty="0" smtClean="0">
                <a:latin typeface="Times New Roman" panose="02020603050405020304" pitchFamily="18" charset="0"/>
                <a:cs typeface="Times New Roman" panose="02020603050405020304" pitchFamily="18" charset="0"/>
              </a:rPr>
              <a:t>( </a:t>
            </a:r>
            <a:r>
              <a:rPr lang="ar-MA" sz="2200" b="1" dirty="0" smtClean="0">
                <a:latin typeface="Times New Roman" panose="02020603050405020304" pitchFamily="18" charset="0"/>
                <a:cs typeface="Times New Roman" panose="02020603050405020304" pitchFamily="18" charset="0"/>
              </a:rPr>
              <a:t> وكلما قلت مساحة حوض التسمين كلما سهلت السيطرة علية ونجحت إدارته.</a:t>
            </a:r>
          </a:p>
          <a:p>
            <a:pPr marL="0" indent="0" algn="r" rtl="1">
              <a:buNone/>
            </a:pPr>
            <a:r>
              <a:rPr lang="en-US" sz="2200" b="1" dirty="0" smtClean="0">
                <a:solidFill>
                  <a:srgbClr val="FF0000"/>
                </a:solidFill>
                <a:latin typeface="Times New Roman" panose="02020603050405020304" pitchFamily="18" charset="0"/>
                <a:cs typeface="Times New Roman" panose="02020603050405020304" pitchFamily="18" charset="0"/>
              </a:rPr>
              <a:t>-6 </a:t>
            </a:r>
            <a:r>
              <a:rPr lang="ar-MA" sz="2200" b="1" dirty="0" smtClean="0">
                <a:solidFill>
                  <a:srgbClr val="FF0000"/>
                </a:solidFill>
                <a:latin typeface="Times New Roman" panose="02020603050405020304" pitchFamily="18" charset="0"/>
                <a:cs typeface="Times New Roman" panose="02020603050405020304" pitchFamily="18" charset="0"/>
              </a:rPr>
              <a:t>أحواض التجارب </a:t>
            </a:r>
            <a:r>
              <a:rPr lang="en-US" sz="2200" b="1" dirty="0" smtClean="0">
                <a:solidFill>
                  <a:srgbClr val="FF0000"/>
                </a:solidFill>
                <a:latin typeface="Times New Roman" panose="02020603050405020304" pitchFamily="18" charset="0"/>
                <a:cs typeface="Times New Roman" panose="02020603050405020304" pitchFamily="18" charset="0"/>
              </a:rPr>
              <a:t>Experimental ponds </a:t>
            </a:r>
            <a:endParaRPr lang="ar-MA" sz="22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200" b="1" dirty="0" smtClean="0">
                <a:latin typeface="Times New Roman" panose="02020603050405020304" pitchFamily="18" charset="0"/>
                <a:cs typeface="Times New Roman" panose="02020603050405020304" pitchFamily="18" charset="0"/>
              </a:rPr>
              <a:t>في المزارع ذات المساحة الكبيرة يستحس إنشاء أحواض خاصة بإجراء التجارب اللازمة لتحسين إنتاجية المزرعة خاصة في مجالات التخصيب والتغذیة وغيرھا ویجب ان تكون مساحة ھذه الأحواض صغيرة  للتمكن من القيام بأكبر عدد ممكن من التجارب ، . والمساحة المثلى بين </a:t>
            </a:r>
            <a:r>
              <a:rPr lang="en-US" sz="2200" b="1" dirty="0" smtClean="0">
                <a:latin typeface="Times New Roman" panose="02020603050405020304" pitchFamily="18" charset="0"/>
                <a:cs typeface="Times New Roman" panose="02020603050405020304" pitchFamily="18" charset="0"/>
              </a:rPr>
              <a:t>200-100</a:t>
            </a:r>
            <a:r>
              <a:rPr lang="ar-MA" sz="2200" b="1" dirty="0" smtClean="0">
                <a:latin typeface="Times New Roman" panose="02020603050405020304" pitchFamily="18" charset="0"/>
                <a:cs typeface="Times New Roman" panose="02020603050405020304" pitchFamily="18" charset="0"/>
              </a:rPr>
              <a:t>م</a:t>
            </a:r>
            <a:r>
              <a:rPr lang="en-US" sz="2200" b="1" dirty="0" smtClean="0">
                <a:latin typeface="Times New Roman" panose="02020603050405020304" pitchFamily="18" charset="0"/>
                <a:cs typeface="Times New Roman" panose="02020603050405020304" pitchFamily="18" charset="0"/>
              </a:rPr>
              <a:t>2</a:t>
            </a:r>
            <a:r>
              <a:rPr lang="ar-MA" sz="2200" b="1" dirty="0" smtClean="0">
                <a:latin typeface="Times New Roman" panose="02020603050405020304" pitchFamily="18" charset="0"/>
                <a:cs typeface="Times New Roman" panose="02020603050405020304" pitchFamily="18" charset="0"/>
              </a:rPr>
              <a:t> . </a:t>
            </a:r>
            <a:endParaRPr lang="en-US" sz="2200" b="1" dirty="0" smtClean="0">
              <a:latin typeface="Times New Roman" panose="02020603050405020304" pitchFamily="18" charset="0"/>
              <a:cs typeface="Times New Roman" panose="02020603050405020304" pitchFamily="18" charset="0"/>
            </a:endParaRPr>
          </a:p>
          <a:p>
            <a:pPr marL="0" indent="0" algn="r" rtl="1">
              <a:buNone/>
            </a:pPr>
            <a:r>
              <a:rPr lang="ar-MA" sz="2200" b="1" dirty="0" smtClean="0">
                <a:latin typeface="Times New Roman" panose="02020603050405020304" pitchFamily="18" charset="0"/>
                <a:cs typeface="Times New Roman" panose="02020603050405020304" pitchFamily="18" charset="0"/>
              </a:rPr>
              <a:t>وبالإضافة الى الأحواض سابقة الذكر فقد يستحس إنشاء بعض الأحواض (من الخرسانة المسلحة ولأغراض خاصة ومن ھذه الأحواض :</a:t>
            </a:r>
          </a:p>
          <a:p>
            <a:pPr marL="0" indent="0" algn="r" rtl="1">
              <a:buNone/>
            </a:pPr>
            <a:r>
              <a:rPr lang="ar-MA" sz="2200" b="1" dirty="0" smtClean="0">
                <a:latin typeface="Times New Roman" panose="02020603050405020304" pitchFamily="18" charset="0"/>
                <a:cs typeface="Times New Roman" panose="02020603050405020304" pitchFamily="18" charset="0"/>
              </a:rPr>
              <a:t> أ  -أحواض غسيل الأسماك      ب</a:t>
            </a:r>
            <a:r>
              <a:rPr lang="en-US" sz="2200" b="1" dirty="0" smtClean="0">
                <a:latin typeface="Times New Roman" panose="02020603050405020304" pitchFamily="18" charset="0"/>
                <a:cs typeface="Times New Roman" panose="02020603050405020304" pitchFamily="18" charset="0"/>
              </a:rPr>
              <a:t>-</a:t>
            </a:r>
            <a:r>
              <a:rPr lang="ar-MA" sz="2200" b="1" dirty="0" smtClean="0">
                <a:latin typeface="Times New Roman" panose="02020603050405020304" pitchFamily="18" charset="0"/>
                <a:cs typeface="Times New Roman" panose="02020603050405020304" pitchFamily="18" charset="0"/>
              </a:rPr>
              <a:t> أحواض البيع</a:t>
            </a:r>
          </a:p>
          <a:p>
            <a:pPr marL="0" indent="0" algn="r" rtl="1">
              <a:buNone/>
            </a:pPr>
            <a:r>
              <a:rPr lang="ar-MA" sz="2200" b="1" dirty="0" smtClean="0">
                <a:latin typeface="Times New Roman" panose="02020603050405020304" pitchFamily="18" charset="0"/>
                <a:cs typeface="Times New Roman" panose="02020603050405020304" pitchFamily="18" charset="0"/>
              </a:rPr>
              <a:t>ج </a:t>
            </a:r>
            <a:r>
              <a:rPr lang="en-US" sz="2200" b="1" dirty="0" smtClean="0">
                <a:latin typeface="Times New Roman" panose="02020603050405020304" pitchFamily="18" charset="0"/>
                <a:cs typeface="Times New Roman" panose="02020603050405020304" pitchFamily="18" charset="0"/>
              </a:rPr>
              <a:t>-</a:t>
            </a:r>
            <a:r>
              <a:rPr lang="ar-MA" sz="2200" b="1" dirty="0" smtClean="0">
                <a:latin typeface="Times New Roman" panose="02020603050405020304" pitchFamily="18" charset="0"/>
                <a:cs typeface="Times New Roman" panose="02020603050405020304" pitchFamily="18" charset="0"/>
              </a:rPr>
              <a:t> أحواض تنقية المياه </a:t>
            </a:r>
            <a:r>
              <a:rPr lang="en-US" sz="2200" b="1" dirty="0" smtClean="0">
                <a:latin typeface="Times New Roman" panose="02020603050405020304" pitchFamily="18" charset="0"/>
                <a:cs typeface="Times New Roman" panose="02020603050405020304" pitchFamily="18" charset="0"/>
              </a:rPr>
              <a:t>         </a:t>
            </a:r>
            <a:r>
              <a:rPr lang="ar-MA" sz="2200" b="1" dirty="0" smtClean="0">
                <a:latin typeface="Times New Roman" panose="02020603050405020304" pitchFamily="18" charset="0"/>
                <a:cs typeface="Times New Roman" panose="02020603050405020304" pitchFamily="18" charset="0"/>
              </a:rPr>
              <a:t>د </a:t>
            </a:r>
            <a:r>
              <a:rPr lang="en-US" sz="2200" b="1" dirty="0" smtClean="0">
                <a:latin typeface="Times New Roman" panose="02020603050405020304" pitchFamily="18" charset="0"/>
                <a:cs typeface="Times New Roman" panose="02020603050405020304" pitchFamily="18" charset="0"/>
              </a:rPr>
              <a:t>-</a:t>
            </a:r>
            <a:r>
              <a:rPr lang="ar-MA" sz="2200" b="1" dirty="0" smtClean="0">
                <a:latin typeface="Times New Roman" panose="02020603050405020304" pitchFamily="18" charset="0"/>
                <a:cs typeface="Times New Roman" panose="02020603050405020304" pitchFamily="18" charset="0"/>
              </a:rPr>
              <a:t> أحواض الحجر الصحي</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941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628" y="-126124"/>
            <a:ext cx="10515600" cy="486213"/>
          </a:xfrm>
        </p:spPr>
        <p:txBody>
          <a:bodyPr>
            <a:normAutofit/>
          </a:bodyPr>
          <a:lstStyle/>
          <a:p>
            <a:pPr algn="ctr"/>
            <a:r>
              <a:rPr lang="ar-MA" sz="2400" b="1" dirty="0" smtClean="0">
                <a:solidFill>
                  <a:srgbClr val="FF0000"/>
                </a:solidFill>
                <a:latin typeface="Times New Roman" panose="02020603050405020304" pitchFamily="18" charset="0"/>
                <a:cs typeface="Times New Roman" panose="02020603050405020304" pitchFamily="18" charset="0"/>
              </a:rPr>
              <a:t>العوامل البیئیة المؤثرة في تربیة الأسماك</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360090"/>
            <a:ext cx="12044854" cy="6497910"/>
          </a:xfrm>
        </p:spPr>
        <p:txBody>
          <a:bodyPr>
            <a:noAutofit/>
          </a:bodyPr>
          <a:lstStyle/>
          <a:p>
            <a:pPr algn="r" rtl="1">
              <a:buFont typeface="Wingdings" panose="05000000000000000000" pitchFamily="2" charset="2"/>
              <a:buChar char="v"/>
            </a:pPr>
            <a:r>
              <a:rPr lang="ar-MA" sz="2000" b="1" dirty="0" smtClean="0">
                <a:latin typeface="Times New Roman" panose="02020603050405020304" pitchFamily="18" charset="0"/>
                <a:cs typeface="Times New Roman" panose="02020603050405020304" pitchFamily="18" charset="0"/>
              </a:rPr>
              <a:t>تتأثر البیئة المائیة بعدة عوامل مختلفة ، وهذه تؤثر بصورة مباشرة أو غیر مباشرة في نمو الأحیاء وانتشارها في المسطحات المائیة المختلفة ، سواء كانت میاه عذبة أو مویلحة  .أو میاه  مالحة ویمكن تقسیم هذه العوامل الى مجموعتین :</a:t>
            </a:r>
          </a:p>
          <a:p>
            <a:pPr marL="0" indent="0" algn="r" rtl="1">
              <a:buNone/>
            </a:pPr>
            <a:r>
              <a:rPr lang="ar-MA"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1</a:t>
            </a:r>
            <a:r>
              <a:rPr lang="ar-MA" sz="2000" b="1" dirty="0" smtClean="0">
                <a:solidFill>
                  <a:srgbClr val="FF0000"/>
                </a:solidFill>
                <a:latin typeface="Times New Roman" panose="02020603050405020304" pitchFamily="18" charset="0"/>
                <a:cs typeface="Times New Roman" panose="02020603050405020304" pitchFamily="18" charset="0"/>
              </a:rPr>
              <a:t>.العوامل اللاحیاتیة  :</a:t>
            </a:r>
            <a:r>
              <a:rPr lang="ar-MA" sz="2000" b="1" dirty="0" smtClean="0">
                <a:latin typeface="Times New Roman" panose="02020603050405020304" pitchFamily="18" charset="0"/>
                <a:cs typeface="Times New Roman" panose="02020603050405020304" pitchFamily="18" charset="0"/>
              </a:rPr>
              <a:t>وتشمل جمیع العوامل الفیزیاویة والكیمائیة  (كدرجة الحرارة ، الضوء الاوكسجین المذاب، التیارات المائیة وغیرها</a:t>
            </a:r>
            <a:r>
              <a:rPr lang="en-US" sz="2000" b="1" dirty="0" smtClean="0">
                <a:latin typeface="Times New Roman" panose="02020603050405020304" pitchFamily="18" charset="0"/>
                <a:cs typeface="Times New Roman" panose="02020603050405020304" pitchFamily="18" charset="0"/>
              </a:rPr>
              <a:t>(</a:t>
            </a:r>
            <a:r>
              <a:rPr lang="ar-MA" sz="2000" b="1" dirty="0" smtClean="0">
                <a:latin typeface="Times New Roman" panose="02020603050405020304" pitchFamily="18" charset="0"/>
                <a:cs typeface="Times New Roman" panose="02020603050405020304" pitchFamily="18" charset="0"/>
              </a:rPr>
              <a:t>. </a:t>
            </a:r>
          </a:p>
          <a:p>
            <a:pPr marL="0" indent="0" algn="r" rtl="1">
              <a:buNone/>
            </a:pPr>
            <a:r>
              <a:rPr lang="en-US" sz="2000" b="1" dirty="0">
                <a:latin typeface="Times New Roman" panose="02020603050405020304" pitchFamily="18" charset="0"/>
                <a:cs typeface="Times New Roman" panose="02020603050405020304" pitchFamily="18" charset="0"/>
              </a:rPr>
              <a:t>2</a:t>
            </a:r>
            <a:r>
              <a:rPr lang="ar-MA" sz="2000" b="1" dirty="0" smtClean="0">
                <a:solidFill>
                  <a:srgbClr val="FF0000"/>
                </a:solidFill>
                <a:latin typeface="Times New Roman" panose="02020603050405020304" pitchFamily="18" charset="0"/>
                <a:cs typeface="Times New Roman" panose="02020603050405020304" pitchFamily="18" charset="0"/>
              </a:rPr>
              <a:t> .العوامل الحیاتیة: </a:t>
            </a:r>
            <a:r>
              <a:rPr lang="ar-MA" sz="2000" b="1" dirty="0" smtClean="0">
                <a:latin typeface="Times New Roman" panose="02020603050405020304" pitchFamily="18" charset="0"/>
                <a:cs typeface="Times New Roman" panose="02020603050405020304" pitchFamily="18" charset="0"/>
              </a:rPr>
              <a:t>وتشمل كافة الاحیاء المائیة المتواجدة في المسطح المائي مثل (الكائنات المنتجة الكائنات المستهلكة الكائنات المحللة)</a:t>
            </a:r>
          </a:p>
          <a:p>
            <a:pPr marL="0" indent="0" algn="r">
              <a:buNone/>
            </a:pPr>
            <a:r>
              <a:rPr lang="ar-MA" sz="2000" b="1" dirty="0" smtClean="0">
                <a:latin typeface="Times New Roman" panose="02020603050405020304" pitchFamily="18" charset="0"/>
                <a:cs typeface="Times New Roman" panose="02020603050405020304" pitchFamily="18" charset="0"/>
              </a:rPr>
              <a:t>توجد قیاسات مختلفة لتقییم حالة میاه الاستزراع السمكي منها ماهو موسمي أو نصف موسمي مثل قیاس المعادن الثقیلة ومنها ماهو یومي أو أسبوعي مثل الاوكسجین الذائب والنتریت  وسنتطرق هنا الى القیاسات الیومیة والاسبوعیة</a:t>
            </a:r>
            <a:endParaRPr lang="en-US" sz="2000" b="1" dirty="0" smtClean="0">
              <a:latin typeface="Times New Roman" panose="02020603050405020304" pitchFamily="18" charset="0"/>
              <a:cs typeface="Times New Roman" panose="02020603050405020304" pitchFamily="18" charset="0"/>
            </a:endParaRPr>
          </a:p>
          <a:p>
            <a:pPr marL="0" indent="0" algn="r">
              <a:buNone/>
            </a:pPr>
            <a:r>
              <a:rPr lang="ar-MA" sz="2000" b="1" dirty="0" smtClean="0">
                <a:solidFill>
                  <a:srgbClr val="FF0000"/>
                </a:solidFill>
                <a:latin typeface="Times New Roman" panose="02020603050405020304" pitchFamily="18" charset="0"/>
                <a:cs typeface="Times New Roman" panose="02020603050405020304" pitchFamily="18" charset="0"/>
              </a:rPr>
              <a:t>أولاً: العوامل الكيميائية :</a:t>
            </a:r>
          </a:p>
          <a:p>
            <a:pPr marL="0" indent="0" algn="r">
              <a:buNone/>
            </a:pPr>
            <a:r>
              <a:rPr lang="ar-MA" sz="2000" b="1" dirty="0" smtClean="0">
                <a:solidFill>
                  <a:srgbClr val="FF0000"/>
                </a:solidFill>
                <a:latin typeface="Times New Roman" panose="02020603050405020304" pitchFamily="18" charset="0"/>
                <a:cs typeface="Times New Roman" panose="02020603050405020304" pitchFamily="18" charset="0"/>
              </a:rPr>
              <a:t>الاكسجين الدائب:</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یعتبر أهم عامل لحیاة الكائنات الحیة وخصوصاً الأسماك في المیاه، عندما یكون مستوى الأكسجین الذائب في المیاه مرتفع وفى الحدود المثلى یكون الحوض السمكي آمن بنسبة كبیرة  جداً یكون في أعلى مستویاته مع شروق الشمس، وذلك تأثراً بعملیة التمثیل الضوئي.</a:t>
            </a: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 .في الأیام الحارة یزداد معدل استهلاك الأكسجین للأسماك نتیجة زیادة النشاط والتمثیل الغذائي وعلى الجانب الآخر يقل استهلاك الأوكسجین في النشاط والتمثیل الغذائي وعلى الجانب الآخر يقل دوبان الأوكسجین في الماء بسبب ارتفاع درجة الحرارة كذلك تنخفض ذوبانه  في المیاه بزیادة الملوحة والرطوبة العالیة.</a:t>
            </a:r>
          </a:p>
          <a:p>
            <a:pPr marL="0" indent="0" algn="r" rtl="1">
              <a:buNone/>
            </a:pPr>
            <a:r>
              <a:rPr lang="ar-MA" sz="2000" b="1" dirty="0" smtClean="0">
                <a:solidFill>
                  <a:srgbClr val="00B0F0"/>
                </a:solidFill>
                <a:latin typeface="Times New Roman" panose="02020603050405020304" pitchFamily="18" charset="0"/>
                <a:cs typeface="Times New Roman" panose="02020603050405020304" pitchFamily="18" charset="0"/>
              </a:rPr>
              <a:t>الحدود المثلى لمستوى الأكسجین الذائب في المیاه ان یكون اكبر من </a:t>
            </a:r>
            <a:r>
              <a:rPr lang="en-US" sz="2000" b="1" dirty="0" smtClean="0">
                <a:solidFill>
                  <a:srgbClr val="00B0F0"/>
                </a:solidFill>
                <a:latin typeface="Times New Roman" panose="02020603050405020304" pitchFamily="18" charset="0"/>
                <a:cs typeface="Times New Roman" panose="02020603050405020304" pitchFamily="18" charset="0"/>
              </a:rPr>
              <a:t>5</a:t>
            </a:r>
            <a:r>
              <a:rPr lang="ar-MA" sz="2000" b="1" dirty="0" smtClean="0">
                <a:solidFill>
                  <a:srgbClr val="00B0F0"/>
                </a:solidFill>
                <a:latin typeface="Times New Roman" panose="02020603050405020304" pitchFamily="18" charset="0"/>
                <a:cs typeface="Times New Roman" panose="02020603050405020304" pitchFamily="18" charset="0"/>
              </a:rPr>
              <a:t>ملجرام في اللتر ويتم قياسة في الحقل مباشررة عن طریق جهاز قیاس الاوكسجین لیعطي قراءة مباشرة </a:t>
            </a:r>
          </a:p>
        </p:txBody>
      </p:sp>
    </p:spTree>
    <p:extLst>
      <p:ext uri="{BB962C8B-B14F-4D97-AF65-F5344CB8AC3E}">
        <p14:creationId xmlns:p14="http://schemas.microsoft.com/office/powerpoint/2010/main" val="1121225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406" y="0"/>
            <a:ext cx="10364451" cy="489857"/>
          </a:xfrm>
        </p:spPr>
        <p:txBody>
          <a:bodyPr>
            <a:normAutofit/>
          </a:bodyPr>
          <a:lstStyle/>
          <a:p>
            <a:pPr algn="ctr" rtl="1"/>
            <a:r>
              <a:rPr lang="ar-MA" sz="2800" dirty="0">
                <a:solidFill>
                  <a:srgbClr val="FF0000"/>
                </a:solidFill>
                <a:latin typeface="Times New Roman" panose="02020603050405020304" pitchFamily="18" charset="0"/>
                <a:cs typeface="Times New Roman" panose="02020603050405020304" pitchFamily="18" charset="0"/>
              </a:rPr>
              <a:t>ت</a:t>
            </a:r>
            <a:r>
              <a:rPr lang="ar-MA" sz="2800" dirty="0" smtClean="0">
                <a:solidFill>
                  <a:srgbClr val="FF0000"/>
                </a:solidFill>
                <a:latin typeface="Times New Roman" panose="02020603050405020304" pitchFamily="18" charset="0"/>
                <a:cs typeface="Times New Roman" panose="02020603050405020304" pitchFamily="18" charset="0"/>
              </a:rPr>
              <a:t> العوامل </a:t>
            </a:r>
            <a:r>
              <a:rPr lang="ar-MA" sz="2800" dirty="0">
                <a:solidFill>
                  <a:srgbClr val="FF0000"/>
                </a:solidFill>
                <a:latin typeface="Times New Roman" panose="02020603050405020304" pitchFamily="18" charset="0"/>
                <a:cs typeface="Times New Roman" panose="02020603050405020304" pitchFamily="18" charset="0"/>
              </a:rPr>
              <a:t>البیئیة المؤثرة في تربیة </a:t>
            </a:r>
            <a:r>
              <a:rPr lang="ar-MA" sz="2800" dirty="0" smtClean="0">
                <a:solidFill>
                  <a:srgbClr val="FF0000"/>
                </a:solidFill>
                <a:latin typeface="Times New Roman" panose="02020603050405020304" pitchFamily="18" charset="0"/>
                <a:cs typeface="Times New Roman" panose="02020603050405020304" pitchFamily="18" charset="0"/>
              </a:rPr>
              <a:t>الأسماك</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551793"/>
            <a:ext cx="12044855" cy="6306207"/>
          </a:xfrm>
        </p:spPr>
        <p:txBody>
          <a:bodyPr>
            <a:noAutofit/>
          </a:bodyPr>
          <a:lstStyle/>
          <a:p>
            <a:pPr algn="r" rtl="1">
              <a:buFont typeface="Wingdings" panose="05000000000000000000" pitchFamily="2" charset="2"/>
              <a:buChar char="v"/>
            </a:pPr>
            <a:r>
              <a:rPr lang="ar-MA" sz="1800" b="1" dirty="0">
                <a:solidFill>
                  <a:srgbClr val="FF0000"/>
                </a:solidFill>
                <a:latin typeface="Times New Roman" panose="02020603050405020304" pitchFamily="18" charset="0"/>
                <a:cs typeface="Times New Roman" panose="02020603050405020304" pitchFamily="18" charset="0"/>
              </a:rPr>
              <a:t>للتحكم في مستوى الاوكسجین بالحوض الى الحد الآمن یجب اتخاذ بعض التدابیر مثل : </a:t>
            </a:r>
          </a:p>
          <a:p>
            <a:pPr marL="0" indent="0" algn="r" rtl="1">
              <a:buNone/>
            </a:pPr>
            <a:r>
              <a:rPr lang="en-US" sz="1800" b="1" dirty="0">
                <a:latin typeface="Times New Roman" panose="02020603050405020304" pitchFamily="18" charset="0"/>
                <a:cs typeface="Times New Roman" panose="02020603050405020304" pitchFamily="18" charset="0"/>
              </a:rPr>
              <a:t>-1</a:t>
            </a:r>
            <a:r>
              <a:rPr lang="ar-MA" sz="1800" b="1" dirty="0">
                <a:latin typeface="Times New Roman" panose="02020603050405020304" pitchFamily="18" charset="0"/>
                <a:cs typeface="Times New Roman" panose="02020603050405020304" pitchFamily="18" charset="0"/>
              </a:rPr>
              <a:t>تجنب الإفراط في استخدام الاسمدة العضویة</a:t>
            </a: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ar-MA"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2</a:t>
            </a:r>
            <a:r>
              <a:rPr lang="ar-MA" sz="1800" b="1" dirty="0">
                <a:latin typeface="Times New Roman" panose="02020603050405020304" pitchFamily="18" charset="0"/>
                <a:cs typeface="Times New Roman" panose="02020603050405020304" pitchFamily="18" charset="0"/>
              </a:rPr>
              <a:t>- التحكم في كمیة النباتات المائیة في الحوض</a:t>
            </a:r>
            <a:endParaRPr lang="en-US" sz="1800" b="1" dirty="0">
              <a:latin typeface="Times New Roman" panose="02020603050405020304" pitchFamily="18" charset="0"/>
              <a:cs typeface="Times New Roman" panose="02020603050405020304" pitchFamily="18" charset="0"/>
            </a:endParaRPr>
          </a:p>
          <a:p>
            <a:pPr marL="0" indent="0" algn="r" rtl="1">
              <a:buNone/>
            </a:pPr>
            <a:r>
              <a:rPr lang="ar-MA"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3</a:t>
            </a:r>
            <a:r>
              <a:rPr lang="ar-MA" sz="1800" b="1" dirty="0">
                <a:latin typeface="Times New Roman" panose="02020603050405020304" pitchFamily="18" charset="0"/>
                <a:cs typeface="Times New Roman" panose="02020603050405020304" pitchFamily="18" charset="0"/>
              </a:rPr>
              <a:t>- متابعة كمیة الطحالب في المیاه </a:t>
            </a:r>
            <a:r>
              <a:rPr lang="en-US" sz="1800" b="1" dirty="0">
                <a:latin typeface="Times New Roman" panose="02020603050405020304" pitchFamily="18" charset="0"/>
                <a:cs typeface="Times New Roman" panose="02020603050405020304" pitchFamily="18" charset="0"/>
              </a:rPr>
              <a:t> 4                                         </a:t>
            </a:r>
            <a:r>
              <a:rPr lang="ar-MA" sz="1800" b="1" dirty="0">
                <a:latin typeface="Times New Roman" panose="02020603050405020304" pitchFamily="18" charset="0"/>
                <a:cs typeface="Times New Roman" panose="02020603050405020304" pitchFamily="18" charset="0"/>
              </a:rPr>
              <a:t>- اضافة ماء جدید للحوض</a:t>
            </a:r>
            <a:endParaRPr lang="en-US" sz="1800" b="1" dirty="0">
              <a:latin typeface="Times New Roman" panose="02020603050405020304" pitchFamily="18" charset="0"/>
              <a:cs typeface="Times New Roman" panose="02020603050405020304" pitchFamily="18" charset="0"/>
            </a:endParaRPr>
          </a:p>
          <a:p>
            <a:pPr marL="0" indent="0" algn="r" rtl="1">
              <a:buNone/>
            </a:pPr>
            <a:r>
              <a:rPr lang="en-US" sz="1800" b="1" dirty="0">
                <a:latin typeface="Times New Roman" panose="02020603050405020304" pitchFamily="18" charset="0"/>
                <a:cs typeface="Times New Roman" panose="02020603050405020304" pitchFamily="18" charset="0"/>
              </a:rPr>
              <a:t>5</a:t>
            </a:r>
            <a:r>
              <a:rPr lang="ar-MA" sz="1800" b="1" dirty="0">
                <a:latin typeface="Times New Roman" panose="02020603050405020304" pitchFamily="18" charset="0"/>
                <a:cs typeface="Times New Roman" panose="02020603050405020304" pitchFamily="18" charset="0"/>
              </a:rPr>
              <a:t> - استخدام الهوایات</a:t>
            </a: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ar-MA"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6</a:t>
            </a:r>
            <a:r>
              <a:rPr lang="ar-MA" sz="1800" b="1" dirty="0">
                <a:latin typeface="Times New Roman" panose="02020603050405020304" pitchFamily="18" charset="0"/>
                <a:cs typeface="Times New Roman" panose="02020603050405020304" pitchFamily="18" charset="0"/>
              </a:rPr>
              <a:t>- تربیة الأسماك في الحوض بكثافة تخزینیة مناسبة</a:t>
            </a:r>
            <a:endParaRPr lang="en-US" sz="1800" b="1" dirty="0">
              <a:latin typeface="Times New Roman" panose="02020603050405020304" pitchFamily="18" charset="0"/>
              <a:cs typeface="Times New Roman" panose="02020603050405020304" pitchFamily="18" charset="0"/>
            </a:endParaRPr>
          </a:p>
          <a:p>
            <a:pPr marL="0" indent="0" algn="r" rtl="1">
              <a:buNone/>
            </a:pPr>
            <a:r>
              <a:rPr lang="en-US" sz="1800" b="1" dirty="0" smtClean="0">
                <a:solidFill>
                  <a:srgbClr val="FF0000"/>
                </a:solidFill>
                <a:latin typeface="Times New Roman" panose="02020603050405020304" pitchFamily="18" charset="0"/>
                <a:cs typeface="Times New Roman" panose="02020603050405020304" pitchFamily="18" charset="0"/>
              </a:rPr>
              <a:t>2</a:t>
            </a:r>
            <a:r>
              <a:rPr lang="ar-MA" sz="1800" b="1" dirty="0" smtClean="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a:t>
            </a:r>
            <a:r>
              <a:rPr lang="ar-MA" sz="1800" b="1" dirty="0" smtClean="0">
                <a:solidFill>
                  <a:srgbClr val="FF0000"/>
                </a:solidFill>
                <a:latin typeface="Times New Roman" panose="02020603050405020304" pitchFamily="18" charset="0"/>
                <a:cs typeface="Times New Roman" panose="02020603050405020304" pitchFamily="18" charset="0"/>
              </a:rPr>
              <a:t> درجة </a:t>
            </a:r>
            <a:r>
              <a:rPr lang="ar-MA" sz="1800" b="1" dirty="0">
                <a:solidFill>
                  <a:srgbClr val="FF0000"/>
                </a:solidFill>
                <a:latin typeface="Times New Roman" panose="02020603050405020304" pitchFamily="18" charset="0"/>
                <a:cs typeface="Times New Roman" panose="02020603050405020304" pitchFamily="18" charset="0"/>
              </a:rPr>
              <a:t>الأس </a:t>
            </a:r>
            <a:r>
              <a:rPr lang="ar-MA" sz="1800" b="1" dirty="0" smtClean="0">
                <a:solidFill>
                  <a:srgbClr val="FF0000"/>
                </a:solidFill>
                <a:latin typeface="Times New Roman" panose="02020603050405020304" pitchFamily="18" charset="0"/>
                <a:cs typeface="Times New Roman" panose="02020603050405020304" pitchFamily="18" charset="0"/>
              </a:rPr>
              <a:t>الهیدروجیني </a:t>
            </a:r>
            <a:r>
              <a:rPr lang="en-US" sz="1800" b="1" dirty="0">
                <a:solidFill>
                  <a:srgbClr val="FF0000"/>
                </a:solidFill>
                <a:latin typeface="Times New Roman" panose="02020603050405020304" pitchFamily="18" charset="0"/>
                <a:cs typeface="Times New Roman" panose="02020603050405020304" pitchFamily="18" charset="0"/>
              </a:rPr>
              <a:t>pH</a:t>
            </a:r>
            <a:endParaRPr lang="ar-MA" sz="18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MA" sz="1800" b="1" dirty="0" smtClean="0">
                <a:solidFill>
                  <a:srgbClr val="0070C0"/>
                </a:solidFill>
                <a:latin typeface="Times New Roman" panose="02020603050405020304" pitchFamily="18" charset="0"/>
                <a:cs typeface="Times New Roman" panose="02020603050405020304" pitchFamily="18" charset="0"/>
              </a:rPr>
              <a:t>یشیر </a:t>
            </a:r>
            <a:r>
              <a:rPr lang="ar-MA" sz="1800" b="1" dirty="0">
                <a:solidFill>
                  <a:srgbClr val="0070C0"/>
                </a:solidFill>
                <a:latin typeface="Times New Roman" panose="02020603050405020304" pitchFamily="18" charset="0"/>
                <a:cs typeface="Times New Roman" panose="02020603050405020304" pitchFamily="18" charset="0"/>
              </a:rPr>
              <a:t>إلى تركیز أیون الهیدروجین في الماء .كلما زادت قیمة الاس الهیدروجیني كان الوسط  قاعدي وبالعكس.</a:t>
            </a:r>
          </a:p>
          <a:p>
            <a:pPr marL="0" indent="0" algn="r" rtl="1">
              <a:buNone/>
            </a:pPr>
            <a:r>
              <a:rPr lang="ar-MA" sz="1800" b="1" dirty="0">
                <a:solidFill>
                  <a:srgbClr val="0070C0"/>
                </a:solidFill>
                <a:latin typeface="Times New Roman" panose="02020603050405020304" pitchFamily="18" charset="0"/>
                <a:cs typeface="Times New Roman" panose="02020603050405020304" pitchFamily="18" charset="0"/>
              </a:rPr>
              <a:t>یكون الاس الهیدروجیني في أعلى مستویاته مع غروب الشمس ویكون في أدنى مستویاته مع شروق الشمس، وذلك تأثرا بعملیة التمثیل الضوئي </a:t>
            </a:r>
            <a:r>
              <a:rPr lang="ar-MA" sz="1800" b="1" dirty="0" smtClean="0">
                <a:solidFill>
                  <a:srgbClr val="0070C0"/>
                </a:solidFill>
                <a:latin typeface="Times New Roman" panose="02020603050405020304" pitchFamily="18" charset="0"/>
                <a:cs typeface="Times New Roman" panose="02020603050405020304" pitchFamily="18" charset="0"/>
              </a:rPr>
              <a:t>الفرق </a:t>
            </a:r>
            <a:r>
              <a:rPr lang="ar-MA" sz="1800" b="1" dirty="0">
                <a:solidFill>
                  <a:srgbClr val="0070C0"/>
                </a:solidFill>
                <a:latin typeface="Times New Roman" panose="02020603050405020304" pitchFamily="18" charset="0"/>
                <a:cs typeface="Times New Roman" panose="02020603050405020304" pitchFamily="18" charset="0"/>
              </a:rPr>
              <a:t>الكبیر بین قراءة الشروق والغروب  یدل على مستوى كثافة الطحالب بالحوض. </a:t>
            </a:r>
            <a:endParaRPr lang="ar-MA" sz="1800" b="1" dirty="0" smtClean="0">
              <a:solidFill>
                <a:srgbClr val="0070C0"/>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rgbClr val="FF0000"/>
                </a:solidFill>
                <a:latin typeface="Times New Roman" panose="02020603050405020304" pitchFamily="18" charset="0"/>
                <a:cs typeface="Times New Roman" panose="02020603050405020304" pitchFamily="18" charset="0"/>
              </a:rPr>
              <a:t>المشاكل </a:t>
            </a:r>
            <a:r>
              <a:rPr lang="ar-MA" sz="1800" b="1" dirty="0">
                <a:solidFill>
                  <a:srgbClr val="FF0000"/>
                </a:solidFill>
                <a:latin typeface="Times New Roman" panose="02020603050405020304" pitchFamily="18" charset="0"/>
                <a:cs typeface="Times New Roman" panose="02020603050405020304" pitchFamily="18" charset="0"/>
              </a:rPr>
              <a:t>الناتجة من ارتفاع او </a:t>
            </a:r>
            <a:r>
              <a:rPr lang="ar-MA" sz="1800" b="1" dirty="0" smtClean="0">
                <a:solidFill>
                  <a:srgbClr val="FF0000"/>
                </a:solidFill>
                <a:latin typeface="Times New Roman" panose="02020603050405020304" pitchFamily="18" charset="0"/>
                <a:cs typeface="Times New Roman" panose="02020603050405020304" pitchFamily="18" charset="0"/>
              </a:rPr>
              <a:t>انخفاض </a:t>
            </a:r>
            <a:r>
              <a:rPr lang="en-US" sz="1800" b="1" dirty="0" smtClean="0">
                <a:solidFill>
                  <a:srgbClr val="FF0000"/>
                </a:solidFill>
                <a:latin typeface="Times New Roman" panose="02020603050405020304" pitchFamily="18" charset="0"/>
                <a:cs typeface="Times New Roman" panose="02020603050405020304" pitchFamily="18" charset="0"/>
              </a:rPr>
              <a:t>pH</a:t>
            </a:r>
            <a:endParaRPr lang="en-US" sz="18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rgbClr val="002060"/>
                </a:solidFill>
                <a:latin typeface="Times New Roman" panose="02020603050405020304" pitchFamily="18" charset="0"/>
                <a:cs typeface="Times New Roman" panose="02020603050405020304" pitchFamily="18" charset="0"/>
              </a:rPr>
              <a:t>بزیادة درجة ال </a:t>
            </a:r>
            <a:r>
              <a:rPr lang="en-US" sz="1800" b="1" dirty="0" smtClean="0">
                <a:solidFill>
                  <a:srgbClr val="002060"/>
                </a:solidFill>
                <a:latin typeface="Times New Roman" panose="02020603050405020304" pitchFamily="18" charset="0"/>
                <a:cs typeface="Times New Roman" panose="02020603050405020304" pitchFamily="18" charset="0"/>
              </a:rPr>
              <a:t>pH</a:t>
            </a:r>
            <a:r>
              <a:rPr lang="ar-MA" sz="1800" b="1" dirty="0" smtClean="0">
                <a:solidFill>
                  <a:srgbClr val="002060"/>
                </a:solidFill>
                <a:latin typeface="Times New Roman" panose="02020603050405020304" pitchFamily="18" charset="0"/>
                <a:cs typeface="Times New Roman" panose="02020603050405020304" pitchFamily="18" charset="0"/>
              </a:rPr>
              <a:t>تزداد </a:t>
            </a:r>
            <a:r>
              <a:rPr lang="ar-MA" sz="1800" b="1" dirty="0">
                <a:solidFill>
                  <a:srgbClr val="002060"/>
                </a:solidFill>
                <a:latin typeface="Times New Roman" panose="02020603050405020304" pitchFamily="18" charset="0"/>
                <a:cs typeface="Times New Roman" panose="02020603050405020304" pitchFamily="18" charset="0"/>
              </a:rPr>
              <a:t>سمیة الأمونیا في المیاه. </a:t>
            </a:r>
            <a:r>
              <a:rPr lang="ar-MA" sz="1800" b="1" dirty="0" smtClean="0">
                <a:solidFill>
                  <a:srgbClr val="002060"/>
                </a:solidFill>
                <a:latin typeface="Times New Roman" panose="02020603050405020304" pitchFamily="18" charset="0"/>
                <a:cs typeface="Times New Roman" panose="02020603050405020304" pitchFamily="18" charset="0"/>
              </a:rPr>
              <a:t>انخفاض</a:t>
            </a:r>
            <a:r>
              <a:rPr lang="ar-MA" sz="1800" b="1" dirty="0">
                <a:solidFill>
                  <a:srgbClr val="002060"/>
                </a:solidFill>
                <a:latin typeface="Times New Roman" panose="02020603050405020304" pitchFamily="18" charset="0"/>
                <a:cs typeface="Times New Roman" panose="02020603050405020304" pitchFamily="18" charset="0"/>
              </a:rPr>
              <a:t>ه</a:t>
            </a:r>
            <a:r>
              <a:rPr lang="ar-MA" sz="1800" b="1" dirty="0" smtClean="0">
                <a:solidFill>
                  <a:srgbClr val="002060"/>
                </a:solidFill>
                <a:latin typeface="Times New Roman" panose="02020603050405020304" pitchFamily="18" charset="0"/>
                <a:cs typeface="Times New Roman" panose="02020603050405020304" pitchFamily="18" charset="0"/>
              </a:rPr>
              <a:t> یقلل </a:t>
            </a:r>
            <a:r>
              <a:rPr lang="ar-MA" sz="1800" b="1" dirty="0">
                <a:solidFill>
                  <a:srgbClr val="002060"/>
                </a:solidFill>
                <a:latin typeface="Times New Roman" panose="02020603050405020304" pitchFamily="18" charset="0"/>
                <a:cs typeface="Times New Roman" panose="02020603050405020304" pitchFamily="18" charset="0"/>
              </a:rPr>
              <a:t>من نسبة الفسفور غیر </a:t>
            </a:r>
            <a:r>
              <a:rPr lang="ar-MA" sz="1800" b="1" dirty="0" smtClean="0">
                <a:solidFill>
                  <a:srgbClr val="002060"/>
                </a:solidFill>
                <a:latin typeface="Times New Roman" panose="02020603050405020304" pitchFamily="18" charset="0"/>
                <a:cs typeface="Times New Roman" panose="02020603050405020304" pitchFamily="18" charset="0"/>
              </a:rPr>
              <a:t>العضوي </a:t>
            </a:r>
            <a:r>
              <a:rPr lang="ar-MA" sz="1800" b="1" dirty="0">
                <a:solidFill>
                  <a:srgbClr val="002060"/>
                </a:solidFill>
                <a:latin typeface="Times New Roman" panose="02020603050405020304" pitchFamily="18" charset="0"/>
                <a:cs typeface="Times New Roman" panose="02020603050405020304" pitchFamily="18" charset="0"/>
              </a:rPr>
              <a:t>الذائب في .المیاه مما یؤثر على نمو الطحالب وأیضا یؤدى إلى ذوبانیة المعادن الثقیلة من التربة إلى المیاه وتزداد سمیتها </a:t>
            </a:r>
            <a:r>
              <a:rPr lang="ar-MA" sz="1800" b="1" dirty="0" smtClean="0">
                <a:solidFill>
                  <a:srgbClr val="002060"/>
                </a:solidFill>
                <a:latin typeface="Times New Roman" panose="02020603050405020304" pitchFamily="18" charset="0"/>
                <a:cs typeface="Times New Roman" panose="02020603050405020304" pitchFamily="18" charset="0"/>
              </a:rPr>
              <a:t>والحدود </a:t>
            </a:r>
            <a:r>
              <a:rPr lang="ar-MA" sz="1800" b="1" dirty="0">
                <a:solidFill>
                  <a:srgbClr val="002060"/>
                </a:solidFill>
                <a:latin typeface="Times New Roman" panose="02020603050405020304" pitchFamily="18" charset="0"/>
                <a:cs typeface="Times New Roman" panose="02020603050405020304" pitchFamily="18" charset="0"/>
              </a:rPr>
              <a:t>المثلى </a:t>
            </a:r>
            <a:r>
              <a:rPr lang="ar-MA" sz="1800" b="1" dirty="0" smtClean="0">
                <a:solidFill>
                  <a:srgbClr val="002060"/>
                </a:solidFill>
                <a:latin typeface="Times New Roman" panose="02020603050405020304" pitchFamily="18" charset="0"/>
                <a:cs typeface="Times New Roman" panose="02020603050405020304" pitchFamily="18" charset="0"/>
              </a:rPr>
              <a:t>في </a:t>
            </a:r>
            <a:r>
              <a:rPr lang="ar-MA" sz="1800" b="1" dirty="0">
                <a:solidFill>
                  <a:srgbClr val="002060"/>
                </a:solidFill>
                <a:latin typeface="Times New Roman" panose="02020603050405020304" pitchFamily="18" charset="0"/>
                <a:cs typeface="Times New Roman" panose="02020603050405020304" pitchFamily="18" charset="0"/>
              </a:rPr>
              <a:t>الاستزراع السمكي </a:t>
            </a:r>
            <a:r>
              <a:rPr lang="ar-MA" sz="1800" b="1" dirty="0" smtClean="0">
                <a:solidFill>
                  <a:srgbClr val="002060"/>
                </a:solidFill>
                <a:latin typeface="Times New Roman" panose="02020603050405020304" pitchFamily="18" charset="0"/>
                <a:cs typeface="Times New Roman" panose="02020603050405020304" pitchFamily="18" charset="0"/>
              </a:rPr>
              <a:t>من</a:t>
            </a:r>
            <a:r>
              <a:rPr lang="en-US" sz="1800" b="1" dirty="0">
                <a:solidFill>
                  <a:srgbClr val="002060"/>
                </a:solidFill>
                <a:latin typeface="Times New Roman" panose="02020603050405020304" pitchFamily="18" charset="0"/>
                <a:cs typeface="Times New Roman" panose="02020603050405020304" pitchFamily="18" charset="0"/>
              </a:rPr>
              <a:t> pH</a:t>
            </a:r>
            <a:r>
              <a:rPr lang="ar-MA" sz="1800" b="1" dirty="0" smtClean="0">
                <a:solidFill>
                  <a:srgbClr val="002060"/>
                </a:solidFill>
                <a:latin typeface="Times New Roman" panose="02020603050405020304" pitchFamily="18" charset="0"/>
                <a:cs typeface="Times New Roman" panose="02020603050405020304" pitchFamily="18" charset="0"/>
              </a:rPr>
              <a:t> تتراوح مابين </a:t>
            </a:r>
            <a:r>
              <a:rPr lang="en-US" sz="1800" b="1" dirty="0" smtClean="0">
                <a:solidFill>
                  <a:srgbClr val="002060"/>
                </a:solidFill>
                <a:latin typeface="Times New Roman" panose="02020603050405020304" pitchFamily="18" charset="0"/>
                <a:cs typeface="Times New Roman" panose="02020603050405020304" pitchFamily="18" charset="0"/>
              </a:rPr>
              <a:t>9-6.5</a:t>
            </a:r>
            <a:endParaRPr lang="ar-MA" sz="1800" b="1" dirty="0">
              <a:solidFill>
                <a:srgbClr val="002060"/>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وعند </a:t>
            </a:r>
            <a:r>
              <a:rPr lang="ar-MA" sz="1800" b="1" dirty="0">
                <a:solidFill>
                  <a:schemeClr val="accent5">
                    <a:lumMod val="75000"/>
                  </a:schemeClr>
                </a:solidFill>
                <a:latin typeface="Times New Roman" panose="02020603050405020304" pitchFamily="18" charset="0"/>
                <a:cs typeface="Times New Roman" panose="02020603050405020304" pitchFamily="18" charset="0"/>
              </a:rPr>
              <a:t>ارتفاع نسبة ال </a:t>
            </a:r>
            <a:r>
              <a:rPr lang="en-US" sz="1800" b="1" dirty="0">
                <a:solidFill>
                  <a:schemeClr val="accent5">
                    <a:lumMod val="75000"/>
                  </a:schemeClr>
                </a:solidFill>
                <a:latin typeface="Times New Roman" panose="02020603050405020304" pitchFamily="18" charset="0"/>
                <a:cs typeface="Times New Roman" panose="02020603050405020304" pitchFamily="18" charset="0"/>
              </a:rPr>
              <a:t>pH</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 یمكن </a:t>
            </a:r>
            <a:r>
              <a:rPr lang="ar-MA" sz="1800" b="1" dirty="0">
                <a:solidFill>
                  <a:schemeClr val="accent5">
                    <a:lumMod val="75000"/>
                  </a:schemeClr>
                </a:solidFill>
                <a:latin typeface="Times New Roman" panose="02020603050405020304" pitchFamily="18" charset="0"/>
                <a:cs typeface="Times New Roman" panose="02020603050405020304" pitchFamily="18" charset="0"/>
              </a:rPr>
              <a:t>خفضها عن طریق إضافة الجبس الزراعي، وعند </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انخفاضه یمكن </a:t>
            </a:r>
            <a:r>
              <a:rPr lang="ar-MA" sz="1800" b="1" dirty="0">
                <a:solidFill>
                  <a:schemeClr val="accent5">
                    <a:lumMod val="75000"/>
                  </a:schemeClr>
                </a:solidFill>
                <a:latin typeface="Times New Roman" panose="02020603050405020304" pitchFamily="18" charset="0"/>
                <a:cs typeface="Times New Roman" panose="02020603050405020304" pitchFamily="18" charset="0"/>
              </a:rPr>
              <a:t>إضافة الجیر الحي لتصحیح </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انخفاض</a:t>
            </a:r>
          </a:p>
          <a:p>
            <a:pPr marL="0" indent="0" algn="r" rtl="1">
              <a:buNone/>
            </a:pPr>
            <a:r>
              <a:rPr lang="ar-MA" sz="1800" b="1" dirty="0">
                <a:solidFill>
                  <a:schemeClr val="accent5">
                    <a:lumMod val="75000"/>
                  </a:schemeClr>
                </a:solidFill>
                <a:latin typeface="Times New Roman" panose="02020603050405020304" pitchFamily="18" charset="0"/>
                <a:cs typeface="Times New Roman" panose="02020603050405020304" pitchFamily="18" charset="0"/>
              </a:rPr>
              <a:t>ما هو الجبس الزراعي؟ هو منتج طبيعي نقي من كبريتات الكالسيوم المائية تصل نقاوته الى 99% و ذو نعومة عالية جداً ويتميز بأنه أبيض اللون و جاف تماما. و هو مصدر أساسي للكالسيوم الذائب المستخدم في استصلاح و تحسين صفات التربة القلوية والقلوية </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الملحيه.</a:t>
            </a:r>
          </a:p>
          <a:p>
            <a:pPr marL="0" indent="0" algn="r" rtl="1">
              <a:buNone/>
            </a:pP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ويطلق </a:t>
            </a:r>
            <a:r>
              <a:rPr lang="ar-MA" sz="1800" b="1" dirty="0">
                <a:solidFill>
                  <a:schemeClr val="accent5">
                    <a:lumMod val="75000"/>
                  </a:schemeClr>
                </a:solidFill>
                <a:latin typeface="Times New Roman" panose="02020603050405020304" pitchFamily="18" charset="0"/>
                <a:cs typeface="Times New Roman" panose="02020603050405020304" pitchFamily="18" charset="0"/>
              </a:rPr>
              <a:t>على الجير الحي أيضًا أكسيد الكالسيوم </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ويستخدم </a:t>
            </a:r>
            <a:r>
              <a:rPr lang="ar-MA" sz="1800" b="1" dirty="0">
                <a:solidFill>
                  <a:schemeClr val="accent5">
                    <a:lumMod val="75000"/>
                  </a:schemeClr>
                </a:solidFill>
                <a:latin typeface="Times New Roman" panose="02020603050405020304" pitchFamily="18" charset="0"/>
                <a:cs typeface="Times New Roman" panose="02020603050405020304" pitchFamily="18" charset="0"/>
              </a:rPr>
              <a:t>كمحسّن </a:t>
            </a:r>
            <a:r>
              <a:rPr lang="ar-MA" sz="1800" b="1" dirty="0" smtClean="0">
                <a:solidFill>
                  <a:schemeClr val="accent5">
                    <a:lumMod val="75000"/>
                  </a:schemeClr>
                </a:solidFill>
                <a:latin typeface="Times New Roman" panose="02020603050405020304" pitchFamily="18" charset="0"/>
                <a:cs typeface="Times New Roman" panose="02020603050405020304" pitchFamily="18" charset="0"/>
              </a:rPr>
              <a:t>للتربة الحامضية.</a:t>
            </a:r>
            <a:endParaRPr lang="ar-MA" sz="18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53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195" y="0"/>
            <a:ext cx="10364451" cy="579662"/>
          </a:xfrm>
        </p:spPr>
        <p:txBody>
          <a:bodyPr>
            <a:normAutofit/>
          </a:bodyPr>
          <a:lstStyle/>
          <a:p>
            <a:pPr algn="ctr"/>
            <a:r>
              <a:rPr lang="ar-MA" sz="2800" b="1" dirty="0">
                <a:solidFill>
                  <a:srgbClr val="FF0000"/>
                </a:solidFill>
                <a:latin typeface="Times New Roman" panose="02020603050405020304" pitchFamily="18" charset="0"/>
                <a:cs typeface="Times New Roman" panose="02020603050405020304" pitchFamily="18" charset="0"/>
              </a:rPr>
              <a:t>ت العوامل البیئیة المؤثرة في تربیة الأسماك</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579662"/>
            <a:ext cx="12192001" cy="6278338"/>
          </a:xfrm>
        </p:spPr>
        <p:txBody>
          <a:bodyPr>
            <a:noAutofit/>
          </a:bodyPr>
          <a:lstStyle/>
          <a:p>
            <a:pPr marL="0" indent="0" algn="r" rtl="1">
              <a:buNone/>
            </a:pPr>
            <a:r>
              <a:rPr lang="ar-MA" sz="1800" b="1" dirty="0">
                <a:solidFill>
                  <a:srgbClr val="FF0000"/>
                </a:solidFill>
                <a:latin typeface="Times New Roman" panose="02020603050405020304" pitchFamily="18" charset="0"/>
                <a:cs typeface="Times New Roman" panose="02020603050405020304" pitchFamily="18" charset="0"/>
              </a:rPr>
              <a:t>3 </a:t>
            </a:r>
            <a:r>
              <a:rPr lang="en-US" sz="1800" b="1" dirty="0">
                <a:solidFill>
                  <a:srgbClr val="FF0000"/>
                </a:solidFill>
                <a:latin typeface="Times New Roman" panose="02020603050405020304" pitchFamily="18" charset="0"/>
                <a:cs typeface="Times New Roman" panose="02020603050405020304" pitchFamily="18" charset="0"/>
              </a:rPr>
              <a:t>-</a:t>
            </a:r>
            <a:r>
              <a:rPr lang="ar-MA" sz="1800" b="1" dirty="0">
                <a:solidFill>
                  <a:srgbClr val="FF0000"/>
                </a:solidFill>
                <a:latin typeface="Times New Roman" panose="02020603050405020304" pitchFamily="18" charset="0"/>
                <a:cs typeface="Times New Roman" panose="02020603050405020304" pitchFamily="18" charset="0"/>
              </a:rPr>
              <a:t> الأمونيا</a:t>
            </a:r>
          </a:p>
          <a:p>
            <a:pPr marL="0" indent="0" algn="r" rtl="1">
              <a:buNone/>
            </a:pPr>
            <a:r>
              <a:rPr lang="ar-MA" sz="1800" b="1" dirty="0">
                <a:solidFill>
                  <a:schemeClr val="accent3">
                    <a:lumMod val="75000"/>
                  </a:schemeClr>
                </a:solidFill>
                <a:latin typeface="Times New Roman" panose="02020603050405020304" pitchFamily="18" charset="0"/>
                <a:cs typeface="Times New Roman" panose="02020603050405020304" pitchFamily="18" charset="0"/>
              </a:rPr>
              <a:t>أحد أهم العوامل المؤثرة على جودة المیاه وعلى الكائنات الحیة الموجودة بها مصدر الأمونیا في الأحواض هو تحلل المواد العضویة بالبكتیریا في وجود الاوكسجین وفضلات الأسماك والكائنات المائیة تكون في صورتین بالمیاه صورة متأینة  </a:t>
            </a:r>
            <a:r>
              <a:rPr lang="en-US" sz="1800" b="1" dirty="0">
                <a:solidFill>
                  <a:schemeClr val="accent3">
                    <a:lumMod val="75000"/>
                  </a:schemeClr>
                </a:solidFill>
                <a:latin typeface="Times New Roman" panose="02020603050405020304" pitchFamily="18" charset="0"/>
                <a:cs typeface="Times New Roman" panose="02020603050405020304" pitchFamily="18" charset="0"/>
              </a:rPr>
              <a:t>NH4 </a:t>
            </a:r>
            <a:r>
              <a:rPr lang="ar-MA" sz="1800" b="1" dirty="0">
                <a:solidFill>
                  <a:schemeClr val="accent3">
                    <a:lumMod val="75000"/>
                  </a:schemeClr>
                </a:solidFill>
                <a:latin typeface="Times New Roman" panose="02020603050405020304" pitchFamily="18" charset="0"/>
                <a:cs typeface="Times New Roman" panose="02020603050405020304" pitchFamily="18" charset="0"/>
              </a:rPr>
              <a:t>وصورة غیر متأینة </a:t>
            </a:r>
            <a:r>
              <a:rPr lang="en-US" sz="1800" b="1" dirty="0">
                <a:solidFill>
                  <a:schemeClr val="accent3">
                    <a:lumMod val="75000"/>
                  </a:schemeClr>
                </a:solidFill>
                <a:latin typeface="Times New Roman" panose="02020603050405020304" pitchFamily="18" charset="0"/>
                <a:cs typeface="Times New Roman" panose="02020603050405020304" pitchFamily="18" charset="0"/>
              </a:rPr>
              <a:t>NH3 </a:t>
            </a:r>
            <a:r>
              <a:rPr lang="ar-MA" sz="1800" b="1" dirty="0">
                <a:solidFill>
                  <a:schemeClr val="accent3">
                    <a:lumMod val="75000"/>
                  </a:schemeClr>
                </a:solidFill>
                <a:latin typeface="Times New Roman" panose="02020603050405020304" pitchFamily="18" charset="0"/>
                <a:cs typeface="Times New Roman" panose="02020603050405020304" pitchFamily="18" charset="0"/>
              </a:rPr>
              <a:t> وهي الصورة السامة یجب ان لا تزید نسبة الأمونیا الغیر متأینة عن </a:t>
            </a:r>
            <a:r>
              <a:rPr lang="en-US" sz="1800" b="1" dirty="0">
                <a:solidFill>
                  <a:schemeClr val="accent3">
                    <a:lumMod val="75000"/>
                  </a:schemeClr>
                </a:solidFill>
                <a:latin typeface="Times New Roman" panose="02020603050405020304" pitchFamily="18" charset="0"/>
                <a:cs typeface="Times New Roman" panose="02020603050405020304" pitchFamily="18" charset="0"/>
              </a:rPr>
              <a:t>0.06</a:t>
            </a:r>
            <a:r>
              <a:rPr lang="ar-MA" sz="1800" b="1" dirty="0">
                <a:solidFill>
                  <a:schemeClr val="accent3">
                    <a:lumMod val="75000"/>
                  </a:schemeClr>
                </a:solidFill>
                <a:latin typeface="Times New Roman" panose="02020603050405020304" pitchFamily="18" charset="0"/>
                <a:cs typeface="Times New Roman" panose="02020603050405020304" pitchFamily="18" charset="0"/>
              </a:rPr>
              <a:t> ملجم / لتر ووجد ان ارتفاع الأمونیا وانخفاض نسبة الأوكسجین الذائب في فصل الصیف هي أهم العوامل التي تسبب وفیات بكمیات كبیرة. بزیادة ال </a:t>
            </a:r>
            <a:r>
              <a:rPr lang="en-US" sz="1800" b="1" dirty="0">
                <a:solidFill>
                  <a:schemeClr val="accent3">
                    <a:lumMod val="75000"/>
                  </a:schemeClr>
                </a:solidFill>
                <a:latin typeface="Times New Roman" panose="02020603050405020304" pitchFamily="18" charset="0"/>
                <a:cs typeface="Times New Roman" panose="02020603050405020304" pitchFamily="18" charset="0"/>
              </a:rPr>
              <a:t>pH</a:t>
            </a:r>
            <a:r>
              <a:rPr lang="ar-MA" sz="1800" b="1" dirty="0">
                <a:solidFill>
                  <a:schemeClr val="accent3">
                    <a:lumMod val="75000"/>
                  </a:schemeClr>
                </a:solidFill>
                <a:latin typeface="Times New Roman" panose="02020603050405020304" pitchFamily="18" charset="0"/>
                <a:cs typeface="Times New Roman" panose="02020603050405020304" pitchFamily="18" charset="0"/>
              </a:rPr>
              <a:t>  . والحرارة تزداد نسبة الأمونیا السامة في المیاه بانخفاض مستوى الأكسجین بالمیاه تزداد سمیة الأمونیا بدرجة كبیرة </a:t>
            </a:r>
            <a:r>
              <a:rPr lang="ar-MA" sz="1800" b="1" dirty="0">
                <a:solidFill>
                  <a:srgbClr val="FF0000"/>
                </a:solidFill>
                <a:latin typeface="Times New Roman" panose="02020603050405020304" pitchFamily="18" charset="0"/>
                <a:cs typeface="Times New Roman" panose="02020603050405020304" pitchFamily="18" charset="0"/>
              </a:rPr>
              <a:t>یوجد عدة خطوات یمكن تنفیذها للحد من ارتفاع نسبة الامونیا  </a:t>
            </a:r>
            <a:r>
              <a:rPr lang="ar-MA" sz="1800" b="1" dirty="0">
                <a:solidFill>
                  <a:schemeClr val="accent3">
                    <a:lumMod val="75000"/>
                  </a:schemeClr>
                </a:solidFill>
                <a:latin typeface="Times New Roman" panose="02020603050405020304" pitchFamily="18" charset="0"/>
                <a:cs typeface="Times New Roman" panose="02020603050405020304" pitchFamily="18" charset="0"/>
              </a:rPr>
              <a:t>. </a:t>
            </a:r>
            <a:endParaRPr lang="en-US" sz="1800" b="1" dirty="0">
              <a:solidFill>
                <a:schemeClr val="accent3">
                  <a:lumMod val="75000"/>
                </a:schemeClr>
              </a:solidFill>
              <a:latin typeface="Times New Roman" panose="02020603050405020304" pitchFamily="18" charset="0"/>
              <a:cs typeface="Times New Roman" panose="02020603050405020304" pitchFamily="18" charset="0"/>
            </a:endParaRPr>
          </a:p>
          <a:p>
            <a:pPr marL="0" indent="0" algn="r" rtl="1">
              <a:buNone/>
            </a:pPr>
            <a:r>
              <a:rPr lang="en-US" sz="1800" b="1" dirty="0">
                <a:latin typeface="Times New Roman" panose="02020603050405020304" pitchFamily="18" charset="0"/>
                <a:cs typeface="Times New Roman" panose="02020603050405020304" pitchFamily="18" charset="0"/>
              </a:rPr>
              <a:t>1</a:t>
            </a:r>
            <a:r>
              <a:rPr lang="ar-MA" sz="1800" b="1" dirty="0">
                <a:solidFill>
                  <a:srgbClr val="00B050"/>
                </a:solidFill>
                <a:latin typeface="Times New Roman" panose="02020603050405020304" pitchFamily="18" charset="0"/>
                <a:cs typeface="Times New Roman" panose="02020603050405020304" pitchFamily="18" charset="0"/>
              </a:rPr>
              <a:t>- تقلیل كمیات العلف أو وقف التغذیة بالكامل .   </a:t>
            </a:r>
            <a:r>
              <a:rPr lang="en-US" sz="1800" b="1" dirty="0" smtClean="0">
                <a:solidFill>
                  <a:srgbClr val="00B050"/>
                </a:solidFill>
                <a:latin typeface="Times New Roman" panose="02020603050405020304" pitchFamily="18" charset="0"/>
                <a:cs typeface="Times New Roman" panose="02020603050405020304" pitchFamily="18" charset="0"/>
              </a:rPr>
              <a:t>   </a:t>
            </a:r>
            <a:r>
              <a:rPr lang="ar-MA" sz="1800" b="1" dirty="0" smtClean="0">
                <a:solidFill>
                  <a:srgbClr val="00B050"/>
                </a:solidFill>
                <a:latin typeface="Times New Roman" panose="02020603050405020304" pitchFamily="18" charset="0"/>
                <a:cs typeface="Times New Roman" panose="02020603050405020304" pitchFamily="18" charset="0"/>
              </a:rPr>
              <a:t>      </a:t>
            </a:r>
            <a:r>
              <a:rPr lang="en-US" sz="1800" b="1" dirty="0" smtClean="0">
                <a:solidFill>
                  <a:srgbClr val="00B050"/>
                </a:solidFill>
                <a:latin typeface="Times New Roman" panose="02020603050405020304" pitchFamily="18" charset="0"/>
                <a:cs typeface="Times New Roman" panose="02020603050405020304" pitchFamily="18" charset="0"/>
              </a:rPr>
              <a:t> </a:t>
            </a:r>
            <a:r>
              <a:rPr lang="en-US" sz="1800" b="1" dirty="0">
                <a:solidFill>
                  <a:srgbClr val="00B050"/>
                </a:solidFill>
                <a:latin typeface="Times New Roman" panose="02020603050405020304" pitchFamily="18" charset="0"/>
                <a:cs typeface="Times New Roman" panose="02020603050405020304" pitchFamily="18" charset="0"/>
              </a:rPr>
              <a:t>2</a:t>
            </a:r>
            <a:r>
              <a:rPr lang="ar-MA" sz="1800" b="1" dirty="0">
                <a:solidFill>
                  <a:srgbClr val="00B050"/>
                </a:solidFill>
                <a:latin typeface="Times New Roman" panose="02020603050405020304" pitchFamily="18" charset="0"/>
                <a:cs typeface="Times New Roman" panose="02020603050405020304" pitchFamily="18" charset="0"/>
              </a:rPr>
              <a:t>- تغییر المیاه وإدخال میاه جدیدة . </a:t>
            </a:r>
            <a:r>
              <a:rPr lang="en-US" sz="1800" b="1" dirty="0">
                <a:solidFill>
                  <a:srgbClr val="00B050"/>
                </a:solidFill>
                <a:latin typeface="Times New Roman" panose="02020603050405020304" pitchFamily="18" charset="0"/>
                <a:cs typeface="Times New Roman" panose="02020603050405020304" pitchFamily="18" charset="0"/>
              </a:rPr>
              <a:t>3         </a:t>
            </a:r>
            <a:r>
              <a:rPr lang="ar-MA" sz="1800" b="1" dirty="0">
                <a:solidFill>
                  <a:srgbClr val="00B050"/>
                </a:solidFill>
                <a:latin typeface="Times New Roman" panose="02020603050405020304" pitchFamily="18" charset="0"/>
                <a:cs typeface="Times New Roman" panose="02020603050405020304" pitchFamily="18" charset="0"/>
              </a:rPr>
              <a:t> </a:t>
            </a:r>
            <a:r>
              <a:rPr lang="ar-MA" sz="1800" b="1" dirty="0" smtClean="0">
                <a:solidFill>
                  <a:srgbClr val="00B050"/>
                </a:solidFill>
                <a:latin typeface="Times New Roman" panose="02020603050405020304" pitchFamily="18" charset="0"/>
                <a:cs typeface="Times New Roman" panose="02020603050405020304" pitchFamily="18" charset="0"/>
              </a:rPr>
              <a:t>- </a:t>
            </a:r>
            <a:r>
              <a:rPr lang="ar-MA" sz="1800" b="1" dirty="0">
                <a:solidFill>
                  <a:srgbClr val="00B050"/>
                </a:solidFill>
                <a:latin typeface="Times New Roman" panose="02020603050405020304" pitchFamily="18" charset="0"/>
                <a:cs typeface="Times New Roman" panose="02020603050405020304" pitchFamily="18" charset="0"/>
              </a:rPr>
              <a:t>تهویة الحوض عن طریق الهوایات مثلا. </a:t>
            </a:r>
            <a:endParaRPr lang="en-US" sz="1800" b="1" dirty="0">
              <a:solidFill>
                <a:srgbClr val="00B050"/>
              </a:solidFill>
              <a:latin typeface="Times New Roman" panose="02020603050405020304" pitchFamily="18" charset="0"/>
              <a:cs typeface="Times New Roman" panose="02020603050405020304" pitchFamily="18" charset="0"/>
            </a:endParaRPr>
          </a:p>
          <a:p>
            <a:pPr marL="0" indent="0" algn="r" rtl="1">
              <a:buNone/>
            </a:pPr>
            <a:r>
              <a:rPr lang="en-US" sz="1800" b="1" dirty="0">
                <a:solidFill>
                  <a:srgbClr val="00B050"/>
                </a:solidFill>
                <a:latin typeface="Times New Roman" panose="02020603050405020304" pitchFamily="18" charset="0"/>
                <a:cs typeface="Times New Roman" panose="02020603050405020304" pitchFamily="18" charset="0"/>
              </a:rPr>
              <a:t>4</a:t>
            </a:r>
            <a:r>
              <a:rPr lang="ar-MA" sz="1800" b="1" dirty="0">
                <a:solidFill>
                  <a:srgbClr val="00B050"/>
                </a:solidFill>
                <a:latin typeface="Times New Roman" panose="02020603050405020304" pitchFamily="18" charset="0"/>
                <a:cs typeface="Times New Roman" panose="02020603050405020304" pitchFamily="18" charset="0"/>
              </a:rPr>
              <a:t>- تقلیل كثافة الحوض من الأسماك</a:t>
            </a:r>
            <a:r>
              <a:rPr lang="en-US" sz="1800" b="1" dirty="0">
                <a:solidFill>
                  <a:srgbClr val="00B050"/>
                </a:solidFill>
                <a:latin typeface="Times New Roman" panose="02020603050405020304" pitchFamily="18" charset="0"/>
                <a:cs typeface="Times New Roman" panose="02020603050405020304" pitchFamily="18" charset="0"/>
              </a:rPr>
              <a:t>-5                    </a:t>
            </a:r>
            <a:r>
              <a:rPr lang="en-US" sz="1800" b="1" dirty="0" smtClean="0">
                <a:solidFill>
                  <a:srgbClr val="00B050"/>
                </a:solidFill>
                <a:latin typeface="Times New Roman" panose="02020603050405020304" pitchFamily="18" charset="0"/>
                <a:cs typeface="Times New Roman" panose="02020603050405020304" pitchFamily="18" charset="0"/>
              </a:rPr>
              <a:t>      </a:t>
            </a:r>
            <a:r>
              <a:rPr lang="ar-MA" sz="1800" b="1" dirty="0">
                <a:solidFill>
                  <a:srgbClr val="00B050"/>
                </a:solidFill>
                <a:latin typeface="Times New Roman" panose="02020603050405020304" pitchFamily="18" charset="0"/>
                <a:cs typeface="Times New Roman" panose="02020603050405020304" pitchFamily="18" charset="0"/>
              </a:rPr>
              <a:t>في الحالات الحرجة یتم تخفیض ال </a:t>
            </a:r>
            <a:r>
              <a:rPr lang="en-US" sz="1800" b="1" dirty="0">
                <a:solidFill>
                  <a:srgbClr val="00B050"/>
                </a:solidFill>
                <a:latin typeface="Times New Roman" panose="02020603050405020304" pitchFamily="18" charset="0"/>
                <a:cs typeface="Times New Roman" panose="02020603050405020304" pitchFamily="18" charset="0"/>
              </a:rPr>
              <a:t>pH</a:t>
            </a:r>
            <a:r>
              <a:rPr lang="ar-MA" sz="1800" b="1" dirty="0">
                <a:solidFill>
                  <a:srgbClr val="00B050"/>
                </a:solidFill>
                <a:latin typeface="Times New Roman" panose="02020603050405020304" pitchFamily="18" charset="0"/>
                <a:cs typeface="Times New Roman" panose="02020603050405020304" pitchFamily="18" charset="0"/>
              </a:rPr>
              <a:t>  </a:t>
            </a:r>
          </a:p>
          <a:p>
            <a:pPr marL="0" indent="0" algn="r" rtl="1">
              <a:buNone/>
            </a:pPr>
            <a:r>
              <a:rPr lang="ar-MA" sz="1800" b="1" dirty="0">
                <a:solidFill>
                  <a:srgbClr val="FF0000"/>
                </a:solidFill>
                <a:latin typeface="Times New Roman" panose="02020603050405020304" pitchFamily="18" charset="0"/>
                <a:cs typeface="Times New Roman" panose="02020603050405020304" pitchFamily="18" charset="0"/>
              </a:rPr>
              <a:t>طرق قیاس الامونیا:</a:t>
            </a:r>
            <a:r>
              <a:rPr lang="ar-MA" sz="1800" b="1" dirty="0">
                <a:latin typeface="Times New Roman" panose="02020603050405020304" pitchFamily="18" charset="0"/>
                <a:cs typeface="Times New Roman" panose="02020603050405020304" pitchFamily="18" charset="0"/>
              </a:rPr>
              <a:t> یتم قیاسها الأمونيا رقمیة مباشرة وذلك عن طریق أجهزة تقیس درجة اللون وتعطى نتیجة </a:t>
            </a:r>
            <a:r>
              <a:rPr lang="en-US" sz="1800" b="1" dirty="0">
                <a:latin typeface="Times New Roman" panose="02020603050405020304" pitchFamily="18" charset="0"/>
                <a:cs typeface="Times New Roman" panose="02020603050405020304" pitchFamily="18" charset="0"/>
              </a:rPr>
              <a:t>Colorimetric</a:t>
            </a:r>
            <a:r>
              <a:rPr lang="ar-MA" sz="1800" b="1" dirty="0">
                <a:latin typeface="Times New Roman" panose="02020603050405020304" pitchFamily="18" charset="0"/>
                <a:cs typeface="Times New Roman" panose="02020603050405020304" pitchFamily="18" charset="0"/>
              </a:rPr>
              <a:t>. </a:t>
            </a:r>
          </a:p>
          <a:p>
            <a:pPr marL="0" indent="0" algn="r" rtl="1">
              <a:buNone/>
            </a:pPr>
            <a:r>
              <a:rPr lang="ar-MA" sz="1800" b="1" dirty="0">
                <a:latin typeface="Times New Roman" panose="02020603050405020304" pitchFamily="18" charset="0"/>
                <a:cs typeface="Times New Roman" panose="02020603050405020304" pitchFamily="18" charset="0"/>
              </a:rPr>
              <a:t>أو عن طریق كاسات بإضافة مواد تعطى درجة لون تزداد كلما زاد تركیز الأمونیا ویتم مقارنة درجة اللون بجداول .لونیة كل درجة لون تشیر لقراءة معینة او مختبریا</a:t>
            </a:r>
            <a:r>
              <a:rPr lang="ar-MA" sz="1800" b="1" dirty="0" smtClean="0">
                <a:latin typeface="Times New Roman" panose="02020603050405020304" pitchFamily="18" charset="0"/>
                <a:cs typeface="Times New Roman" panose="02020603050405020304" pitchFamily="18" charset="0"/>
              </a:rPr>
              <a:t>.</a:t>
            </a:r>
            <a:endParaRPr lang="en-US" sz="1800" b="1" dirty="0" smtClean="0">
              <a:latin typeface="Times New Roman" panose="02020603050405020304" pitchFamily="18" charset="0"/>
              <a:cs typeface="Times New Roman" panose="02020603050405020304" pitchFamily="18" charset="0"/>
            </a:endParaRPr>
          </a:p>
          <a:p>
            <a:pPr marL="0" indent="0" algn="r" rtl="1">
              <a:buNone/>
            </a:pPr>
            <a:r>
              <a:rPr lang="en-US" sz="1800" b="1" dirty="0" smtClean="0">
                <a:solidFill>
                  <a:srgbClr val="FF0000"/>
                </a:solidFill>
                <a:latin typeface="Times New Roman" panose="02020603050405020304" pitchFamily="18" charset="0"/>
                <a:cs typeface="Times New Roman" panose="02020603050405020304" pitchFamily="18" charset="0"/>
              </a:rPr>
              <a:t>- 4 </a:t>
            </a:r>
            <a:r>
              <a:rPr lang="ar-MA" sz="1800" b="1" dirty="0" smtClean="0">
                <a:solidFill>
                  <a:srgbClr val="FF0000"/>
                </a:solidFill>
                <a:latin typeface="Times New Roman" panose="02020603050405020304" pitchFamily="18" charset="0"/>
                <a:cs typeface="Times New Roman" panose="02020603050405020304" pitchFamily="18" charset="0"/>
              </a:rPr>
              <a:t> النتریت </a:t>
            </a:r>
            <a:r>
              <a:rPr lang="ar-MA" sz="1800" b="1" dirty="0">
                <a:solidFill>
                  <a:srgbClr val="FF0000"/>
                </a:solidFill>
                <a:latin typeface="Times New Roman" panose="02020603050405020304" pitchFamily="18" charset="0"/>
                <a:cs typeface="Times New Roman" panose="02020603050405020304" pitchFamily="18" charset="0"/>
              </a:rPr>
              <a:t>والنترات : </a:t>
            </a:r>
            <a:endParaRPr lang="ar-MA" sz="18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1800" b="1" dirty="0">
                <a:solidFill>
                  <a:srgbClr val="FF0000"/>
                </a:solidFill>
                <a:latin typeface="Times New Roman" panose="02020603050405020304" pitchFamily="18" charset="0"/>
                <a:cs typeface="Times New Roman" panose="02020603050405020304" pitchFamily="18" charset="0"/>
              </a:rPr>
              <a:t>النتریت </a:t>
            </a:r>
            <a:r>
              <a:rPr lang="ar-MA" sz="1800" b="1" dirty="0">
                <a:solidFill>
                  <a:srgbClr val="0070C0"/>
                </a:solidFill>
                <a:latin typeface="Times New Roman" panose="02020603050405020304" pitchFamily="18" charset="0"/>
                <a:cs typeface="Times New Roman" panose="02020603050405020304" pitchFamily="18" charset="0"/>
              </a:rPr>
              <a:t>هو مركب وسطى في أكسدة الأمونیا وتحولها إلى نترات. وهو مركب غیر ثابت حیث یتأكسد بسرعة ویتحول إلى نترات . عندما یكون مستوى الأوكسجین منخفض تزداد  </a:t>
            </a:r>
            <a:r>
              <a:rPr lang="ar-MA" sz="1800" b="1" dirty="0" smtClean="0">
                <a:solidFill>
                  <a:srgbClr val="0070C0"/>
                </a:solidFill>
                <a:latin typeface="Times New Roman" panose="02020603050405020304" pitchFamily="18" charset="0"/>
                <a:cs typeface="Times New Roman" panose="02020603050405020304" pitchFamily="18" charset="0"/>
              </a:rPr>
              <a:t>  نسبة </a:t>
            </a:r>
            <a:r>
              <a:rPr lang="ar-MA" sz="1800" b="1" dirty="0">
                <a:solidFill>
                  <a:srgbClr val="0070C0"/>
                </a:solidFill>
                <a:latin typeface="Times New Roman" panose="02020603050405020304" pitchFamily="18" charset="0"/>
                <a:cs typeface="Times New Roman" panose="02020603050405020304" pitchFamily="18" charset="0"/>
              </a:rPr>
              <a:t>النتریت وهو مركب سام ویجب ألا یزید تركیزه </a:t>
            </a:r>
            <a:r>
              <a:rPr lang="ar-MA" sz="1800" b="1" dirty="0" smtClean="0">
                <a:solidFill>
                  <a:srgbClr val="0070C0"/>
                </a:solidFill>
                <a:latin typeface="Times New Roman" panose="02020603050405020304" pitchFamily="18" charset="0"/>
                <a:cs typeface="Times New Roman" panose="02020603050405020304" pitchFamily="18" charset="0"/>
              </a:rPr>
              <a:t>عن </a:t>
            </a:r>
            <a:r>
              <a:rPr lang="en-US" sz="1800" b="1" dirty="0" smtClean="0">
                <a:solidFill>
                  <a:srgbClr val="0070C0"/>
                </a:solidFill>
                <a:latin typeface="Times New Roman" panose="02020603050405020304" pitchFamily="18" charset="0"/>
                <a:cs typeface="Times New Roman" panose="02020603050405020304" pitchFamily="18" charset="0"/>
              </a:rPr>
              <a:t>0. 2</a:t>
            </a:r>
            <a:r>
              <a:rPr lang="ar-MA" sz="1800" b="1" dirty="0" smtClean="0">
                <a:solidFill>
                  <a:srgbClr val="0070C0"/>
                </a:solidFill>
                <a:latin typeface="Times New Roman" panose="02020603050405020304" pitchFamily="18" charset="0"/>
                <a:cs typeface="Times New Roman" panose="02020603050405020304" pitchFamily="18" charset="0"/>
              </a:rPr>
              <a:t> ملجرام/لتر </a:t>
            </a:r>
            <a:r>
              <a:rPr lang="ar-MA" sz="1800" b="1" dirty="0" smtClean="0">
                <a:solidFill>
                  <a:srgbClr val="C00000"/>
                </a:solidFill>
                <a:latin typeface="Times New Roman" panose="02020603050405020304" pitchFamily="18" charset="0"/>
                <a:cs typeface="Times New Roman" panose="02020603050405020304" pitchFamily="18" charset="0"/>
              </a:rPr>
              <a:t>والنتریت </a:t>
            </a:r>
            <a:r>
              <a:rPr lang="ar-MA" sz="1800" b="1" dirty="0">
                <a:solidFill>
                  <a:srgbClr val="990000"/>
                </a:solidFill>
                <a:latin typeface="Times New Roman" panose="02020603050405020304" pitchFamily="18" charset="0"/>
                <a:cs typeface="Times New Roman" panose="02020603050405020304" pitchFamily="18" charset="0"/>
              </a:rPr>
              <a:t>یطلق علیه القاتل الغیر مرئي حیث انه یؤكسد الهیموجلوبین في الدم إلى میتا هیموجلوبین فیحول الدم والخیاشیم إلى اللون البنى ویعوق عملیة التنفس فیسبب اختناق للأسماك، ویلحق الضرر بالجهاز العصبي والكبد والكلى والطحال للأسماك . </a:t>
            </a:r>
            <a:r>
              <a:rPr lang="ar-MA" sz="1800" b="1" dirty="0" smtClean="0">
                <a:solidFill>
                  <a:srgbClr val="FF0000"/>
                </a:solidFill>
                <a:latin typeface="Times New Roman" panose="02020603050405020304" pitchFamily="18" charset="0"/>
                <a:cs typeface="Times New Roman" panose="02020603050405020304" pitchFamily="18" charset="0"/>
              </a:rPr>
              <a:t>وعند </a:t>
            </a:r>
            <a:r>
              <a:rPr lang="ar-MA" sz="1800" b="1" dirty="0">
                <a:solidFill>
                  <a:srgbClr val="FF0000"/>
                </a:solidFill>
                <a:latin typeface="Times New Roman" panose="02020603050405020304" pitchFamily="18" charset="0"/>
                <a:cs typeface="Times New Roman" panose="02020603050405020304" pitchFamily="18" charset="0"/>
              </a:rPr>
              <a:t>زیادة تركیز النیتریت یجب وقف التغذیة ورفع تركیز الأوكسجین إلى أقصى مستوى، وإدخال میاه جدیدة وتغیر المیاه</a:t>
            </a:r>
            <a:r>
              <a:rPr lang="ar-MA" sz="1800" b="1" dirty="0" smtClean="0">
                <a:solidFill>
                  <a:srgbClr val="FF0000"/>
                </a:solidFill>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MA" sz="1800" b="1" dirty="0" smtClean="0">
                <a:solidFill>
                  <a:srgbClr val="FF0000"/>
                </a:solidFill>
                <a:latin typeface="Times New Roman" panose="02020603050405020304" pitchFamily="18" charset="0"/>
                <a:cs typeface="Times New Roman" panose="02020603050405020304" pitchFamily="18" charset="0"/>
              </a:rPr>
              <a:t>اما </a:t>
            </a:r>
            <a:r>
              <a:rPr lang="ar-MA" sz="1800" b="1" dirty="0">
                <a:solidFill>
                  <a:srgbClr val="FF0000"/>
                </a:solidFill>
                <a:latin typeface="Times New Roman" panose="02020603050405020304" pitchFamily="18" charset="0"/>
                <a:cs typeface="Times New Roman" panose="02020603050405020304" pitchFamily="18" charset="0"/>
              </a:rPr>
              <a:t>النترات وهو الصورة النهائیة لتحول الأمونیا عن طریق </a:t>
            </a:r>
            <a:r>
              <a:rPr lang="ar-MA" sz="1800" b="1" dirty="0" smtClean="0">
                <a:solidFill>
                  <a:srgbClr val="FF0000"/>
                </a:solidFill>
                <a:latin typeface="Times New Roman" panose="02020603050405020304" pitchFamily="18" charset="0"/>
                <a:cs typeface="Times New Roman" panose="02020603050405020304" pitchFamily="18" charset="0"/>
              </a:rPr>
              <a:t>الأكسدة </a:t>
            </a:r>
            <a:r>
              <a:rPr lang="ar-MA" sz="1800" b="1" dirty="0">
                <a:solidFill>
                  <a:srgbClr val="FF0000"/>
                </a:solidFill>
                <a:latin typeface="Times New Roman" panose="02020603050405020304" pitchFamily="18" charset="0"/>
                <a:cs typeface="Times New Roman" panose="02020603050405020304" pitchFamily="18" charset="0"/>
              </a:rPr>
              <a:t>وهو مركب ثابت و غیر سام حیث انه آمن </a:t>
            </a:r>
            <a:r>
              <a:rPr lang="ar-MA" sz="1800" b="1" dirty="0" smtClean="0">
                <a:solidFill>
                  <a:srgbClr val="FF0000"/>
                </a:solidFill>
                <a:latin typeface="Times New Roman" panose="02020603050405020304" pitchFamily="18" charset="0"/>
                <a:cs typeface="Times New Roman" panose="02020603050405020304" pitchFamily="18" charset="0"/>
              </a:rPr>
              <a:t>حتى</a:t>
            </a:r>
            <a:r>
              <a:rPr lang="en-US" sz="1800" b="1" dirty="0" smtClean="0">
                <a:solidFill>
                  <a:srgbClr val="FF0000"/>
                </a:solidFill>
                <a:latin typeface="Times New Roman" panose="02020603050405020304" pitchFamily="18" charset="0"/>
                <a:cs typeface="Times New Roman" panose="02020603050405020304" pitchFamily="18" charset="0"/>
              </a:rPr>
              <a:t>3 </a:t>
            </a:r>
            <a:r>
              <a:rPr lang="ar-MA" sz="1800" b="1" dirty="0" smtClean="0">
                <a:solidFill>
                  <a:srgbClr val="FF0000"/>
                </a:solidFill>
                <a:latin typeface="Times New Roman" panose="02020603050405020304" pitchFamily="18" charset="0"/>
                <a:cs typeface="Times New Roman" panose="02020603050405020304" pitchFamily="18" charset="0"/>
              </a:rPr>
              <a:t> ملجرام/لتر.</a:t>
            </a:r>
            <a:endParaRPr lang="en-US" sz="18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164034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720" y="1"/>
            <a:ext cx="10364451" cy="544286"/>
          </a:xfrm>
        </p:spPr>
        <p:txBody>
          <a:bodyPr>
            <a:normAutofit/>
          </a:bodyPr>
          <a:lstStyle/>
          <a:p>
            <a:pPr algn="ctr"/>
            <a:r>
              <a:rPr lang="ar-MA" sz="2800" b="1" dirty="0">
                <a:solidFill>
                  <a:srgbClr val="FF0000"/>
                </a:solidFill>
                <a:latin typeface="Times New Roman" panose="02020603050405020304" pitchFamily="18" charset="0"/>
                <a:cs typeface="Times New Roman" panose="02020603050405020304" pitchFamily="18" charset="0"/>
              </a:rPr>
              <a:t>ت العوامل البیئیة المؤثرة في تربیة الأسماك</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552" y="599090"/>
            <a:ext cx="12192000" cy="6258910"/>
          </a:xfrm>
        </p:spPr>
        <p:txBody>
          <a:bodyPr>
            <a:noAutofit/>
          </a:bodyPr>
          <a:lstStyle/>
          <a:p>
            <a:pPr marL="0" indent="0" algn="r">
              <a:buNone/>
            </a:pPr>
            <a:r>
              <a:rPr lang="ar-MA" sz="2000" b="1" dirty="0" smtClean="0">
                <a:latin typeface="Times New Roman" panose="02020603050405020304" pitchFamily="18" charset="0"/>
                <a:cs typeface="Times New Roman" panose="02020603050405020304" pitchFamily="18" charset="0"/>
              </a:rPr>
              <a:t> </a:t>
            </a:r>
            <a:r>
              <a:rPr lang="ar-MA" sz="2000" b="1" dirty="0" smtClean="0">
                <a:solidFill>
                  <a:srgbClr val="FF0000"/>
                </a:solidFill>
                <a:latin typeface="Times New Roman" panose="02020603050405020304" pitchFamily="18" charset="0"/>
                <a:cs typeface="Times New Roman" panose="02020603050405020304" pitchFamily="18" charset="0"/>
              </a:rPr>
              <a:t>الملوحة :</a:t>
            </a:r>
            <a:r>
              <a:rPr lang="en-US" sz="2000" b="1" dirty="0" smtClean="0">
                <a:solidFill>
                  <a:srgbClr val="FF0000"/>
                </a:solidFill>
                <a:latin typeface="Times New Roman" panose="02020603050405020304" pitchFamily="18" charset="0"/>
                <a:cs typeface="Times New Roman" panose="02020603050405020304" pitchFamily="18" charset="0"/>
              </a:rPr>
              <a:t>-5</a:t>
            </a:r>
            <a:r>
              <a:rPr lang="ar-MA" sz="2000" b="1" dirty="0" smtClean="0">
                <a:latin typeface="Times New Roman" panose="02020603050405020304" pitchFamily="18" charset="0"/>
                <a:cs typeface="Times New Roman" panose="02020603050405020304" pitchFamily="18" charset="0"/>
              </a:rPr>
              <a:t> </a:t>
            </a:r>
            <a:endParaRPr lang="ar-MA" sz="2000" b="1" dirty="0">
              <a:latin typeface="Times New Roman" panose="02020603050405020304" pitchFamily="18" charset="0"/>
              <a:cs typeface="Times New Roman" panose="02020603050405020304" pitchFamily="18" charset="0"/>
            </a:endParaRPr>
          </a:p>
          <a:p>
            <a:pPr marL="0" indent="0" algn="r" rtl="1">
              <a:buNone/>
            </a:pP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وهى </a:t>
            </a:r>
            <a:r>
              <a:rPr lang="ar-MA" sz="2000" b="1" dirty="0">
                <a:solidFill>
                  <a:schemeClr val="accent1">
                    <a:lumMod val="75000"/>
                  </a:schemeClr>
                </a:solidFill>
                <a:latin typeface="Times New Roman" panose="02020603050405020304" pitchFamily="18" charset="0"/>
                <a:cs typeface="Times New Roman" panose="02020603050405020304" pitchFamily="18" charset="0"/>
              </a:rPr>
              <a:t>التركیز الكلى للأیونات الذائبة في الماء وتقاس بالغرام/لتر أو جزء </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بالألف اقل من </a:t>
            </a:r>
            <a:r>
              <a:rPr lang="en-US" sz="2000" b="1" dirty="0" smtClean="0">
                <a:solidFill>
                  <a:schemeClr val="accent1">
                    <a:lumMod val="75000"/>
                  </a:schemeClr>
                </a:solidFill>
                <a:latin typeface="Times New Roman" panose="02020603050405020304" pitchFamily="18" charset="0"/>
                <a:cs typeface="Times New Roman" panose="02020603050405020304" pitchFamily="18" charset="0"/>
              </a:rPr>
              <a:t>0.5 </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 جزء في الالف </a:t>
            </a:r>
            <a:r>
              <a:rPr lang="ar-MA" sz="2000" b="1" dirty="0">
                <a:solidFill>
                  <a:schemeClr val="accent1">
                    <a:lumMod val="75000"/>
                  </a:schemeClr>
                </a:solidFill>
                <a:latin typeface="Times New Roman" panose="02020603050405020304" pitchFamily="18" charset="0"/>
                <a:cs typeface="Times New Roman" panose="02020603050405020304" pitchFamily="18" charset="0"/>
              </a:rPr>
              <a:t>مياه عذبة </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ومن </a:t>
            </a:r>
            <a:r>
              <a:rPr lang="en-US" sz="2000" b="1" dirty="0" smtClean="0">
                <a:solidFill>
                  <a:schemeClr val="accent1">
                    <a:lumMod val="75000"/>
                  </a:schemeClr>
                </a:solidFill>
                <a:latin typeface="Times New Roman" panose="02020603050405020304" pitchFamily="18" charset="0"/>
                <a:cs typeface="Times New Roman" panose="02020603050405020304" pitchFamily="18" charset="0"/>
              </a:rPr>
              <a:t>0.5</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 الى </a:t>
            </a:r>
            <a:r>
              <a:rPr lang="en-US" sz="2000" b="1" dirty="0" smtClean="0">
                <a:solidFill>
                  <a:schemeClr val="accent1">
                    <a:lumMod val="75000"/>
                  </a:schemeClr>
                </a:solidFill>
                <a:latin typeface="Times New Roman" panose="02020603050405020304" pitchFamily="18" charset="0"/>
                <a:cs typeface="Times New Roman" panose="02020603050405020304" pitchFamily="18" charset="0"/>
              </a:rPr>
              <a:t>25 </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 مياه شروب او مويلحة ومن </a:t>
            </a:r>
            <a:r>
              <a:rPr lang="en-US" sz="2000" b="1" dirty="0" smtClean="0">
                <a:solidFill>
                  <a:schemeClr val="accent1">
                    <a:lumMod val="75000"/>
                  </a:schemeClr>
                </a:solidFill>
                <a:latin typeface="Times New Roman" panose="02020603050405020304" pitchFamily="18" charset="0"/>
                <a:cs typeface="Times New Roman" panose="02020603050405020304" pitchFamily="18" charset="0"/>
              </a:rPr>
              <a:t>25</a:t>
            </a:r>
            <a:r>
              <a:rPr lang="ar-MA" sz="2000" b="1" dirty="0" smtClean="0">
                <a:solidFill>
                  <a:schemeClr val="accent1">
                    <a:lumMod val="75000"/>
                  </a:schemeClr>
                </a:solidFill>
                <a:latin typeface="Times New Roman" panose="02020603050405020304" pitchFamily="18" charset="0"/>
                <a:cs typeface="Times New Roman" panose="02020603050405020304" pitchFamily="18" charset="0"/>
              </a:rPr>
              <a:t> فأعلى مياه مالحة.</a:t>
            </a:r>
          </a:p>
          <a:p>
            <a:pPr algn="r" rtl="1">
              <a:buFont typeface="Wingdings" panose="05000000000000000000" pitchFamily="2" charset="2"/>
              <a:buChar char="v"/>
            </a:pPr>
            <a:r>
              <a:rPr lang="ar-MA" sz="2000" b="1" dirty="0">
                <a:solidFill>
                  <a:srgbClr val="FF0000"/>
                </a:solidFill>
                <a:latin typeface="Times New Roman" panose="02020603050405020304" pitchFamily="18" charset="0"/>
                <a:cs typeface="Times New Roman" panose="02020603050405020304" pitchFamily="18" charset="0"/>
              </a:rPr>
              <a:t>لذا تقسم الاسماك من حیث الملوحة الى </a:t>
            </a:r>
            <a:r>
              <a:rPr lang="ar-MA" sz="2000" b="1" dirty="0" smtClean="0">
                <a:solidFill>
                  <a:srgbClr val="FF0000"/>
                </a:solidFill>
                <a:latin typeface="Times New Roman" panose="02020603050405020304" pitchFamily="18" charset="0"/>
                <a:cs typeface="Times New Roman" panose="02020603050405020304" pitchFamily="18" charset="0"/>
              </a:rPr>
              <a:t>: </a:t>
            </a:r>
          </a:p>
          <a:p>
            <a:pPr marL="0" indent="0" algn="r" rtl="1">
              <a:buNone/>
            </a:pPr>
            <a:r>
              <a:rPr lang="ar-MA"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1</a:t>
            </a:r>
            <a:r>
              <a:rPr lang="ar-MA" sz="2000" b="1" dirty="0" smtClean="0">
                <a:solidFill>
                  <a:srgbClr val="00B050"/>
                </a:solidFill>
                <a:latin typeface="Times New Roman" panose="02020603050405020304" pitchFamily="18" charset="0"/>
                <a:cs typeface="Times New Roman" panose="02020603050405020304" pitchFamily="18" charset="0"/>
              </a:rPr>
              <a:t>- </a:t>
            </a:r>
            <a:r>
              <a:rPr lang="ar-MA" sz="2000" b="1" dirty="0">
                <a:solidFill>
                  <a:srgbClr val="00B050"/>
                </a:solidFill>
                <a:latin typeface="Times New Roman" panose="02020603050405020304" pitchFamily="18" charset="0"/>
                <a:cs typeface="Times New Roman" panose="02020603050405020304" pitchFamily="18" charset="0"/>
              </a:rPr>
              <a:t>اسماك المیاه </a:t>
            </a:r>
            <a:r>
              <a:rPr lang="ar-MA" sz="2000" b="1" dirty="0" smtClean="0">
                <a:solidFill>
                  <a:srgbClr val="00B050"/>
                </a:solidFill>
                <a:latin typeface="Times New Roman" panose="02020603050405020304" pitchFamily="18" charset="0"/>
                <a:cs typeface="Times New Roman" panose="02020603050405020304" pitchFamily="18" charset="0"/>
              </a:rPr>
              <a:t>العذبة                 </a:t>
            </a:r>
            <a:r>
              <a:rPr lang="en-US" sz="2000" b="1" dirty="0" smtClean="0">
                <a:solidFill>
                  <a:srgbClr val="00B050"/>
                </a:solidFill>
                <a:latin typeface="Times New Roman" panose="02020603050405020304" pitchFamily="18" charset="0"/>
                <a:cs typeface="Times New Roman" panose="02020603050405020304" pitchFamily="18" charset="0"/>
              </a:rPr>
              <a:t> 2</a:t>
            </a:r>
            <a:r>
              <a:rPr lang="ar-MA" sz="2000" b="1" dirty="0" smtClean="0">
                <a:solidFill>
                  <a:srgbClr val="00B050"/>
                </a:solidFill>
                <a:latin typeface="Times New Roman" panose="02020603050405020304" pitchFamily="18" charset="0"/>
                <a:cs typeface="Times New Roman" panose="02020603050405020304" pitchFamily="18" charset="0"/>
              </a:rPr>
              <a:t>- </a:t>
            </a:r>
            <a:r>
              <a:rPr lang="ar-MA" sz="2000" b="1" dirty="0">
                <a:solidFill>
                  <a:srgbClr val="00B050"/>
                </a:solidFill>
                <a:latin typeface="Times New Roman" panose="02020603050405020304" pitchFamily="18" charset="0"/>
                <a:cs typeface="Times New Roman" panose="02020603050405020304" pitchFamily="18" charset="0"/>
              </a:rPr>
              <a:t>اسماك المیاه </a:t>
            </a:r>
            <a:r>
              <a:rPr lang="ar-MA" sz="2000" b="1" dirty="0" smtClean="0">
                <a:solidFill>
                  <a:srgbClr val="00B050"/>
                </a:solidFill>
                <a:latin typeface="Times New Roman" panose="02020603050405020304" pitchFamily="18" charset="0"/>
                <a:cs typeface="Times New Roman" panose="02020603050405020304" pitchFamily="18" charset="0"/>
              </a:rPr>
              <a:t>الشروب أو المويلحة </a:t>
            </a:r>
            <a:r>
              <a:rPr lang="ar-MA" sz="2000" b="1" dirty="0">
                <a:solidFill>
                  <a:srgbClr val="00B050"/>
                </a:solidFill>
                <a:latin typeface="Times New Roman" panose="02020603050405020304" pitchFamily="18" charset="0"/>
                <a:cs typeface="Times New Roman" panose="02020603050405020304" pitchFamily="18" charset="0"/>
              </a:rPr>
              <a:t>(</a:t>
            </a:r>
            <a:r>
              <a:rPr lang="ar-MA" sz="2000" b="1" dirty="0" smtClean="0">
                <a:solidFill>
                  <a:srgbClr val="00B050"/>
                </a:solidFill>
                <a:latin typeface="Times New Roman" panose="02020603050405020304" pitchFamily="18" charset="0"/>
                <a:cs typeface="Times New Roman" panose="02020603050405020304" pitchFamily="18" charset="0"/>
              </a:rPr>
              <a:t>المصبات</a:t>
            </a:r>
            <a:r>
              <a:rPr lang="en-US" sz="2000" b="1" dirty="0" smtClean="0">
                <a:solidFill>
                  <a:srgbClr val="00B050"/>
                </a:solidFill>
                <a:latin typeface="Times New Roman" panose="02020603050405020304" pitchFamily="18" charset="0"/>
                <a:cs typeface="Times New Roman" panose="02020603050405020304" pitchFamily="18" charset="0"/>
              </a:rPr>
              <a:t>(</a:t>
            </a:r>
            <a:r>
              <a:rPr lang="ar-MA" sz="2000" b="1" dirty="0" smtClean="0">
                <a:solidFill>
                  <a:srgbClr val="00B050"/>
                </a:solidFill>
                <a:latin typeface="Times New Roman" panose="02020603050405020304" pitchFamily="18" charset="0"/>
                <a:cs typeface="Times New Roman" panose="02020603050405020304" pitchFamily="18" charset="0"/>
              </a:rPr>
              <a:t>             </a:t>
            </a:r>
            <a:r>
              <a:rPr lang="en-US" sz="2000" b="1" dirty="0" smtClean="0">
                <a:solidFill>
                  <a:srgbClr val="00B050"/>
                </a:solidFill>
                <a:latin typeface="Times New Roman" panose="02020603050405020304" pitchFamily="18" charset="0"/>
                <a:cs typeface="Times New Roman" panose="02020603050405020304" pitchFamily="18" charset="0"/>
              </a:rPr>
              <a:t>3</a:t>
            </a:r>
            <a:r>
              <a:rPr lang="ar-MA" sz="2000" b="1" dirty="0" smtClean="0">
                <a:solidFill>
                  <a:srgbClr val="00B050"/>
                </a:solidFill>
                <a:latin typeface="Times New Roman" panose="02020603050405020304" pitchFamily="18" charset="0"/>
                <a:cs typeface="Times New Roman" panose="02020603050405020304" pitchFamily="18" charset="0"/>
              </a:rPr>
              <a:t>- </a:t>
            </a:r>
            <a:r>
              <a:rPr lang="ar-MA" sz="2000" b="1" dirty="0">
                <a:solidFill>
                  <a:srgbClr val="00B050"/>
                </a:solidFill>
                <a:latin typeface="Times New Roman" panose="02020603050405020304" pitchFamily="18" charset="0"/>
                <a:cs typeface="Times New Roman" panose="02020603050405020304" pitchFamily="18" charset="0"/>
              </a:rPr>
              <a:t>اسماك المیاه المالحة (البحریة </a:t>
            </a:r>
            <a:r>
              <a:rPr lang="en-US" sz="2000" b="1" dirty="0" smtClean="0">
                <a:solidFill>
                  <a:srgbClr val="00B050"/>
                </a:solidFill>
                <a:latin typeface="Times New Roman" panose="02020603050405020304" pitchFamily="18" charset="0"/>
                <a:cs typeface="Times New Roman" panose="02020603050405020304" pitchFamily="18" charset="0"/>
              </a:rPr>
              <a:t>(</a:t>
            </a:r>
            <a:r>
              <a:rPr lang="ar-MA" sz="2000" b="1" dirty="0" smtClean="0">
                <a:solidFill>
                  <a:srgbClr val="00B050"/>
                </a:solidFill>
                <a:latin typeface="Times New Roman" panose="02020603050405020304" pitchFamily="18" charset="0"/>
                <a:cs typeface="Times New Roman" panose="02020603050405020304" pitchFamily="18" charset="0"/>
              </a:rPr>
              <a:t> </a:t>
            </a:r>
            <a:endParaRPr lang="en-US" sz="2000" b="1" dirty="0" smtClean="0">
              <a:solidFill>
                <a:srgbClr val="00B050"/>
              </a:solidFill>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كل </a:t>
            </a:r>
            <a:r>
              <a:rPr lang="ar-MA" sz="2000" b="1" dirty="0">
                <a:latin typeface="Times New Roman" panose="02020603050405020304" pitchFamily="18" charset="0"/>
                <a:cs typeface="Times New Roman" panose="02020603050405020304" pitchFamily="18" charset="0"/>
              </a:rPr>
              <a:t>نوع من الأسماك له مدى من الملوحة لینمو به بزیادة هذا </a:t>
            </a:r>
            <a:r>
              <a:rPr lang="ar-MA" sz="2000" b="1" dirty="0" smtClean="0">
                <a:latin typeface="Times New Roman" panose="02020603050405020304" pitchFamily="18" charset="0"/>
                <a:cs typeface="Times New Roman" panose="02020603050405020304" pitchFamily="18" charset="0"/>
              </a:rPr>
              <a:t>المدى یؤثر على معدلات النمو </a:t>
            </a:r>
            <a:r>
              <a:rPr lang="ar-MA" sz="2000" b="1" dirty="0">
                <a:latin typeface="Times New Roman" panose="02020603050405020304" pitchFamily="18" charset="0"/>
                <a:cs typeface="Times New Roman" panose="02020603050405020304" pitchFamily="18" charset="0"/>
              </a:rPr>
              <a:t>نتیجة استهلاك طاقة في معادلة الضغط </a:t>
            </a:r>
            <a:r>
              <a:rPr lang="ar-MA" sz="2000" b="1" dirty="0" smtClean="0">
                <a:latin typeface="Times New Roman" panose="02020603050405020304" pitchFamily="18" charset="0"/>
                <a:cs typeface="Times New Roman" panose="02020603050405020304" pitchFamily="18" charset="0"/>
              </a:rPr>
              <a:t>الاسموزي (التوازن الاسموزي ) وهذا </a:t>
            </a:r>
            <a:r>
              <a:rPr lang="ar-MA" sz="2000" b="1" dirty="0">
                <a:latin typeface="Times New Roman" panose="02020603050405020304" pitchFamily="18" charset="0"/>
                <a:cs typeface="Times New Roman" panose="02020603050405020304" pitchFamily="18" charset="0"/>
              </a:rPr>
              <a:t>یؤثر على الطاقة التي یجب أن توجه للنمو وكذلك فقدان  </a:t>
            </a:r>
            <a:r>
              <a:rPr lang="ar-MA" sz="2000" b="1" dirty="0" smtClean="0">
                <a:latin typeface="Times New Roman" panose="02020603050405020304" pitchFamily="18" charset="0"/>
                <a:cs typeface="Times New Roman" panose="02020603050405020304" pitchFamily="18" charset="0"/>
              </a:rPr>
              <a:t>الشهیه من قبل الاسماك وبالتالي التوقف عن التغذیة  </a:t>
            </a:r>
            <a:r>
              <a:rPr lang="ar-MA" sz="2000" b="1" dirty="0">
                <a:latin typeface="Times New Roman" panose="02020603050405020304" pitchFamily="18" charset="0"/>
                <a:cs typeface="Times New Roman" panose="02020603050405020304" pitchFamily="18" charset="0"/>
              </a:rPr>
              <a:t>مع الزیادة المرتفعة تؤدى إلى التقزم وبعدها إلى الوفاة تقاس الملوحة </a:t>
            </a:r>
            <a:r>
              <a:rPr lang="ar-MA" sz="2000" b="1" dirty="0" smtClean="0">
                <a:latin typeface="Times New Roman" panose="02020603050405020304" pitchFamily="18" charset="0"/>
                <a:cs typeface="Times New Roman" panose="02020603050405020304" pitchFamily="18" charset="0"/>
              </a:rPr>
              <a:t>عن طریق جهاز رقمي الكتروني یوضع بالعینة </a:t>
            </a:r>
            <a:r>
              <a:rPr lang="ar-MA" sz="2000" b="1" dirty="0">
                <a:latin typeface="Times New Roman" panose="02020603050405020304" pitchFamily="18" charset="0"/>
                <a:cs typeface="Times New Roman" panose="02020603050405020304" pitchFamily="18" charset="0"/>
              </a:rPr>
              <a:t>أو </a:t>
            </a:r>
            <a:r>
              <a:rPr lang="ar-MA" sz="2000" b="1" dirty="0" smtClean="0">
                <a:latin typeface="Times New Roman" panose="02020603050405020304" pitchFamily="18" charset="0"/>
                <a:cs typeface="Times New Roman" panose="02020603050405020304" pitchFamily="18" charset="0"/>
              </a:rPr>
              <a:t>في الحوض مباشرة ویعطى قراءة رقمیة، </a:t>
            </a:r>
            <a:r>
              <a:rPr lang="ar-MA" sz="2000" b="1" dirty="0">
                <a:latin typeface="Times New Roman" panose="02020603050405020304" pitchFamily="18" charset="0"/>
                <a:cs typeface="Times New Roman" panose="02020603050405020304" pitchFamily="18" charset="0"/>
              </a:rPr>
              <a:t>أو </a:t>
            </a:r>
            <a:r>
              <a:rPr lang="ar-MA" sz="2000" b="1" dirty="0" smtClean="0">
                <a:latin typeface="Times New Roman" panose="02020603050405020304" pitchFamily="18" charset="0"/>
                <a:cs typeface="Times New Roman" panose="02020603050405020304" pitchFamily="18" charset="0"/>
              </a:rPr>
              <a:t>عن طریق جهاز </a:t>
            </a:r>
            <a:r>
              <a:rPr lang="ar-MA" sz="2000" b="1" dirty="0">
                <a:latin typeface="Times New Roman" panose="02020603050405020304" pitchFamily="18" charset="0"/>
                <a:cs typeface="Times New Roman" panose="02020603050405020304" pitchFamily="18" charset="0"/>
              </a:rPr>
              <a:t>یقیس معامل انكسار الضوء ویوجد به </a:t>
            </a:r>
            <a:r>
              <a:rPr lang="ar-MA" sz="2000" b="1" dirty="0" smtClean="0">
                <a:latin typeface="Times New Roman" panose="02020603050405020304" pitchFamily="18" charset="0"/>
                <a:cs typeface="Times New Roman" panose="02020603050405020304" pitchFamily="18" charset="0"/>
              </a:rPr>
              <a:t>تدرج لمستوى </a:t>
            </a:r>
            <a:r>
              <a:rPr lang="ar-MA" sz="2000" b="1" dirty="0">
                <a:latin typeface="Times New Roman" panose="02020603050405020304" pitchFamily="18" charset="0"/>
                <a:cs typeface="Times New Roman" panose="02020603050405020304" pitchFamily="18" charset="0"/>
              </a:rPr>
              <a:t>الملوحة . </a:t>
            </a:r>
            <a:endParaRPr lang="ar-MA" sz="2000" b="1" dirty="0" smtClean="0">
              <a:latin typeface="Times New Roman" panose="02020603050405020304" pitchFamily="18" charset="0"/>
              <a:cs typeface="Times New Roman" panose="02020603050405020304" pitchFamily="18" charset="0"/>
            </a:endParaRPr>
          </a:p>
          <a:p>
            <a:pPr marL="0" indent="0" algn="ctr">
              <a:buNone/>
            </a:pPr>
            <a:r>
              <a:rPr lang="ar-MA" sz="2000" b="1" dirty="0">
                <a:solidFill>
                  <a:srgbClr val="FF0000"/>
                </a:solidFill>
                <a:latin typeface="Times New Roman" panose="02020603050405020304" pitchFamily="18" charset="0"/>
                <a:cs typeface="Times New Roman" panose="02020603050405020304" pitchFamily="18" charset="0"/>
              </a:rPr>
              <a:t>ثانیا :العوامل الفیزیائیة </a:t>
            </a:r>
            <a:endParaRPr lang="ar-MA" sz="20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000" b="1" dirty="0">
                <a:solidFill>
                  <a:srgbClr val="FF0000"/>
                </a:solidFill>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1</a:t>
            </a:r>
            <a:r>
              <a:rPr lang="ar-MA" sz="2000" b="1" dirty="0" smtClean="0">
                <a:solidFill>
                  <a:srgbClr val="FF0000"/>
                </a:solidFill>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a:t>
            </a:r>
            <a:r>
              <a:rPr lang="ar-MA" sz="2000" b="1" dirty="0" smtClean="0">
                <a:solidFill>
                  <a:srgbClr val="FF0000"/>
                </a:solidFill>
                <a:latin typeface="Times New Roman" panose="02020603050405020304" pitchFamily="18" charset="0"/>
                <a:cs typeface="Times New Roman" panose="02020603050405020304" pitchFamily="18" charset="0"/>
              </a:rPr>
              <a:t> درجة </a:t>
            </a:r>
            <a:r>
              <a:rPr lang="ar-MA" sz="2000" b="1" dirty="0">
                <a:solidFill>
                  <a:srgbClr val="FF0000"/>
                </a:solidFill>
                <a:latin typeface="Times New Roman" panose="02020603050405020304" pitchFamily="18" charset="0"/>
                <a:cs typeface="Times New Roman" panose="02020603050405020304" pitchFamily="18" charset="0"/>
              </a:rPr>
              <a:t>الحرارة  :درجة الحرارة المثلى لنمو أسماك المیاه الدافئة </a:t>
            </a:r>
            <a:r>
              <a:rPr lang="ar-MA" sz="2000" b="1" dirty="0" smtClean="0">
                <a:solidFill>
                  <a:srgbClr val="FF0000"/>
                </a:solidFill>
                <a:latin typeface="Times New Roman" panose="02020603050405020304" pitchFamily="18" charset="0"/>
                <a:cs typeface="Times New Roman" panose="02020603050405020304" pitchFamily="18" charset="0"/>
              </a:rPr>
              <a:t>من </a:t>
            </a:r>
            <a:r>
              <a:rPr lang="en-US" sz="2000" b="1" dirty="0" smtClean="0">
                <a:solidFill>
                  <a:srgbClr val="FF0000"/>
                </a:solidFill>
                <a:latin typeface="Times New Roman" panose="02020603050405020304" pitchFamily="18" charset="0"/>
                <a:cs typeface="Times New Roman" panose="02020603050405020304" pitchFamily="18" charset="0"/>
              </a:rPr>
              <a:t>28-20 </a:t>
            </a:r>
            <a:r>
              <a:rPr lang="ar-MA" sz="2000" b="1" dirty="0" smtClean="0">
                <a:solidFill>
                  <a:srgbClr val="FF0000"/>
                </a:solidFill>
                <a:latin typeface="Times New Roman" panose="02020603050405020304" pitchFamily="18" charset="0"/>
                <a:cs typeface="Times New Roman" panose="02020603050405020304" pitchFamily="18" charset="0"/>
              </a:rPr>
              <a:t> درجة مئوية. </a:t>
            </a:r>
          </a:p>
          <a:p>
            <a:pPr marL="0" indent="0" algn="r" rtl="1">
              <a:buNone/>
            </a:pPr>
            <a:r>
              <a:rPr lang="ar-MA" sz="2000" b="1" dirty="0">
                <a:solidFill>
                  <a:srgbClr val="FF0000"/>
                </a:solidFill>
                <a:latin typeface="Times New Roman" panose="02020603050405020304" pitchFamily="18" charset="0"/>
                <a:cs typeface="Times New Roman" panose="02020603050405020304" pitchFamily="18" charset="0"/>
              </a:rPr>
              <a:t>ودرجة الحرارة من أهم العوامل المؤثرة على حیاة </a:t>
            </a:r>
            <a:r>
              <a:rPr lang="ar-MA" sz="2000" b="1" dirty="0" smtClean="0">
                <a:solidFill>
                  <a:srgbClr val="FF0000"/>
                </a:solidFill>
                <a:latin typeface="Times New Roman" panose="02020603050405020304" pitchFamily="18" charset="0"/>
                <a:cs typeface="Times New Roman" panose="02020603050405020304" pitchFamily="18" charset="0"/>
              </a:rPr>
              <a:t>الأسماك في المیاه  فهي تؤثر على معدل التمثیل الغذائي والنمو والتكاثر </a:t>
            </a:r>
            <a:r>
              <a:rPr lang="ar-MA" sz="2000" b="1" dirty="0">
                <a:solidFill>
                  <a:srgbClr val="FF0000"/>
                </a:solidFill>
                <a:latin typeface="Times New Roman" panose="02020603050405020304" pitchFamily="18" charset="0"/>
                <a:cs typeface="Times New Roman" panose="02020603050405020304" pitchFamily="18" charset="0"/>
              </a:rPr>
              <a:t>اذ </a:t>
            </a:r>
            <a:r>
              <a:rPr lang="ar-MA" sz="2000" b="1" dirty="0" smtClean="0">
                <a:solidFill>
                  <a:srgbClr val="FF0000"/>
                </a:solidFill>
                <a:latin typeface="Times New Roman" panose="02020603050405020304" pitchFamily="18" charset="0"/>
                <a:cs typeface="Times New Roman" panose="02020603050405020304" pitchFamily="18" charset="0"/>
              </a:rPr>
              <a:t>یزداد  التمثیل الغذائي للأسماك بزیادة درجة الحرارة</a:t>
            </a:r>
            <a:r>
              <a:rPr lang="ar-MA" sz="2000" b="1" dirty="0">
                <a:solidFill>
                  <a:srgbClr val="FF0000"/>
                </a:solidFill>
                <a:latin typeface="Times New Roman" panose="02020603050405020304" pitchFamily="18" charset="0"/>
                <a:cs typeface="Times New Roman" panose="02020603050405020304" pitchFamily="18" charset="0"/>
              </a:rPr>
              <a:t>، </a:t>
            </a:r>
            <a:r>
              <a:rPr lang="ar-MA" sz="2000" b="1" dirty="0" smtClean="0">
                <a:solidFill>
                  <a:srgbClr val="FF0000"/>
                </a:solidFill>
                <a:latin typeface="Times New Roman" panose="02020603050405020304" pitchFamily="18" charset="0"/>
                <a:cs typeface="Times New Roman" panose="02020603050405020304" pitchFamily="18" charset="0"/>
              </a:rPr>
              <a:t>وكذلك ترتبط  بعض عوامل جودة المیاه ارتباط وثیق بدرجة الحرارة فمثلا  تزداد سمیة </a:t>
            </a:r>
            <a:r>
              <a:rPr lang="ar-MA" sz="2000" b="1" dirty="0">
                <a:solidFill>
                  <a:srgbClr val="FF0000"/>
                </a:solidFill>
                <a:latin typeface="Times New Roman" panose="02020603050405020304" pitchFamily="18" charset="0"/>
                <a:cs typeface="Times New Roman" panose="02020603050405020304" pitchFamily="18" charset="0"/>
              </a:rPr>
              <a:t>الأمونیا ویقل ذوبان الأكسجین </a:t>
            </a:r>
            <a:r>
              <a:rPr lang="ar-MA" sz="2000" b="1" dirty="0" smtClean="0">
                <a:solidFill>
                  <a:srgbClr val="FF0000"/>
                </a:solidFill>
                <a:latin typeface="Times New Roman" panose="02020603050405020304" pitchFamily="18" charset="0"/>
                <a:cs typeface="Times New Roman" panose="02020603050405020304" pitchFamily="18" charset="0"/>
              </a:rPr>
              <a:t>في </a:t>
            </a:r>
            <a:r>
              <a:rPr lang="ar-MA" sz="2000" b="1" dirty="0">
                <a:solidFill>
                  <a:srgbClr val="FF0000"/>
                </a:solidFill>
                <a:latin typeface="Times New Roman" panose="02020603050405020304" pitchFamily="18" charset="0"/>
                <a:cs typeface="Times New Roman" panose="02020603050405020304" pitchFamily="18" charset="0"/>
              </a:rPr>
              <a:t>الماء بارتفاع  درجة الحرارة </a:t>
            </a:r>
            <a:r>
              <a:rPr lang="ar-MA" sz="2000" b="1" dirty="0" smtClean="0">
                <a:solidFill>
                  <a:srgbClr val="FF0000"/>
                </a:solidFill>
                <a:latin typeface="Times New Roman" panose="02020603050405020304" pitchFamily="18" charset="0"/>
                <a:cs typeface="Times New Roman" panose="02020603050405020304" pitchFamily="18" charset="0"/>
              </a:rPr>
              <a:t>ومن الأخطاء الشائعة عند بعض المزارعین انه كلما </a:t>
            </a:r>
            <a:r>
              <a:rPr lang="ar-MA" sz="2000" b="1" dirty="0">
                <a:solidFill>
                  <a:srgbClr val="FF0000"/>
                </a:solidFill>
                <a:latin typeface="Times New Roman" panose="02020603050405020304" pitchFamily="18" charset="0"/>
                <a:cs typeface="Times New Roman" panose="02020603050405020304" pitchFamily="18" charset="0"/>
              </a:rPr>
              <a:t>زادت  </a:t>
            </a:r>
            <a:r>
              <a:rPr lang="ar-MA" sz="2000" b="1" dirty="0" smtClean="0">
                <a:solidFill>
                  <a:srgbClr val="FF0000"/>
                </a:solidFill>
                <a:latin typeface="Times New Roman" panose="02020603050405020304" pitchFamily="18" charset="0"/>
                <a:cs typeface="Times New Roman" panose="02020603050405020304" pitchFamily="18" charset="0"/>
              </a:rPr>
              <a:t>درجة الحرارة تزداد كمیة الأع</a:t>
            </a:r>
            <a:r>
              <a:rPr lang="ar-SA" sz="2000" b="1" dirty="0" smtClean="0">
                <a:solidFill>
                  <a:srgbClr val="FF0000"/>
                </a:solidFill>
                <a:latin typeface="Times New Roman" panose="02020603050405020304" pitchFamily="18" charset="0"/>
                <a:cs typeface="Times New Roman" panose="02020603050405020304" pitchFamily="18" charset="0"/>
              </a:rPr>
              <a:t>ل</a:t>
            </a:r>
            <a:r>
              <a:rPr lang="ar-MA" sz="2000" b="1" dirty="0" smtClean="0">
                <a:solidFill>
                  <a:srgbClr val="FF0000"/>
                </a:solidFill>
                <a:latin typeface="Times New Roman" panose="02020603050405020304" pitchFamily="18" charset="0"/>
                <a:cs typeface="Times New Roman" panose="02020603050405020304" pitchFamily="18" charset="0"/>
              </a:rPr>
              <a:t>اف التي تقدم للأسماك</a:t>
            </a:r>
            <a:r>
              <a:rPr lang="ar-MA" sz="2000" b="1" dirty="0">
                <a:solidFill>
                  <a:srgbClr val="FF0000"/>
                </a:solidFill>
                <a:latin typeface="Times New Roman" panose="02020603050405020304" pitchFamily="18" charset="0"/>
                <a:cs typeface="Times New Roman" panose="02020603050405020304" pitchFamily="18" charset="0"/>
              </a:rPr>
              <a:t>، حیث </a:t>
            </a:r>
            <a:r>
              <a:rPr lang="ar-MA" sz="2000" b="1" dirty="0" smtClean="0">
                <a:solidFill>
                  <a:srgbClr val="FF0000"/>
                </a:solidFill>
                <a:latin typeface="Times New Roman" panose="02020603050405020304" pitchFamily="18" charset="0"/>
                <a:cs typeface="Times New Roman" panose="02020603050405020304" pitchFamily="18" charset="0"/>
              </a:rPr>
              <a:t>انه </a:t>
            </a:r>
            <a:r>
              <a:rPr lang="ar-MA" sz="2000" b="1" dirty="0">
                <a:solidFill>
                  <a:srgbClr val="FF0000"/>
                </a:solidFill>
                <a:latin typeface="Times New Roman" panose="02020603050405020304" pitchFamily="18" charset="0"/>
                <a:cs typeface="Times New Roman" panose="02020603050405020304" pitchFamily="18" charset="0"/>
              </a:rPr>
              <a:t>یوجد حد لدرجة الحرارة عنده . </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10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73" y="-252246"/>
            <a:ext cx="10364451" cy="614854"/>
          </a:xfrm>
        </p:spPr>
        <p:txBody>
          <a:bodyPr>
            <a:normAutofit/>
          </a:bodyPr>
          <a:lstStyle/>
          <a:p>
            <a:pPr algn="ctr"/>
            <a:r>
              <a:rPr lang="ar-MA" sz="2800" b="1" dirty="0">
                <a:solidFill>
                  <a:srgbClr val="FF0000"/>
                </a:solidFill>
                <a:latin typeface="Times New Roman" panose="02020603050405020304" pitchFamily="18" charset="0"/>
                <a:cs typeface="Times New Roman" panose="02020603050405020304" pitchFamily="18" charset="0"/>
              </a:rPr>
              <a:t>ت العوامل البیئیة المؤثرة في تربیة الأسماك</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62608"/>
            <a:ext cx="12013324" cy="6385034"/>
          </a:xfrm>
        </p:spPr>
        <p:txBody>
          <a:bodyPr>
            <a:noAutofit/>
          </a:bodyPr>
          <a:lstStyle/>
          <a:p>
            <a:pPr algn="r" rtl="1">
              <a:buFont typeface="Wingdings" panose="05000000000000000000" pitchFamily="2" charset="2"/>
              <a:buChar char="v"/>
            </a:pPr>
            <a:r>
              <a:rPr lang="ar-MA" sz="1800" b="1" dirty="0" smtClean="0">
                <a:latin typeface="Times New Roman" panose="02020603050405020304" pitchFamily="18" charset="0"/>
                <a:cs typeface="Times New Roman" panose="02020603050405020304" pitchFamily="18" charset="0"/>
              </a:rPr>
              <a:t> </a:t>
            </a:r>
            <a:r>
              <a:rPr lang="ar-MA" sz="1800" b="1" dirty="0" smtClean="0">
                <a:solidFill>
                  <a:srgbClr val="0070C0"/>
                </a:solidFill>
                <a:latin typeface="Times New Roman" panose="02020603050405020304" pitchFamily="18" charset="0"/>
                <a:cs typeface="Times New Roman" panose="02020603050405020304" pitchFamily="18" charset="0"/>
              </a:rPr>
              <a:t>ویجب تقلیل كمیة الأعلاف المقدمة للأسماك حیث یقل مع</a:t>
            </a:r>
            <a:r>
              <a:rPr lang="ar-MA" sz="1800" b="1" dirty="0">
                <a:solidFill>
                  <a:srgbClr val="0070C0"/>
                </a:solidFill>
                <a:latin typeface="Times New Roman" panose="02020603050405020304" pitchFamily="18" charset="0"/>
                <a:cs typeface="Times New Roman" panose="02020603050405020304" pitchFamily="18" charset="0"/>
              </a:rPr>
              <a:t>د</a:t>
            </a:r>
            <a:r>
              <a:rPr lang="ar-MA" sz="1800" b="1" dirty="0" smtClean="0">
                <a:solidFill>
                  <a:srgbClr val="0070C0"/>
                </a:solidFill>
                <a:latin typeface="Times New Roman" panose="02020603050405020304" pitchFamily="18" charset="0"/>
                <a:cs typeface="Times New Roman" panose="02020603050405020304" pitchFamily="18" charset="0"/>
              </a:rPr>
              <a:t>ل  التحویل ویكون عبأ على </a:t>
            </a:r>
            <a:r>
              <a:rPr lang="ar-MA" sz="1800" b="1" dirty="0">
                <a:solidFill>
                  <a:srgbClr val="0070C0"/>
                </a:solidFill>
                <a:latin typeface="Times New Roman" panose="02020603050405020304" pitchFamily="18" charset="0"/>
                <a:cs typeface="Times New Roman" panose="02020603050405020304" pitchFamily="18" charset="0"/>
              </a:rPr>
              <a:t>الأسماك </a:t>
            </a:r>
            <a:r>
              <a:rPr lang="ar-MA" sz="1800" b="1" dirty="0" smtClean="0">
                <a:solidFill>
                  <a:srgbClr val="0070C0"/>
                </a:solidFill>
                <a:latin typeface="Times New Roman" panose="02020603050405020304" pitchFamily="18" charset="0"/>
                <a:cs typeface="Times New Roman" panose="02020603050405020304" pitchFamily="18" charset="0"/>
              </a:rPr>
              <a:t>فتزداد حركتها ویزداد معدل  استهلاكها للأوكسجین ویرتفع تمثیلها الغذائي فتزداد الفضلات وبالتالي تقل نسبة الأوكسجین الذائب وترتفع نسبة الأمونیا مع  ارتفاع درجة </a:t>
            </a:r>
            <a:r>
              <a:rPr lang="ar-MA" sz="1800" b="1" dirty="0">
                <a:solidFill>
                  <a:srgbClr val="0070C0"/>
                </a:solidFill>
                <a:latin typeface="Times New Roman" panose="02020603050405020304" pitchFamily="18" charset="0"/>
                <a:cs typeface="Times New Roman" panose="02020603050405020304" pitchFamily="18" charset="0"/>
              </a:rPr>
              <a:t>الحرارة، مما یسبب </a:t>
            </a:r>
            <a:r>
              <a:rPr lang="ar-MA" sz="1800" b="1" dirty="0" smtClean="0">
                <a:solidFill>
                  <a:srgbClr val="0070C0"/>
                </a:solidFill>
                <a:latin typeface="Times New Roman" panose="02020603050405020304" pitchFamily="18" charset="0"/>
                <a:cs typeface="Times New Roman" panose="02020603050405020304" pitchFamily="18" charset="0"/>
              </a:rPr>
              <a:t>خطورة على حیاة الأسماك وهذا ما یحدث في فصل الصیف </a:t>
            </a:r>
            <a:r>
              <a:rPr lang="ar-MA" sz="1800" b="1" dirty="0">
                <a:solidFill>
                  <a:srgbClr val="0070C0"/>
                </a:solidFill>
                <a:latin typeface="Times New Roman" panose="02020603050405020304" pitchFamily="18" charset="0"/>
                <a:cs typeface="Times New Roman" panose="02020603050405020304" pitchFamily="18" charset="0"/>
              </a:rPr>
              <a:t>.</a:t>
            </a:r>
            <a:r>
              <a:rPr lang="ar-MA" sz="1800" b="1" dirty="0" smtClean="0">
                <a:solidFill>
                  <a:srgbClr val="0070C0"/>
                </a:solidFill>
                <a:latin typeface="Times New Roman" panose="02020603050405020304" pitchFamily="18" charset="0"/>
                <a:cs typeface="Times New Roman" panose="02020603050405020304" pitchFamily="18" charset="0"/>
              </a:rPr>
              <a:t>علما </a:t>
            </a:r>
            <a:r>
              <a:rPr lang="ar-MA" sz="1800" b="1" dirty="0">
                <a:solidFill>
                  <a:srgbClr val="0070C0"/>
                </a:solidFill>
                <a:latin typeface="Times New Roman" panose="02020603050405020304" pitchFamily="18" charset="0"/>
                <a:cs typeface="Times New Roman" panose="02020603050405020304" pitchFamily="18" charset="0"/>
              </a:rPr>
              <a:t>ان الانزیمات المسؤولة </a:t>
            </a:r>
            <a:r>
              <a:rPr lang="ar-MA" sz="1800" b="1" dirty="0" smtClean="0">
                <a:solidFill>
                  <a:srgbClr val="0070C0"/>
                </a:solidFill>
                <a:latin typeface="Times New Roman" panose="02020603050405020304" pitchFamily="18" charset="0"/>
                <a:cs typeface="Times New Roman" panose="02020603050405020304" pitchFamily="18" charset="0"/>
              </a:rPr>
              <a:t>عن عملیة الهضم والتمثیل الغذائي تعمل ضمن حدود معینة من درجة الحرارة فمثلا یجب تقلیل </a:t>
            </a:r>
            <a:r>
              <a:rPr lang="ar-MA" sz="1800" b="1" dirty="0">
                <a:solidFill>
                  <a:srgbClr val="0070C0"/>
                </a:solidFill>
                <a:latin typeface="Times New Roman" panose="02020603050405020304" pitchFamily="18" charset="0"/>
                <a:cs typeface="Times New Roman" panose="02020603050405020304" pitchFamily="18" charset="0"/>
              </a:rPr>
              <a:t>كمیة الأعلاف المقدمة لأسماك البلطي إلى النصف عندما ترتفع درجة الحرارة في المیاه </a:t>
            </a:r>
            <a:r>
              <a:rPr lang="ar-MA" sz="1800" b="1" dirty="0" smtClean="0">
                <a:solidFill>
                  <a:srgbClr val="0070C0"/>
                </a:solidFill>
                <a:latin typeface="Times New Roman" panose="02020603050405020304" pitchFamily="18" charset="0"/>
                <a:cs typeface="Times New Roman" panose="02020603050405020304" pitchFamily="18" charset="0"/>
              </a:rPr>
              <a:t>عن </a:t>
            </a:r>
            <a:r>
              <a:rPr lang="en-US" sz="1800" b="1" dirty="0" smtClean="0">
                <a:solidFill>
                  <a:srgbClr val="0070C0"/>
                </a:solidFill>
                <a:latin typeface="Times New Roman" panose="02020603050405020304" pitchFamily="18" charset="0"/>
                <a:cs typeface="Times New Roman" panose="02020603050405020304" pitchFamily="18" charset="0"/>
              </a:rPr>
              <a:t>30</a:t>
            </a:r>
            <a:r>
              <a:rPr lang="ar-MA" sz="1800" b="1" dirty="0" smtClean="0">
                <a:solidFill>
                  <a:srgbClr val="0070C0"/>
                </a:solidFill>
                <a:latin typeface="Times New Roman" panose="02020603050405020304" pitchFamily="18" charset="0"/>
                <a:cs typeface="Times New Roman" panose="02020603050405020304" pitchFamily="18" charset="0"/>
              </a:rPr>
              <a:t> درجة مئوية.</a:t>
            </a:r>
            <a:r>
              <a:rPr lang="en-US" sz="1800" b="1" dirty="0" smtClean="0">
                <a:solidFill>
                  <a:srgbClr val="0070C0"/>
                </a:solidFill>
                <a:latin typeface="Times New Roman" panose="02020603050405020304" pitchFamily="18" charset="0"/>
                <a:cs typeface="Times New Roman" panose="02020603050405020304" pitchFamily="18" charset="0"/>
              </a:rPr>
              <a:t> </a:t>
            </a:r>
            <a:endParaRPr lang="ar-MA" sz="1800" b="1" dirty="0" smtClean="0">
              <a:solidFill>
                <a:srgbClr val="0070C0"/>
              </a:solidFill>
              <a:latin typeface="Times New Roman" panose="02020603050405020304" pitchFamily="18" charset="0"/>
              <a:cs typeface="Times New Roman" panose="02020603050405020304" pitchFamily="18" charset="0"/>
            </a:endParaRPr>
          </a:p>
          <a:p>
            <a:pPr marL="0" indent="0" algn="r" rtl="1">
              <a:buNone/>
            </a:pPr>
            <a:r>
              <a:rPr lang="ar-MA"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2</a:t>
            </a:r>
            <a:r>
              <a:rPr lang="ar-MA" sz="1800" b="1" dirty="0" smtClean="0">
                <a:solidFill>
                  <a:srgbClr val="FF0000"/>
                </a:solidFill>
                <a:latin typeface="Times New Roman" panose="02020603050405020304" pitchFamily="18" charset="0"/>
                <a:cs typeface="Times New Roman" panose="02020603050405020304" pitchFamily="18" charset="0"/>
              </a:rPr>
              <a:t>- </a:t>
            </a:r>
            <a:r>
              <a:rPr lang="ar-MA" sz="1800" b="1" dirty="0">
                <a:solidFill>
                  <a:srgbClr val="FF0000"/>
                </a:solidFill>
                <a:latin typeface="Times New Roman" panose="02020603050405020304" pitchFamily="18" charset="0"/>
                <a:cs typeface="Times New Roman" panose="02020603050405020304" pitchFamily="18" charset="0"/>
              </a:rPr>
              <a:t>الضوء والعكارة:  </a:t>
            </a:r>
            <a:endParaRPr lang="en-US" sz="18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تعد </a:t>
            </a:r>
            <a:r>
              <a:rPr lang="ar-MA" sz="1800" b="1" dirty="0">
                <a:solidFill>
                  <a:schemeClr val="accent4">
                    <a:lumMod val="50000"/>
                  </a:schemeClr>
                </a:solidFill>
                <a:latin typeface="Times New Roman" panose="02020603050405020304" pitchFamily="18" charset="0"/>
                <a:cs typeface="Times New Roman" panose="02020603050405020304" pitchFamily="18" charset="0"/>
              </a:rPr>
              <a:t>العكارة مقیاسا لمقدار المواد العالقة في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الماء والتي قد تنتج عن أسباب </a:t>
            </a:r>
            <a:r>
              <a:rPr lang="ar-MA" sz="1800" b="1" dirty="0">
                <a:solidFill>
                  <a:schemeClr val="accent4">
                    <a:lumMod val="50000"/>
                  </a:schemeClr>
                </a:solidFill>
                <a:latin typeface="Times New Roman" panose="02020603050405020304" pitchFamily="18" charset="0"/>
                <a:cs typeface="Times New Roman" panose="02020603050405020304" pitchFamily="18" charset="0"/>
              </a:rPr>
              <a:t>مختلفة، فقد تسببها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الأمطار والفیضانات بما تحمله من جزیئات لعناصر معدنیة، وقد </a:t>
            </a:r>
            <a:r>
              <a:rPr lang="ar-MA" sz="1800" b="1" dirty="0">
                <a:solidFill>
                  <a:schemeClr val="accent4">
                    <a:lumMod val="50000"/>
                  </a:schemeClr>
                </a:solidFill>
                <a:latin typeface="Times New Roman" panose="02020603050405020304" pitchFamily="18" charset="0"/>
                <a:cs typeface="Times New Roman" panose="02020603050405020304" pitchFamily="18" charset="0"/>
              </a:rPr>
              <a:t>تنتج عن إفرازات ونشاط الأسماك في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مواسم التناسل</a:t>
            </a:r>
            <a:r>
              <a:rPr lang="ar-MA" sz="1800" b="1" dirty="0">
                <a:solidFill>
                  <a:schemeClr val="accent4">
                    <a:lumMod val="50000"/>
                  </a:schemeClr>
                </a:solidFill>
                <a:latin typeface="Times New Roman" panose="02020603050405020304" pitchFamily="18" charset="0"/>
                <a:cs typeface="Times New Roman" panose="02020603050405020304" pitchFamily="18" charset="0"/>
              </a:rPr>
              <a:t>،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حیث تطارد الأسماك بعضها البعض</a:t>
            </a:r>
            <a:r>
              <a:rPr lang="ar-MA" sz="1800" b="1" dirty="0">
                <a:solidFill>
                  <a:schemeClr val="accent4">
                    <a:lumMod val="50000"/>
                  </a:schemeClr>
                </a:solidFill>
                <a:latin typeface="Times New Roman" panose="02020603050405020304" pitchFamily="18" charset="0"/>
                <a:cs typeface="Times New Roman" panose="02020603050405020304" pitchFamily="18" charset="0"/>
              </a:rPr>
              <a:t>، أو نتیجة للتنافس على الفرائس مما یؤدى إلى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تقلیب محتویات القاع وتعكیر الماء وهو الأمر </a:t>
            </a:r>
            <a:r>
              <a:rPr lang="ar-MA" sz="1800" b="1" dirty="0">
                <a:solidFill>
                  <a:schemeClr val="accent4">
                    <a:lumMod val="50000"/>
                  </a:schemeClr>
                </a:solidFill>
                <a:latin typeface="Times New Roman" panose="02020603050405020304" pitchFamily="18" charset="0"/>
                <a:cs typeface="Times New Roman" panose="02020603050405020304" pitchFamily="18" charset="0"/>
              </a:rPr>
              <a:t>الذي ینعكس بدوره على وصول الضوء إلى الكائنات النباتیة الدقیقة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ف</a:t>
            </a:r>
            <a:r>
              <a:rPr lang="ar-SA" sz="1800" b="1" dirty="0" smtClean="0">
                <a:solidFill>
                  <a:schemeClr val="accent4">
                    <a:lumMod val="50000"/>
                  </a:schemeClr>
                </a:solidFill>
                <a:latin typeface="Times New Roman" panose="02020603050405020304" pitchFamily="18" charset="0"/>
                <a:cs typeface="Times New Roman" panose="02020603050405020304" pitchFamily="18" charset="0"/>
              </a:rPr>
              <a:t>ي</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توبلانكتون ویؤدى ذلك </a:t>
            </a:r>
            <a:r>
              <a:rPr lang="ar-MA" sz="1800" b="1" dirty="0">
                <a:solidFill>
                  <a:schemeClr val="accent4">
                    <a:lumMod val="50000"/>
                  </a:schemeClr>
                </a:solidFill>
                <a:latin typeface="Times New Roman" panose="02020603050405020304" pitchFamily="18" charset="0"/>
                <a:cs typeface="Times New Roman" panose="02020603050405020304" pitchFamily="18" charset="0"/>
              </a:rPr>
              <a:t>الإقلال من نسب عنصر </a:t>
            </a:r>
            <a:r>
              <a:rPr lang="ar-MA" sz="1800" b="1" dirty="0" smtClean="0">
                <a:solidFill>
                  <a:schemeClr val="accent4">
                    <a:lumMod val="50000"/>
                  </a:schemeClr>
                </a:solidFill>
                <a:latin typeface="Times New Roman" panose="02020603050405020304" pitchFamily="18" charset="0"/>
                <a:cs typeface="Times New Roman" panose="02020603050405020304" pitchFamily="18" charset="0"/>
              </a:rPr>
              <a:t>الأوكسجین اللازمة لقیام هذه النباتات بعملیة البناء الضوئي ویؤثر </a:t>
            </a:r>
            <a:r>
              <a:rPr lang="ar-MA" sz="1800" b="1" dirty="0">
                <a:solidFill>
                  <a:schemeClr val="accent4">
                    <a:lumMod val="50000"/>
                  </a:schemeClr>
                </a:solidFill>
                <a:latin typeface="Times New Roman" panose="02020603050405020304" pitchFamily="18" charset="0"/>
                <a:cs typeface="Times New Roman" panose="02020603050405020304" pitchFamily="18" charset="0"/>
              </a:rPr>
              <a:t>ذلك على معدل نمو الأسماك وقد ینتج عنها انتشار الأمراض الفطریة.  </a:t>
            </a:r>
          </a:p>
          <a:p>
            <a:pPr algn="r" rtl="1">
              <a:buFont typeface="Wingdings" panose="05000000000000000000" pitchFamily="2" charset="2"/>
              <a:buChar char="v"/>
            </a:pPr>
            <a:r>
              <a:rPr lang="ar-MA" sz="1800" b="1" dirty="0">
                <a:solidFill>
                  <a:schemeClr val="accent1">
                    <a:lumMod val="75000"/>
                  </a:schemeClr>
                </a:solidFill>
                <a:latin typeface="Times New Roman" panose="02020603050405020304" pitchFamily="18" charset="0"/>
                <a:cs typeface="Times New Roman" panose="02020603050405020304" pitchFamily="18" charset="0"/>
              </a:rPr>
              <a:t>ومن المعروف أن الضوء الساقط على سطح الماء لا ینفذ كله حیث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ینعكس منه جزء</a:t>
            </a: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وتعتمد </a:t>
            </a:r>
            <a:r>
              <a:rPr lang="ar-MA" sz="1800" b="1" dirty="0">
                <a:solidFill>
                  <a:schemeClr val="accent1">
                    <a:lumMod val="75000"/>
                  </a:schemeClr>
                </a:solidFill>
                <a:latin typeface="Times New Roman" panose="02020603050405020304" pitchFamily="18" charset="0"/>
                <a:cs typeface="Times New Roman" panose="02020603050405020304" pitchFamily="18" charset="0"/>
              </a:rPr>
              <a:t>هذه الكمیة على زاویة السقوط، وطبیعة سطح الماء، كما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یتغیر نوع الضوء </a:t>
            </a:r>
            <a:r>
              <a:rPr lang="ar-MA" sz="1800" b="1" dirty="0">
                <a:solidFill>
                  <a:schemeClr val="accent1">
                    <a:lumMod val="75000"/>
                  </a:schemeClr>
                </a:solidFill>
                <a:latin typeface="Times New Roman" panose="02020603050405020304" pitchFamily="18" charset="0"/>
                <a:cs typeface="Times New Roman" panose="02020603050405020304" pitchFamily="18" charset="0"/>
              </a:rPr>
              <a:t>وتقل كثافتة كلما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مر خلال الماء</a:t>
            </a: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وذلك بسبب عوامل التشتت وأبرزها المواد العالقة بالماء </a:t>
            </a:r>
            <a:r>
              <a:rPr lang="ar-MA" sz="1800" b="1" dirty="0">
                <a:solidFill>
                  <a:schemeClr val="accent1">
                    <a:lumMod val="75000"/>
                  </a:schemeClr>
                </a:solidFill>
                <a:latin typeface="Times New Roman" panose="02020603050405020304" pitchFamily="18" charset="0"/>
                <a:cs typeface="Times New Roman" panose="02020603050405020304" pitchFamily="18" charset="0"/>
              </a:rPr>
              <a:t>.</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وتقاس الشفافیة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عادة بقرص خاص یعرف بقرص سیكي وتحدد الشفافیة بالسنتمتر عمقا مستوى العكارة: والعكارة كما سبق الذكر تحد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من نفاذ الضوء</a:t>
            </a: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وبالتالي یقل معدل حدوث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عملیة البناء الضوئي وانتاج البلانكتون وهو ما یصعب من حصول الأسماك على الغذاء،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وهذا العامل یدفعها إلى عملیة الافتراس</a:t>
            </a: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كما أنه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ذو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تأثیر میكانیكي یتسبب في جر</a:t>
            </a:r>
            <a:r>
              <a:rPr lang="ar-SA" sz="1800" b="1" dirty="0" smtClean="0">
                <a:solidFill>
                  <a:schemeClr val="accent1">
                    <a:lumMod val="75000"/>
                  </a:schemeClr>
                </a:solidFill>
                <a:latin typeface="Times New Roman" panose="02020603050405020304" pitchFamily="18" charset="0"/>
                <a:cs typeface="Times New Roman" panose="02020603050405020304" pitchFamily="18" charset="0"/>
              </a:rPr>
              <a:t>ح ا</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لخیاشیم</a:t>
            </a:r>
            <a:r>
              <a:rPr lang="ar-MA" sz="1800" b="1" dirty="0">
                <a:solidFill>
                  <a:schemeClr val="accent1">
                    <a:lumMod val="75000"/>
                  </a:schemeClr>
                </a:solidFill>
                <a:latin typeface="Times New Roman" panose="02020603050405020304" pitchFamily="18" charset="0"/>
                <a:cs typeface="Times New Roman" panose="02020603050405020304" pitchFamily="18" charset="0"/>
              </a:rPr>
              <a:t>، ویجدر الذكر إلى أن درجة تركیز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العكارة المطلوب في الأحواض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ذات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التربة الطینیة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تكون في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حدود </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200</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جزء في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الملیون</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ar-MA" sz="1800" b="1" dirty="0">
                <a:solidFill>
                  <a:srgbClr val="FF0000"/>
                </a:solidFill>
                <a:latin typeface="Times New Roman" panose="02020603050405020304" pitchFamily="18" charset="0"/>
                <a:cs typeface="Times New Roman" panose="02020603050405020304" pitchFamily="18" charset="0"/>
              </a:rPr>
              <a:t>ان وجود العكارة </a:t>
            </a:r>
            <a:r>
              <a:rPr lang="en-US" sz="1800" b="1" dirty="0" smtClean="0">
                <a:solidFill>
                  <a:srgbClr val="FF0000"/>
                </a:solidFill>
                <a:latin typeface="Times New Roman" panose="02020603050405020304" pitchFamily="18" charset="0"/>
                <a:cs typeface="Times New Roman" panose="02020603050405020304" pitchFamily="18" charset="0"/>
              </a:rPr>
              <a:t>)</a:t>
            </a:r>
            <a:r>
              <a:rPr lang="ar-MA" sz="1800" b="1" dirty="0" smtClean="0">
                <a:solidFill>
                  <a:srgbClr val="FF0000"/>
                </a:solidFill>
                <a:latin typeface="Times New Roman" panose="02020603050405020304" pitchFamily="18" charset="0"/>
                <a:cs typeface="Times New Roman" panose="02020603050405020304" pitchFamily="18" charset="0"/>
              </a:rPr>
              <a:t>الطين</a:t>
            </a:r>
            <a:r>
              <a:rPr lang="en-US" sz="1800" b="1" dirty="0" smtClean="0">
                <a:solidFill>
                  <a:srgbClr val="FF0000"/>
                </a:solidFill>
                <a:latin typeface="Times New Roman" panose="02020603050405020304" pitchFamily="18" charset="0"/>
                <a:cs typeface="Times New Roman" panose="02020603050405020304" pitchFamily="18" charset="0"/>
              </a:rPr>
              <a:t>(</a:t>
            </a:r>
            <a:r>
              <a:rPr lang="ar-MA" sz="1800" b="1" dirty="0" smtClean="0">
                <a:solidFill>
                  <a:srgbClr val="FF0000"/>
                </a:solidFill>
                <a:latin typeface="Times New Roman" panose="02020603050405020304" pitchFamily="18" charset="0"/>
                <a:cs typeface="Times New Roman" panose="02020603050405020304" pitchFamily="18" charset="0"/>
              </a:rPr>
              <a:t> في ماء الحوض يؤدي الى :</a:t>
            </a:r>
          </a:p>
          <a:p>
            <a:pPr marL="0" indent="0" algn="r" rtl="1">
              <a:buNone/>
            </a:pPr>
            <a:r>
              <a:rPr lang="ar-MA" sz="1800" b="1" dirty="0">
                <a:solidFill>
                  <a:schemeClr val="accent1">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1</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 عدم وصول الضوء الى القاع   </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2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هلاك </a:t>
            </a:r>
            <a:r>
              <a:rPr lang="ar-MA" sz="1800" b="1" dirty="0">
                <a:solidFill>
                  <a:schemeClr val="accent1">
                    <a:lumMod val="75000"/>
                  </a:schemeClr>
                </a:solidFill>
                <a:latin typeface="Times New Roman" panose="02020603050405020304" pitchFamily="18" charset="0"/>
                <a:cs typeface="Times New Roman" panose="02020603050405020304" pitchFamily="18" charset="0"/>
              </a:rPr>
              <a:t>الكثیر من الاسماك وخاصة الاصبعیات بسبب الاختناق الذي یسببه </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الطمى عند التصقه </a:t>
            </a:r>
            <a:r>
              <a:rPr lang="en-US" sz="1800" b="1" dirty="0" smtClean="0">
                <a:solidFill>
                  <a:schemeClr val="accent1">
                    <a:lumMod val="75000"/>
                  </a:schemeClr>
                </a:solidFill>
                <a:latin typeface="Times New Roman" panose="02020603050405020304" pitchFamily="18" charset="0"/>
                <a:cs typeface="Times New Roman" panose="02020603050405020304" pitchFamily="18" charset="0"/>
              </a:rPr>
              <a:t>3</a:t>
            </a:r>
            <a:r>
              <a:rPr lang="ar-MA" sz="1800" b="1" dirty="0" smtClean="0">
                <a:solidFill>
                  <a:schemeClr val="accent1">
                    <a:lumMod val="75000"/>
                  </a:schemeClr>
                </a:solidFill>
                <a:latin typeface="Times New Roman" panose="02020603050405020304" pitchFamily="18" charset="0"/>
                <a:cs typeface="Times New Roman" panose="02020603050405020304" pitchFamily="18" charset="0"/>
              </a:rPr>
              <a:t>- امتصاص الطین لعنصر الفسفور مما یسبب تقلیل اثر اضافة الاسمدة لذلك یجب الخیاشیم التخلص من العكارة بأمرار الماء في احواض ترسیب او توفیر الماء من مصدر لا یحتوي على الطمى .</a:t>
            </a:r>
            <a:endParaRPr lang="en-US" sz="18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r" rtl="1">
              <a:buNone/>
            </a:pPr>
            <a:r>
              <a:rPr lang="ar-MA" sz="1800" b="1" dirty="0" smtClean="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3</a:t>
            </a:r>
            <a:r>
              <a:rPr lang="ar-MA" sz="1800" b="1" dirty="0" smtClean="0">
                <a:solidFill>
                  <a:srgbClr val="FF0000"/>
                </a:solidFill>
                <a:latin typeface="Times New Roman" panose="02020603050405020304" pitchFamily="18" charset="0"/>
                <a:cs typeface="Times New Roman" panose="02020603050405020304" pitchFamily="18" charset="0"/>
              </a:rPr>
              <a:t>- </a:t>
            </a:r>
            <a:r>
              <a:rPr lang="ar-MA" sz="1800" b="1" dirty="0">
                <a:solidFill>
                  <a:srgbClr val="FF0000"/>
                </a:solidFill>
                <a:latin typeface="Times New Roman" panose="02020603050405020304" pitchFamily="18" charset="0"/>
                <a:cs typeface="Times New Roman" panose="02020603050405020304" pitchFamily="18" charset="0"/>
              </a:rPr>
              <a:t>لون الماء. :</a:t>
            </a:r>
            <a:r>
              <a:rPr lang="ar-MA" sz="1800" b="1" dirty="0">
                <a:latin typeface="Times New Roman" panose="02020603050405020304" pitchFamily="18" charset="0"/>
                <a:cs typeface="Times New Roman" panose="02020603050405020304" pitchFamily="18" charset="0"/>
              </a:rPr>
              <a:t>یدل اللون الأخضر على زیادة </a:t>
            </a:r>
            <a:r>
              <a:rPr lang="ar-MA" sz="1800" b="1" dirty="0" smtClean="0">
                <a:latin typeface="Times New Roman" panose="02020603050405020304" pitchFamily="18" charset="0"/>
                <a:cs typeface="Times New Roman" panose="02020603050405020304" pitchFamily="18" charset="0"/>
              </a:rPr>
              <a:t>الهائمات النباتیة وأنواع اخرى من الطحالب اما </a:t>
            </a:r>
            <a:r>
              <a:rPr lang="ar-MA" sz="1800" b="1" dirty="0">
                <a:latin typeface="Times New Roman" panose="02020603050405020304" pitchFamily="18" charset="0"/>
                <a:cs typeface="Times New Roman" panose="02020603050405020304" pitchFamily="18" charset="0"/>
              </a:rPr>
              <a:t>اللون المائل للزرقة یدل على بعض أنواع من الطحالب .</a:t>
            </a:r>
            <a:r>
              <a:rPr lang="ar-MA" sz="1800" b="1" dirty="0" smtClean="0">
                <a:latin typeface="Times New Roman" panose="02020603050405020304" pitchFamily="18" charset="0"/>
                <a:cs typeface="Times New Roman" panose="02020603050405020304" pitchFamily="18" charset="0"/>
              </a:rPr>
              <a:t>بینما اللون البني یدل على زیادة نسبة الدبال </a:t>
            </a:r>
            <a:r>
              <a:rPr lang="ar-MA" sz="1800" b="1" dirty="0">
                <a:latin typeface="Times New Roman" panose="02020603050405020304" pitchFamily="18" charset="0"/>
                <a:cs typeface="Times New Roman" panose="02020603050405020304" pitchFamily="18" charset="0"/>
              </a:rPr>
              <a:t>(</a:t>
            </a:r>
            <a:r>
              <a:rPr lang="ar-MA" sz="1800" b="1" dirty="0" smtClean="0">
                <a:latin typeface="Times New Roman" panose="02020603050405020304" pitchFamily="18" charset="0"/>
                <a:cs typeface="Times New Roman" panose="02020603050405020304" pitchFamily="18" charset="0"/>
              </a:rPr>
              <a:t>الكومبوست </a:t>
            </a:r>
            <a:r>
              <a:rPr lang="ar-MA" sz="1800" b="1" dirty="0">
                <a:latin typeface="Times New Roman" panose="02020603050405020304" pitchFamily="18" charset="0"/>
                <a:cs typeface="Times New Roman" panose="02020603050405020304" pitchFamily="18" charset="0"/>
              </a:rPr>
              <a:t>.)</a:t>
            </a:r>
            <a:r>
              <a:rPr lang="ar-MA" sz="1800" b="1" dirty="0" smtClean="0">
                <a:latin typeface="Times New Roman" panose="02020603050405020304" pitchFamily="18" charset="0"/>
                <a:cs typeface="Times New Roman" panose="02020603050405020304" pitchFamily="18" charset="0"/>
              </a:rPr>
              <a:t>اما اللون البني المائل للاخضرار یدل على الخلیط المؤلف من </a:t>
            </a:r>
            <a:r>
              <a:rPr lang="ar-MA" sz="1800" b="1" dirty="0">
                <a:latin typeface="Times New Roman" panose="02020603050405020304" pitchFamily="18" charset="0"/>
                <a:cs typeface="Times New Roman" panose="02020603050405020304" pitchFamily="18" charset="0"/>
              </a:rPr>
              <a:t>المواد الدبالیة والهائمات النباتیة.</a:t>
            </a:r>
            <a:endParaRPr lang="en-US" sz="1800" b="1" dirty="0">
              <a:latin typeface="Times New Roman" panose="02020603050405020304" pitchFamily="18" charset="0"/>
              <a:cs typeface="Times New Roman" panose="02020603050405020304" pitchFamily="18" charset="0"/>
            </a:endParaRPr>
          </a:p>
          <a:p>
            <a:pPr marL="0" indent="0" algn="r" rtl="1">
              <a:buNone/>
            </a:pPr>
            <a:endParaRPr lang="en-US" sz="1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870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479</TotalTime>
  <Words>1997</Words>
  <Application>Microsoft Office PowerPoint</Application>
  <PresentationFormat>Custom</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تقسيم أحواض المزرعة السمكية</vt:lpstr>
      <vt:lpstr>تقسيم أحواض المزرعة السمكية</vt:lpstr>
      <vt:lpstr>العوامل البیئیة المؤثرة في تربیة الأسماك</vt:lpstr>
      <vt:lpstr>ت العوامل البیئیة المؤثرة في تربیة الأسماك</vt:lpstr>
      <vt:lpstr>ت العوامل البیئیة المؤثرة في تربیة الأسماك</vt:lpstr>
      <vt:lpstr>ت العوامل البیئیة المؤثرة في تربیة الأسماك</vt:lpstr>
      <vt:lpstr>ت العوامل البیئیة المؤثرة في تربیة الأسماك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أحواض المزرعة السمكية</dc:title>
  <dc:creator>hp</dc:creator>
  <cp:lastModifiedBy>User</cp:lastModifiedBy>
  <cp:revision>41</cp:revision>
  <dcterms:created xsi:type="dcterms:W3CDTF">2023-03-25T11:27:14Z</dcterms:created>
  <dcterms:modified xsi:type="dcterms:W3CDTF">2023-05-02T10:57:26Z</dcterms:modified>
</cp:coreProperties>
</file>