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3"/>
  </p:notesMasterIdLst>
  <p:sldIdLst>
    <p:sldId id="257" r:id="rId2"/>
    <p:sldId id="258" r:id="rId3"/>
    <p:sldId id="259" r:id="rId4"/>
    <p:sldId id="260" r:id="rId5"/>
    <p:sldId id="261" r:id="rId6"/>
    <p:sldId id="262" r:id="rId7"/>
    <p:sldId id="263" r:id="rId8"/>
    <p:sldId id="265" r:id="rId9"/>
    <p:sldId id="264" r:id="rId10"/>
    <p:sldId id="272" r:id="rId11"/>
    <p:sldId id="267" r:id="rId12"/>
    <p:sldId id="268" r:id="rId13"/>
    <p:sldId id="269" r:id="rId14"/>
    <p:sldId id="270" r:id="rId15"/>
    <p:sldId id="266" r:id="rId16"/>
    <p:sldId id="271" r:id="rId17"/>
    <p:sldId id="273" r:id="rId18"/>
    <p:sldId id="274" r:id="rId19"/>
    <p:sldId id="275" r:id="rId20"/>
    <p:sldId id="276" r:id="rId21"/>
    <p:sldId id="277"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70EB50D-FB63-4090-B022-5603D4DA523F}" type="datetimeFigureOut">
              <a:rPr lang="ar-SA" smtClean="0"/>
              <a:pPr/>
              <a:t>06/07/45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C39FFA5-490F-4219-ACAE-CC8B82D905D1}"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3643FCE-8463-40FA-A7D2-408060BC29FE}" type="slidenum">
              <a:rPr lang="ar-SA"/>
              <a:pPr/>
              <a:t>1</a:t>
            </a:fld>
            <a:endParaRPr lang="en-US"/>
          </a:p>
        </p:txBody>
      </p:sp>
      <p:sp>
        <p:nvSpPr>
          <p:cNvPr id="231426" name="عنصر نائب لصورة الشريحة 1"/>
          <p:cNvSpPr>
            <a:spLocks noGrp="1" noRot="1" noChangeAspect="1" noTextEdit="1"/>
          </p:cNvSpPr>
          <p:nvPr>
            <p:ph type="sldImg"/>
          </p:nvPr>
        </p:nvSpPr>
        <p:spPr>
          <a:ln/>
        </p:spPr>
      </p:sp>
      <p:sp>
        <p:nvSpPr>
          <p:cNvPr id="231427" name="عنصر نائب للملاحظات 2"/>
          <p:cNvSpPr>
            <a:spLocks noGrp="1"/>
          </p:cNvSpPr>
          <p:nvPr>
            <p:ph type="body" idx="1"/>
          </p:nvPr>
        </p:nvSpPr>
        <p:spPr/>
        <p:txBody>
          <a:bodyPr/>
          <a:lstStyle/>
          <a:p>
            <a:pPr>
              <a:spcBef>
                <a:spcPct val="0"/>
              </a:spcBef>
            </a:pPr>
            <a:endParaRPr lang="ar-SA"/>
          </a:p>
        </p:txBody>
      </p:sp>
      <p:sp>
        <p:nvSpPr>
          <p:cNvPr id="231428" name="عنصر نائب لرقم الشريحة 3"/>
          <p:cNvSpPr txBox="1">
            <a:spLocks noGrp="1"/>
          </p:cNvSpPr>
          <p:nvPr/>
        </p:nvSpPr>
        <p:spPr bwMode="auto">
          <a:xfrm>
            <a:off x="1589" y="8685213"/>
            <a:ext cx="2971800" cy="457200"/>
          </a:xfrm>
          <a:prstGeom prst="rect">
            <a:avLst/>
          </a:prstGeom>
          <a:noFill/>
          <a:ln w="9525">
            <a:noFill/>
            <a:miter lim="800000"/>
            <a:headEnd/>
            <a:tailEnd/>
          </a:ln>
        </p:spPr>
        <p:txBody>
          <a:bodyPr anchor="b"/>
          <a:lstStyle/>
          <a:p>
            <a:pPr algn="l"/>
            <a:fld id="{790C594D-E5BF-40BC-947D-45A78FA730EC}" type="slidenum">
              <a:rPr lang="ar-SA" sz="1200">
                <a:latin typeface="Arial Black" pitchFamily="34" charset="0"/>
              </a:rPr>
              <a:pPr algn="l"/>
              <a:t>1</a:t>
            </a:fld>
            <a:endParaRPr lang="ar-SA" sz="1200">
              <a:latin typeface="Arial Black"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0EA7CA73-7DCB-4CE0-9C27-E0A4BA88AC14}"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0EA7CA73-7DCB-4CE0-9C27-E0A4BA88AC14}"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0EA7CA73-7DCB-4CE0-9C27-E0A4BA88AC1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7A8B0282-5CA4-4D49-89F9-1044D7C84047}" type="datetimeFigureOut">
              <a:rPr lang="ar-SA" smtClean="0"/>
              <a:pPr/>
              <a:t>06/07/45</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A07942D2-D954-4FEA-8CCA-98C91CF81F98}"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A8B0282-5CA4-4D49-89F9-1044D7C84047}"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7942D2-D954-4FEA-8CCA-98C91CF81F98}"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A8B0282-5CA4-4D49-89F9-1044D7C84047}"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7942D2-D954-4FEA-8CCA-98C91CF81F98}"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7A8B0282-5CA4-4D49-89F9-1044D7C84047}" type="datetimeFigureOut">
              <a:rPr lang="ar-SA" smtClean="0"/>
              <a:pPr/>
              <a:t>06/07/45</a:t>
            </a:fld>
            <a:endParaRPr lang="ar-SA"/>
          </a:p>
        </p:txBody>
      </p:sp>
      <p:sp>
        <p:nvSpPr>
          <p:cNvPr id="9" name="عنصر نائب لرقم الشريحة 8"/>
          <p:cNvSpPr>
            <a:spLocks noGrp="1"/>
          </p:cNvSpPr>
          <p:nvPr>
            <p:ph type="sldNum" sz="quarter" idx="15"/>
          </p:nvPr>
        </p:nvSpPr>
        <p:spPr/>
        <p:txBody>
          <a:bodyPr rtlCol="0"/>
          <a:lstStyle/>
          <a:p>
            <a:fld id="{A07942D2-D954-4FEA-8CCA-98C91CF81F98}"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7A8B0282-5CA4-4D49-89F9-1044D7C84047}" type="datetimeFigureOut">
              <a:rPr lang="ar-SA" smtClean="0"/>
              <a:pPr/>
              <a:t>06/07/45</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A07942D2-D954-4FEA-8CCA-98C91CF81F98}"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7A8B0282-5CA4-4D49-89F9-1044D7C84047}" type="datetimeFigureOut">
              <a:rPr lang="ar-SA" smtClean="0"/>
              <a:pPr/>
              <a:t>06/07/45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07942D2-D954-4FEA-8CCA-98C91CF81F98}"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7A8B0282-5CA4-4D49-89F9-1044D7C84047}" type="datetimeFigureOut">
              <a:rPr lang="ar-SA" smtClean="0"/>
              <a:pPr/>
              <a:t>06/07/45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07942D2-D954-4FEA-8CCA-98C91CF81F98}"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7A8B0282-5CA4-4D49-89F9-1044D7C84047}" type="datetimeFigureOut">
              <a:rPr lang="ar-SA" smtClean="0"/>
              <a:pPr/>
              <a:t>06/07/45</a:t>
            </a:fld>
            <a:endParaRPr lang="ar-SA"/>
          </a:p>
        </p:txBody>
      </p:sp>
      <p:sp>
        <p:nvSpPr>
          <p:cNvPr id="7" name="عنصر نائب لرقم الشريحة 6"/>
          <p:cNvSpPr>
            <a:spLocks noGrp="1"/>
          </p:cNvSpPr>
          <p:nvPr>
            <p:ph type="sldNum" sz="quarter" idx="11"/>
          </p:nvPr>
        </p:nvSpPr>
        <p:spPr/>
        <p:txBody>
          <a:bodyPr rtlCol="0"/>
          <a:lstStyle/>
          <a:p>
            <a:fld id="{A07942D2-D954-4FEA-8CCA-98C91CF81F98}"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A8B0282-5CA4-4D49-89F9-1044D7C84047}" type="datetimeFigureOut">
              <a:rPr lang="ar-SA" smtClean="0"/>
              <a:pPr/>
              <a:t>06/07/45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07942D2-D954-4FEA-8CCA-98C91CF81F98}"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7A8B0282-5CA4-4D49-89F9-1044D7C84047}" type="datetimeFigureOut">
              <a:rPr lang="ar-SA" smtClean="0"/>
              <a:pPr/>
              <a:t>06/07/45</a:t>
            </a:fld>
            <a:endParaRPr lang="ar-SA"/>
          </a:p>
        </p:txBody>
      </p:sp>
      <p:sp>
        <p:nvSpPr>
          <p:cNvPr id="22" name="عنصر نائب لرقم الشريحة 21"/>
          <p:cNvSpPr>
            <a:spLocks noGrp="1"/>
          </p:cNvSpPr>
          <p:nvPr>
            <p:ph type="sldNum" sz="quarter" idx="15"/>
          </p:nvPr>
        </p:nvSpPr>
        <p:spPr/>
        <p:txBody>
          <a:bodyPr rtlCol="0"/>
          <a:lstStyle/>
          <a:p>
            <a:fld id="{A07942D2-D954-4FEA-8CCA-98C91CF81F98}"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7A8B0282-5CA4-4D49-89F9-1044D7C84047}" type="datetimeFigureOut">
              <a:rPr lang="ar-SA" smtClean="0"/>
              <a:pPr/>
              <a:t>06/07/45</a:t>
            </a:fld>
            <a:endParaRPr lang="ar-SA"/>
          </a:p>
        </p:txBody>
      </p:sp>
      <p:sp>
        <p:nvSpPr>
          <p:cNvPr id="18" name="عنصر نائب لرقم الشريحة 17"/>
          <p:cNvSpPr>
            <a:spLocks noGrp="1"/>
          </p:cNvSpPr>
          <p:nvPr>
            <p:ph type="sldNum" sz="quarter" idx="11"/>
          </p:nvPr>
        </p:nvSpPr>
        <p:spPr/>
        <p:txBody>
          <a:bodyPr rtlCol="0"/>
          <a:lstStyle/>
          <a:p>
            <a:fld id="{A07942D2-D954-4FEA-8CCA-98C91CF81F98}"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8B0282-5CA4-4D49-89F9-1044D7C84047}" type="datetimeFigureOut">
              <a:rPr lang="ar-SA" smtClean="0"/>
              <a:pPr/>
              <a:t>06/07/45</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07942D2-D954-4FEA-8CCA-98C91CF81F9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0404" name="Picture 4"/>
          <p:cNvPicPr>
            <a:picLocks noChangeAspect="1" noChangeArrowheads="1"/>
          </p:cNvPicPr>
          <p:nvPr/>
        </p:nvPicPr>
        <p:blipFill>
          <a:blip r:embed="rId3" cstate="print"/>
          <a:srcRect/>
          <a:stretch>
            <a:fillRect/>
          </a:stretch>
        </p:blipFill>
        <p:spPr bwMode="auto">
          <a:xfrm>
            <a:off x="0" y="0"/>
            <a:ext cx="9819201" cy="7196138"/>
          </a:xfrm>
          <a:prstGeom prst="rect">
            <a:avLst/>
          </a:prstGeom>
          <a:noFill/>
          <a:ln w="9525">
            <a:noFill/>
            <a:miter lim="800000"/>
            <a:headEnd/>
            <a:tailEnd/>
          </a:ln>
        </p:spPr>
      </p:pic>
      <p:sp>
        <p:nvSpPr>
          <p:cNvPr id="230405" name="مربع نص 4"/>
          <p:cNvSpPr txBox="1">
            <a:spLocks noChangeArrowheads="1"/>
          </p:cNvSpPr>
          <p:nvPr/>
        </p:nvSpPr>
        <p:spPr bwMode="auto">
          <a:xfrm flipH="1">
            <a:off x="0" y="1143000"/>
            <a:ext cx="5976937" cy="3354765"/>
          </a:xfrm>
          <a:prstGeom prst="rect">
            <a:avLst/>
          </a:prstGeom>
          <a:noFill/>
          <a:ln w="9525">
            <a:noFill/>
            <a:miter lim="800000"/>
            <a:headEnd/>
            <a:tailEnd/>
          </a:ln>
        </p:spPr>
        <p:txBody>
          <a:bodyPr>
            <a:spAutoFit/>
          </a:bodyPr>
          <a:lstStyle/>
          <a:p>
            <a:pPr algn="ctr"/>
            <a:r>
              <a:rPr lang="ar-SA" sz="6600" b="1" dirty="0" smtClean="0">
                <a:latin typeface="Arabic Typesetting" pitchFamily="66" charset="-78"/>
                <a:cs typeface="Hesham Bold" pitchFamily="2" charset="-78"/>
              </a:rPr>
              <a:t>مقرر </a:t>
            </a:r>
            <a:r>
              <a:rPr lang="ar-SA" sz="6600" b="1" dirty="0" err="1" smtClean="0">
                <a:latin typeface="Arabic Typesetting" pitchFamily="66" charset="-78"/>
                <a:cs typeface="Hesham Bold" pitchFamily="2" charset="-78"/>
              </a:rPr>
              <a:t>نموالنبات</a:t>
            </a:r>
            <a:r>
              <a:rPr lang="ar-SA" sz="6600" b="1" dirty="0" smtClean="0">
                <a:latin typeface="Arabic Typesetting" pitchFamily="66" charset="-78"/>
                <a:cs typeface="Hesham Bold" pitchFamily="2" charset="-78"/>
              </a:rPr>
              <a:t> ومنظماته محاضره 3</a:t>
            </a:r>
          </a:p>
          <a:p>
            <a:pPr algn="ctr"/>
            <a:r>
              <a:rPr lang="ar-SA" sz="8000" b="1" dirty="0" smtClean="0">
                <a:solidFill>
                  <a:srgbClr val="006600"/>
                </a:solidFill>
                <a:latin typeface="Arabic Typesetting" pitchFamily="66" charset="-78"/>
                <a:cs typeface="Andalus" pitchFamily="2" charset="-78"/>
              </a:rPr>
              <a:t>                                             </a:t>
            </a:r>
            <a:endParaRPr lang="ar-SA" sz="8000" b="1" dirty="0">
              <a:solidFill>
                <a:srgbClr val="006600"/>
              </a:solidFill>
              <a:latin typeface="Arabic Typesetting" pitchFamily="66" charset="-78"/>
              <a:cs typeface="Arabic Typesetting" pitchFamily="66" charset="-78"/>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a\Downloads\800px-1-Naphthaleneacetic-acid-3D-balls.png"/>
          <p:cNvPicPr>
            <a:picLocks noChangeAspect="1" noChangeArrowheads="1"/>
          </p:cNvPicPr>
          <p:nvPr/>
        </p:nvPicPr>
        <p:blipFill>
          <a:blip r:embed="rId2" cstate="print"/>
          <a:srcRect/>
          <a:stretch>
            <a:fillRect/>
          </a:stretch>
        </p:blipFill>
        <p:spPr bwMode="auto">
          <a:xfrm>
            <a:off x="0" y="3212976"/>
            <a:ext cx="4137746" cy="3336058"/>
          </a:xfrm>
          <a:prstGeom prst="rect">
            <a:avLst/>
          </a:prstGeom>
          <a:noFill/>
        </p:spPr>
      </p:pic>
      <p:pic>
        <p:nvPicPr>
          <p:cNvPr id="3" name="Picture 2" descr="C:\Users\a\Downloads\Kwas_naftylooctowy.svg.png"/>
          <p:cNvPicPr>
            <a:picLocks noChangeAspect="1" noChangeArrowheads="1"/>
          </p:cNvPicPr>
          <p:nvPr/>
        </p:nvPicPr>
        <p:blipFill>
          <a:blip r:embed="rId3" cstate="print"/>
          <a:srcRect/>
          <a:stretch>
            <a:fillRect/>
          </a:stretch>
        </p:blipFill>
        <p:spPr bwMode="auto">
          <a:xfrm>
            <a:off x="3707904" y="404664"/>
            <a:ext cx="4537047" cy="2880320"/>
          </a:xfrm>
          <a:prstGeom prst="rect">
            <a:avLst/>
          </a:prstGeom>
          <a:solidFill>
            <a:srgbClr val="FFFFFF">
              <a:shade val="85000"/>
            </a:srgbClr>
          </a:solidFill>
          <a:ln w="190500" cap="rnd">
            <a:solidFill>
              <a:srgbClr val="FF000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مستطيل 3"/>
          <p:cNvSpPr/>
          <p:nvPr/>
        </p:nvSpPr>
        <p:spPr>
          <a:xfrm>
            <a:off x="3285551" y="4581128"/>
            <a:ext cx="5299849" cy="461665"/>
          </a:xfrm>
          <a:prstGeom prst="rect">
            <a:avLst/>
          </a:prstGeom>
        </p:spPr>
        <p:txBody>
          <a:bodyPr wrap="none">
            <a:spAutoFit/>
          </a:bodyPr>
          <a:lstStyle/>
          <a:p>
            <a:r>
              <a:rPr lang="en-US" sz="2400" b="1" dirty="0">
                <a:solidFill>
                  <a:srgbClr val="FF0000"/>
                </a:solidFill>
              </a:rPr>
              <a:t>1-Naphthaleneacetic acid (NAA)</a:t>
            </a:r>
            <a:endParaRPr lang="ar-SA" sz="2400" b="1" dirty="0">
              <a:solidFill>
                <a:srgbClr val="FF0000"/>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5821363"/>
          </a:xfrm>
        </p:spPr>
        <p:txBody>
          <a:bodyPr>
            <a:normAutofit lnSpcReduction="10000"/>
          </a:bodyPr>
          <a:lstStyle/>
          <a:p>
            <a:pPr algn="just" rtl="1"/>
            <a:r>
              <a:rPr lang="ar-SA" dirty="0" smtClean="0"/>
              <a:t> </a:t>
            </a:r>
            <a:r>
              <a:rPr lang="ar-SA" sz="2600" dirty="0" smtClean="0"/>
              <a:t>وقد درس </a:t>
            </a:r>
            <a:r>
              <a:rPr lang="en-US" sz="2600" dirty="0" smtClean="0"/>
              <a:t> Went</a:t>
            </a:r>
            <a:r>
              <a:rPr lang="ar-SA" sz="2600" dirty="0" smtClean="0"/>
              <a:t>تأثير الأوكسين على انحناء غمد ريشة الشوفان ويعتبرهذا الاختبار الحيوي الأفضل الذي قاد الى عزل ووصف خصائص الاوكسين </a:t>
            </a:r>
            <a:r>
              <a:rPr lang="en-US" sz="2600" dirty="0" err="1" smtClean="0"/>
              <a:t>Indole</a:t>
            </a:r>
            <a:r>
              <a:rPr lang="en-US" sz="2600" dirty="0" smtClean="0"/>
              <a:t> acetic acid (IAA)</a:t>
            </a:r>
            <a:r>
              <a:rPr lang="ar-SA" sz="2600" dirty="0" smtClean="0"/>
              <a:t> بسبب حساسية ودقة هذه الطريقة. و</a:t>
            </a:r>
            <a:r>
              <a:rPr lang="ar-SA" sz="2600" b="1" dirty="0" smtClean="0"/>
              <a:t>غمد الريشة </a:t>
            </a:r>
            <a:r>
              <a:rPr lang="ar-SA" sz="2600" dirty="0" smtClean="0"/>
              <a:t>هو عبارة عن ورقة متخصصة ومتحورة على صورة اسطوانة مجوفة تغلف وتحيط بالسويقة الجنينية العليا </a:t>
            </a:r>
            <a:r>
              <a:rPr lang="en-US" sz="2600" dirty="0" err="1" smtClean="0"/>
              <a:t>epicotyl</a:t>
            </a:r>
            <a:r>
              <a:rPr lang="ar-SA" sz="2600" dirty="0" smtClean="0"/>
              <a:t> </a:t>
            </a:r>
            <a:r>
              <a:rPr lang="ar-SA" sz="2600" dirty="0" smtClean="0">
                <a:solidFill>
                  <a:srgbClr val="FF0000"/>
                </a:solidFill>
              </a:rPr>
              <a:t>ومتصلة بالعقدة الأولى </a:t>
            </a:r>
            <a:r>
              <a:rPr lang="ar-SA" sz="2600" dirty="0" smtClean="0"/>
              <a:t>وهي توفر الحماية للقمة النامية الرهيفة لبادرات النجيليات حتى تبزغ الورقة الاولى ذات النمو السريع فوق سطح التربة. </a:t>
            </a:r>
          </a:p>
          <a:p>
            <a:pPr algn="just" rtl="1"/>
            <a:r>
              <a:rPr lang="ar-SA" sz="2600" dirty="0" smtClean="0"/>
              <a:t>يعتمد قياس نشاط الاوكسين باستخدام هذا الاختبار على دقة الانتقال القطبي السريع (اي من القمة المورفولوجية الى القاعدة المورفولوجية لمحور النبات) للأوكسين في غمد ريشة الشوفان ، وبسبب هذه الخاصية </a:t>
            </a:r>
            <a:r>
              <a:rPr lang="ar-SA" sz="2600" b="1" dirty="0" smtClean="0"/>
              <a:t>(قطبية الانتقال) </a:t>
            </a:r>
            <a:r>
              <a:rPr lang="ar-SA" sz="2600" dirty="0" smtClean="0"/>
              <a:t>فان الاوكسين يضاف اعلى قمة جانب واحد لغمد ريشة منزوعة القمة حيث ينتشر الى اسفل هذا الجانب بسرعة، وحيث ان الاوكسين لاينتشر جانبيا لذلك يحدث اختلاف في النمو بين جانبي غمد الريشة نتيجة لانتقال الاوكسين الى اسفل فقط في جانب واحد لذلك يتسبب في انحناء هذا الغمد الذي يتناسب في حدود معينة مع كمية الاوكسين المضافة.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5897563"/>
          </a:xfrm>
        </p:spPr>
        <p:txBody>
          <a:bodyPr>
            <a:normAutofit/>
          </a:bodyPr>
          <a:lstStyle/>
          <a:p>
            <a:pPr algn="just" rtl="1">
              <a:buNone/>
            </a:pPr>
            <a:r>
              <a:rPr lang="ar-SA" sz="2800" b="1" dirty="0" smtClean="0">
                <a:solidFill>
                  <a:srgbClr val="7030A0"/>
                </a:solidFill>
              </a:rPr>
              <a:t>خطوات اختبار انحناء غمد ريشة الشوفان:</a:t>
            </a:r>
            <a:endParaRPr lang="en-US" sz="2800" b="1" dirty="0" smtClean="0">
              <a:solidFill>
                <a:srgbClr val="7030A0"/>
              </a:solidFill>
            </a:endParaRPr>
          </a:p>
          <a:p>
            <a:pPr algn="just" rtl="1">
              <a:buNone/>
            </a:pPr>
            <a:r>
              <a:rPr lang="ar-SA" sz="2800" dirty="0" smtClean="0"/>
              <a:t>1- انبات بذور الشوفان وانماء بادراتها في الظلام.</a:t>
            </a:r>
          </a:p>
          <a:p>
            <a:pPr algn="just" rtl="1">
              <a:buNone/>
            </a:pPr>
            <a:r>
              <a:rPr lang="ar-SA" sz="2800" dirty="0" smtClean="0"/>
              <a:t>2- يزال 1 مم من القمة الطرفية لغمد الريشة بعد وصول البادرات الى طول يتراوح مابين 15 الى 30 مم وبالتالي ازالة المصدر الطبيعي </a:t>
            </a:r>
            <a:r>
              <a:rPr lang="ar-SA" sz="2800" dirty="0" err="1" smtClean="0"/>
              <a:t>للأوكسين</a:t>
            </a:r>
            <a:r>
              <a:rPr lang="ar-SA" sz="2800" dirty="0" smtClean="0"/>
              <a:t>.</a:t>
            </a:r>
          </a:p>
          <a:p>
            <a:pPr algn="just" rtl="1">
              <a:buNone/>
            </a:pPr>
            <a:r>
              <a:rPr lang="ar-SA" sz="2800" dirty="0" smtClean="0"/>
              <a:t>3- يوضع مكعب اجار يحتوي على </a:t>
            </a:r>
            <a:r>
              <a:rPr lang="ar-SA" sz="2800" dirty="0" err="1" smtClean="0"/>
              <a:t>الأوكسين</a:t>
            </a:r>
            <a:r>
              <a:rPr lang="ar-SA" sz="2800" dirty="0" smtClean="0"/>
              <a:t> على جانب واحد في النهاية المقطوعة لغمد الريشة وسوف ينتقل الاوكسين الى اسفل في جانب غمد الريشة الذي يحمل فوقه مكعب الاجار المحتوي على الاوكسين.</a:t>
            </a:r>
          </a:p>
          <a:p>
            <a:pPr algn="just" rtl="1">
              <a:buNone/>
            </a:pPr>
            <a:endParaRPr lang="ar-SA"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lstStyle/>
          <a:p>
            <a:pPr>
              <a:buNone/>
            </a:pPr>
            <a:endParaRPr lang="en-US" dirty="0"/>
          </a:p>
        </p:txBody>
      </p:sp>
      <p:pic>
        <p:nvPicPr>
          <p:cNvPr id="215042" name="Picture 2" descr="http://www.biochem.arizona.edu/classes/bioc462/462bh2008/462bhonorsprojects/462bhonors2001/schmitz/images/Went1.gif"/>
          <p:cNvPicPr>
            <a:picLocks noChangeAspect="1" noChangeArrowheads="1"/>
          </p:cNvPicPr>
          <p:nvPr/>
        </p:nvPicPr>
        <p:blipFill>
          <a:blip r:embed="rId2" cstate="print"/>
          <a:srcRect/>
          <a:stretch>
            <a:fillRect/>
          </a:stretch>
        </p:blipFill>
        <p:spPr bwMode="auto">
          <a:xfrm>
            <a:off x="1295400" y="609600"/>
            <a:ext cx="5451409" cy="4937125"/>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05800" cy="5973763"/>
          </a:xfrm>
        </p:spPr>
        <p:txBody>
          <a:bodyPr/>
          <a:lstStyle/>
          <a:p>
            <a:pPr>
              <a:buNone/>
            </a:pPr>
            <a:endParaRPr lang="en-US" dirty="0"/>
          </a:p>
        </p:txBody>
      </p:sp>
      <p:pic>
        <p:nvPicPr>
          <p:cNvPr id="211970" name="Picture 2" descr="http://users.rcn.com/jkimball.ma.ultranet/BiologyPages/A/AvenaTest.gif"/>
          <p:cNvPicPr>
            <a:picLocks noChangeAspect="1" noChangeArrowheads="1"/>
          </p:cNvPicPr>
          <p:nvPr/>
        </p:nvPicPr>
        <p:blipFill>
          <a:blip r:embed="rId2" cstate="print"/>
          <a:srcRect/>
          <a:stretch>
            <a:fillRect/>
          </a:stretch>
        </p:blipFill>
        <p:spPr bwMode="auto">
          <a:xfrm>
            <a:off x="1009208" y="762000"/>
            <a:ext cx="7014388" cy="5090610"/>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8748464" cy="6309420"/>
          </a:xfrm>
          <a:prstGeom prst="rect">
            <a:avLst/>
          </a:prstGeom>
          <a:noFill/>
        </p:spPr>
        <p:txBody>
          <a:bodyPr wrap="square" rtlCol="1">
            <a:spAutoFit/>
          </a:bodyPr>
          <a:lstStyle/>
          <a:p>
            <a:r>
              <a:rPr lang="ar-SA" sz="2400" b="1" u="sng" dirty="0" smtClean="0">
                <a:solidFill>
                  <a:srgbClr val="C00000"/>
                </a:solidFill>
              </a:rPr>
              <a:t>وجود وتوزيع </a:t>
            </a:r>
            <a:r>
              <a:rPr lang="ar-SA" sz="2400" b="1" u="sng" dirty="0" err="1" smtClean="0">
                <a:solidFill>
                  <a:srgbClr val="C00000"/>
                </a:solidFill>
              </a:rPr>
              <a:t>الاوكسينات</a:t>
            </a:r>
            <a:r>
              <a:rPr lang="ar-SA" sz="2400" b="1" u="sng" dirty="0" smtClean="0">
                <a:solidFill>
                  <a:srgbClr val="C00000"/>
                </a:solidFill>
              </a:rPr>
              <a:t> في </a:t>
            </a:r>
            <a:r>
              <a:rPr lang="ar-SA" sz="2400" b="1" u="sng" dirty="0" err="1" smtClean="0">
                <a:solidFill>
                  <a:srgbClr val="C00000"/>
                </a:solidFill>
              </a:rPr>
              <a:t>النبات :</a:t>
            </a:r>
            <a:endParaRPr lang="ar-SA" sz="2400" b="1" u="sng" dirty="0" smtClean="0">
              <a:solidFill>
                <a:srgbClr val="C00000"/>
              </a:solidFill>
            </a:endParaRPr>
          </a:p>
          <a:p>
            <a:r>
              <a:rPr lang="ar-SA" sz="2000" b="1" dirty="0" smtClean="0"/>
              <a:t>تعتبر القمم </a:t>
            </a:r>
            <a:r>
              <a:rPr lang="ar-SA" sz="2000" b="1" dirty="0" err="1" smtClean="0"/>
              <a:t>الناميه</a:t>
            </a:r>
            <a:r>
              <a:rPr lang="ar-SA" sz="2000" b="1" dirty="0" smtClean="0"/>
              <a:t> للسوق وقمم الجذور وقمم </a:t>
            </a:r>
            <a:r>
              <a:rPr lang="ar-SA" sz="2000" b="1" dirty="0" err="1" smtClean="0"/>
              <a:t>الاغمده</a:t>
            </a:r>
            <a:r>
              <a:rPr lang="ar-SA" sz="2000" b="1" dirty="0" smtClean="0"/>
              <a:t> الورقيه  </a:t>
            </a:r>
            <a:r>
              <a:rPr lang="ar-SA" sz="2000" b="1" dirty="0" err="1" smtClean="0"/>
              <a:t>والاوراق</a:t>
            </a:r>
            <a:r>
              <a:rPr lang="ar-SA" sz="2000" b="1" dirty="0" smtClean="0"/>
              <a:t> الحديثه من المراكز الرئيسيه لتكوين وبناء </a:t>
            </a:r>
            <a:r>
              <a:rPr lang="ar-SA" sz="2000" b="1" dirty="0" err="1" smtClean="0"/>
              <a:t>الاوكسينات</a:t>
            </a:r>
            <a:r>
              <a:rPr lang="ar-SA" sz="2000" b="1" dirty="0" smtClean="0"/>
              <a:t> في النباتات </a:t>
            </a:r>
            <a:r>
              <a:rPr lang="ar-SA" sz="2000" b="1" dirty="0" err="1" smtClean="0"/>
              <a:t>الراقيه .</a:t>
            </a:r>
            <a:r>
              <a:rPr lang="ar-SA" sz="2000" b="1" dirty="0" smtClean="0"/>
              <a:t> ويتم تكوين </a:t>
            </a:r>
            <a:r>
              <a:rPr lang="ar-SA" sz="2000" b="1" dirty="0" err="1" smtClean="0"/>
              <a:t>الاوكسينات</a:t>
            </a:r>
            <a:r>
              <a:rPr lang="ar-SA" sz="2000" b="1" dirty="0" smtClean="0"/>
              <a:t>  في المراكز السابقه بكميات  كبيره نسبيا ثم تنتقل من هذه المراكز الى الاعضاء الاخرى للنبات ويلاحظ </a:t>
            </a:r>
            <a:r>
              <a:rPr lang="ar-SA" sz="2000" b="1" dirty="0" err="1" smtClean="0"/>
              <a:t>الاتي :</a:t>
            </a:r>
            <a:r>
              <a:rPr lang="ar-SA" sz="2000" b="1" dirty="0" smtClean="0"/>
              <a:t> </a:t>
            </a:r>
          </a:p>
          <a:p>
            <a:r>
              <a:rPr lang="ar-SA" sz="2000" b="1" dirty="0" smtClean="0"/>
              <a:t>1- تركيز </a:t>
            </a:r>
            <a:r>
              <a:rPr lang="ar-SA" sz="2000" b="1" dirty="0" err="1" smtClean="0"/>
              <a:t>الاوكسينات</a:t>
            </a:r>
            <a:r>
              <a:rPr lang="ar-SA" sz="2000" b="1" dirty="0" smtClean="0"/>
              <a:t> يكون مرتفعا في كل من قمتي الساق </a:t>
            </a:r>
            <a:r>
              <a:rPr lang="ar-SA" sz="2000" b="1" dirty="0" err="1" smtClean="0"/>
              <a:t>والجذر </a:t>
            </a:r>
            <a:r>
              <a:rPr lang="ar-SA" sz="2000" b="1" dirty="0" smtClean="0"/>
              <a:t>، وان كان يقل في قمة الجذر كثيرا جدا عن قمة </a:t>
            </a:r>
            <a:r>
              <a:rPr lang="ar-SA" sz="2000" b="1" dirty="0" err="1" smtClean="0"/>
              <a:t>الساق .</a:t>
            </a:r>
            <a:endParaRPr lang="ar-SA" sz="2000" b="1" dirty="0" smtClean="0"/>
          </a:p>
          <a:p>
            <a:r>
              <a:rPr lang="ar-SA" sz="2000" b="1" dirty="0" smtClean="0"/>
              <a:t>2- يتناقص التركيز تدريجيا كلما بعدت </a:t>
            </a:r>
            <a:r>
              <a:rPr lang="ar-SA" sz="2000" b="1" dirty="0" err="1" smtClean="0"/>
              <a:t>المسافه</a:t>
            </a:r>
            <a:r>
              <a:rPr lang="ar-SA" sz="2000" b="1" dirty="0" smtClean="0"/>
              <a:t> عن القمتين ويمكن للتركيز النسبي </a:t>
            </a:r>
            <a:r>
              <a:rPr lang="ar-SA" sz="2000" b="1" dirty="0" err="1" smtClean="0"/>
              <a:t>للاوكسين</a:t>
            </a:r>
            <a:r>
              <a:rPr lang="ar-SA" sz="2000" b="1" dirty="0" smtClean="0"/>
              <a:t> ان يمثل بيانيا في المناطق </a:t>
            </a:r>
            <a:r>
              <a:rPr lang="ar-SA" sz="2000" b="1" dirty="0" err="1" smtClean="0"/>
              <a:t>المختلفه</a:t>
            </a:r>
            <a:r>
              <a:rPr lang="ar-SA" sz="2000" b="1" dirty="0" smtClean="0"/>
              <a:t> </a:t>
            </a:r>
            <a:r>
              <a:rPr lang="ar-SA" sz="2000" b="1" dirty="0" err="1" smtClean="0"/>
              <a:t>كالاتي</a:t>
            </a:r>
            <a:r>
              <a:rPr lang="ar-SA" sz="2000" b="1" dirty="0" smtClean="0"/>
              <a:t> </a:t>
            </a:r>
            <a:r>
              <a:rPr lang="ar-SA" sz="2000" b="1" dirty="0" err="1" smtClean="0"/>
              <a:t>:</a:t>
            </a:r>
            <a:r>
              <a:rPr lang="ar-SA" sz="2000" b="1" dirty="0" smtClean="0"/>
              <a:t> </a:t>
            </a:r>
          </a:p>
          <a:p>
            <a:r>
              <a:rPr lang="ar-SA" sz="2000" b="1" dirty="0" err="1" smtClean="0"/>
              <a:t>مثلا </a:t>
            </a:r>
            <a:r>
              <a:rPr lang="ar-SA" sz="2000" b="1" dirty="0" smtClean="0"/>
              <a:t>: بادرة نبات الفول  بحيث الرسم يوضح </a:t>
            </a:r>
            <a:r>
              <a:rPr lang="ar-SA" sz="2000" b="1" dirty="0" err="1" smtClean="0"/>
              <a:t>الاوكسينات</a:t>
            </a:r>
            <a:r>
              <a:rPr lang="ar-SA" sz="2000" b="1" dirty="0" smtClean="0"/>
              <a:t> </a:t>
            </a:r>
            <a:r>
              <a:rPr lang="ar-SA" sz="2000" b="1" dirty="0" err="1" smtClean="0"/>
              <a:t>النسبيه</a:t>
            </a:r>
            <a:r>
              <a:rPr lang="ar-SA" sz="2000" b="1" dirty="0" smtClean="0"/>
              <a:t> </a:t>
            </a:r>
            <a:r>
              <a:rPr lang="ar-SA" sz="2000" b="1" dirty="0" err="1" smtClean="0"/>
              <a:t>الموجوده</a:t>
            </a:r>
            <a:r>
              <a:rPr lang="ar-SA" sz="2000" b="1" dirty="0" smtClean="0"/>
              <a:t> في البرعم الطرفي  وفي الاوراق التي تلي البرعم </a:t>
            </a:r>
            <a:r>
              <a:rPr lang="ar-SA" sz="2000" b="1" dirty="0" err="1" smtClean="0"/>
              <a:t>الطرفي .</a:t>
            </a:r>
            <a:endParaRPr lang="ar-SA" sz="2000" b="1" dirty="0" smtClean="0"/>
          </a:p>
          <a:p>
            <a:r>
              <a:rPr lang="ar-SA" sz="2000" b="1" u="sng" dirty="0" smtClean="0">
                <a:solidFill>
                  <a:srgbClr val="00B050"/>
                </a:solidFill>
              </a:rPr>
              <a:t>عدد وحدات </a:t>
            </a:r>
            <a:r>
              <a:rPr lang="ar-SA" sz="2000" b="1" u="sng" dirty="0" err="1" smtClean="0">
                <a:solidFill>
                  <a:srgbClr val="00B050"/>
                </a:solidFill>
              </a:rPr>
              <a:t>الاوكسين</a:t>
            </a:r>
            <a:r>
              <a:rPr lang="ar-SA" sz="2000" b="1" u="sng" dirty="0" smtClean="0">
                <a:solidFill>
                  <a:srgbClr val="00B050"/>
                </a:solidFill>
              </a:rPr>
              <a:t> </a:t>
            </a:r>
            <a:r>
              <a:rPr lang="ar-SA" sz="2000" b="1" u="sng" dirty="0" err="1" smtClean="0">
                <a:solidFill>
                  <a:srgbClr val="00B050"/>
                </a:solidFill>
              </a:rPr>
              <a:t>النسبيه:</a:t>
            </a:r>
            <a:endParaRPr lang="ar-SA" sz="2000" b="1" u="sng" dirty="0" smtClean="0">
              <a:solidFill>
                <a:srgbClr val="00B050"/>
              </a:solidFill>
            </a:endParaRPr>
          </a:p>
          <a:p>
            <a:r>
              <a:rPr lang="ar-SA" sz="2000" b="1" dirty="0" smtClean="0"/>
              <a:t>البرعم </a:t>
            </a:r>
            <a:r>
              <a:rPr lang="ar-SA" sz="2000" b="1" dirty="0" err="1" smtClean="0"/>
              <a:t>الطرفي </a:t>
            </a:r>
            <a:r>
              <a:rPr lang="ar-SA" sz="2000" b="1" dirty="0" smtClean="0"/>
              <a:t>=12 وحده </a:t>
            </a:r>
          </a:p>
          <a:p>
            <a:r>
              <a:rPr lang="ar-SA" sz="2000" b="1" dirty="0" smtClean="0"/>
              <a:t>الورقه الاولى= 2.2 وحده </a:t>
            </a:r>
          </a:p>
          <a:p>
            <a:r>
              <a:rPr lang="ar-SA" sz="2000" b="1" dirty="0" smtClean="0"/>
              <a:t>الورقه الثانيه= 1.5 وحده </a:t>
            </a:r>
          </a:p>
          <a:p>
            <a:r>
              <a:rPr lang="ar-SA" sz="2000" b="1" dirty="0" smtClean="0"/>
              <a:t>الورقه </a:t>
            </a:r>
            <a:r>
              <a:rPr lang="ar-SA" sz="2000" b="1" dirty="0" err="1" smtClean="0"/>
              <a:t>الثالثه </a:t>
            </a:r>
            <a:r>
              <a:rPr lang="ar-SA" sz="2000" b="1" dirty="0" smtClean="0"/>
              <a:t>= 0.3 وحده </a:t>
            </a:r>
          </a:p>
          <a:p>
            <a:r>
              <a:rPr lang="ar-SA" sz="2000" b="1" dirty="0" smtClean="0"/>
              <a:t>من الواضح ان تركيز </a:t>
            </a:r>
            <a:r>
              <a:rPr lang="ar-SA" sz="2000" b="1" dirty="0" err="1" smtClean="0"/>
              <a:t>الاوكسين</a:t>
            </a:r>
            <a:r>
              <a:rPr lang="ar-SA" sz="2000" b="1" dirty="0" smtClean="0"/>
              <a:t> النسبي  يتحرك بصوره </a:t>
            </a:r>
            <a:r>
              <a:rPr lang="ar-SA" sz="2000" b="1" dirty="0" err="1" smtClean="0"/>
              <a:t>واضحه</a:t>
            </a:r>
            <a:r>
              <a:rPr lang="ar-SA" sz="2000" b="1" dirty="0" smtClean="0"/>
              <a:t> نحو قاعدة </a:t>
            </a:r>
            <a:r>
              <a:rPr lang="ar-SA" sz="2000" b="1" dirty="0" err="1" smtClean="0"/>
              <a:t>الغمد  .</a:t>
            </a:r>
            <a:r>
              <a:rPr lang="ar-SA" sz="2000" b="1" dirty="0" smtClean="0"/>
              <a:t> اذا حدث ونزع مركز تكوين </a:t>
            </a:r>
            <a:r>
              <a:rPr lang="ar-SA" sz="2000" b="1" dirty="0" err="1" smtClean="0"/>
              <a:t>الاوكسين</a:t>
            </a:r>
            <a:r>
              <a:rPr lang="ar-SA" sz="2000" b="1" dirty="0" smtClean="0"/>
              <a:t> الرئيسي الموجود بقمة </a:t>
            </a:r>
            <a:r>
              <a:rPr lang="ar-SA" sz="2000" b="1" dirty="0" err="1" smtClean="0"/>
              <a:t>النبات </a:t>
            </a:r>
            <a:r>
              <a:rPr lang="ar-SA" sz="2000" b="1" dirty="0" smtClean="0"/>
              <a:t>، فان تركيز </a:t>
            </a:r>
            <a:r>
              <a:rPr lang="ar-SA" sz="2000" b="1" dirty="0" err="1" smtClean="0"/>
              <a:t>الاوكسين</a:t>
            </a:r>
            <a:r>
              <a:rPr lang="ar-SA" sz="2000" b="1" dirty="0" smtClean="0"/>
              <a:t> النسبي في الاجزاء </a:t>
            </a:r>
            <a:r>
              <a:rPr lang="ar-SA" sz="2000" b="1" dirty="0" err="1" smtClean="0"/>
              <a:t>القاعديه</a:t>
            </a:r>
            <a:r>
              <a:rPr lang="ar-SA" sz="2000" b="1" dirty="0" smtClean="0"/>
              <a:t> لنفس النبات ينخفض في صوره </a:t>
            </a:r>
            <a:r>
              <a:rPr lang="ar-SA" sz="2000" b="1" dirty="0" err="1" smtClean="0"/>
              <a:t>واضحه</a:t>
            </a:r>
            <a:r>
              <a:rPr lang="ar-SA" sz="2000" b="1" dirty="0" smtClean="0"/>
              <a:t> وذلك لان كمية </a:t>
            </a:r>
            <a:r>
              <a:rPr lang="ar-SA" sz="2000" b="1" dirty="0" err="1" smtClean="0"/>
              <a:t>الاوكسين</a:t>
            </a:r>
            <a:r>
              <a:rPr lang="ar-SA" sz="2000" b="1" dirty="0" smtClean="0"/>
              <a:t> التي كانت </a:t>
            </a:r>
            <a:r>
              <a:rPr lang="ar-SA" sz="2000" b="1" dirty="0" err="1" smtClean="0"/>
              <a:t>موجوده</a:t>
            </a:r>
            <a:r>
              <a:rPr lang="ar-SA" sz="2000" b="1" dirty="0" smtClean="0"/>
              <a:t> في هذه الاماكن فقدت نشاطها.</a:t>
            </a:r>
          </a:p>
          <a:p>
            <a:endParaRPr lang="ar-SA" sz="2000" b="1"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نتيجة بحث الصور عن بادرة نبات الفول"/>
          <p:cNvPicPr>
            <a:picLocks noChangeAspect="1" noChangeArrowheads="1"/>
          </p:cNvPicPr>
          <p:nvPr/>
        </p:nvPicPr>
        <p:blipFill>
          <a:blip r:embed="rId2" cstate="print"/>
          <a:srcRect/>
          <a:stretch>
            <a:fillRect/>
          </a:stretch>
        </p:blipFill>
        <p:spPr bwMode="auto">
          <a:xfrm>
            <a:off x="467544" y="1196752"/>
            <a:ext cx="7935340" cy="4349179"/>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7467600" cy="1143000"/>
          </a:xfrm>
        </p:spPr>
        <p:txBody>
          <a:bodyPr>
            <a:normAutofit/>
          </a:bodyPr>
          <a:lstStyle/>
          <a:p>
            <a:pPr algn="ctr"/>
            <a:r>
              <a:rPr lang="ar-SA" sz="3600" b="1" dirty="0" smtClean="0">
                <a:solidFill>
                  <a:srgbClr val="FF0000"/>
                </a:solidFill>
              </a:rPr>
              <a:t>انتقال </a:t>
            </a:r>
            <a:r>
              <a:rPr lang="ar-SA" sz="3600" b="1" dirty="0" err="1" smtClean="0">
                <a:solidFill>
                  <a:srgbClr val="FF0000"/>
                </a:solidFill>
              </a:rPr>
              <a:t>الاوكسينات</a:t>
            </a:r>
            <a:r>
              <a:rPr lang="ar-SA" sz="3600" b="1" dirty="0" smtClean="0">
                <a:solidFill>
                  <a:srgbClr val="FF0000"/>
                </a:solidFill>
              </a:rPr>
              <a:t> </a:t>
            </a:r>
            <a:endParaRPr lang="ar-SA" sz="3600" b="1" dirty="0">
              <a:solidFill>
                <a:srgbClr val="FF0000"/>
              </a:solidFill>
            </a:endParaRPr>
          </a:p>
        </p:txBody>
      </p:sp>
      <p:sp>
        <p:nvSpPr>
          <p:cNvPr id="3" name="مربع نص 2"/>
          <p:cNvSpPr txBox="1"/>
          <p:nvPr/>
        </p:nvSpPr>
        <p:spPr>
          <a:xfrm>
            <a:off x="0" y="1196752"/>
            <a:ext cx="8645163" cy="4431983"/>
          </a:xfrm>
          <a:prstGeom prst="rect">
            <a:avLst/>
          </a:prstGeom>
          <a:noFill/>
        </p:spPr>
        <p:txBody>
          <a:bodyPr wrap="square" rtlCol="1">
            <a:spAutoFit/>
          </a:bodyPr>
          <a:lstStyle/>
          <a:p>
            <a:r>
              <a:rPr lang="ar-SA" sz="2400" dirty="0" smtClean="0"/>
              <a:t>انتقال </a:t>
            </a:r>
            <a:r>
              <a:rPr lang="ar-SA" sz="2400" dirty="0" err="1" smtClean="0"/>
              <a:t>الاوكسين</a:t>
            </a:r>
            <a:r>
              <a:rPr lang="ar-SA" sz="2400" dirty="0" smtClean="0"/>
              <a:t> من القمه  </a:t>
            </a:r>
            <a:r>
              <a:rPr lang="ar-SA" sz="2400" dirty="0" err="1" smtClean="0"/>
              <a:t>للقاعده</a:t>
            </a:r>
            <a:r>
              <a:rPr lang="ar-SA" sz="2400" dirty="0" smtClean="0"/>
              <a:t> يسمى انتقال </a:t>
            </a:r>
            <a:r>
              <a:rPr lang="ar-SA" sz="2400" dirty="0" err="1" smtClean="0"/>
              <a:t>قطبي </a:t>
            </a:r>
            <a:r>
              <a:rPr lang="ar-SA" sz="2400" dirty="0" smtClean="0"/>
              <a:t>، ويتحرك </a:t>
            </a:r>
            <a:r>
              <a:rPr lang="ar-SA" sz="2400" dirty="0" err="1" smtClean="0"/>
              <a:t>الاوكسين</a:t>
            </a:r>
            <a:r>
              <a:rPr lang="ar-SA" sz="2400" dirty="0" smtClean="0"/>
              <a:t> في </a:t>
            </a:r>
            <a:r>
              <a:rPr lang="ar-SA" sz="2400" dirty="0" err="1" smtClean="0"/>
              <a:t>الانسجه</a:t>
            </a:r>
            <a:r>
              <a:rPr lang="ar-SA" sz="2400" dirty="0" smtClean="0"/>
              <a:t> الحيه في اتجاه قطبي </a:t>
            </a:r>
            <a:r>
              <a:rPr lang="ar-SA" sz="2400" dirty="0" err="1" smtClean="0"/>
              <a:t>دائما </a:t>
            </a:r>
            <a:r>
              <a:rPr lang="ar-SA" sz="2400" dirty="0" smtClean="0"/>
              <a:t>، أي في اتجاه واحد من القمه </a:t>
            </a:r>
            <a:r>
              <a:rPr lang="ar-SA" sz="2400" dirty="0" err="1" smtClean="0"/>
              <a:t>المورفولوجيه</a:t>
            </a:r>
            <a:r>
              <a:rPr lang="ar-SA" sz="2400" dirty="0" smtClean="0"/>
              <a:t> الى </a:t>
            </a:r>
            <a:r>
              <a:rPr lang="ar-SA" sz="2400" dirty="0" err="1" smtClean="0"/>
              <a:t>القاعده</a:t>
            </a:r>
            <a:r>
              <a:rPr lang="ar-SA" sz="2400" dirty="0" smtClean="0"/>
              <a:t> </a:t>
            </a:r>
            <a:r>
              <a:rPr lang="ar-SA" sz="2400" dirty="0" err="1" smtClean="0"/>
              <a:t>المورفولوجيه</a:t>
            </a:r>
            <a:r>
              <a:rPr lang="ar-SA" sz="2400" dirty="0" smtClean="0"/>
              <a:t> وليس </a:t>
            </a:r>
            <a:r>
              <a:rPr lang="ar-SA" sz="2400" dirty="0" err="1" smtClean="0"/>
              <a:t>العكس .</a:t>
            </a:r>
            <a:endParaRPr lang="ar-SA" sz="2400" dirty="0" smtClean="0"/>
          </a:p>
          <a:p>
            <a:r>
              <a:rPr lang="ar-SA" sz="2400" u="sng" dirty="0" err="1" smtClean="0">
                <a:solidFill>
                  <a:srgbClr val="FF0000"/>
                </a:solidFill>
              </a:rPr>
              <a:t>الادله</a:t>
            </a:r>
            <a:r>
              <a:rPr lang="ar-SA" sz="2400" u="sng" dirty="0" smtClean="0">
                <a:solidFill>
                  <a:srgbClr val="FF0000"/>
                </a:solidFill>
              </a:rPr>
              <a:t> على </a:t>
            </a:r>
            <a:r>
              <a:rPr lang="ar-SA" sz="2400" u="sng" dirty="0" err="1" smtClean="0">
                <a:solidFill>
                  <a:srgbClr val="FF0000"/>
                </a:solidFill>
              </a:rPr>
              <a:t>ذلك:</a:t>
            </a:r>
            <a:r>
              <a:rPr lang="ar-SA" sz="2400" u="sng" dirty="0" smtClean="0">
                <a:solidFill>
                  <a:srgbClr val="FF0000"/>
                </a:solidFill>
              </a:rPr>
              <a:t> </a:t>
            </a:r>
          </a:p>
          <a:p>
            <a:r>
              <a:rPr lang="ar-SA" sz="2400" dirty="0" smtClean="0"/>
              <a:t>1- اذا نزع جزء وسطي من غمد ورقي ثم وضع قائما في وضعه الطبيعي على قطعة من </a:t>
            </a:r>
            <a:r>
              <a:rPr lang="ar-SA" sz="2400" dirty="0" err="1" smtClean="0"/>
              <a:t>الاجار</a:t>
            </a:r>
            <a:r>
              <a:rPr lang="ar-SA" sz="2400" dirty="0" smtClean="0"/>
              <a:t> ، ثم وضعت قطعة اخرى من </a:t>
            </a:r>
            <a:r>
              <a:rPr lang="ar-SA" sz="2400" dirty="0" err="1" smtClean="0"/>
              <a:t>الاجار</a:t>
            </a:r>
            <a:r>
              <a:rPr lang="ar-SA" sz="2400" dirty="0" smtClean="0"/>
              <a:t> </a:t>
            </a:r>
            <a:r>
              <a:rPr lang="ar-SA" sz="2400" dirty="0" err="1" smtClean="0"/>
              <a:t>بها</a:t>
            </a:r>
            <a:r>
              <a:rPr lang="ar-SA" sz="2400" dirty="0" smtClean="0"/>
              <a:t> اكسين على الطرف </a:t>
            </a:r>
            <a:r>
              <a:rPr lang="ar-SA" sz="2400" dirty="0" err="1" smtClean="0"/>
              <a:t>العلوي .</a:t>
            </a:r>
            <a:endParaRPr lang="ar-SA" sz="2400" dirty="0" smtClean="0"/>
          </a:p>
          <a:p>
            <a:r>
              <a:rPr lang="ar-SA" sz="2400" dirty="0" smtClean="0"/>
              <a:t>ينتج انتقال </a:t>
            </a:r>
            <a:r>
              <a:rPr lang="ar-SA" sz="2400" dirty="0" err="1" smtClean="0"/>
              <a:t>الاوكسين</a:t>
            </a:r>
            <a:r>
              <a:rPr lang="ar-SA" sz="2400" dirty="0" smtClean="0"/>
              <a:t> خلال جزء الغمد من القطعه العليا الى </a:t>
            </a:r>
            <a:r>
              <a:rPr lang="ar-SA" sz="2400" dirty="0" err="1" smtClean="0"/>
              <a:t>السفلى </a:t>
            </a:r>
            <a:r>
              <a:rPr lang="ar-SA" sz="2400" dirty="0" smtClean="0"/>
              <a:t>، اما عند قلب وضع جزء الغمد السابق بالعكس </a:t>
            </a:r>
            <a:r>
              <a:rPr lang="ar-SA" sz="2400" dirty="0" err="1" smtClean="0"/>
              <a:t>فالنتيجه</a:t>
            </a:r>
            <a:r>
              <a:rPr lang="ar-SA" sz="2400" dirty="0" smtClean="0"/>
              <a:t> </a:t>
            </a:r>
            <a:r>
              <a:rPr lang="ar-SA" sz="2400" dirty="0" err="1" smtClean="0"/>
              <a:t>لاينتقل</a:t>
            </a:r>
            <a:r>
              <a:rPr lang="ar-SA" sz="2400" dirty="0" smtClean="0"/>
              <a:t> </a:t>
            </a:r>
            <a:r>
              <a:rPr lang="ar-SA" sz="2400" dirty="0" err="1" smtClean="0"/>
              <a:t>الاوكسين</a:t>
            </a:r>
            <a:r>
              <a:rPr lang="ar-SA" sz="2400" dirty="0" smtClean="0"/>
              <a:t> خلال جزء الغمد </a:t>
            </a:r>
            <a:r>
              <a:rPr lang="ar-SA" sz="2400" dirty="0" err="1" smtClean="0"/>
              <a:t>المعكوس .</a:t>
            </a:r>
            <a:endParaRPr lang="ar-SA" sz="2400" dirty="0" smtClean="0"/>
          </a:p>
          <a:p>
            <a:r>
              <a:rPr lang="ar-SA" sz="2400" b="1" dirty="0" smtClean="0">
                <a:solidFill>
                  <a:srgbClr val="FF0000"/>
                </a:solidFill>
              </a:rPr>
              <a:t>ملاحظه: </a:t>
            </a:r>
            <a:r>
              <a:rPr lang="ar-SA" sz="2400" b="1" dirty="0" smtClean="0">
                <a:solidFill>
                  <a:srgbClr val="00B050"/>
                </a:solidFill>
              </a:rPr>
              <a:t>ان نقل </a:t>
            </a:r>
            <a:r>
              <a:rPr lang="ar-SA" sz="2400" b="1" dirty="0" err="1" smtClean="0">
                <a:solidFill>
                  <a:srgbClr val="00B050"/>
                </a:solidFill>
              </a:rPr>
              <a:t>الاوكسين</a:t>
            </a:r>
            <a:r>
              <a:rPr lang="ar-SA" sz="2400" b="1" dirty="0" smtClean="0">
                <a:solidFill>
                  <a:srgbClr val="00B050"/>
                </a:solidFill>
              </a:rPr>
              <a:t> ليس عملية </a:t>
            </a:r>
            <a:r>
              <a:rPr lang="ar-SA" sz="2400" b="1" dirty="0" err="1" smtClean="0">
                <a:solidFill>
                  <a:srgbClr val="00B050"/>
                </a:solidFill>
              </a:rPr>
              <a:t>انتشار </a:t>
            </a:r>
            <a:r>
              <a:rPr lang="ar-SA" sz="2400" b="1" dirty="0" smtClean="0">
                <a:solidFill>
                  <a:srgbClr val="00B050"/>
                </a:solidFill>
              </a:rPr>
              <a:t>(نقل الماده من التركيز العالي الى التركيز </a:t>
            </a:r>
            <a:r>
              <a:rPr lang="ar-SA" sz="2400" b="1" dirty="0" err="1" smtClean="0">
                <a:solidFill>
                  <a:srgbClr val="00B050"/>
                </a:solidFill>
              </a:rPr>
              <a:t>المنخفض </a:t>
            </a:r>
            <a:r>
              <a:rPr lang="ar-SA" sz="2400" b="1" dirty="0" smtClean="0">
                <a:solidFill>
                  <a:srgbClr val="00B050"/>
                </a:solidFill>
              </a:rPr>
              <a:t>) ولو كان انتشارا لانتقلت </a:t>
            </a:r>
            <a:r>
              <a:rPr lang="ar-SA" sz="2400" b="1" dirty="0" err="1" smtClean="0">
                <a:solidFill>
                  <a:srgbClr val="00B050"/>
                </a:solidFill>
              </a:rPr>
              <a:t>الاوكسينات</a:t>
            </a:r>
            <a:r>
              <a:rPr lang="ar-SA" sz="2400" b="1" dirty="0" smtClean="0">
                <a:solidFill>
                  <a:srgbClr val="00B050"/>
                </a:solidFill>
              </a:rPr>
              <a:t> في أي وضع للغمد </a:t>
            </a:r>
            <a:r>
              <a:rPr lang="ar-SA" sz="2400" b="1" dirty="0" err="1" smtClean="0">
                <a:solidFill>
                  <a:srgbClr val="00B050"/>
                </a:solidFill>
              </a:rPr>
              <a:t>الورقي .</a:t>
            </a:r>
            <a:endParaRPr lang="ar-SA" sz="2400" b="1" dirty="0" smtClean="0">
              <a:solidFill>
                <a:srgbClr val="00B050"/>
              </a:solidFill>
            </a:endParaRPr>
          </a:p>
          <a:p>
            <a:endParaRPr lang="ar-SA" sz="2400" u="sng" dirty="0" smtClean="0">
              <a:solidFill>
                <a:srgbClr val="FF0000"/>
              </a:solidFill>
            </a:endParaRPr>
          </a:p>
          <a:p>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9511" y="692696"/>
            <a:ext cx="8465651" cy="4524315"/>
          </a:xfrm>
          <a:prstGeom prst="rect">
            <a:avLst/>
          </a:prstGeom>
          <a:noFill/>
        </p:spPr>
        <p:txBody>
          <a:bodyPr wrap="square" rtlCol="1">
            <a:spAutoFit/>
          </a:bodyPr>
          <a:lstStyle/>
          <a:p>
            <a:r>
              <a:rPr lang="ar-SA" sz="2400" b="1" u="sng" dirty="0" smtClean="0">
                <a:solidFill>
                  <a:srgbClr val="FF0000"/>
                </a:solidFill>
              </a:rPr>
              <a:t>يعتمد انتقال </a:t>
            </a:r>
            <a:r>
              <a:rPr lang="ar-SA" sz="2400" b="1" u="sng" dirty="0" err="1" smtClean="0">
                <a:solidFill>
                  <a:srgbClr val="FF0000"/>
                </a:solidFill>
              </a:rPr>
              <a:t>الاوكسينات</a:t>
            </a:r>
            <a:r>
              <a:rPr lang="ar-SA" sz="2400" b="1" u="sng" dirty="0" smtClean="0">
                <a:solidFill>
                  <a:srgbClr val="FF0000"/>
                </a:solidFill>
              </a:rPr>
              <a:t> بطريقة ما </a:t>
            </a:r>
            <a:r>
              <a:rPr lang="ar-SA" sz="2400" b="1" u="sng" dirty="0" err="1" smtClean="0">
                <a:solidFill>
                  <a:srgbClr val="FF0000"/>
                </a:solidFill>
              </a:rPr>
              <a:t>على :</a:t>
            </a:r>
            <a:endParaRPr lang="ar-SA" sz="2400" b="1" u="sng" dirty="0" smtClean="0">
              <a:solidFill>
                <a:srgbClr val="FF0000"/>
              </a:solidFill>
            </a:endParaRPr>
          </a:p>
          <a:p>
            <a:r>
              <a:rPr lang="ar-SA" sz="2400" b="1" u="sng" dirty="0" smtClean="0">
                <a:solidFill>
                  <a:srgbClr val="00B050"/>
                </a:solidFill>
              </a:rPr>
              <a:t>1- </a:t>
            </a:r>
            <a:r>
              <a:rPr lang="ar-SA" sz="2400" b="1" u="sng" dirty="0" err="1" smtClean="0">
                <a:solidFill>
                  <a:srgbClr val="00B050"/>
                </a:solidFill>
              </a:rPr>
              <a:t>الطاقه</a:t>
            </a:r>
            <a:r>
              <a:rPr lang="ar-SA" sz="2400" b="1" u="sng" dirty="0" smtClean="0">
                <a:solidFill>
                  <a:srgbClr val="00B050"/>
                </a:solidFill>
              </a:rPr>
              <a:t> </a:t>
            </a:r>
            <a:r>
              <a:rPr lang="ar-SA" sz="2400" b="1" u="sng" dirty="0" err="1" smtClean="0">
                <a:solidFill>
                  <a:srgbClr val="00B050"/>
                </a:solidFill>
              </a:rPr>
              <a:t>الايضيه</a:t>
            </a:r>
            <a:r>
              <a:rPr lang="ar-SA" sz="2400" b="1" u="sng" dirty="0" smtClean="0">
                <a:solidFill>
                  <a:srgbClr val="00B050"/>
                </a:solidFill>
              </a:rPr>
              <a:t> </a:t>
            </a:r>
            <a:r>
              <a:rPr lang="ar-SA" sz="2400" b="1" u="sng" dirty="0" err="1" smtClean="0">
                <a:solidFill>
                  <a:srgbClr val="00B050"/>
                </a:solidFill>
              </a:rPr>
              <a:t>:</a:t>
            </a:r>
            <a:endParaRPr lang="ar-SA" sz="2400" b="1" u="sng" dirty="0" smtClean="0">
              <a:solidFill>
                <a:srgbClr val="00B050"/>
              </a:solidFill>
            </a:endParaRPr>
          </a:p>
          <a:p>
            <a:r>
              <a:rPr lang="ar-SA" sz="2400" b="1" dirty="0" smtClean="0"/>
              <a:t>حيث ان الانتقال يمنع بصوره </a:t>
            </a:r>
            <a:r>
              <a:rPr lang="ar-SA" sz="2400" b="1" dirty="0" err="1" smtClean="0"/>
              <a:t>واضحه</a:t>
            </a:r>
            <a:r>
              <a:rPr lang="ar-SA" sz="2400" b="1" dirty="0" smtClean="0"/>
              <a:t> بنقص </a:t>
            </a:r>
            <a:r>
              <a:rPr lang="ar-SA" sz="2400" b="1" dirty="0" err="1" smtClean="0"/>
              <a:t>الطاقه</a:t>
            </a:r>
            <a:r>
              <a:rPr lang="ar-SA" sz="2400" b="1" dirty="0" smtClean="0"/>
              <a:t> </a:t>
            </a:r>
            <a:r>
              <a:rPr lang="ar-SA" sz="2400" b="1" dirty="0" err="1" smtClean="0"/>
              <a:t>الايضيه</a:t>
            </a:r>
            <a:r>
              <a:rPr lang="ar-SA" sz="2400" b="1" dirty="0" smtClean="0"/>
              <a:t> وذلك بنقص الاوكسجين او باستخدام مواد كيميائيه تعوق استخدام </a:t>
            </a:r>
            <a:r>
              <a:rPr lang="ar-SA" sz="2400" b="1" dirty="0" err="1" smtClean="0"/>
              <a:t>الطاقه</a:t>
            </a:r>
            <a:r>
              <a:rPr lang="ar-SA" sz="2400" b="1" dirty="0" smtClean="0"/>
              <a:t> المنطلقه من التنفس.</a:t>
            </a:r>
          </a:p>
          <a:p>
            <a:r>
              <a:rPr lang="ar-SA" sz="2400" b="1" u="sng" dirty="0" smtClean="0">
                <a:solidFill>
                  <a:srgbClr val="00B050"/>
                </a:solidFill>
              </a:rPr>
              <a:t>2- المنحدر </a:t>
            </a:r>
            <a:r>
              <a:rPr lang="ar-SA" sz="2400" b="1" u="sng" dirty="0" err="1" smtClean="0">
                <a:solidFill>
                  <a:srgbClr val="00B050"/>
                </a:solidFill>
              </a:rPr>
              <a:t>الكهربي :</a:t>
            </a:r>
            <a:endParaRPr lang="ar-SA" sz="2400" b="1" u="sng" dirty="0" smtClean="0">
              <a:solidFill>
                <a:srgbClr val="00B050"/>
              </a:solidFill>
            </a:endParaRPr>
          </a:p>
          <a:p>
            <a:pPr marL="342900" indent="-342900">
              <a:buAutoNum type="arabic1Minus"/>
            </a:pPr>
            <a:r>
              <a:rPr lang="ar-SA" sz="2400" b="1" dirty="0" smtClean="0"/>
              <a:t>وجد ان </a:t>
            </a:r>
            <a:r>
              <a:rPr lang="ar-SA" sz="2400" b="1" dirty="0" smtClean="0">
                <a:solidFill>
                  <a:srgbClr val="C00000"/>
                </a:solidFill>
              </a:rPr>
              <a:t>قاعدة النبات موجبه </a:t>
            </a:r>
            <a:r>
              <a:rPr lang="ar-SA" sz="2400" b="1" dirty="0" smtClean="0"/>
              <a:t>من </a:t>
            </a:r>
            <a:r>
              <a:rPr lang="ar-SA" sz="2400" b="1" dirty="0" err="1" smtClean="0"/>
              <a:t>الناحيه</a:t>
            </a:r>
            <a:r>
              <a:rPr lang="ar-SA" sz="2400" b="1" dirty="0" smtClean="0"/>
              <a:t> </a:t>
            </a:r>
            <a:r>
              <a:rPr lang="ar-SA" sz="2400" b="1" dirty="0" err="1" smtClean="0"/>
              <a:t>الكهربائيه</a:t>
            </a:r>
            <a:r>
              <a:rPr lang="ar-SA" sz="2400" b="1" dirty="0" smtClean="0"/>
              <a:t> اكثر من </a:t>
            </a:r>
            <a:r>
              <a:rPr lang="ar-SA" sz="2400" b="1" dirty="0" err="1" smtClean="0"/>
              <a:t>القمه </a:t>
            </a:r>
            <a:r>
              <a:rPr lang="ar-SA" sz="2400" b="1" dirty="0" smtClean="0"/>
              <a:t>، لذا تنتقل </a:t>
            </a:r>
            <a:r>
              <a:rPr lang="ar-SA" sz="2400" b="1" dirty="0" err="1" smtClean="0"/>
              <a:t>الاوكسينات</a:t>
            </a:r>
            <a:r>
              <a:rPr lang="ar-SA" sz="2400" b="1" dirty="0" smtClean="0"/>
              <a:t> وهي </a:t>
            </a:r>
            <a:r>
              <a:rPr lang="ar-SA" sz="2400" b="1" dirty="0" smtClean="0">
                <a:solidFill>
                  <a:srgbClr val="C00000"/>
                </a:solidFill>
              </a:rPr>
              <a:t>تمثل شحنه سالبه </a:t>
            </a:r>
            <a:r>
              <a:rPr lang="ar-SA" sz="2400" b="1" dirty="0" smtClean="0"/>
              <a:t>نحو الجانب الاكثر ايجابيه أي من القمه </a:t>
            </a:r>
            <a:r>
              <a:rPr lang="ar-SA" sz="2400" b="1" dirty="0" err="1" smtClean="0"/>
              <a:t>للقاعده.</a:t>
            </a:r>
            <a:endParaRPr lang="ar-SA" sz="2400" b="1" dirty="0" smtClean="0"/>
          </a:p>
          <a:p>
            <a:pPr marL="342900" indent="-342900"/>
            <a:r>
              <a:rPr lang="ar-SA" sz="2400" b="1" dirty="0" smtClean="0"/>
              <a:t>ب- وجد ان الجانب المظلم  او الاقل اضاءه في النبات يكون اكثر ايجابيه من الجانب </a:t>
            </a:r>
            <a:r>
              <a:rPr lang="ar-SA" sz="2400" b="1" dirty="0" err="1" smtClean="0"/>
              <a:t>المضاء </a:t>
            </a:r>
            <a:r>
              <a:rPr lang="ar-SA" sz="2400" b="1" dirty="0" smtClean="0"/>
              <a:t>، لذا تنتقل </a:t>
            </a:r>
            <a:r>
              <a:rPr lang="ar-SA" sz="2400" b="1" dirty="0" err="1" smtClean="0"/>
              <a:t>الاوكسينات</a:t>
            </a:r>
            <a:r>
              <a:rPr lang="ar-SA" sz="2400" b="1" dirty="0" smtClean="0"/>
              <a:t> نحو الجانب المظلم.</a:t>
            </a:r>
          </a:p>
          <a:p>
            <a:pPr marL="342900" indent="-342900"/>
            <a:r>
              <a:rPr lang="ar-SA" sz="2400" b="1" dirty="0" smtClean="0"/>
              <a:t>ج- وجد انه عند وضع المجموع الخضري للنبات </a:t>
            </a:r>
            <a:r>
              <a:rPr lang="ar-SA" sz="2400" b="1" dirty="0" err="1" smtClean="0"/>
              <a:t>افقيا </a:t>
            </a:r>
            <a:r>
              <a:rPr lang="ar-SA" sz="2400" b="1" dirty="0" smtClean="0"/>
              <a:t>، </a:t>
            </a:r>
            <a:r>
              <a:rPr lang="ar-SA" sz="2400" b="1" dirty="0" smtClean="0">
                <a:solidFill>
                  <a:srgbClr val="C00000"/>
                </a:solidFill>
              </a:rPr>
              <a:t>فان الجانب السفلي يصبح اكثر ايجابيه</a:t>
            </a:r>
            <a:r>
              <a:rPr lang="ar-SA" sz="2400" b="1" dirty="0" smtClean="0"/>
              <a:t> من الجانب </a:t>
            </a:r>
            <a:r>
              <a:rPr lang="ar-SA" sz="2400" b="1" dirty="0" err="1" smtClean="0"/>
              <a:t>العلوي </a:t>
            </a:r>
            <a:r>
              <a:rPr lang="ar-SA" sz="2400" b="1" dirty="0" smtClean="0"/>
              <a:t>، لذا تنتقل </a:t>
            </a:r>
            <a:r>
              <a:rPr lang="ar-SA" sz="2400" b="1" dirty="0" err="1" smtClean="0"/>
              <a:t>الاوكسينات</a:t>
            </a:r>
            <a:r>
              <a:rPr lang="ar-SA" sz="2400" b="1" dirty="0" smtClean="0"/>
              <a:t> نحو الجانب </a:t>
            </a:r>
            <a:r>
              <a:rPr lang="ar-SA" sz="2400" b="1" dirty="0" err="1" smtClean="0"/>
              <a:t>السفلي .</a:t>
            </a:r>
            <a:endParaRPr lang="ar-SA" sz="2400" b="1"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71400"/>
            <a:ext cx="7467600" cy="1143000"/>
          </a:xfrm>
        </p:spPr>
        <p:txBody>
          <a:bodyPr>
            <a:normAutofit/>
          </a:bodyPr>
          <a:lstStyle/>
          <a:p>
            <a:pPr algn="ctr"/>
            <a:r>
              <a:rPr lang="ar-SA" sz="3200" b="1" u="sng" dirty="0" smtClean="0">
                <a:solidFill>
                  <a:srgbClr val="FF0000"/>
                </a:solidFill>
              </a:rPr>
              <a:t>بناء وهدم </a:t>
            </a:r>
            <a:r>
              <a:rPr lang="ar-SA" sz="3200" b="1" u="sng" dirty="0" err="1" smtClean="0">
                <a:solidFill>
                  <a:srgbClr val="FF0000"/>
                </a:solidFill>
              </a:rPr>
              <a:t>الاوكسينات</a:t>
            </a:r>
            <a:r>
              <a:rPr lang="ar-SA" sz="3200" b="1" u="sng" dirty="0" smtClean="0">
                <a:solidFill>
                  <a:srgbClr val="FF0000"/>
                </a:solidFill>
              </a:rPr>
              <a:t> في النبات </a:t>
            </a:r>
            <a:endParaRPr lang="ar-SA" sz="3200" b="1" u="sng" dirty="0">
              <a:solidFill>
                <a:srgbClr val="FF0000"/>
              </a:solidFill>
            </a:endParaRPr>
          </a:p>
        </p:txBody>
      </p:sp>
      <p:sp>
        <p:nvSpPr>
          <p:cNvPr id="3" name="عنصر نائب للمحتوى 2"/>
          <p:cNvSpPr>
            <a:spLocks noGrp="1"/>
          </p:cNvSpPr>
          <p:nvPr>
            <p:ph sz="quarter" idx="1"/>
          </p:nvPr>
        </p:nvSpPr>
        <p:spPr>
          <a:xfrm>
            <a:off x="0" y="1124744"/>
            <a:ext cx="8439200" cy="4873752"/>
          </a:xfrm>
        </p:spPr>
        <p:txBody>
          <a:bodyPr/>
          <a:lstStyle/>
          <a:p>
            <a:r>
              <a:rPr lang="ar-SA" dirty="0" smtClean="0"/>
              <a:t>ثبت وجود </a:t>
            </a:r>
            <a:r>
              <a:rPr lang="ar-SA" dirty="0" err="1" smtClean="0"/>
              <a:t>الاوكسينات</a:t>
            </a:r>
            <a:r>
              <a:rPr lang="ar-SA" dirty="0" smtClean="0"/>
              <a:t> الطبيعيه في كثير من </a:t>
            </a:r>
            <a:r>
              <a:rPr lang="ar-SA" dirty="0" err="1" smtClean="0"/>
              <a:t>النباتات </a:t>
            </a:r>
            <a:r>
              <a:rPr lang="ar-SA" dirty="0" smtClean="0"/>
              <a:t>، وتبين ان عمل </a:t>
            </a:r>
            <a:r>
              <a:rPr lang="ar-SA" dirty="0" err="1" smtClean="0"/>
              <a:t>الاوكسينات</a:t>
            </a:r>
            <a:r>
              <a:rPr lang="ar-SA" dirty="0" smtClean="0"/>
              <a:t> </a:t>
            </a:r>
            <a:r>
              <a:rPr lang="ar-SA" dirty="0" smtClean="0">
                <a:solidFill>
                  <a:srgbClr val="C00000"/>
                </a:solidFill>
              </a:rPr>
              <a:t>ليس نوعيا </a:t>
            </a:r>
            <a:r>
              <a:rPr lang="ar-SA" dirty="0" smtClean="0"/>
              <a:t>بمعنى ان ما يحدث في نبات </a:t>
            </a:r>
            <a:r>
              <a:rPr lang="ar-SA" dirty="0" err="1" smtClean="0"/>
              <a:t>ما </a:t>
            </a:r>
            <a:r>
              <a:rPr lang="ar-SA" dirty="0" smtClean="0"/>
              <a:t>، يحدث مثله في النباتات </a:t>
            </a:r>
            <a:r>
              <a:rPr lang="ar-SA" dirty="0" err="1" smtClean="0"/>
              <a:t>الاخرى </a:t>
            </a:r>
            <a:r>
              <a:rPr lang="ar-SA" dirty="0" smtClean="0"/>
              <a:t>، أي ان عملها </a:t>
            </a:r>
            <a:r>
              <a:rPr lang="ar-SA" dirty="0" err="1" smtClean="0"/>
              <a:t>لايختص</a:t>
            </a:r>
            <a:r>
              <a:rPr lang="ar-SA" dirty="0" smtClean="0"/>
              <a:t> عادة بنات دون الاخر.</a:t>
            </a:r>
          </a:p>
          <a:p>
            <a:r>
              <a:rPr lang="ar-SA" b="1" u="sng" dirty="0" smtClean="0">
                <a:solidFill>
                  <a:srgbClr val="00B050"/>
                </a:solidFill>
              </a:rPr>
              <a:t>توجد </a:t>
            </a:r>
            <a:r>
              <a:rPr lang="ar-SA" b="1" u="sng" dirty="0" err="1" smtClean="0">
                <a:solidFill>
                  <a:srgbClr val="00B050"/>
                </a:solidFill>
              </a:rPr>
              <a:t>الاوكسينات</a:t>
            </a:r>
            <a:r>
              <a:rPr lang="ar-SA" b="1" u="sng" dirty="0" smtClean="0">
                <a:solidFill>
                  <a:srgbClr val="00B050"/>
                </a:solidFill>
              </a:rPr>
              <a:t> في النباتات في احدى الصور </a:t>
            </a:r>
            <a:r>
              <a:rPr lang="ar-SA" b="1" u="sng" dirty="0" err="1" smtClean="0">
                <a:solidFill>
                  <a:srgbClr val="00B050"/>
                </a:solidFill>
              </a:rPr>
              <a:t>الاتيه</a:t>
            </a:r>
            <a:r>
              <a:rPr lang="ar-SA" b="1" u="sng" dirty="0" smtClean="0">
                <a:solidFill>
                  <a:srgbClr val="00B050"/>
                </a:solidFill>
              </a:rPr>
              <a:t> </a:t>
            </a:r>
            <a:r>
              <a:rPr lang="ar-SA" b="1" u="sng" dirty="0" err="1" smtClean="0">
                <a:solidFill>
                  <a:srgbClr val="00B050"/>
                </a:solidFill>
              </a:rPr>
              <a:t>:</a:t>
            </a:r>
            <a:endParaRPr lang="ar-SA" b="1" u="sng" dirty="0" smtClean="0">
              <a:solidFill>
                <a:srgbClr val="00B050"/>
              </a:solidFill>
            </a:endParaRPr>
          </a:p>
          <a:p>
            <a:r>
              <a:rPr lang="ar-SA" dirty="0" smtClean="0"/>
              <a:t>1- </a:t>
            </a:r>
            <a:r>
              <a:rPr lang="ar-SA" dirty="0" err="1" smtClean="0"/>
              <a:t>اوكسينات</a:t>
            </a:r>
            <a:r>
              <a:rPr lang="ar-SA" dirty="0" smtClean="0"/>
              <a:t> نشطه </a:t>
            </a:r>
          </a:p>
          <a:p>
            <a:r>
              <a:rPr lang="ar-SA" dirty="0" smtClean="0"/>
              <a:t>2- </a:t>
            </a:r>
            <a:r>
              <a:rPr lang="ar-SA" dirty="0" err="1" smtClean="0"/>
              <a:t>اوكسينات</a:t>
            </a:r>
            <a:r>
              <a:rPr lang="ar-SA" dirty="0" smtClean="0"/>
              <a:t> غير نشطه.</a:t>
            </a:r>
          </a:p>
          <a:p>
            <a:r>
              <a:rPr lang="ar-SA" dirty="0" smtClean="0"/>
              <a:t>3- اصول او مكونات </a:t>
            </a:r>
            <a:r>
              <a:rPr lang="ar-SA" dirty="0" err="1" smtClean="0"/>
              <a:t>الاوكسينات</a:t>
            </a:r>
            <a:r>
              <a:rPr lang="ar-SA" dirty="0" smtClean="0"/>
              <a:t> </a:t>
            </a:r>
            <a:r>
              <a:rPr lang="ar-SA" dirty="0" err="1" smtClean="0"/>
              <a:t>.</a:t>
            </a:r>
            <a:endParaRPr lang="ar-SA" dirty="0" smtClean="0"/>
          </a:p>
          <a:p>
            <a:r>
              <a:rPr lang="ar-SA" dirty="0" smtClean="0"/>
              <a:t>الصوره التي تؤثر على النمو هي </a:t>
            </a:r>
            <a:r>
              <a:rPr lang="ar-SA" b="1" dirty="0" err="1" smtClean="0">
                <a:solidFill>
                  <a:srgbClr val="C00000"/>
                </a:solidFill>
              </a:rPr>
              <a:t>الاوكسينات</a:t>
            </a:r>
            <a:r>
              <a:rPr lang="ar-SA" b="1" dirty="0" smtClean="0">
                <a:solidFill>
                  <a:srgbClr val="C00000"/>
                </a:solidFill>
              </a:rPr>
              <a:t> </a:t>
            </a:r>
            <a:r>
              <a:rPr lang="ar-SA" b="1" dirty="0" err="1" smtClean="0">
                <a:solidFill>
                  <a:srgbClr val="C00000"/>
                </a:solidFill>
              </a:rPr>
              <a:t>النشطه</a:t>
            </a:r>
            <a:r>
              <a:rPr lang="ar-SA" b="1" dirty="0" smtClean="0">
                <a:solidFill>
                  <a:srgbClr val="C00000"/>
                </a:solidFill>
              </a:rPr>
              <a:t> </a:t>
            </a:r>
            <a:r>
              <a:rPr lang="ar-SA" dirty="0" smtClean="0"/>
              <a:t>، وهي تنشأ من </a:t>
            </a:r>
            <a:r>
              <a:rPr lang="ar-SA" dirty="0" err="1" smtClean="0"/>
              <a:t>الاوكسينات</a:t>
            </a:r>
            <a:r>
              <a:rPr lang="ar-SA" dirty="0" smtClean="0"/>
              <a:t> الغير نشطه  او اصول </a:t>
            </a:r>
            <a:r>
              <a:rPr lang="ar-SA" dirty="0" err="1" smtClean="0"/>
              <a:t>الاوكسينات</a:t>
            </a:r>
            <a:r>
              <a:rPr lang="ar-SA" dirty="0" smtClean="0"/>
              <a:t> ، وقد اوضحت التجارب ان </a:t>
            </a:r>
            <a:r>
              <a:rPr lang="ar-SA" dirty="0" err="1" smtClean="0"/>
              <a:t>الاوكسينات</a:t>
            </a:r>
            <a:r>
              <a:rPr lang="ar-SA" dirty="0" smtClean="0"/>
              <a:t> </a:t>
            </a:r>
            <a:r>
              <a:rPr lang="ar-SA" dirty="0" err="1" smtClean="0"/>
              <a:t>النشطه</a:t>
            </a:r>
            <a:r>
              <a:rPr lang="ar-SA" dirty="0" smtClean="0"/>
              <a:t> في بعض النباتات تكون فقط 10.3% من المجموع الكلي لصور </a:t>
            </a:r>
            <a:r>
              <a:rPr lang="ar-SA" dirty="0" err="1" smtClean="0"/>
              <a:t>الاوكسينات</a:t>
            </a:r>
            <a:r>
              <a:rPr lang="ar-SA" dirty="0" smtClean="0"/>
              <a:t>  والباقي من المجموعتين </a:t>
            </a:r>
            <a:r>
              <a:rPr lang="ar-SA" dirty="0" err="1" smtClean="0"/>
              <a:t>الاخرتين.</a:t>
            </a:r>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382000" cy="6172200"/>
          </a:xfrm>
        </p:spPr>
        <p:txBody>
          <a:bodyPr>
            <a:normAutofit fontScale="85000" lnSpcReduction="10000"/>
          </a:bodyPr>
          <a:lstStyle/>
          <a:p>
            <a:pPr algn="just" rtl="1">
              <a:buNone/>
            </a:pPr>
            <a:r>
              <a:rPr lang="ar-SA" sz="3800" b="1" u="sng" dirty="0" smtClean="0">
                <a:solidFill>
                  <a:srgbClr val="FF0000"/>
                </a:solidFill>
              </a:rPr>
              <a:t>الهرمونات النباتية</a:t>
            </a:r>
            <a:endParaRPr lang="ar-SA" sz="3400" b="1" u="sng" dirty="0" smtClean="0">
              <a:solidFill>
                <a:srgbClr val="FF0000"/>
              </a:solidFill>
            </a:endParaRPr>
          </a:p>
          <a:p>
            <a:pPr algn="just" rtl="1">
              <a:buNone/>
            </a:pPr>
            <a:r>
              <a:rPr lang="ar-SA" sz="3400" dirty="0" smtClean="0"/>
              <a:t>الهرمونات النباتية مواد عضوية تنتج بالأنسجة النباتية بتركيزات ضئيلة للغاية وتحدث تأثيرها فى العمليات الفسيولوجية الدائرة بالنبات إما بتنشيطها أو تثبيطها أو تحويرها ولكى تحدث هذا التأثير لابد من إنتقالها من مكان بنائها إلى مكان تأثيرها وفى هذا التعريف يتحدد ملامحها فى الآتى :</a:t>
            </a:r>
          </a:p>
          <a:p>
            <a:pPr algn="just" rtl="1"/>
            <a:r>
              <a:rPr lang="ar-SA" sz="3400" dirty="0" smtClean="0"/>
              <a:t>هى مواد طبيعية تنتج فى النبات ولذا يطلق عليها إسم فيتوهرمونات </a:t>
            </a:r>
            <a:r>
              <a:rPr lang="en-US" sz="3400" dirty="0" err="1" smtClean="0"/>
              <a:t>Phytohormones</a:t>
            </a:r>
            <a:endParaRPr lang="ar-SA" sz="3400" dirty="0" smtClean="0"/>
          </a:p>
          <a:p>
            <a:pPr algn="just" rtl="1"/>
            <a:r>
              <a:rPr lang="ar-SA" sz="3400" dirty="0" smtClean="0"/>
              <a:t>تنتج بكميات ضئيلة للغاية </a:t>
            </a:r>
          </a:p>
          <a:p>
            <a:pPr algn="just" rtl="1"/>
            <a:r>
              <a:rPr lang="ar-SA" sz="3400" dirty="0" smtClean="0"/>
              <a:t>لا تحدث الفيتوهرمونات تأثيرها فى الخلايا التى تنتجها إذ يلزم أن تنتقل منها إلى المكان الذى تحدث به تأثيرها خارج الخلايا المنتجة.</a:t>
            </a:r>
          </a:p>
          <a:p>
            <a:pPr algn="just" rtl="1"/>
            <a:r>
              <a:rPr lang="ar-SA" sz="3400" dirty="0" smtClean="0"/>
              <a:t> يتحدد تأثيرها فى عملية فسيولوجية محددة تنشطها أو تثبطها أو تحور منها فى إتجاه آخر مثل دفع البرعم بدلاً من أن ينمو خضرياً إلى تكوين مبادئ زهرية.</a:t>
            </a:r>
            <a:endParaRPr lang="ar-SA" b="1"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26.jpg]"/>
          <p:cNvPicPr>
            <a:picLocks noChangeAspect="1" noChangeArrowheads="1"/>
          </p:cNvPicPr>
          <p:nvPr/>
        </p:nvPicPr>
        <p:blipFill>
          <a:blip r:embed="rId2" cstate="print"/>
          <a:srcRect/>
          <a:stretch>
            <a:fillRect/>
          </a:stretch>
        </p:blipFill>
        <p:spPr bwMode="auto">
          <a:xfrm>
            <a:off x="827584" y="332656"/>
            <a:ext cx="8064896" cy="5373215"/>
          </a:xfrm>
          <a:prstGeom prst="rect">
            <a:avLst/>
          </a:prstGeom>
          <a:noFill/>
        </p:spPr>
      </p:pic>
      <p:sp>
        <p:nvSpPr>
          <p:cNvPr id="3" name="مربع نص 2"/>
          <p:cNvSpPr txBox="1"/>
          <p:nvPr/>
        </p:nvSpPr>
        <p:spPr>
          <a:xfrm>
            <a:off x="539552" y="5657671"/>
            <a:ext cx="8177619" cy="1200329"/>
          </a:xfrm>
          <a:prstGeom prst="rect">
            <a:avLst/>
          </a:prstGeom>
          <a:noFill/>
        </p:spPr>
        <p:txBody>
          <a:bodyPr wrap="square" rtlCol="1">
            <a:spAutoFit/>
          </a:bodyPr>
          <a:lstStyle/>
          <a:p>
            <a:r>
              <a:rPr lang="ar-SA" sz="2400" b="1" dirty="0" smtClean="0"/>
              <a:t>يعتبر الحامض </a:t>
            </a:r>
            <a:r>
              <a:rPr lang="ar-SA" sz="2400" b="1" dirty="0" err="1" smtClean="0"/>
              <a:t>الاميني</a:t>
            </a:r>
            <a:r>
              <a:rPr lang="ar-SA" sz="2400" b="1" dirty="0" smtClean="0"/>
              <a:t> </a:t>
            </a:r>
            <a:r>
              <a:rPr lang="ar-SA" sz="2400" b="1" dirty="0" err="1" smtClean="0"/>
              <a:t>تربتوفان</a:t>
            </a:r>
            <a:r>
              <a:rPr lang="ar-SA" sz="2400" b="1" dirty="0" smtClean="0"/>
              <a:t>  الماده التي تتخلق منها هرمون  </a:t>
            </a:r>
            <a:r>
              <a:rPr lang="ar-SA" sz="2400" b="1" dirty="0" err="1" smtClean="0"/>
              <a:t>الاوكسين</a:t>
            </a:r>
            <a:r>
              <a:rPr lang="ar-SA" sz="2400" b="1" dirty="0" smtClean="0"/>
              <a:t> ، فينزع جزيء النشادر </a:t>
            </a:r>
            <a:r>
              <a:rPr lang="en-US" sz="2400" b="1" dirty="0" smtClean="0"/>
              <a:t>NH3 </a:t>
            </a:r>
            <a:r>
              <a:rPr lang="ar-SA" sz="2400" b="1" dirty="0" smtClean="0"/>
              <a:t>وجزيء من ثاني اكسيد الكربون  حيث تتكون ماده  </a:t>
            </a:r>
            <a:r>
              <a:rPr lang="ar-SA" sz="2400" b="1" dirty="0" err="1" smtClean="0"/>
              <a:t>وسيطه</a:t>
            </a:r>
            <a:r>
              <a:rPr lang="ar-SA" sz="2400" b="1" dirty="0" smtClean="0"/>
              <a:t> </a:t>
            </a:r>
            <a:r>
              <a:rPr lang="ar-SA" sz="2400" b="1" dirty="0" err="1" smtClean="0"/>
              <a:t>متعادله</a:t>
            </a:r>
            <a:r>
              <a:rPr lang="ar-SA" sz="2400" b="1" dirty="0" smtClean="0"/>
              <a:t>  هي </a:t>
            </a:r>
            <a:r>
              <a:rPr lang="ar-SA" sz="2400" b="1" dirty="0" err="1" smtClean="0"/>
              <a:t>اندول </a:t>
            </a:r>
            <a:r>
              <a:rPr lang="ar-SA" sz="2400" b="1" dirty="0" smtClean="0"/>
              <a:t>-3-</a:t>
            </a:r>
            <a:r>
              <a:rPr lang="ar-SA" sz="2400" b="1" dirty="0" err="1" smtClean="0"/>
              <a:t>اسيتالدهايد</a:t>
            </a:r>
            <a:r>
              <a:rPr lang="ar-SA" sz="2400" b="1" dirty="0" smtClean="0"/>
              <a:t> التي </a:t>
            </a:r>
            <a:r>
              <a:rPr lang="ar-SA" sz="2400" b="1" dirty="0" err="1" smtClean="0"/>
              <a:t>تتاكسد</a:t>
            </a:r>
            <a:r>
              <a:rPr lang="ar-SA" sz="2400" b="1" dirty="0" smtClean="0"/>
              <a:t> الى </a:t>
            </a:r>
            <a:r>
              <a:rPr lang="ar-SA" sz="2400" b="1" dirty="0" err="1" smtClean="0"/>
              <a:t>اوكسين</a:t>
            </a:r>
            <a:r>
              <a:rPr lang="ar-SA" sz="2400" b="1" dirty="0" smtClean="0"/>
              <a:t> </a:t>
            </a:r>
            <a:r>
              <a:rPr lang="ar-SA" sz="2400" b="1" dirty="0" err="1" smtClean="0"/>
              <a:t>.</a:t>
            </a:r>
            <a:endParaRPr lang="ar-SA" sz="2400" b="1"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67544" y="0"/>
            <a:ext cx="7467600" cy="1143000"/>
          </a:xfrm>
        </p:spPr>
        <p:txBody>
          <a:bodyPr/>
          <a:lstStyle/>
          <a:p>
            <a:pPr algn="ctr"/>
            <a:r>
              <a:rPr lang="ar-SA" b="1" u="sng" dirty="0" smtClean="0">
                <a:solidFill>
                  <a:srgbClr val="FF0000"/>
                </a:solidFill>
              </a:rPr>
              <a:t>هدم اندول حمض </a:t>
            </a:r>
            <a:r>
              <a:rPr lang="ar-SA" b="1" u="sng" dirty="0" err="1" smtClean="0">
                <a:solidFill>
                  <a:srgbClr val="FF0000"/>
                </a:solidFill>
              </a:rPr>
              <a:t>الخليك </a:t>
            </a:r>
            <a:r>
              <a:rPr lang="ar-SA" b="1" u="sng" dirty="0" smtClean="0">
                <a:solidFill>
                  <a:srgbClr val="FF0000"/>
                </a:solidFill>
              </a:rPr>
              <a:t>– </a:t>
            </a:r>
            <a:r>
              <a:rPr lang="ar-SA" b="1" u="sng" dirty="0" err="1" smtClean="0">
                <a:solidFill>
                  <a:srgbClr val="FF0000"/>
                </a:solidFill>
              </a:rPr>
              <a:t>الاوكسين</a:t>
            </a:r>
            <a:r>
              <a:rPr lang="ar-SA" b="1" u="sng" dirty="0" smtClean="0">
                <a:solidFill>
                  <a:srgbClr val="FF0000"/>
                </a:solidFill>
              </a:rPr>
              <a:t> </a:t>
            </a:r>
            <a:endParaRPr lang="ar-SA" b="1" u="sng" dirty="0">
              <a:solidFill>
                <a:srgbClr val="FF0000"/>
              </a:solidFill>
            </a:endParaRPr>
          </a:p>
        </p:txBody>
      </p:sp>
      <p:sp>
        <p:nvSpPr>
          <p:cNvPr id="4" name="عنصر نائب للمحتوى 3"/>
          <p:cNvSpPr>
            <a:spLocks noGrp="1"/>
          </p:cNvSpPr>
          <p:nvPr>
            <p:ph sz="quarter" idx="1"/>
          </p:nvPr>
        </p:nvSpPr>
        <p:spPr>
          <a:xfrm>
            <a:off x="467544" y="1268760"/>
            <a:ext cx="7467600" cy="4873752"/>
          </a:xfrm>
        </p:spPr>
        <p:txBody>
          <a:bodyPr>
            <a:normAutofit lnSpcReduction="10000"/>
          </a:bodyPr>
          <a:lstStyle/>
          <a:p>
            <a:r>
              <a:rPr lang="ar-SA" dirty="0" smtClean="0"/>
              <a:t>وجد ان هناك طريقتان لهدم </a:t>
            </a:r>
            <a:r>
              <a:rPr lang="ar-SA" dirty="0" err="1" smtClean="0"/>
              <a:t>الاوكسينات</a:t>
            </a:r>
            <a:r>
              <a:rPr lang="ar-SA" dirty="0" smtClean="0"/>
              <a:t> </a:t>
            </a:r>
            <a:r>
              <a:rPr lang="ar-SA" dirty="0" err="1" smtClean="0"/>
              <a:t>:</a:t>
            </a:r>
            <a:endParaRPr lang="ar-SA" dirty="0" smtClean="0"/>
          </a:p>
          <a:p>
            <a:r>
              <a:rPr lang="ar-SA" sz="2800" b="1" u="sng" dirty="0" smtClean="0">
                <a:solidFill>
                  <a:srgbClr val="00B050"/>
                </a:solidFill>
              </a:rPr>
              <a:t>1- الهدم </a:t>
            </a:r>
            <a:r>
              <a:rPr lang="ar-SA" sz="2800" b="1" u="sng" dirty="0" err="1" smtClean="0">
                <a:solidFill>
                  <a:srgbClr val="00B050"/>
                </a:solidFill>
              </a:rPr>
              <a:t>الانزيمي :</a:t>
            </a:r>
            <a:r>
              <a:rPr lang="ar-SA" sz="2800" b="1" u="sng" dirty="0" smtClean="0">
                <a:solidFill>
                  <a:srgbClr val="00B050"/>
                </a:solidFill>
              </a:rPr>
              <a:t> </a:t>
            </a:r>
          </a:p>
          <a:p>
            <a:r>
              <a:rPr lang="ar-SA" dirty="0" smtClean="0"/>
              <a:t>ثبت وجود مجموعة انزيميه في كثير من النباتات  لها القدره على هدم </a:t>
            </a:r>
            <a:r>
              <a:rPr lang="ar-SA" dirty="0" err="1" smtClean="0"/>
              <a:t>الاوكسين</a:t>
            </a:r>
            <a:r>
              <a:rPr lang="ar-SA" dirty="0" smtClean="0"/>
              <a:t> منها انزيمات </a:t>
            </a:r>
            <a:r>
              <a:rPr lang="en-US" dirty="0" err="1" smtClean="0"/>
              <a:t>peroxidase</a:t>
            </a:r>
            <a:r>
              <a:rPr lang="en-US" dirty="0" smtClean="0"/>
              <a:t> &amp; </a:t>
            </a:r>
            <a:r>
              <a:rPr lang="en-US" dirty="0" err="1" smtClean="0"/>
              <a:t>IAAoxidase</a:t>
            </a:r>
            <a:r>
              <a:rPr lang="ar-SA" dirty="0" smtClean="0"/>
              <a:t> ويبدوا ان كلا منها </a:t>
            </a:r>
            <a:r>
              <a:rPr lang="ar-SA" dirty="0" err="1" smtClean="0"/>
              <a:t>يوكسد</a:t>
            </a:r>
            <a:r>
              <a:rPr lang="ar-SA" dirty="0" smtClean="0"/>
              <a:t> </a:t>
            </a:r>
            <a:r>
              <a:rPr lang="ar-SA" dirty="0" err="1" smtClean="0"/>
              <a:t>الاوكسين</a:t>
            </a:r>
            <a:r>
              <a:rPr lang="ar-SA" dirty="0" smtClean="0"/>
              <a:t> المعروف بنشاطه البيولوجي الى صوره غير نشطه بيولوجيا وهي </a:t>
            </a:r>
            <a:r>
              <a:rPr lang="ar-SA" dirty="0" smtClean="0">
                <a:solidFill>
                  <a:srgbClr val="C00000"/>
                </a:solidFill>
              </a:rPr>
              <a:t>اندول </a:t>
            </a:r>
            <a:r>
              <a:rPr lang="ar-SA" dirty="0" err="1" smtClean="0">
                <a:solidFill>
                  <a:srgbClr val="C00000"/>
                </a:solidFill>
              </a:rPr>
              <a:t>الدهيد</a:t>
            </a:r>
            <a:r>
              <a:rPr lang="ar-SA" dirty="0" smtClean="0">
                <a:solidFill>
                  <a:srgbClr val="C00000"/>
                </a:solidFill>
              </a:rPr>
              <a:t> </a:t>
            </a:r>
            <a:r>
              <a:rPr lang="ar-SA" dirty="0" smtClean="0"/>
              <a:t>وتتضمن العمليه </a:t>
            </a:r>
            <a:r>
              <a:rPr lang="ar-SA" dirty="0" smtClean="0">
                <a:solidFill>
                  <a:srgbClr val="00B050"/>
                </a:solidFill>
              </a:rPr>
              <a:t>اضافه اوكسجين وتصاعد ثاني اكسيد </a:t>
            </a:r>
            <a:r>
              <a:rPr lang="ar-SA" dirty="0" err="1" smtClean="0">
                <a:solidFill>
                  <a:srgbClr val="00B050"/>
                </a:solidFill>
              </a:rPr>
              <a:t>الكربون .</a:t>
            </a:r>
            <a:endParaRPr lang="ar-SA" dirty="0" smtClean="0">
              <a:solidFill>
                <a:srgbClr val="00B050"/>
              </a:solidFill>
            </a:endParaRPr>
          </a:p>
          <a:p>
            <a:r>
              <a:rPr lang="ar-SA" sz="2800" b="1" u="sng" dirty="0" smtClean="0">
                <a:solidFill>
                  <a:srgbClr val="00B050"/>
                </a:solidFill>
              </a:rPr>
              <a:t>2- الهدم </a:t>
            </a:r>
            <a:r>
              <a:rPr lang="ar-SA" sz="2800" b="1" u="sng" dirty="0" err="1" smtClean="0">
                <a:solidFill>
                  <a:srgbClr val="00B050"/>
                </a:solidFill>
              </a:rPr>
              <a:t>الضوئي :</a:t>
            </a:r>
            <a:endParaRPr lang="ar-SA" sz="2800" b="1" u="sng" dirty="0" smtClean="0">
              <a:solidFill>
                <a:srgbClr val="00B050"/>
              </a:solidFill>
            </a:endParaRPr>
          </a:p>
          <a:p>
            <a:r>
              <a:rPr lang="ar-SA" dirty="0" smtClean="0"/>
              <a:t>هناك بعض </a:t>
            </a:r>
            <a:r>
              <a:rPr lang="ar-SA" dirty="0" err="1" smtClean="0"/>
              <a:t>الادله</a:t>
            </a:r>
            <a:r>
              <a:rPr lang="ar-SA" dirty="0" smtClean="0"/>
              <a:t> توضح ان الضوء يقلل من نشاط او يؤكسد حمض اندول حمض الخليك في النبات وقد وجد ان لكل جزيء من </a:t>
            </a:r>
            <a:r>
              <a:rPr lang="ar-SA" dirty="0" err="1" smtClean="0"/>
              <a:t>الاوكسين</a:t>
            </a:r>
            <a:r>
              <a:rPr lang="ar-SA" dirty="0" smtClean="0"/>
              <a:t> يحتاج لجزيء اوكسجين وينتج </a:t>
            </a:r>
            <a:r>
              <a:rPr lang="ar-SA" b="1" dirty="0" smtClean="0">
                <a:solidFill>
                  <a:srgbClr val="00B050"/>
                </a:solidFill>
              </a:rPr>
              <a:t>من </a:t>
            </a:r>
            <a:r>
              <a:rPr lang="ar-SA" b="1" dirty="0" err="1" smtClean="0">
                <a:solidFill>
                  <a:srgbClr val="00B050"/>
                </a:solidFill>
              </a:rPr>
              <a:t>الاكسده</a:t>
            </a:r>
            <a:r>
              <a:rPr lang="ar-SA" b="1" dirty="0" smtClean="0">
                <a:solidFill>
                  <a:srgbClr val="00B050"/>
                </a:solidFill>
              </a:rPr>
              <a:t> </a:t>
            </a:r>
            <a:r>
              <a:rPr lang="ar-SA" b="1" dirty="0" err="1" smtClean="0">
                <a:solidFill>
                  <a:srgbClr val="00B050"/>
                </a:solidFill>
              </a:rPr>
              <a:t>الضوئيه</a:t>
            </a:r>
            <a:r>
              <a:rPr lang="ar-SA" b="1" dirty="0" smtClean="0">
                <a:solidFill>
                  <a:srgbClr val="00B050"/>
                </a:solidFill>
              </a:rPr>
              <a:t> تكوين جزيء من اندول </a:t>
            </a:r>
            <a:r>
              <a:rPr lang="ar-SA" b="1" dirty="0" err="1" smtClean="0">
                <a:solidFill>
                  <a:srgbClr val="00B050"/>
                </a:solidFill>
              </a:rPr>
              <a:t>الدهيد</a:t>
            </a:r>
            <a:r>
              <a:rPr lang="ar-SA" b="1" dirty="0" smtClean="0">
                <a:solidFill>
                  <a:srgbClr val="00B050"/>
                </a:solidFill>
              </a:rPr>
              <a:t> ويتصاعد ثاني اكسد </a:t>
            </a:r>
            <a:r>
              <a:rPr lang="ar-SA" b="1" dirty="0" err="1" smtClean="0">
                <a:solidFill>
                  <a:srgbClr val="00B050"/>
                </a:solidFill>
              </a:rPr>
              <a:t>الكربون .</a:t>
            </a:r>
            <a:endParaRPr lang="ar-SA" b="1" dirty="0">
              <a:solidFill>
                <a:srgbClr val="00B050"/>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57200"/>
            <a:ext cx="8305800" cy="5668963"/>
          </a:xfrm>
        </p:spPr>
        <p:txBody>
          <a:bodyPr>
            <a:normAutofit/>
          </a:bodyPr>
          <a:lstStyle/>
          <a:p>
            <a:pPr algn="just" rtl="1"/>
            <a:r>
              <a:rPr lang="ar-SA" dirty="0" smtClean="0"/>
              <a:t>ولا يمكن أن نطلق لفظ </a:t>
            </a:r>
            <a:r>
              <a:rPr lang="ar-SA" dirty="0" err="1" smtClean="0"/>
              <a:t>فيتوهرمون</a:t>
            </a:r>
            <a:r>
              <a:rPr lang="ar-SA" dirty="0" smtClean="0"/>
              <a:t> على المواد اللازمة للنمو مثل السكر أو الأحماض </a:t>
            </a:r>
            <a:r>
              <a:rPr lang="ar-SA" dirty="0" err="1" smtClean="0"/>
              <a:t>الأمينية</a:t>
            </a:r>
            <a:r>
              <a:rPr lang="ar-SA" dirty="0" smtClean="0"/>
              <a:t> فعلى الرغم من انتقالها </a:t>
            </a:r>
            <a:r>
              <a:rPr lang="ar-SA" dirty="0" err="1" smtClean="0"/>
              <a:t>فانها</a:t>
            </a:r>
            <a:r>
              <a:rPr lang="ar-SA" dirty="0" smtClean="0"/>
              <a:t> ليست ذات تأثير فسيولوجى معين ولا يمكنها العمل بالصورة </a:t>
            </a:r>
            <a:r>
              <a:rPr lang="ar-SA" dirty="0" err="1" smtClean="0"/>
              <a:t>الهرمونية.</a:t>
            </a:r>
            <a:r>
              <a:rPr lang="ar-SA" dirty="0" smtClean="0"/>
              <a:t> ويتحكم </a:t>
            </a:r>
            <a:r>
              <a:rPr lang="ar-SA" dirty="0" err="1" smtClean="0"/>
              <a:t>الفيتوهرمون</a:t>
            </a:r>
            <a:r>
              <a:rPr lang="ar-SA" dirty="0" smtClean="0"/>
              <a:t> فى نمو وتطور الأعضاء النباتية المختلفة ولا يقتصر تأثيرها على عمليات التمثيل الغذائي بل يتعداه لكثير من العمليات الفسيولوجية المتخصصة.</a:t>
            </a:r>
          </a:p>
          <a:p>
            <a:pPr algn="just" rtl="1"/>
            <a:r>
              <a:rPr lang="ar-SA" dirty="0" smtClean="0"/>
              <a:t>تقسم المواد الهرمونية إلى منشطة ومثبطة ويستدل على أى من نشاط المادة باختبار تأثيرها على عمليتى </a:t>
            </a:r>
            <a:r>
              <a:rPr lang="ar-SA" dirty="0" err="1" smtClean="0"/>
              <a:t>إنقسام</a:t>
            </a:r>
            <a:r>
              <a:rPr lang="ar-SA" dirty="0" smtClean="0"/>
              <a:t> واستطالة الخلايا فالمنشطات تحدث الانقسام </a:t>
            </a:r>
            <a:r>
              <a:rPr lang="ar-SA" dirty="0" err="1" smtClean="0"/>
              <a:t>أوالاستطالة</a:t>
            </a:r>
            <a:r>
              <a:rPr lang="ar-SA" dirty="0" smtClean="0"/>
              <a:t> أو هما معاً والمثبطات تعيق كلا العمليتين على شرط إجراء الاختيار على الهرمون النباتى بمفرده ودون صحبة مع مواد أخرى تؤثر فى نشاطه.</a:t>
            </a:r>
          </a:p>
          <a:p>
            <a:pPr algn="just" rtl="1">
              <a:buNone/>
            </a:pPr>
            <a:endParaRPr lang="ar-SA" dirty="0" smtClean="0"/>
          </a:p>
          <a:p>
            <a:pPr algn="r" rtl="1">
              <a:buNone/>
            </a:pPr>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534400" cy="6400800"/>
          </a:xfrm>
        </p:spPr>
        <p:txBody>
          <a:bodyPr>
            <a:normAutofit fontScale="92500"/>
          </a:bodyPr>
          <a:lstStyle/>
          <a:p>
            <a:pPr algn="just" rtl="1">
              <a:buNone/>
            </a:pPr>
            <a:r>
              <a:rPr lang="ar-SA" sz="3100" b="1" dirty="0" smtClean="0">
                <a:solidFill>
                  <a:srgbClr val="FF0000"/>
                </a:solidFill>
              </a:rPr>
              <a:t>تعريف منظم النمو </a:t>
            </a:r>
            <a:r>
              <a:rPr lang="en-US" sz="3100" b="1" dirty="0" smtClean="0">
                <a:solidFill>
                  <a:srgbClr val="FF0000"/>
                </a:solidFill>
              </a:rPr>
              <a:t>plant Regulators </a:t>
            </a:r>
            <a:endParaRPr lang="ar-SA" sz="3100" dirty="0" smtClean="0">
              <a:solidFill>
                <a:srgbClr val="FF0000"/>
              </a:solidFill>
            </a:endParaRPr>
          </a:p>
          <a:p>
            <a:pPr algn="just" rtl="1"/>
            <a:r>
              <a:rPr lang="ar-SA" sz="3000" dirty="0" smtClean="0"/>
              <a:t>هي مركبات طبيعية تنتج بواسطة النبات او صناعية تخلق وتنتج صناعيا في المعامل وعند توفرها </a:t>
            </a:r>
            <a:r>
              <a:rPr lang="ar-SA" sz="3000" dirty="0" err="1" smtClean="0"/>
              <a:t>بتراكيز</a:t>
            </a:r>
            <a:r>
              <a:rPr lang="ar-SA" sz="3000" dirty="0" smtClean="0"/>
              <a:t> صغيرة يكون لها تأثير منظم على العمليات </a:t>
            </a:r>
            <a:r>
              <a:rPr lang="ar-SA" sz="3000" dirty="0" err="1" smtClean="0"/>
              <a:t>الكيموحيوية</a:t>
            </a:r>
            <a:r>
              <a:rPr lang="ar-SA" sz="3000" dirty="0" smtClean="0"/>
              <a:t> للنبات وتؤثر على النمو والتكشف، أي تقسم </a:t>
            </a:r>
            <a:r>
              <a:rPr lang="ar-SA" sz="3000" dirty="0" err="1" smtClean="0"/>
              <a:t>الى:</a:t>
            </a:r>
            <a:endParaRPr lang="ar-SA" sz="3000" dirty="0" smtClean="0"/>
          </a:p>
          <a:p>
            <a:pPr algn="just" rtl="1"/>
            <a:r>
              <a:rPr lang="ar-SA" sz="3000" dirty="0" smtClean="0"/>
              <a:t>منظمات نمو هرمونية تنتج طبيعيا بواسطة النبات </a:t>
            </a:r>
            <a:r>
              <a:rPr lang="ar-SA" sz="3000" dirty="0" err="1" smtClean="0"/>
              <a:t>الفيتوهرمون</a:t>
            </a:r>
            <a:endParaRPr lang="ar-SA" sz="3000" dirty="0" smtClean="0"/>
          </a:p>
          <a:p>
            <a:pPr algn="just" rtl="1"/>
            <a:r>
              <a:rPr lang="ar-SA" sz="3000" dirty="0" smtClean="0"/>
              <a:t>منظمات النمو غير </a:t>
            </a:r>
            <a:r>
              <a:rPr lang="ar-SA" sz="3000" dirty="0" err="1" smtClean="0"/>
              <a:t>الهرمونية </a:t>
            </a:r>
            <a:r>
              <a:rPr lang="ar-SA" sz="3000" dirty="0" smtClean="0"/>
              <a:t>(صناعية او تركيبة) أي المواد المخلقة صناعيا والتي تسبب تأثيرا مشابها لتأثيرات الفيتوهرمونات وهى مركبات عضوية غير المواد الغذائية ولها القدرة على التأثير على النمو بتركيزات ضئيلة (مواد مشجعة – مواد مثبطة) وهذا التأثير يشمل تعديل أو تحوير عملية فسيولوجية فى النبات . ويلعب التركيب البنائي دورا هاما فى تصنيعها . فإذا تشابه تركيبها </a:t>
            </a:r>
            <a:r>
              <a:rPr lang="ar-SA" sz="3000" dirty="0" err="1" smtClean="0"/>
              <a:t>الكميائي</a:t>
            </a:r>
            <a:r>
              <a:rPr lang="ar-SA" sz="3000" dirty="0" smtClean="0"/>
              <a:t> مع ذلك الخاص بإحدى مركبات الفيتوهرمون وضعت هذه المادة مباشرة فى مجموعة هذا الفيتوهرمون منشطا كان أو مثبطا </a:t>
            </a:r>
            <a:r>
              <a:rPr lang="ar-SA" sz="3000" dirty="0" smtClean="0">
                <a:solidFill>
                  <a:srgbClr val="FF0000"/>
                </a:solidFill>
              </a:rPr>
              <a:t>ويختبر تأثير هذه المادة على استطالة وانقسام الخلية كدليلان للنمو.</a:t>
            </a:r>
            <a:r>
              <a:rPr lang="ar-SA" sz="3000" dirty="0" smtClean="0"/>
              <a:t>، وفيما يلى أهم المجموعات المنشطة والمثبطة.</a:t>
            </a:r>
            <a:endParaRPr lang="en-US" sz="3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57200"/>
            <a:ext cx="8382000" cy="5668963"/>
          </a:xfrm>
        </p:spPr>
        <p:txBody>
          <a:bodyPr/>
          <a:lstStyle/>
          <a:p>
            <a:pPr algn="r" rtl="1">
              <a:buNone/>
            </a:pPr>
            <a:endParaRPr lang="ar-SA" dirty="0" smtClean="0"/>
          </a:p>
          <a:p>
            <a:pPr algn="r" rtl="1"/>
            <a:r>
              <a:rPr lang="ar-SA" b="1" dirty="0" smtClean="0">
                <a:solidFill>
                  <a:srgbClr val="00B050"/>
                </a:solidFill>
              </a:rPr>
              <a:t>المواد المنشطة للنمو  </a:t>
            </a:r>
            <a:r>
              <a:rPr lang="en-US" b="1" dirty="0" smtClean="0">
                <a:solidFill>
                  <a:srgbClr val="00B050"/>
                </a:solidFill>
              </a:rPr>
              <a:t>Growth Regulators </a:t>
            </a:r>
            <a:endParaRPr lang="ar-SA" b="1" dirty="0" smtClean="0">
              <a:solidFill>
                <a:srgbClr val="00B050"/>
              </a:solidFill>
            </a:endParaRPr>
          </a:p>
          <a:p>
            <a:pPr algn="r" rtl="1">
              <a:buNone/>
            </a:pPr>
            <a:r>
              <a:rPr lang="en-US" dirty="0" smtClean="0">
                <a:solidFill>
                  <a:srgbClr val="0070C0"/>
                </a:solidFill>
              </a:rPr>
              <a:t>    </a:t>
            </a:r>
            <a:r>
              <a:rPr lang="ar-SA" dirty="0" smtClean="0"/>
              <a:t>وأهم المجاميع التى تتبعها مرتبة حسب تاريخ اكتشافها هى </a:t>
            </a:r>
            <a:r>
              <a:rPr lang="ar-SA" dirty="0" err="1" smtClean="0"/>
              <a:t>الأوكسينات</a:t>
            </a:r>
            <a:r>
              <a:rPr lang="ar-SA" dirty="0" smtClean="0"/>
              <a:t> </a:t>
            </a:r>
            <a:r>
              <a:rPr lang="en-US" dirty="0" smtClean="0"/>
              <a:t> </a:t>
            </a:r>
            <a:r>
              <a:rPr lang="en-US" dirty="0" err="1" smtClean="0"/>
              <a:t>Auxins</a:t>
            </a:r>
            <a:r>
              <a:rPr lang="en-US" dirty="0" smtClean="0"/>
              <a:t> </a:t>
            </a:r>
            <a:r>
              <a:rPr lang="ar-SA" dirty="0" err="1" smtClean="0"/>
              <a:t>والجبريلينات</a:t>
            </a:r>
            <a:r>
              <a:rPr lang="ar-SA" dirty="0" smtClean="0"/>
              <a:t>   </a:t>
            </a:r>
            <a:r>
              <a:rPr lang="en-US" dirty="0" smtClean="0"/>
              <a:t>Gibberellins  </a:t>
            </a:r>
            <a:r>
              <a:rPr lang="ar-SA" dirty="0" err="1" smtClean="0"/>
              <a:t>والستيوكينينات</a:t>
            </a:r>
            <a:r>
              <a:rPr lang="ar-SA" dirty="0" smtClean="0"/>
              <a:t> </a:t>
            </a:r>
            <a:r>
              <a:rPr lang="en-US" dirty="0" err="1" smtClean="0"/>
              <a:t>Cytokininins</a:t>
            </a:r>
            <a:r>
              <a:rPr lang="en-US" dirty="0" smtClean="0"/>
              <a:t> </a:t>
            </a:r>
            <a:endParaRPr lang="ar-SA" dirty="0" smtClean="0"/>
          </a:p>
          <a:p>
            <a:pPr algn="r" rtl="1"/>
            <a:r>
              <a:rPr lang="ar-SA" b="1" dirty="0" smtClean="0">
                <a:solidFill>
                  <a:srgbClr val="00B050"/>
                </a:solidFill>
              </a:rPr>
              <a:t>المواد المثبطة للنمو  </a:t>
            </a:r>
            <a:r>
              <a:rPr lang="en-US" b="1" dirty="0" smtClean="0">
                <a:solidFill>
                  <a:srgbClr val="00B050"/>
                </a:solidFill>
              </a:rPr>
              <a:t>Growth inhibitors :</a:t>
            </a:r>
            <a:endParaRPr lang="ar-SA" b="1" dirty="0" smtClean="0">
              <a:solidFill>
                <a:srgbClr val="00B050"/>
              </a:solidFill>
            </a:endParaRPr>
          </a:p>
          <a:p>
            <a:pPr algn="r" rtl="1">
              <a:buNone/>
            </a:pPr>
            <a:r>
              <a:rPr lang="en-US" dirty="0" smtClean="0">
                <a:solidFill>
                  <a:srgbClr val="0070C0"/>
                </a:solidFill>
              </a:rPr>
              <a:t>     </a:t>
            </a:r>
            <a:r>
              <a:rPr lang="ar-SA" dirty="0" smtClean="0"/>
              <a:t>وأهم هرمون طبيعى يمثلها هو حمض </a:t>
            </a:r>
            <a:r>
              <a:rPr lang="ar-SA" dirty="0" err="1" smtClean="0"/>
              <a:t>الابسيسيك</a:t>
            </a:r>
            <a:r>
              <a:rPr lang="ar-SA" dirty="0" smtClean="0"/>
              <a:t> </a:t>
            </a:r>
            <a:r>
              <a:rPr lang="en-US" dirty="0" err="1" smtClean="0"/>
              <a:t>Abscissic</a:t>
            </a:r>
            <a:r>
              <a:rPr lang="en-US" dirty="0" smtClean="0"/>
              <a:t> acid  </a:t>
            </a:r>
            <a:r>
              <a:rPr lang="ar-SA" dirty="0" smtClean="0"/>
              <a:t> ، </a:t>
            </a:r>
            <a:r>
              <a:rPr lang="ar-SA" dirty="0" err="1" smtClean="0"/>
              <a:t>والايثيلين</a:t>
            </a:r>
            <a:r>
              <a:rPr lang="ar-SA" dirty="0" smtClean="0"/>
              <a:t> </a:t>
            </a:r>
            <a:r>
              <a:rPr lang="en-US" dirty="0" err="1" smtClean="0"/>
              <a:t>ethhylene</a:t>
            </a:r>
            <a:r>
              <a:rPr lang="ar-SA" dirty="0" smtClean="0"/>
              <a:t> </a:t>
            </a:r>
            <a:endParaRPr lang="en-US" dirty="0" smtClean="0"/>
          </a:p>
          <a:p>
            <a:pPr algn="r" rtl="1">
              <a:buNone/>
            </a:pPr>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8147248" cy="5649491"/>
          </a:xfrm>
        </p:spPr>
        <p:txBody>
          <a:bodyPr>
            <a:normAutofit lnSpcReduction="10000"/>
          </a:bodyPr>
          <a:lstStyle/>
          <a:p>
            <a:r>
              <a:rPr lang="ar-SA" sz="2800" dirty="0" smtClean="0">
                <a:solidFill>
                  <a:srgbClr val="FF0000"/>
                </a:solidFill>
              </a:rPr>
              <a:t>تعريف التركيز الفسيولوجي                              </a:t>
            </a:r>
            <a:r>
              <a:rPr lang="en-US" sz="2800" dirty="0" smtClean="0">
                <a:solidFill>
                  <a:srgbClr val="FF0000"/>
                </a:solidFill>
              </a:rPr>
              <a:t>Physiological Concentration                            </a:t>
            </a:r>
            <a:endParaRPr lang="ar-SA" sz="2800" dirty="0" smtClean="0">
              <a:solidFill>
                <a:srgbClr val="FF0000"/>
              </a:solidFill>
            </a:endParaRPr>
          </a:p>
          <a:p>
            <a:r>
              <a:rPr lang="ar-SA" sz="2800" dirty="0" smtClean="0"/>
              <a:t>يقصد </a:t>
            </a:r>
            <a:r>
              <a:rPr lang="ar-SA" sz="2800" dirty="0" err="1" smtClean="0"/>
              <a:t>به</a:t>
            </a:r>
            <a:r>
              <a:rPr lang="ar-SA" sz="2800" dirty="0" smtClean="0"/>
              <a:t> ذلك التركيز من المادة المنشطة أو المثبطة الذي يحدث تأثير ما على الخلية النباتية وللكشف عن هذا التركيز ومعرفته يجرى ما يعرف بالاختبارات الحيوية </a:t>
            </a:r>
            <a:r>
              <a:rPr lang="en-US" sz="2800" dirty="0" smtClean="0"/>
              <a:t>Bioassay </a:t>
            </a:r>
            <a:r>
              <a:rPr lang="ar-SA" sz="2800" dirty="0" smtClean="0"/>
              <a:t>وقد يصل تركيز </a:t>
            </a:r>
            <a:r>
              <a:rPr lang="ar-SA" sz="2800" dirty="0" err="1" smtClean="0"/>
              <a:t>الأوكسين</a:t>
            </a:r>
            <a:r>
              <a:rPr lang="ar-SA" sz="2800" dirty="0" smtClean="0"/>
              <a:t> فى النبات إلى 10– 120 </a:t>
            </a:r>
            <a:r>
              <a:rPr lang="ar-SA" sz="2800" dirty="0" err="1" smtClean="0"/>
              <a:t>ملجم </a:t>
            </a:r>
            <a:r>
              <a:rPr lang="ar-SA" sz="2800" dirty="0" smtClean="0"/>
              <a:t>/ جم مادة جافة وهى كمية ضئيلة ليست بقيمة فسيولوجية لأنها اقل من التركيز الفسيولوجي الذي يكون أعلى من ذلك بكثير أي أنها لا تعطى أي نتيجة مع أي من </a:t>
            </a:r>
            <a:r>
              <a:rPr lang="ar-SA" sz="2800" dirty="0" err="1" smtClean="0"/>
              <a:t>الأختبارات</a:t>
            </a:r>
            <a:r>
              <a:rPr lang="ar-SA" sz="2800" dirty="0" smtClean="0"/>
              <a:t> </a:t>
            </a:r>
            <a:r>
              <a:rPr lang="ar-SA" sz="2800" dirty="0" err="1" smtClean="0"/>
              <a:t>الحيوية </a:t>
            </a:r>
            <a:r>
              <a:rPr lang="ar-SA" sz="2800" dirty="0" smtClean="0"/>
              <a:t>.لذا فان </a:t>
            </a:r>
            <a:r>
              <a:rPr lang="ar-SA" sz="2800" dirty="0" err="1" smtClean="0"/>
              <a:t>الأختبارات</a:t>
            </a:r>
            <a:r>
              <a:rPr lang="ar-SA" sz="2800" dirty="0" smtClean="0"/>
              <a:t> الحيوية الحد الفاصل لمعرفة تأثير التركيزات الموجودة </a:t>
            </a:r>
            <a:r>
              <a:rPr lang="ar-SA" sz="2800" dirty="0" err="1" smtClean="0"/>
              <a:t>بالنبات.</a:t>
            </a:r>
            <a:r>
              <a:rPr lang="ar-SA" sz="2800" dirty="0" smtClean="0"/>
              <a:t> </a:t>
            </a:r>
          </a:p>
          <a:p>
            <a:r>
              <a:rPr lang="ar-SA" sz="2800" dirty="0" smtClean="0"/>
              <a:t>الاختبار </a:t>
            </a:r>
            <a:r>
              <a:rPr lang="ar-SA" sz="2800" dirty="0" err="1" smtClean="0"/>
              <a:t>الحيوى </a:t>
            </a:r>
            <a:r>
              <a:rPr lang="ar-SA" sz="2800" dirty="0" smtClean="0"/>
              <a:t>:هو عبارة عن قياس التأثير الفسيولوجى للهرمون تحت مستويات مختلفة منه وقياس هذا التأثير عن طريق الاستجابة </a:t>
            </a:r>
            <a:r>
              <a:rPr lang="ar-SA" sz="2800" dirty="0" err="1" smtClean="0"/>
              <a:t>الحيوية </a:t>
            </a:r>
            <a:r>
              <a:rPr lang="ar-SA" sz="2800" dirty="0" smtClean="0"/>
              <a:t>، مثال تأثير </a:t>
            </a:r>
            <a:r>
              <a:rPr lang="ar-SA" sz="2800" dirty="0" err="1" smtClean="0"/>
              <a:t>الاوكسين</a:t>
            </a:r>
            <a:r>
              <a:rPr lang="ar-SA" sz="2800" dirty="0" smtClean="0"/>
              <a:t> على استطالة قطعة من </a:t>
            </a:r>
            <a:r>
              <a:rPr lang="ar-SA" sz="2800" dirty="0" err="1" smtClean="0"/>
              <a:t>السويقة</a:t>
            </a:r>
            <a:r>
              <a:rPr lang="ar-SA" sz="2800" dirty="0" smtClean="0"/>
              <a:t> الجينية للشوفان وتقاس فى صورة انحناء </a:t>
            </a:r>
            <a:r>
              <a:rPr lang="ar-SA" sz="2800" dirty="0" err="1" smtClean="0"/>
              <a:t>السويقة</a:t>
            </a:r>
            <a:r>
              <a:rPr lang="ar-SA" sz="2800" dirty="0" smtClean="0"/>
              <a:t> الجينية للنبات.</a:t>
            </a:r>
          </a:p>
          <a:p>
            <a:endParaRPr lang="en-US" dirty="0" smtClean="0"/>
          </a:p>
          <a:p>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305800" cy="5668963"/>
          </a:xfrm>
        </p:spPr>
        <p:txBody>
          <a:bodyPr>
            <a:noAutofit/>
          </a:bodyPr>
          <a:lstStyle/>
          <a:p>
            <a:pPr algn="just" rtl="1"/>
            <a:r>
              <a:rPr lang="ar-SA" dirty="0" smtClean="0"/>
              <a:t>تلعب الھ</a:t>
            </a:r>
            <a:r>
              <a:rPr lang="ar-SA" dirty="0" err="1" smtClean="0"/>
              <a:t>رمونات</a:t>
            </a:r>
            <a:r>
              <a:rPr lang="ar-SA" dirty="0" smtClean="0"/>
              <a:t> </a:t>
            </a:r>
            <a:r>
              <a:rPr lang="ar-SA" dirty="0" err="1" smtClean="0"/>
              <a:t>دورا </a:t>
            </a:r>
            <a:r>
              <a:rPr lang="ar-SA" dirty="0" smtClean="0"/>
              <a:t>ھاما فى النمو الخضرى للنبات من خلال تأثیرھا على عملیتى الانقسام والاستطالة، فنجد ان </a:t>
            </a:r>
            <a:r>
              <a:rPr lang="ar-SA" b="1" dirty="0" err="1" smtClean="0"/>
              <a:t>الأوكسینات</a:t>
            </a:r>
            <a:r>
              <a:rPr lang="ar-SA" dirty="0" smtClean="0"/>
              <a:t> تؤدى الى زیادة النمو لان كمیة </a:t>
            </a:r>
            <a:r>
              <a:rPr lang="ar-SA" dirty="0" err="1" smtClean="0"/>
              <a:t>الأوكسین</a:t>
            </a:r>
            <a:r>
              <a:rPr lang="ar-SA" dirty="0" smtClean="0"/>
              <a:t> الموجودة فى القمة الطرفیة والسوق لأى نبات ذات علاقة موجبة بمعدل النمو الطبیعى له.</a:t>
            </a:r>
          </a:p>
          <a:p>
            <a:pPr algn="just" rtl="1"/>
            <a:r>
              <a:rPr lang="ar-SA" dirty="0" smtClean="0"/>
              <a:t> فعلى سبیل المثال السلامیة الاولى القریبة من القمة النامیة تكون </a:t>
            </a:r>
            <a:r>
              <a:rPr lang="ar-SA" dirty="0" smtClean="0">
                <a:solidFill>
                  <a:srgbClr val="FF0000"/>
                </a:solidFill>
              </a:rPr>
              <a:t>أطول</a:t>
            </a:r>
            <a:r>
              <a:rPr lang="ar-SA" dirty="0" smtClean="0"/>
              <a:t> من مثیلاتھا الأبعد من القمة وتقل فى الطول كلما ابتعدنا عن القمة، ولقد ثبت ان </a:t>
            </a:r>
            <a:r>
              <a:rPr lang="ar-SA" dirty="0" err="1" smtClean="0"/>
              <a:t>الأوكسین</a:t>
            </a:r>
            <a:r>
              <a:rPr lang="ar-SA" dirty="0" smtClean="0"/>
              <a:t> </a:t>
            </a:r>
            <a:r>
              <a:rPr lang="ar-SA" dirty="0" err="1" smtClean="0"/>
              <a:t>لیس </a:t>
            </a:r>
            <a:r>
              <a:rPr lang="ar-SA" dirty="0" smtClean="0"/>
              <a:t>ھو الوحید المسئول عن نمو الساق واستطالتھا لكن </a:t>
            </a:r>
            <a:r>
              <a:rPr lang="ar-SA" dirty="0" smtClean="0">
                <a:solidFill>
                  <a:srgbClr val="FF0000"/>
                </a:solidFill>
              </a:rPr>
              <a:t>یشاركه </a:t>
            </a:r>
            <a:r>
              <a:rPr lang="ar-SA" dirty="0" err="1" smtClean="0">
                <a:solidFill>
                  <a:srgbClr val="FF0000"/>
                </a:solidFill>
              </a:rPr>
              <a:t>الجبریلین</a:t>
            </a:r>
            <a:endParaRPr lang="ar-SA" dirty="0" smtClean="0">
              <a:solidFill>
                <a:srgbClr val="FF0000"/>
              </a:solidFill>
            </a:endParaRPr>
          </a:p>
          <a:p>
            <a:pPr algn="just" rtl="1"/>
            <a:r>
              <a:rPr lang="ar-SA" dirty="0" smtClean="0"/>
              <a:t> كما أشارت الدراسات ان الاستطالة الخلویة لا تحدث </a:t>
            </a:r>
            <a:r>
              <a:rPr lang="ar-SA" dirty="0" err="1" smtClean="0"/>
              <a:t>الا</a:t>
            </a:r>
            <a:r>
              <a:rPr lang="ar-SA" dirty="0" smtClean="0"/>
              <a:t> فى وجود </a:t>
            </a:r>
            <a:r>
              <a:rPr lang="ar-SA" dirty="0" smtClean="0">
                <a:solidFill>
                  <a:srgbClr val="FF0000"/>
                </a:solidFill>
              </a:rPr>
              <a:t>تركیزات منخفضة من </a:t>
            </a:r>
            <a:r>
              <a:rPr lang="ar-SA" dirty="0" err="1" smtClean="0">
                <a:solidFill>
                  <a:srgbClr val="FF0000"/>
                </a:solidFill>
              </a:rPr>
              <a:t>الأوكسین</a:t>
            </a:r>
            <a:r>
              <a:rPr lang="ar-SA" dirty="0" smtClean="0">
                <a:solidFill>
                  <a:srgbClr val="FF0000"/>
                </a:solidFill>
              </a:rPr>
              <a:t> </a:t>
            </a:r>
            <a:r>
              <a:rPr lang="ar-SA" dirty="0" smtClean="0"/>
              <a:t>فالتركیز المرتفع یعمل على </a:t>
            </a:r>
            <a:r>
              <a:rPr lang="ar-SA" u="sng" dirty="0" smtClean="0"/>
              <a:t>تثبیط النمو</a:t>
            </a:r>
          </a:p>
          <a:p>
            <a:pPr algn="just" rtl="1"/>
            <a:r>
              <a:rPr lang="ar-SA" dirty="0" smtClean="0"/>
              <a:t> كما وجد ان </a:t>
            </a:r>
            <a:r>
              <a:rPr lang="ar-SA" dirty="0" err="1" smtClean="0"/>
              <a:t>الأوكسین</a:t>
            </a:r>
            <a:r>
              <a:rPr lang="ar-SA" dirty="0" smtClean="0"/>
              <a:t> اللازم </a:t>
            </a:r>
            <a:r>
              <a:rPr lang="ar-SA" dirty="0" smtClean="0">
                <a:solidFill>
                  <a:srgbClr val="FF0000"/>
                </a:solidFill>
              </a:rPr>
              <a:t>لنمو ونشاط </a:t>
            </a:r>
            <a:r>
              <a:rPr lang="ar-SA" dirty="0" smtClean="0"/>
              <a:t>الأعضاء الھ</a:t>
            </a:r>
            <a:r>
              <a:rPr lang="ar-SA" dirty="0" err="1" smtClean="0"/>
              <a:t>وائیة</a:t>
            </a:r>
            <a:r>
              <a:rPr lang="ar-SA" dirty="0" smtClean="0"/>
              <a:t> للنبات لا یصلح لنمو </a:t>
            </a:r>
            <a:r>
              <a:rPr lang="ar-SA" dirty="0" smtClean="0">
                <a:solidFill>
                  <a:srgbClr val="FF0000"/>
                </a:solidFill>
              </a:rPr>
              <a:t>وتنشیط المجموع الجذرى </a:t>
            </a:r>
            <a:r>
              <a:rPr lang="ar-SA" dirty="0" smtClean="0"/>
              <a:t>كما ان التركیزات المثلى من </a:t>
            </a:r>
            <a:r>
              <a:rPr lang="ar-SA" dirty="0" err="1" smtClean="0"/>
              <a:t>الأوكسین</a:t>
            </a:r>
            <a:r>
              <a:rPr lang="ar-SA" dirty="0" smtClean="0"/>
              <a:t> اللازمة لنمو المجموع الخضرى تكون </a:t>
            </a:r>
            <a:r>
              <a:rPr lang="ar-SA" u="sng" dirty="0" smtClean="0"/>
              <a:t>مرتفعة </a:t>
            </a:r>
            <a:r>
              <a:rPr lang="ar-SA" dirty="0" smtClean="0"/>
              <a:t>عن التركیزات المثلى لنمو المجموع الجذرى لنفس النبات.</a:t>
            </a:r>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458200" cy="5973763"/>
          </a:xfrm>
        </p:spPr>
        <p:txBody>
          <a:bodyPr>
            <a:normAutofit/>
          </a:bodyPr>
          <a:lstStyle/>
          <a:p>
            <a:pPr algn="r" rtl="1">
              <a:buNone/>
            </a:pPr>
            <a:r>
              <a:rPr lang="ar-SA" sz="3600" b="1" u="sng" dirty="0" smtClean="0">
                <a:solidFill>
                  <a:srgbClr val="00B050"/>
                </a:solidFill>
              </a:rPr>
              <a:t>أولا: منشطات النمو   </a:t>
            </a:r>
            <a:r>
              <a:rPr lang="en-US" sz="3600" b="1" u="sng" dirty="0" smtClean="0">
                <a:solidFill>
                  <a:srgbClr val="00B050"/>
                </a:solidFill>
              </a:rPr>
              <a:t>Growth Regulators</a:t>
            </a:r>
            <a:endParaRPr lang="ar-SA" sz="3600" b="1" u="sng" dirty="0" smtClean="0">
              <a:solidFill>
                <a:srgbClr val="FF0000"/>
              </a:solidFill>
            </a:endParaRPr>
          </a:p>
          <a:p>
            <a:pPr algn="just" rtl="1">
              <a:buNone/>
            </a:pPr>
            <a:r>
              <a:rPr lang="en-US" sz="4000" b="1" dirty="0" smtClean="0">
                <a:solidFill>
                  <a:srgbClr val="FF0000"/>
                </a:solidFill>
              </a:rPr>
              <a:t> </a:t>
            </a:r>
            <a:r>
              <a:rPr lang="ar-SA" sz="4000" b="1" u="sng" dirty="0" smtClean="0">
                <a:solidFill>
                  <a:srgbClr val="FF0000"/>
                </a:solidFill>
              </a:rPr>
              <a:t>الأوكسينات</a:t>
            </a:r>
            <a:r>
              <a:rPr lang="ar-SA" b="1" dirty="0" smtClean="0"/>
              <a:t/>
            </a:r>
            <a:br>
              <a:rPr lang="ar-SA" b="1" dirty="0" smtClean="0"/>
            </a:br>
            <a:r>
              <a:rPr lang="ar-SA" dirty="0" smtClean="0"/>
              <a:t>الأوكسين هو أول الفيتوهرمونات اكتشافا وقد اكتشفه </a:t>
            </a:r>
            <a:r>
              <a:rPr lang="en-US" dirty="0" err="1" smtClean="0"/>
              <a:t>Kogel</a:t>
            </a:r>
            <a:r>
              <a:rPr lang="en-US" dirty="0" smtClean="0"/>
              <a:t> </a:t>
            </a:r>
            <a:r>
              <a:rPr lang="ar-SA" dirty="0" smtClean="0"/>
              <a:t> سنة 1933 حيث أمكن استخلاصه من القمم النامية لنبات الذرة وقد أطلق عليه لفظ أوكسين وهو مأخوذ من اللغة اليونانية التي تحتوى على المقطع </a:t>
            </a:r>
            <a:r>
              <a:rPr lang="en-US" dirty="0" err="1" smtClean="0">
                <a:solidFill>
                  <a:srgbClr val="FF0000"/>
                </a:solidFill>
              </a:rPr>
              <a:t>Auxo</a:t>
            </a:r>
            <a:r>
              <a:rPr lang="en-US" dirty="0" smtClean="0"/>
              <a:t> </a:t>
            </a:r>
            <a:r>
              <a:rPr lang="ar-SA" dirty="0" smtClean="0"/>
              <a:t>والذي يعنى </a:t>
            </a:r>
            <a:r>
              <a:rPr lang="ar-SA" u="sng" dirty="0" smtClean="0"/>
              <a:t>زيادة.</a:t>
            </a:r>
          </a:p>
          <a:p>
            <a:pPr algn="just" rtl="1"/>
            <a:r>
              <a:rPr lang="ar-SA" dirty="0" smtClean="0"/>
              <a:t>ثبت فيما بعد أن الأوكسينات توجد فى جميع النباتات </a:t>
            </a:r>
            <a:r>
              <a:rPr lang="ar-SA" u="sng" dirty="0" smtClean="0"/>
              <a:t>الوعائية الراقية </a:t>
            </a:r>
            <a:r>
              <a:rPr lang="ar-SA" dirty="0" smtClean="0"/>
              <a:t>وينحصر أماكن تكوينها فى </a:t>
            </a:r>
            <a:r>
              <a:rPr lang="ar-SA" b="1" u="sng" dirty="0" smtClean="0">
                <a:solidFill>
                  <a:srgbClr val="FF0000"/>
                </a:solidFill>
              </a:rPr>
              <a:t>المناطق المرستيمية والأنسجة النشطة وأجنة البذور </a:t>
            </a:r>
            <a:r>
              <a:rPr lang="ar-SA" dirty="0" smtClean="0"/>
              <a:t>وان لها خاصية الانتقال القطبي وتختلف سرعته من 0.5 – 1.5 سم/ ساعة تبعا للنوع والعمر ونوعية النسيج الناقل.</a:t>
            </a:r>
          </a:p>
          <a:p>
            <a:pPr algn="just" rtl="1"/>
            <a:r>
              <a:rPr lang="ar-SA" dirty="0" smtClean="0"/>
              <a:t> وبعد اكتشافه اصبح يطلق لفظ أوكسين على مجموعة من مركبات تتشابه فى تأثيرها الفسيولوجي رغم تباينها الكيميائي وعموما فان لفظ الأوكسين يستعمل للدلالة </a:t>
            </a:r>
            <a:r>
              <a:rPr lang="ar-SA" dirty="0" err="1" smtClean="0"/>
              <a:t>على </a:t>
            </a:r>
            <a:r>
              <a:rPr lang="ar-SA" dirty="0" smtClean="0"/>
              <a:t>: </a:t>
            </a:r>
            <a:r>
              <a:rPr lang="ar-SA" dirty="0" smtClean="0">
                <a:solidFill>
                  <a:srgbClr val="7030A0"/>
                </a:solidFill>
              </a:rPr>
              <a:t>المادة العضوية التي </a:t>
            </a:r>
            <a:r>
              <a:rPr lang="ar-SA" b="1" dirty="0" smtClean="0">
                <a:solidFill>
                  <a:srgbClr val="7030A0"/>
                </a:solidFill>
              </a:rPr>
              <a:t>تزيد النمو زيادة غير عكسية على طول المحور الطولي إذا أعطيت بتركيزات ضئيلة </a:t>
            </a:r>
            <a:r>
              <a:rPr lang="ar-SA" b="1" dirty="0" err="1" smtClean="0">
                <a:solidFill>
                  <a:srgbClr val="7030A0"/>
                </a:solidFill>
              </a:rPr>
              <a:t>للنباتات .</a:t>
            </a:r>
            <a:r>
              <a:rPr lang="ar-SA" b="1" dirty="0" smtClean="0">
                <a:solidFill>
                  <a:srgbClr val="7030A0"/>
                </a:solidFill>
              </a:rPr>
              <a:t> </a:t>
            </a:r>
            <a:endParaRPr lang="ar-SA"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smsec.com/ar/encyc/garden/emages/k1.gif"/>
          <p:cNvPicPr>
            <a:picLocks noChangeAspect="1" noChangeArrowheads="1"/>
          </p:cNvPicPr>
          <p:nvPr/>
        </p:nvPicPr>
        <p:blipFill>
          <a:blip r:embed="rId2" cstate="print"/>
          <a:srcRect/>
          <a:stretch>
            <a:fillRect/>
          </a:stretch>
        </p:blipFill>
        <p:spPr bwMode="auto">
          <a:xfrm>
            <a:off x="1403648" y="260648"/>
            <a:ext cx="5976664" cy="4243432"/>
          </a:xfrm>
          <a:prstGeom prst="rect">
            <a:avLst/>
          </a:prstGeom>
          <a:ln w="190500" cap="sq">
            <a:solidFill>
              <a:srgbClr val="FF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مربع نص 2"/>
          <p:cNvSpPr txBox="1"/>
          <p:nvPr/>
        </p:nvSpPr>
        <p:spPr>
          <a:xfrm>
            <a:off x="0" y="4549676"/>
            <a:ext cx="8698279" cy="2308324"/>
          </a:xfrm>
          <a:prstGeom prst="rect">
            <a:avLst/>
          </a:prstGeom>
          <a:noFill/>
        </p:spPr>
        <p:txBody>
          <a:bodyPr wrap="square" rtlCol="1">
            <a:spAutoFit/>
          </a:bodyPr>
          <a:lstStyle/>
          <a:p>
            <a:r>
              <a:rPr lang="ar-SA" sz="2400" b="1" dirty="0" smtClean="0"/>
              <a:t>هو حلقة بنزين وسلسلة جانبية من حمض الخليك مرتبطان معا بحلقة  </a:t>
            </a:r>
            <a:r>
              <a:rPr lang="ar-SA" sz="2400" b="1" dirty="0" err="1" smtClean="0"/>
              <a:t>بيرول</a:t>
            </a:r>
            <a:r>
              <a:rPr lang="ar-SA" sz="2400" b="1" dirty="0" smtClean="0"/>
              <a:t> </a:t>
            </a:r>
            <a:r>
              <a:rPr lang="ar-SA" sz="2400" b="1" dirty="0" err="1" smtClean="0"/>
              <a:t>.</a:t>
            </a:r>
            <a:r>
              <a:rPr lang="ar-SA" sz="2400" b="1" dirty="0" smtClean="0"/>
              <a:t> حلقة </a:t>
            </a:r>
            <a:r>
              <a:rPr lang="ar-SA" sz="2400" b="1" dirty="0" err="1" smtClean="0"/>
              <a:t>البيرول</a:t>
            </a:r>
            <a:r>
              <a:rPr lang="ar-SA" sz="2400" b="1" dirty="0" smtClean="0"/>
              <a:t>  يمكن احلالها  بحلقة بنزين اخرى للحصول على مشتق  </a:t>
            </a:r>
            <a:r>
              <a:rPr lang="ar-SA" sz="2400" b="1" dirty="0" err="1" smtClean="0">
                <a:solidFill>
                  <a:srgbClr val="FF0000"/>
                </a:solidFill>
              </a:rPr>
              <a:t>النفثالين</a:t>
            </a:r>
            <a:r>
              <a:rPr lang="ar-SA" sz="2400" b="1" dirty="0" smtClean="0">
                <a:solidFill>
                  <a:srgbClr val="FF0000"/>
                </a:solidFill>
              </a:rPr>
              <a:t> حمض الخليك </a:t>
            </a:r>
          </a:p>
          <a:p>
            <a:r>
              <a:rPr lang="en-US" sz="2400" b="1" dirty="0" smtClean="0">
                <a:solidFill>
                  <a:srgbClr val="C00000"/>
                </a:solidFill>
              </a:rPr>
              <a:t>NAA</a:t>
            </a:r>
            <a:r>
              <a:rPr lang="ar-SA" sz="2400" b="1" dirty="0" smtClean="0">
                <a:solidFill>
                  <a:srgbClr val="C00000"/>
                </a:solidFill>
              </a:rPr>
              <a:t> </a:t>
            </a:r>
            <a:r>
              <a:rPr lang="ar-SA" sz="2400" b="1" dirty="0" smtClean="0"/>
              <a:t>الذي له قوة ونشاط </a:t>
            </a:r>
            <a:r>
              <a:rPr lang="ar-SA" sz="2400" b="1" dirty="0" err="1" smtClean="0"/>
              <a:t>الاوكسين</a:t>
            </a:r>
            <a:r>
              <a:rPr lang="ar-SA" sz="2400" b="1" dirty="0" smtClean="0"/>
              <a:t> ويعد احد منظمات النمو </a:t>
            </a:r>
            <a:r>
              <a:rPr lang="ar-SA" sz="2400" b="1" dirty="0" err="1" smtClean="0"/>
              <a:t>الصناعيه</a:t>
            </a:r>
            <a:r>
              <a:rPr lang="ar-SA" sz="2400" b="1" dirty="0" smtClean="0"/>
              <a:t> التي لها اهمية تجاريه في </a:t>
            </a:r>
            <a:r>
              <a:rPr lang="ar-SA" sz="2400" b="1" dirty="0" err="1" smtClean="0"/>
              <a:t>الزراعه  .</a:t>
            </a:r>
            <a:endParaRPr lang="ar-SA" sz="2400" b="1" dirty="0" smtClean="0"/>
          </a:p>
          <a:p>
            <a:endParaRPr lang="ar-SA" sz="2400" b="1" dirty="0" smtClean="0"/>
          </a:p>
          <a:p>
            <a:endParaRPr lang="ar-SA" sz="2400" b="1" dirty="0"/>
          </a:p>
        </p:txBody>
      </p:sp>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
            </a:r>
            <a:br>
              <a:rPr kumimoji="0" lang="ar-SA" sz="1800" b="0" i="0" u="none" strike="noStrike" cap="none" normalizeH="0" baseline="0" smtClean="0">
                <a:ln>
                  <a:noFill/>
                </a:ln>
                <a:solidFill>
                  <a:schemeClr val="tx1"/>
                </a:solidFill>
                <a:effectLst/>
                <a:latin typeface="Arial" pitchFamily="34" charset="0"/>
                <a:cs typeface="Arial" pitchFamily="34" charset="0"/>
              </a:rPr>
            </a:b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
            </a:r>
            <a:br>
              <a:rPr kumimoji="0" lang="ar-SA" sz="1800" b="0" i="0" u="none" strike="noStrike" cap="none" normalizeH="0" baseline="0" smtClean="0">
                <a:ln>
                  <a:noFill/>
                </a:ln>
                <a:solidFill>
                  <a:schemeClr val="tx1"/>
                </a:solidFill>
                <a:effectLst/>
                <a:latin typeface="Arial" pitchFamily="34" charset="0"/>
                <a:cs typeface="Arial" pitchFamily="34" charset="0"/>
              </a:rPr>
            </a:b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214</TotalTime>
  <Words>1357</Words>
  <Application>Microsoft Office PowerPoint</Application>
  <PresentationFormat>On-screen Show (4:3)</PresentationFormat>
  <Paragraphs>84</Paragraphs>
  <Slides>21</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Andalus</vt:lpstr>
      <vt:lpstr>Arabic Typesetting</vt:lpstr>
      <vt:lpstr>Arial</vt:lpstr>
      <vt:lpstr>Arial Black</vt:lpstr>
      <vt:lpstr>Calibri</vt:lpstr>
      <vt:lpstr>Century Schoolbook</vt:lpstr>
      <vt:lpstr>Hesham Bold</vt:lpstr>
      <vt:lpstr>Times New Roman</vt:lpstr>
      <vt:lpstr>Wingdings</vt:lpstr>
      <vt:lpstr>Wingdings 2</vt:lpstr>
      <vt:lpstr>مشربية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انتقال الاوكسينات </vt:lpstr>
      <vt:lpstr>PowerPoint Presentation</vt:lpstr>
      <vt:lpstr>بناء وهدم الاوكسينات في النبات </vt:lpstr>
      <vt:lpstr>PowerPoint Presentation</vt:lpstr>
      <vt:lpstr>هدم اندول حمض الخليك – الاوكسين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maha abanomai</cp:lastModifiedBy>
  <cp:revision>25</cp:revision>
  <dcterms:created xsi:type="dcterms:W3CDTF">2017-02-17T11:27:00Z</dcterms:created>
  <dcterms:modified xsi:type="dcterms:W3CDTF">2024-01-16T15:31:56Z</dcterms:modified>
</cp:coreProperties>
</file>