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7" r:id="rId2"/>
    <p:sldId id="259" r:id="rId3"/>
    <p:sldId id="260" r:id="rId4"/>
    <p:sldId id="263" r:id="rId5"/>
    <p:sldId id="264"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87" d="100"/>
          <a:sy n="87" d="100"/>
        </p:scale>
        <p:origin x="-78" y="-1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A4D9D25-2F3B-4A8A-BD02-9E2D967526D6}" type="datetimeFigureOut">
              <a:rPr lang="en-US" smtClean="0"/>
              <a:t>5/4/2023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F9E236A-1C83-43E5-8B26-91B9DEF6BA9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4D9D25-2F3B-4A8A-BD02-9E2D967526D6}" type="datetimeFigureOut">
              <a:rPr lang="en-US" smtClean="0"/>
              <a:t>5/4/2023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9E236A-1C83-43E5-8B26-91B9DEF6BA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4D9D25-2F3B-4A8A-BD02-9E2D967526D6}" type="datetimeFigureOut">
              <a:rPr lang="en-US" smtClean="0"/>
              <a:t>5/4/2023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9E236A-1C83-43E5-8B26-91B9DEF6BA9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4D9D25-2F3B-4A8A-BD02-9E2D967526D6}" type="datetimeFigureOut">
              <a:rPr lang="en-US" smtClean="0"/>
              <a:t>5/4/2023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9E236A-1C83-43E5-8B26-91B9DEF6BA93}"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A4D9D25-2F3B-4A8A-BD02-9E2D967526D6}" type="datetimeFigureOut">
              <a:rPr lang="en-US" smtClean="0"/>
              <a:t>5/4/2023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9E236A-1C83-43E5-8B26-91B9DEF6BA93}" type="slidenum">
              <a:rPr lang="en-US" smtClean="0"/>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A4D9D25-2F3B-4A8A-BD02-9E2D967526D6}" type="datetimeFigureOut">
              <a:rPr lang="en-US" smtClean="0"/>
              <a:t>5/4/2023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9E236A-1C83-43E5-8B26-91B9DEF6BA93}"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A4D9D25-2F3B-4A8A-BD02-9E2D967526D6}" type="datetimeFigureOut">
              <a:rPr lang="en-US" smtClean="0"/>
              <a:t>5/4/2023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F9E236A-1C83-43E5-8B26-91B9DEF6BA9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A4D9D25-2F3B-4A8A-BD02-9E2D967526D6}" type="datetimeFigureOut">
              <a:rPr lang="en-US" smtClean="0"/>
              <a:t>5/4/2023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F9E236A-1C83-43E5-8B26-91B9DEF6BA93}"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A4D9D25-2F3B-4A8A-BD02-9E2D967526D6}" type="datetimeFigureOut">
              <a:rPr lang="en-US" smtClean="0"/>
              <a:t>5/4/2023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F9E236A-1C83-43E5-8B26-91B9DEF6BA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CA4D9D25-2F3B-4A8A-BD02-9E2D967526D6}" type="datetimeFigureOut">
              <a:rPr lang="en-US" smtClean="0"/>
              <a:t>5/4/2023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9E236A-1C83-43E5-8B26-91B9DEF6BA9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A4D9D25-2F3B-4A8A-BD02-9E2D967526D6}" type="datetimeFigureOut">
              <a:rPr lang="en-US" smtClean="0"/>
              <a:t>5/4/2023</a:t>
            </a:fld>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F9E236A-1C83-43E5-8B26-91B9DEF6BA93}" type="slidenum">
              <a:rPr lang="en-US" smtClean="0"/>
              <a:t>‹#›</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CA4D9D25-2F3B-4A8A-BD02-9E2D967526D6}" type="datetimeFigureOut">
              <a:rPr lang="en-US" smtClean="0"/>
              <a:t>5/4/2023</a:t>
            </a:fld>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9F9E236A-1C83-43E5-8B26-91B9DEF6BA9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77918"/>
            <a:ext cx="12192000" cy="6180082"/>
          </a:xfrm>
        </p:spPr>
        <p:txBody>
          <a:bodyPr>
            <a:noAutofit/>
          </a:bodyPr>
          <a:lstStyle/>
          <a:p>
            <a:pPr algn="r" rtl="1">
              <a:buFont typeface="Wingdings" panose="05000000000000000000" pitchFamily="2" charset="2"/>
              <a:buChar char="v"/>
            </a:pPr>
            <a:r>
              <a:rPr lang="ar-MA" sz="2000" b="1" dirty="0" smtClean="0">
                <a:solidFill>
                  <a:srgbClr val="0070C0"/>
                </a:solidFill>
                <a:latin typeface="Times New Roman" panose="02020603050405020304" pitchFamily="18" charset="0"/>
                <a:cs typeface="Times New Roman" panose="02020603050405020304" pitchFamily="18" charset="0"/>
              </a:rPr>
              <a:t>ان التسميات التالية (استزراع الأسماك</a:t>
            </a:r>
            <a:r>
              <a:rPr lang="en-US" sz="2000" b="1" dirty="0" smtClean="0">
                <a:solidFill>
                  <a:srgbClr val="0070C0"/>
                </a:solidFill>
                <a:latin typeface="Times New Roman" panose="02020603050405020304" pitchFamily="18" charset="0"/>
                <a:cs typeface="Times New Roman" panose="02020603050405020304" pitchFamily="18" charset="0"/>
              </a:rPr>
              <a:t> </a:t>
            </a:r>
            <a:r>
              <a:rPr lang="ar-MA" sz="2000" b="1" dirty="0" smtClean="0">
                <a:solidFill>
                  <a:srgbClr val="0070C0"/>
                </a:solidFill>
                <a:latin typeface="Times New Roman" panose="02020603050405020304" pitchFamily="18" charset="0"/>
                <a:cs typeface="Times New Roman" panose="02020603050405020304" pitchFamily="18" charset="0"/>
              </a:rPr>
              <a:t> </a:t>
            </a:r>
            <a:r>
              <a:rPr lang="en-US" sz="2000" b="1" dirty="0" smtClean="0">
                <a:solidFill>
                  <a:srgbClr val="0070C0"/>
                </a:solidFill>
                <a:latin typeface="Times New Roman" panose="02020603050405020304" pitchFamily="18" charset="0"/>
                <a:cs typeface="Times New Roman" panose="02020603050405020304" pitchFamily="18" charset="0"/>
              </a:rPr>
              <a:t> </a:t>
            </a:r>
            <a:r>
              <a:rPr lang="en-US" sz="2000" b="1" dirty="0">
                <a:solidFill>
                  <a:srgbClr val="0070C0"/>
                </a:solidFill>
                <a:latin typeface="Times New Roman" panose="02020603050405020304" pitchFamily="18" charset="0"/>
                <a:cs typeface="Times New Roman" panose="02020603050405020304" pitchFamily="18" charset="0"/>
              </a:rPr>
              <a:t>(</a:t>
            </a:r>
            <a:r>
              <a:rPr lang="en-US" sz="2000" b="1" dirty="0" smtClean="0">
                <a:solidFill>
                  <a:srgbClr val="0070C0"/>
                </a:solidFill>
                <a:latin typeface="Times New Roman" panose="02020603050405020304" pitchFamily="18" charset="0"/>
                <a:cs typeface="Times New Roman" panose="02020603050405020304" pitchFamily="18" charset="0"/>
              </a:rPr>
              <a:t>fish farming or fish culture </a:t>
            </a:r>
            <a:r>
              <a:rPr lang="ar-MA" sz="2000" b="1" dirty="0" smtClean="0">
                <a:solidFill>
                  <a:srgbClr val="0070C0"/>
                </a:solidFill>
                <a:latin typeface="Times New Roman" panose="02020603050405020304" pitchFamily="18" charset="0"/>
                <a:cs typeface="Times New Roman" panose="02020603050405020304" pitchFamily="18" charset="0"/>
              </a:rPr>
              <a:t>أو الاستزراع المائي </a:t>
            </a:r>
            <a:r>
              <a:rPr lang="en-US" sz="2000" b="1" dirty="0" smtClean="0">
                <a:solidFill>
                  <a:srgbClr val="0070C0"/>
                </a:solidFill>
                <a:latin typeface="Times New Roman" panose="02020603050405020304" pitchFamily="18" charset="0"/>
                <a:cs typeface="Times New Roman" panose="02020603050405020304" pitchFamily="18" charset="0"/>
              </a:rPr>
              <a:t>Aquaculture</a:t>
            </a:r>
            <a:r>
              <a:rPr lang="ar-MA" sz="2000" b="1" dirty="0" smtClean="0">
                <a:solidFill>
                  <a:srgbClr val="0070C0"/>
                </a:solidFill>
                <a:latin typeface="Times New Roman" panose="02020603050405020304" pitchFamily="18" charset="0"/>
                <a:cs typeface="Times New Roman" panose="02020603050405020304" pitchFamily="18" charset="0"/>
              </a:rPr>
              <a:t> أو الستزراع البحري </a:t>
            </a:r>
            <a:r>
              <a:rPr lang="en-US" sz="2000" b="1" dirty="0" smtClean="0">
                <a:solidFill>
                  <a:srgbClr val="0070C0"/>
                </a:solidFill>
                <a:latin typeface="Times New Roman" panose="02020603050405020304" pitchFamily="18" charset="0"/>
                <a:cs typeface="Times New Roman" panose="02020603050405020304" pitchFamily="18" charset="0"/>
              </a:rPr>
              <a:t>Marin culture</a:t>
            </a:r>
            <a:r>
              <a:rPr lang="ar-MA" sz="2000" b="1" dirty="0" smtClean="0">
                <a:solidFill>
                  <a:srgbClr val="0070C0"/>
                </a:solidFill>
                <a:latin typeface="Times New Roman" panose="02020603050405020304" pitchFamily="18" charset="0"/>
                <a:cs typeface="Times New Roman" panose="02020603050405020304" pitchFamily="18" charset="0"/>
              </a:rPr>
              <a:t> ماهي إلا مرادفات لمسمى الاستزراع السمكي أي تقريخ </a:t>
            </a:r>
            <a:r>
              <a:rPr lang="en-US" sz="2000" b="1" dirty="0" smtClean="0">
                <a:solidFill>
                  <a:srgbClr val="0070C0"/>
                </a:solidFill>
                <a:latin typeface="Times New Roman" panose="02020603050405020304" pitchFamily="18" charset="0"/>
                <a:cs typeface="Times New Roman" panose="02020603050405020304" pitchFamily="18" charset="0"/>
              </a:rPr>
              <a:t>Hatching</a:t>
            </a:r>
            <a:r>
              <a:rPr lang="ar-MA" sz="2000" b="1" dirty="0" smtClean="0">
                <a:solidFill>
                  <a:srgbClr val="0070C0"/>
                </a:solidFill>
                <a:latin typeface="Times New Roman" panose="02020603050405020304" pitchFamily="18" charset="0"/>
                <a:cs typeface="Times New Roman" panose="02020603050405020304" pitchFamily="18" charset="0"/>
              </a:rPr>
              <a:t> وتسمين </a:t>
            </a:r>
            <a:r>
              <a:rPr lang="en-US" sz="2000" b="1" dirty="0" smtClean="0">
                <a:solidFill>
                  <a:srgbClr val="0070C0"/>
                </a:solidFill>
                <a:latin typeface="Times New Roman" panose="02020603050405020304" pitchFamily="18" charset="0"/>
                <a:cs typeface="Times New Roman" panose="02020603050405020304" pitchFamily="18" charset="0"/>
              </a:rPr>
              <a:t>Rearing </a:t>
            </a:r>
            <a:r>
              <a:rPr lang="ar-MA" sz="2000" b="1" dirty="0" smtClean="0">
                <a:solidFill>
                  <a:srgbClr val="0070C0"/>
                </a:solidFill>
                <a:latin typeface="Times New Roman" panose="02020603050405020304" pitchFamily="18" charset="0"/>
                <a:cs typeface="Times New Roman" panose="02020603050405020304" pitchFamily="18" charset="0"/>
              </a:rPr>
              <a:t>الكائنات المائية في ظروف يتم التحكم فيها لتحقيق منفعة إقتصادية.</a:t>
            </a:r>
          </a:p>
          <a:p>
            <a:pPr algn="r" rtl="1">
              <a:buFont typeface="Wingdings" panose="05000000000000000000" pitchFamily="2" charset="2"/>
              <a:buChar char="v"/>
            </a:pPr>
            <a:r>
              <a:rPr lang="ar-MA" sz="2000" b="1" dirty="0" smtClean="0">
                <a:solidFill>
                  <a:srgbClr val="C00000"/>
                </a:solidFill>
                <a:latin typeface="Times New Roman" panose="02020603050405020304" pitchFamily="18" charset="0"/>
                <a:cs typeface="Times New Roman" panose="02020603050405020304" pitchFamily="18" charset="0"/>
              </a:rPr>
              <a:t>اما الكائنات المائية فتشمل كل من الحيوانات والنباتات المائية حيث تشمل الأولى أنواع الأسماك </a:t>
            </a:r>
            <a:r>
              <a:rPr lang="en-US" sz="2000" b="1" dirty="0" smtClean="0">
                <a:solidFill>
                  <a:srgbClr val="C00000"/>
                </a:solidFill>
                <a:latin typeface="Times New Roman" panose="02020603050405020304" pitchFamily="18" charset="0"/>
                <a:cs typeface="Times New Roman" panose="02020603050405020304" pitchFamily="18" charset="0"/>
              </a:rPr>
              <a:t>fish</a:t>
            </a:r>
            <a:r>
              <a:rPr lang="ar-MA" sz="2000" b="1" dirty="0" smtClean="0">
                <a:solidFill>
                  <a:srgbClr val="C00000"/>
                </a:solidFill>
                <a:latin typeface="Times New Roman" panose="02020603050405020304" pitchFamily="18" charset="0"/>
                <a:cs typeface="Times New Roman" panose="02020603050405020304" pitchFamily="18" charset="0"/>
              </a:rPr>
              <a:t> والقشريات  </a:t>
            </a:r>
            <a:r>
              <a:rPr lang="en-US" sz="2000" b="1" dirty="0" smtClean="0">
                <a:solidFill>
                  <a:srgbClr val="C00000"/>
                </a:solidFill>
                <a:latin typeface="Times New Roman" panose="02020603050405020304" pitchFamily="18" charset="0"/>
                <a:cs typeface="Times New Roman" panose="02020603050405020304" pitchFamily="18" charset="0"/>
              </a:rPr>
              <a:t> Crustacean </a:t>
            </a:r>
            <a:r>
              <a:rPr lang="ar-MA" sz="2000" b="1" dirty="0" smtClean="0">
                <a:solidFill>
                  <a:srgbClr val="C00000"/>
                </a:solidFill>
                <a:latin typeface="Times New Roman" panose="02020603050405020304" pitchFamily="18" charset="0"/>
                <a:cs typeface="Times New Roman" panose="02020603050405020304" pitchFamily="18" charset="0"/>
              </a:rPr>
              <a:t>والصدفيات</a:t>
            </a:r>
            <a:r>
              <a:rPr lang="en-US" sz="2000" b="1" dirty="0" smtClean="0">
                <a:solidFill>
                  <a:srgbClr val="C00000"/>
                </a:solidFill>
                <a:latin typeface="Times New Roman" panose="02020603050405020304" pitchFamily="18" charset="0"/>
                <a:cs typeface="Times New Roman" panose="02020603050405020304" pitchFamily="18" charset="0"/>
              </a:rPr>
              <a:t> Shellfish</a:t>
            </a:r>
            <a:r>
              <a:rPr lang="ar-MA" sz="2000" b="1" dirty="0" smtClean="0">
                <a:solidFill>
                  <a:srgbClr val="C00000"/>
                </a:solidFill>
                <a:latin typeface="Times New Roman" panose="02020603050405020304" pitchFamily="18" charset="0"/>
                <a:cs typeface="Times New Roman" panose="02020603050405020304" pitchFamily="18" charset="0"/>
              </a:rPr>
              <a:t> أما الثانية فتشمل الأنواع المختلفة</a:t>
            </a:r>
            <a:r>
              <a:rPr lang="en-US" sz="2000" b="1" dirty="0" smtClean="0">
                <a:solidFill>
                  <a:srgbClr val="C00000"/>
                </a:solidFill>
                <a:latin typeface="Times New Roman" panose="02020603050405020304" pitchFamily="18" charset="0"/>
                <a:cs typeface="Times New Roman" panose="02020603050405020304" pitchFamily="18" charset="0"/>
              </a:rPr>
              <a:t> </a:t>
            </a:r>
            <a:r>
              <a:rPr lang="ar-MA" sz="2000" b="1" dirty="0" smtClean="0">
                <a:solidFill>
                  <a:srgbClr val="C00000"/>
                </a:solidFill>
                <a:latin typeface="Times New Roman" panose="02020603050405020304" pitchFamily="18" charset="0"/>
                <a:cs typeface="Times New Roman" panose="02020603050405020304" pitchFamily="18" charset="0"/>
              </a:rPr>
              <a:t>من الأعشاب البحرية  </a:t>
            </a:r>
            <a:r>
              <a:rPr lang="en-US" sz="2000" b="1" dirty="0" smtClean="0">
                <a:solidFill>
                  <a:srgbClr val="C00000"/>
                </a:solidFill>
                <a:latin typeface="Times New Roman" panose="02020603050405020304" pitchFamily="18" charset="0"/>
                <a:cs typeface="Times New Roman" panose="02020603050405020304" pitchFamily="18" charset="0"/>
              </a:rPr>
              <a:t>sea weeds</a:t>
            </a:r>
            <a:r>
              <a:rPr lang="ar-MA" sz="2000" b="1" dirty="0" smtClean="0">
                <a:solidFill>
                  <a:srgbClr val="C00000"/>
                </a:solidFill>
                <a:latin typeface="Times New Roman" panose="02020603050405020304" pitchFamily="18" charset="0"/>
                <a:cs typeface="Times New Roman" panose="02020603050405020304" pitchFamily="18" charset="0"/>
              </a:rPr>
              <a:t> والطحالب المياد العذبة </a:t>
            </a:r>
            <a:r>
              <a:rPr lang="en-US" sz="2000" b="1" dirty="0" smtClean="0">
                <a:solidFill>
                  <a:srgbClr val="C00000"/>
                </a:solidFill>
                <a:latin typeface="Times New Roman" panose="02020603050405020304" pitchFamily="18" charset="0"/>
                <a:cs typeface="Times New Roman" panose="02020603050405020304" pitchFamily="18" charset="0"/>
              </a:rPr>
              <a:t>freshwater algae</a:t>
            </a:r>
          </a:p>
          <a:p>
            <a:pPr marL="0" indent="0" algn="r" rtl="1">
              <a:buNone/>
            </a:pPr>
            <a:r>
              <a:rPr lang="en-US" sz="2000" b="1" dirty="0" smtClean="0">
                <a:solidFill>
                  <a:srgbClr val="FF0000"/>
                </a:solidFill>
                <a:latin typeface="Times New Roman" panose="02020603050405020304" pitchFamily="18" charset="0"/>
                <a:cs typeface="Times New Roman" panose="02020603050405020304" pitchFamily="18" charset="0"/>
              </a:rPr>
              <a:t>1</a:t>
            </a:r>
            <a:r>
              <a:rPr lang="ar-MA" sz="2000" b="1" dirty="0" smtClean="0">
                <a:solidFill>
                  <a:srgbClr val="FF0000"/>
                </a:solidFill>
                <a:latin typeface="Times New Roman" panose="02020603050405020304" pitchFamily="18" charset="0"/>
                <a:cs typeface="Times New Roman" panose="02020603050405020304" pitchFamily="18" charset="0"/>
              </a:rPr>
              <a:t>ـ الاستزراع الموسع أو الانتشاري الغير كثيف </a:t>
            </a:r>
            <a:r>
              <a:rPr lang="en-US" sz="2000" b="1" dirty="0" smtClean="0">
                <a:solidFill>
                  <a:srgbClr val="FF0000"/>
                </a:solidFill>
                <a:latin typeface="Times New Roman" panose="02020603050405020304" pitchFamily="18" charset="0"/>
                <a:cs typeface="Times New Roman" panose="02020603050405020304" pitchFamily="18" charset="0"/>
              </a:rPr>
              <a:t>Extensive  Culture </a:t>
            </a:r>
            <a:r>
              <a:rPr lang="en-US" sz="2000" b="1" dirty="0" smtClean="0">
                <a:latin typeface="Times New Roman" panose="02020603050405020304" pitchFamily="18" charset="0"/>
                <a:cs typeface="Times New Roman" panose="02020603050405020304" pitchFamily="18" charset="0"/>
              </a:rPr>
              <a:t>  </a:t>
            </a:r>
          </a:p>
          <a:p>
            <a:pPr marL="0" indent="0" algn="r" rtl="1">
              <a:buNone/>
            </a:pPr>
            <a:r>
              <a:rPr lang="ar-MA" sz="2000" b="1" dirty="0" smtClean="0">
                <a:solidFill>
                  <a:srgbClr val="0070C0"/>
                </a:solidFill>
                <a:latin typeface="Times New Roman" panose="02020603050405020304" pitchFamily="18" charset="0"/>
                <a:cs typeface="Times New Roman" panose="02020603050405020304" pitchFamily="18" charset="0"/>
              </a:rPr>
              <a:t>وهي المزارع التي يعتمد فيها على الغذاء الطبيعي فقط وهي مزارع واسعة المساحة تزرع بكثافات منخفضة من الأسماك وذات إنتاجية منخفضة ايضا  ويمارس هدا النوع من الاستزراع ً من قبل العديد من المزارعين كعمل تكميلي لزراعة المزروعات وعادة ما يكون هؤلاء المزارعين ذوي إمكانيات محدودة لايستعيمون شراء الأعلاف المركزة أو الأسمدة لمزارعهم.  </a:t>
            </a:r>
            <a:r>
              <a:rPr lang="ar-MA" sz="2000" b="1" dirty="0" smtClean="0">
                <a:latin typeface="Times New Roman" panose="02020603050405020304" pitchFamily="18" charset="0"/>
                <a:cs typeface="Times New Roman" panose="02020603050405020304" pitchFamily="18" charset="0"/>
              </a:rPr>
              <a:t>تنتشر ھذه المزارع في بلدان جنوب شرق اسيا  </a:t>
            </a:r>
          </a:p>
          <a:p>
            <a:pPr marL="0" indent="0" algn="r" rtl="1">
              <a:buNone/>
            </a:pPr>
            <a:r>
              <a:rPr lang="en-US" sz="2000" b="1" dirty="0" smtClean="0">
                <a:solidFill>
                  <a:srgbClr val="FF0000"/>
                </a:solidFill>
                <a:latin typeface="Times New Roman" panose="02020603050405020304" pitchFamily="18" charset="0"/>
                <a:cs typeface="Times New Roman" panose="02020603050405020304" pitchFamily="18" charset="0"/>
              </a:rPr>
              <a:t>2</a:t>
            </a:r>
            <a:r>
              <a:rPr lang="ar-MA" sz="2000" b="1" dirty="0" smtClean="0">
                <a:solidFill>
                  <a:srgbClr val="FF0000"/>
                </a:solidFill>
                <a:latin typeface="Times New Roman" panose="02020603050405020304" pitchFamily="18" charset="0"/>
                <a:cs typeface="Times New Roman" panose="02020603050405020304" pitchFamily="18" charset="0"/>
              </a:rPr>
              <a:t> </a:t>
            </a:r>
            <a:r>
              <a:rPr lang="en-US" sz="2000" b="1" dirty="0" smtClean="0">
                <a:solidFill>
                  <a:srgbClr val="FF0000"/>
                </a:solidFill>
                <a:latin typeface="Times New Roman" panose="02020603050405020304" pitchFamily="18" charset="0"/>
                <a:cs typeface="Times New Roman" panose="02020603050405020304" pitchFamily="18" charset="0"/>
              </a:rPr>
              <a:t>-</a:t>
            </a:r>
            <a:r>
              <a:rPr lang="ar-MA" sz="2000" b="1" dirty="0" smtClean="0">
                <a:solidFill>
                  <a:srgbClr val="FF0000"/>
                </a:solidFill>
                <a:latin typeface="Times New Roman" panose="02020603050405020304" pitchFamily="18" charset="0"/>
                <a:cs typeface="Times New Roman" panose="02020603050405020304" pitchFamily="18" charset="0"/>
              </a:rPr>
              <a:t> الاستزراع الشبه  مكثف </a:t>
            </a:r>
            <a:r>
              <a:rPr lang="en-US" sz="2000" b="1" dirty="0" smtClean="0">
                <a:solidFill>
                  <a:srgbClr val="FF0000"/>
                </a:solidFill>
                <a:latin typeface="Times New Roman" panose="02020603050405020304" pitchFamily="18" charset="0"/>
                <a:cs typeface="Times New Roman" panose="02020603050405020304" pitchFamily="18" charset="0"/>
              </a:rPr>
              <a:t>Semi-Intensive  Culture   </a:t>
            </a:r>
            <a:endParaRPr lang="ar-MA" sz="2000" b="1" dirty="0" smtClean="0">
              <a:solidFill>
                <a:srgbClr val="FF0000"/>
              </a:solidFill>
              <a:latin typeface="Times New Roman" panose="02020603050405020304" pitchFamily="18" charset="0"/>
              <a:cs typeface="Times New Roman" panose="02020603050405020304" pitchFamily="18" charset="0"/>
            </a:endParaRPr>
          </a:p>
          <a:p>
            <a:pPr marL="0" indent="0" algn="r" rtl="1">
              <a:buNone/>
            </a:pPr>
            <a:r>
              <a:rPr lang="ar-MA" sz="2000" b="1" dirty="0" smtClean="0">
                <a:solidFill>
                  <a:srgbClr val="009900"/>
                </a:solidFill>
                <a:latin typeface="Times New Roman" panose="02020603050405020304" pitchFamily="18" charset="0"/>
                <a:cs typeface="Times New Roman" panose="02020603050405020304" pitchFamily="18" charset="0"/>
              </a:rPr>
              <a:t>وهي المزارع التي يعتمد فيها على الغذاء الطبيعي ايضا ولكن تستخدم الأسمدة العضوية أوالكيمياوية لغرض تنشيط الإنتاجية الأولية   بواسطة الهائمات النباتية التي تقوم بإنتاج المادة العضوية باستخدام العناصر الأساسية بوجود ضوء الشمس وبالتالي سوف تنشط الإنتاجية الثانوية المتمثلة بالهائمات الحيوانية </a:t>
            </a:r>
            <a:r>
              <a:rPr lang="en-US" sz="2000" b="1" dirty="0" smtClean="0">
                <a:solidFill>
                  <a:srgbClr val="009900"/>
                </a:solidFill>
                <a:latin typeface="Times New Roman" panose="02020603050405020304" pitchFamily="18" charset="0"/>
                <a:cs typeface="Times New Roman" panose="02020603050405020304" pitchFamily="18" charset="0"/>
              </a:rPr>
              <a:t>Zooplankton</a:t>
            </a:r>
            <a:r>
              <a:rPr lang="ar-MA" sz="2000" b="1" dirty="0" smtClean="0">
                <a:solidFill>
                  <a:srgbClr val="009900"/>
                </a:solidFill>
                <a:latin typeface="Times New Roman" panose="02020603050405020304" pitchFamily="18" charset="0"/>
                <a:cs typeface="Times New Roman" panose="02020603050405020304" pitchFamily="18" charset="0"/>
              </a:rPr>
              <a:t> </a:t>
            </a:r>
            <a:r>
              <a:rPr lang="en-US" sz="2000" b="1" dirty="0" smtClean="0">
                <a:solidFill>
                  <a:srgbClr val="009900"/>
                </a:solidFill>
                <a:latin typeface="Times New Roman" panose="02020603050405020304" pitchFamily="18" charset="0"/>
                <a:cs typeface="Times New Roman" panose="02020603050405020304" pitchFamily="18" charset="0"/>
              </a:rPr>
              <a:t> </a:t>
            </a:r>
            <a:r>
              <a:rPr lang="ar-MA" sz="2000" b="1" dirty="0" smtClean="0">
                <a:solidFill>
                  <a:srgbClr val="009900"/>
                </a:solidFill>
                <a:latin typeface="Times New Roman" panose="02020603050405020304" pitchFamily="18" charset="0"/>
                <a:cs typeface="Times New Roman" panose="02020603050405020304" pitchFamily="18" charset="0"/>
              </a:rPr>
              <a:t>وهكدا صعوداً بالهرم الغذائي أو السلسلة الغذائية </a:t>
            </a:r>
            <a:r>
              <a:rPr lang="en-US" sz="2000" b="1" dirty="0" smtClean="0">
                <a:solidFill>
                  <a:srgbClr val="009900"/>
                </a:solidFill>
                <a:latin typeface="Times New Roman" panose="02020603050405020304" pitchFamily="18" charset="0"/>
                <a:cs typeface="Times New Roman" panose="02020603050405020304" pitchFamily="18" charset="0"/>
              </a:rPr>
              <a:t>Food Chain</a:t>
            </a:r>
            <a:endParaRPr lang="ar-MA" sz="2000" b="1" dirty="0" smtClean="0">
              <a:solidFill>
                <a:srgbClr val="009900"/>
              </a:solidFill>
              <a:latin typeface="Times New Roman" panose="02020603050405020304" pitchFamily="18" charset="0"/>
              <a:cs typeface="Times New Roman" panose="02020603050405020304" pitchFamily="18" charset="0"/>
            </a:endParaRPr>
          </a:p>
          <a:p>
            <a:pPr marL="0" indent="0" algn="r" rtl="1">
              <a:buNone/>
            </a:pPr>
            <a:r>
              <a:rPr lang="en-US" sz="2000" b="1" dirty="0" smtClean="0">
                <a:solidFill>
                  <a:srgbClr val="009900"/>
                </a:solidFill>
                <a:latin typeface="Times New Roman" panose="02020603050405020304" pitchFamily="18" charset="0"/>
                <a:cs typeface="Times New Roman" panose="02020603050405020304" pitchFamily="18" charset="0"/>
              </a:rPr>
              <a:t> </a:t>
            </a:r>
            <a:r>
              <a:rPr lang="en-US" sz="2000" b="1" dirty="0" smtClean="0">
                <a:solidFill>
                  <a:srgbClr val="FF0000"/>
                </a:solidFill>
                <a:latin typeface="Times New Roman" panose="02020603050405020304" pitchFamily="18" charset="0"/>
                <a:cs typeface="Times New Roman" panose="02020603050405020304" pitchFamily="18" charset="0"/>
              </a:rPr>
              <a:t>- 3</a:t>
            </a:r>
            <a:r>
              <a:rPr lang="ar-MA" sz="2000" b="1" dirty="0" smtClean="0">
                <a:solidFill>
                  <a:srgbClr val="FF0000"/>
                </a:solidFill>
                <a:latin typeface="Times New Roman" panose="02020603050405020304" pitchFamily="18" charset="0"/>
                <a:cs typeface="Times New Roman" panose="02020603050405020304" pitchFamily="18" charset="0"/>
              </a:rPr>
              <a:t>الاستزراع المكثف</a:t>
            </a:r>
            <a:r>
              <a:rPr lang="en-US" sz="2000" b="1" dirty="0" smtClean="0">
                <a:solidFill>
                  <a:srgbClr val="FF0000"/>
                </a:solidFill>
                <a:latin typeface="Times New Roman" panose="02020603050405020304" pitchFamily="18" charset="0"/>
                <a:cs typeface="Times New Roman" panose="02020603050405020304" pitchFamily="18" charset="0"/>
              </a:rPr>
              <a:t> Intensive Culture </a:t>
            </a:r>
            <a:endParaRPr lang="ar-MA" sz="2000" b="1" dirty="0" smtClean="0">
              <a:solidFill>
                <a:srgbClr val="FF0000"/>
              </a:solidFill>
              <a:latin typeface="Times New Roman" panose="02020603050405020304" pitchFamily="18" charset="0"/>
              <a:cs typeface="Times New Roman" panose="02020603050405020304" pitchFamily="18" charset="0"/>
            </a:endParaRPr>
          </a:p>
          <a:p>
            <a:pPr marL="0" indent="0" algn="r" rtl="1">
              <a:buNone/>
            </a:pPr>
            <a:r>
              <a:rPr lang="ar-MA" sz="2000" b="1" dirty="0" smtClean="0">
                <a:solidFill>
                  <a:srgbClr val="009900"/>
                </a:solidFill>
                <a:latin typeface="Times New Roman" panose="02020603050405020304" pitchFamily="18" charset="0"/>
                <a:cs typeface="Times New Roman" panose="02020603050405020304" pitchFamily="18" charset="0"/>
              </a:rPr>
              <a:t>وهي المزارع التي تعتمد على الأغذية التكمياية التي تعطى للأسماك وهي غالبا ً ماتكون علائق مركزة ذات نسبة بروتين عالية وفي قسم من هدة المزارع تستخدم الأسمدة ايضا لتنشيط الغذاء الطبيعي ومن الجدير بالذكر إن هدة المزارع تكون إنتاجيتها مرتفعة. </a:t>
            </a:r>
          </a:p>
        </p:txBody>
      </p:sp>
      <p:sp>
        <p:nvSpPr>
          <p:cNvPr id="2" name="Title 1"/>
          <p:cNvSpPr>
            <a:spLocks noGrp="1"/>
          </p:cNvSpPr>
          <p:nvPr>
            <p:ph type="title"/>
          </p:nvPr>
        </p:nvSpPr>
        <p:spPr>
          <a:xfrm>
            <a:off x="1074682" y="1"/>
            <a:ext cx="10515600" cy="536028"/>
          </a:xfrm>
        </p:spPr>
        <p:txBody>
          <a:bodyPr>
            <a:normAutofit fontScale="90000"/>
          </a:bodyPr>
          <a:lstStyle/>
          <a:p>
            <a:pPr algn="ctr"/>
            <a:r>
              <a:rPr lang="ar-MA" dirty="0" smtClean="0">
                <a:solidFill>
                  <a:srgbClr val="FF0000"/>
                </a:solidFill>
              </a:rPr>
              <a:t/>
            </a:r>
            <a:br>
              <a:rPr lang="ar-MA" dirty="0" smtClean="0">
                <a:solidFill>
                  <a:srgbClr val="FF0000"/>
                </a:solidFill>
              </a:rPr>
            </a:br>
            <a:r>
              <a:rPr lang="ar-MA" dirty="0" smtClean="0">
                <a:solidFill>
                  <a:srgbClr val="FF0000"/>
                </a:solidFill>
              </a:rPr>
              <a:t>انواع الاستزراع السمكي  </a:t>
            </a:r>
            <a:r>
              <a:rPr lang="ar-MA" dirty="0" smtClean="0"/>
              <a:t/>
            </a:r>
            <a:br>
              <a:rPr lang="ar-MA" dirty="0" smtClean="0"/>
            </a:br>
            <a:endParaRPr lang="en-US" dirty="0"/>
          </a:p>
        </p:txBody>
      </p:sp>
    </p:spTree>
    <p:extLst>
      <p:ext uri="{BB962C8B-B14F-4D97-AF65-F5344CB8AC3E}">
        <p14:creationId xmlns:p14="http://schemas.microsoft.com/office/powerpoint/2010/main" val="2298837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646386"/>
            <a:ext cx="11981792" cy="6069724"/>
          </a:xfrm>
        </p:spPr>
        <p:txBody>
          <a:bodyPr>
            <a:noAutofit/>
          </a:bodyPr>
          <a:lstStyle/>
          <a:p>
            <a:pPr marL="0" indent="0" algn="r">
              <a:buNone/>
            </a:pPr>
            <a:r>
              <a:rPr lang="en-US" sz="2000" b="1" dirty="0" smtClean="0">
                <a:solidFill>
                  <a:srgbClr val="FF0000"/>
                </a:solidFill>
                <a:latin typeface="Times New Roman" panose="02020603050405020304" pitchFamily="18" charset="0"/>
                <a:cs typeface="Times New Roman" panose="02020603050405020304" pitchFamily="18" charset="0"/>
              </a:rPr>
              <a:t>High Intensive Culture ـ </a:t>
            </a:r>
            <a:r>
              <a:rPr lang="ar-MA" sz="2000" b="1" dirty="0" smtClean="0">
                <a:solidFill>
                  <a:srgbClr val="FF0000"/>
                </a:solidFill>
                <a:latin typeface="Times New Roman" panose="02020603050405020304" pitchFamily="18" charset="0"/>
                <a:cs typeface="Times New Roman" panose="02020603050405020304" pitchFamily="18" charset="0"/>
              </a:rPr>
              <a:t>الاستزراع عالي التكثيف</a:t>
            </a:r>
            <a:r>
              <a:rPr lang="en-US" sz="2000" b="1" dirty="0" smtClean="0">
                <a:solidFill>
                  <a:srgbClr val="FF0000"/>
                </a:solidFill>
                <a:latin typeface="Times New Roman" panose="02020603050405020304" pitchFamily="18" charset="0"/>
                <a:cs typeface="Times New Roman" panose="02020603050405020304" pitchFamily="18" charset="0"/>
              </a:rPr>
              <a:t>4</a:t>
            </a:r>
            <a:endParaRPr lang="en-US" sz="2000" b="1" dirty="0" smtClean="0">
              <a:solidFill>
                <a:srgbClr val="009900"/>
              </a:solidFill>
              <a:latin typeface="Times New Roman" panose="02020603050405020304" pitchFamily="18" charset="0"/>
              <a:cs typeface="Times New Roman" panose="02020603050405020304" pitchFamily="18" charset="0"/>
            </a:endParaRPr>
          </a:p>
          <a:p>
            <a:pPr algn="r" rtl="1">
              <a:buFont typeface="Wingdings" panose="05000000000000000000" pitchFamily="2" charset="2"/>
              <a:buChar char="v"/>
            </a:pPr>
            <a:r>
              <a:rPr lang="ar-MA" sz="2000" b="1" dirty="0" smtClean="0">
                <a:solidFill>
                  <a:srgbClr val="009900"/>
                </a:solidFill>
                <a:latin typeface="Times New Roman" panose="02020603050405020304" pitchFamily="18" charset="0"/>
                <a:cs typeface="Times New Roman" panose="02020603050405020304" pitchFamily="18" charset="0"/>
              </a:rPr>
              <a:t> وهي أكثر تكثيفاً وانتاجا وتسمى في بعض الاحيان بالنظم فائقة الكثافة أو النظم المغلقة وأصبحتا هذة  النظم تدار بطريقه كاملة بالحاسب الالي تلافياً لاي اخطاء  بشرية إن هذة النظم وبالرغم من التكاقة المرتقعة لإنشائها فان ًالانتاج المكثف منها يسد تكلفة المشروع ويبدأ في الربح في العام الثالث.</a:t>
            </a:r>
          </a:p>
          <a:p>
            <a:pPr algn="r" rtl="1">
              <a:buFont typeface="Wingdings" panose="05000000000000000000" pitchFamily="2" charset="2"/>
              <a:buChar char="v"/>
            </a:pPr>
            <a:r>
              <a:rPr lang="ar-MA" sz="2000" b="1" dirty="0" smtClean="0">
                <a:solidFill>
                  <a:srgbClr val="009900"/>
                </a:solidFill>
                <a:latin typeface="Times New Roman" panose="02020603050405020304" pitchFamily="18" charset="0"/>
                <a:cs typeface="Times New Roman" panose="02020603050405020304" pitchFamily="18" charset="0"/>
              </a:rPr>
              <a:t>كما إن هذا النظام يمكن من إنتاج الأسماك في المناطق الخالية من المسطحات المائية   إعتماداً على موارد المياد الجوفية  وليس السطحية كما يمكن أن تسمح هذا النظام باستخدام القضلات الناتجة منها في تسميد الخضروات والقواكه وبمكن إدخال الزرعات المائية </a:t>
            </a:r>
            <a:r>
              <a:rPr lang="en-US" sz="2000" b="1" dirty="0" err="1" smtClean="0">
                <a:solidFill>
                  <a:srgbClr val="009900"/>
                </a:solidFill>
                <a:latin typeface="Times New Roman" panose="02020603050405020304" pitchFamily="18" charset="0"/>
                <a:cs typeface="Times New Roman" panose="02020603050405020304" pitchFamily="18" charset="0"/>
              </a:rPr>
              <a:t>Aquaponics</a:t>
            </a:r>
            <a:r>
              <a:rPr lang="ar-MA" sz="2000" b="1" dirty="0" smtClean="0">
                <a:solidFill>
                  <a:srgbClr val="009900"/>
                </a:solidFill>
                <a:latin typeface="Times New Roman" panose="02020603050405020304" pitchFamily="18" charset="0"/>
                <a:cs typeface="Times New Roman" panose="02020603050405020304" pitchFamily="18" charset="0"/>
              </a:rPr>
              <a:t> كإحدى مكونات النظم المكثقة وذلك كمرشح بايولوجي في اطار العمليات الزراعية المتكاملة </a:t>
            </a:r>
            <a:endParaRPr lang="en-US" sz="2000" b="1" dirty="0" smtClean="0">
              <a:solidFill>
                <a:srgbClr val="009900"/>
              </a:solidFill>
              <a:latin typeface="Times New Roman" panose="02020603050405020304" pitchFamily="18" charset="0"/>
              <a:cs typeface="Times New Roman" panose="02020603050405020304" pitchFamily="18" charset="0"/>
            </a:endParaRPr>
          </a:p>
          <a:p>
            <a:pPr marL="0" indent="0" algn="r">
              <a:buNone/>
            </a:pPr>
            <a:r>
              <a:rPr lang="ar-MA" sz="2400" b="1" dirty="0" smtClean="0">
                <a:solidFill>
                  <a:srgbClr val="FF0000"/>
                </a:solidFill>
                <a:latin typeface="Times New Roman" panose="02020603050405020304" pitchFamily="18" charset="0"/>
                <a:cs typeface="Times New Roman" panose="02020603050405020304" pitchFamily="18" charset="0"/>
              </a:rPr>
              <a:t>شروط إنشاء مزرعة سمكية مكثفة :  </a:t>
            </a:r>
          </a:p>
          <a:p>
            <a:pPr marL="0" indent="0" algn="r">
              <a:buNone/>
            </a:pPr>
            <a:r>
              <a:rPr lang="ar-MA" sz="2000" b="1" dirty="0" smtClean="0">
                <a:latin typeface="Times New Roman" panose="02020603050405020304" pitchFamily="18" charset="0"/>
                <a:cs typeface="Times New Roman" panose="02020603050405020304" pitchFamily="18" charset="0"/>
              </a:rPr>
              <a:t>ـ التأكد من الحصول على الكمیة اللازمة من صغار الأسماك والإصبعیات بشكل دائم وبأسعار مناسبة في حالة عدم إنتاجها في نفس المزرعة . </a:t>
            </a:r>
            <a:endParaRPr lang="en-US" sz="2000" b="1" dirty="0" smtClean="0">
              <a:latin typeface="Times New Roman" panose="02020603050405020304" pitchFamily="18" charset="0"/>
              <a:cs typeface="Times New Roman" panose="02020603050405020304" pitchFamily="18" charset="0"/>
            </a:endParaRPr>
          </a:p>
          <a:p>
            <a:pPr marL="0" indent="0" algn="r">
              <a:buNone/>
            </a:pPr>
            <a:r>
              <a:rPr lang="ar-MA" sz="2000" b="1" dirty="0" smtClean="0">
                <a:latin typeface="Times New Roman" panose="02020603050405020304" pitchFamily="18" charset="0"/>
                <a:cs typeface="Times New Roman" panose="02020603050405020304" pitchFamily="18" charset="0"/>
              </a:rPr>
              <a:t> ـ توافر العلیقة الصناعیة ( أو مقومات إنتاجها ) وبأسعار اقتصادية .</a:t>
            </a:r>
            <a:endParaRPr lang="en-US" sz="2000" b="1" dirty="0" smtClean="0">
              <a:latin typeface="Times New Roman" panose="02020603050405020304" pitchFamily="18" charset="0"/>
              <a:cs typeface="Times New Roman" panose="02020603050405020304" pitchFamily="18" charset="0"/>
            </a:endParaRPr>
          </a:p>
          <a:p>
            <a:pPr marL="0" indent="0" algn="r">
              <a:buNone/>
            </a:pPr>
            <a:r>
              <a:rPr lang="ar-MA" sz="2000" b="1" dirty="0" smtClean="0">
                <a:latin typeface="Times New Roman" panose="02020603050405020304" pitchFamily="18" charset="0"/>
                <a:cs typeface="Times New Roman" panose="02020603050405020304" pitchFamily="18" charset="0"/>
              </a:rPr>
              <a:t> ـ  اختبار نوع الأسماك الذي يمكنه التأقلم مع ظروف الكثافة العالیة والتغیرات البیئة ويمتاز بمعدلات نمو عالیة .   </a:t>
            </a:r>
            <a:endParaRPr lang="en-US" sz="2000" b="1" dirty="0" smtClean="0">
              <a:latin typeface="Times New Roman" panose="02020603050405020304" pitchFamily="18" charset="0"/>
              <a:cs typeface="Times New Roman" panose="02020603050405020304" pitchFamily="18" charset="0"/>
            </a:endParaRPr>
          </a:p>
          <a:p>
            <a:pPr marL="0" indent="0" algn="r" rtl="1">
              <a:buNone/>
            </a:pPr>
            <a:r>
              <a:rPr lang="ar-MA" sz="2000" b="1" dirty="0" smtClean="0">
                <a:latin typeface="Times New Roman" panose="02020603050405020304" pitchFamily="18" charset="0"/>
                <a:cs typeface="Times New Roman" panose="02020603050405020304" pitchFamily="18" charset="0"/>
              </a:rPr>
              <a:t> ـ توفر الإمكانیات المالیة اللازمة لهذا النوع من الاستثمار</a:t>
            </a:r>
            <a:r>
              <a:rPr lang="en-US" sz="2000" b="1" dirty="0">
                <a:latin typeface="Times New Roman" panose="02020603050405020304" pitchFamily="18" charset="0"/>
                <a:cs typeface="Times New Roman" panose="02020603050405020304" pitchFamily="18" charset="0"/>
              </a:rPr>
              <a:t> </a:t>
            </a:r>
            <a:r>
              <a:rPr lang="ar-MA" sz="2000" b="1" dirty="0" smtClean="0">
                <a:latin typeface="Times New Roman" panose="02020603050405020304" pitchFamily="18" charset="0"/>
                <a:cs typeface="Times New Roman" panose="02020603050405020304" pitchFamily="18" charset="0"/>
              </a:rPr>
              <a:t>حیث إنه يحتاج إلى تكالیف عالیة . </a:t>
            </a:r>
            <a:endParaRPr lang="en-US" sz="2000" b="1" dirty="0" smtClean="0">
              <a:latin typeface="Times New Roman" panose="02020603050405020304" pitchFamily="18" charset="0"/>
              <a:cs typeface="Times New Roman" panose="02020603050405020304" pitchFamily="18" charset="0"/>
            </a:endParaRPr>
          </a:p>
          <a:p>
            <a:pPr marL="0" indent="0" algn="r">
              <a:buNone/>
            </a:pPr>
            <a:r>
              <a:rPr lang="ar-MA" sz="2000" b="1" dirty="0" smtClean="0">
                <a:latin typeface="Times New Roman" panose="02020603050405020304" pitchFamily="18" charset="0"/>
                <a:cs typeface="Times New Roman" panose="02020603050405020304" pitchFamily="18" charset="0"/>
              </a:rPr>
              <a:t> ـ توفر إمكانیات الإقامة والإعاشة للعاملین الذين تستدعي ظروف العمل تواجدهم بالمزرعة على مدار الساعة . </a:t>
            </a:r>
            <a:endParaRPr lang="en-US" sz="2000" b="1" dirty="0" smtClean="0">
              <a:latin typeface="Times New Roman" panose="02020603050405020304" pitchFamily="18" charset="0"/>
              <a:cs typeface="Times New Roman" panose="02020603050405020304" pitchFamily="18" charset="0"/>
            </a:endParaRPr>
          </a:p>
          <a:p>
            <a:pPr marL="0" indent="0" algn="r">
              <a:buNone/>
            </a:pPr>
            <a:r>
              <a:rPr lang="ar-MA" sz="2000" b="1" dirty="0" smtClean="0">
                <a:latin typeface="Times New Roman" panose="02020603050405020304" pitchFamily="18" charset="0"/>
                <a:cs typeface="Times New Roman" panose="02020603050405020304" pitchFamily="18" charset="0"/>
              </a:rPr>
              <a:t> ـ التأكد من سهولة الوصول الى موقع المزرعة وبوسائط النقل المختلفة </a:t>
            </a:r>
            <a:endParaRPr lang="en-US" sz="2000" b="1" dirty="0" smtClean="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838200" y="1"/>
            <a:ext cx="10515600" cy="788276"/>
          </a:xfrm>
        </p:spPr>
        <p:txBody>
          <a:bodyPr/>
          <a:lstStyle/>
          <a:p>
            <a:pPr algn="ctr"/>
            <a:r>
              <a:rPr lang="ar-MA" dirty="0" smtClean="0">
                <a:solidFill>
                  <a:srgbClr val="FF0000"/>
                </a:solidFill>
              </a:rPr>
              <a:t>انواع الاستزراع السمكي</a:t>
            </a:r>
            <a:endParaRPr lang="en-US" dirty="0"/>
          </a:p>
        </p:txBody>
      </p:sp>
    </p:spTree>
    <p:extLst>
      <p:ext uri="{BB962C8B-B14F-4D97-AF65-F5344CB8AC3E}">
        <p14:creationId xmlns:p14="http://schemas.microsoft.com/office/powerpoint/2010/main" val="556894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630620"/>
            <a:ext cx="12192000" cy="6227379"/>
          </a:xfrm>
        </p:spPr>
        <p:txBody>
          <a:bodyPr>
            <a:noAutofit/>
          </a:bodyPr>
          <a:lstStyle/>
          <a:p>
            <a:pPr algn="r" rtl="1">
              <a:buFont typeface="Wingdings" panose="05000000000000000000" pitchFamily="2" charset="2"/>
              <a:buChar char="v"/>
            </a:pPr>
            <a:r>
              <a:rPr lang="ar-MA" sz="2000" b="1" dirty="0" smtClean="0">
                <a:solidFill>
                  <a:srgbClr val="FF0000"/>
                </a:solidFill>
                <a:latin typeface="Times New Roman" panose="02020603050405020304" pitchFamily="18" charset="0"/>
                <a:cs typeface="Times New Roman" panose="02020603050405020304" pitchFamily="18" charset="0"/>
              </a:rPr>
              <a:t> مميز</a:t>
            </a:r>
            <a:r>
              <a:rPr lang="ar-MA" sz="2400" b="1" dirty="0" smtClean="0">
                <a:solidFill>
                  <a:srgbClr val="FF0000"/>
                </a:solidFill>
                <a:latin typeface="Times New Roman" panose="02020603050405020304" pitchFamily="18" charset="0"/>
                <a:cs typeface="Times New Roman" panose="02020603050405020304" pitchFamily="18" charset="0"/>
              </a:rPr>
              <a:t>ات ( فوائد ) الاستزراع المكثف : </a:t>
            </a:r>
            <a:endParaRPr lang="en-US" sz="2400" b="1" dirty="0" smtClean="0">
              <a:solidFill>
                <a:srgbClr val="FF0000"/>
              </a:solidFill>
              <a:latin typeface="Times New Roman" panose="02020603050405020304" pitchFamily="18" charset="0"/>
              <a:cs typeface="Times New Roman" panose="02020603050405020304" pitchFamily="18" charset="0"/>
            </a:endParaRPr>
          </a:p>
          <a:p>
            <a:pPr marL="0" indent="0" algn="r">
              <a:buNone/>
            </a:pPr>
            <a:r>
              <a:rPr lang="ar-MA" sz="2000" b="1" dirty="0" smtClean="0">
                <a:latin typeface="Times New Roman" panose="02020603050405020304" pitchFamily="18" charset="0"/>
                <a:cs typeface="Times New Roman" panose="02020603050405020304" pitchFamily="18" charset="0"/>
              </a:rPr>
              <a:t> </a:t>
            </a:r>
            <a:r>
              <a:rPr lang="ar-MA" sz="2000" b="1" dirty="0" smtClean="0">
                <a:solidFill>
                  <a:srgbClr val="00B0F0"/>
                </a:solidFill>
                <a:latin typeface="Times New Roman" panose="02020603050405020304" pitchFamily="18" charset="0"/>
                <a:cs typeface="Times New Roman" panose="02020603050405020304" pitchFamily="18" charset="0"/>
              </a:rPr>
              <a:t>ـ  يحتاج إلى مسطح مائي صغیر.                 </a:t>
            </a:r>
          </a:p>
          <a:p>
            <a:pPr marL="0" indent="0" algn="r">
              <a:buNone/>
            </a:pPr>
            <a:r>
              <a:rPr lang="ar-MA" sz="2000" b="1" dirty="0" smtClean="0">
                <a:solidFill>
                  <a:srgbClr val="00B0F0"/>
                </a:solidFill>
                <a:latin typeface="Times New Roman" panose="02020603050405020304" pitchFamily="18" charset="0"/>
                <a:cs typeface="Times New Roman" panose="02020603050405020304" pitchFamily="18" charset="0"/>
              </a:rPr>
              <a:t> ـ بمكن التحكم في كمیة وأحجام الأسماك المصطادة وموسم الصید .  </a:t>
            </a:r>
            <a:endParaRPr lang="en-US" sz="2000" b="1" dirty="0" smtClean="0">
              <a:solidFill>
                <a:srgbClr val="00B0F0"/>
              </a:solidFill>
              <a:latin typeface="Times New Roman" panose="02020603050405020304" pitchFamily="18" charset="0"/>
              <a:cs typeface="Times New Roman" panose="02020603050405020304" pitchFamily="18" charset="0"/>
            </a:endParaRPr>
          </a:p>
          <a:p>
            <a:pPr marL="0" indent="0" algn="r">
              <a:buNone/>
            </a:pPr>
            <a:r>
              <a:rPr lang="ar-MA" sz="2000" b="1" dirty="0" smtClean="0">
                <a:solidFill>
                  <a:srgbClr val="00B0F0"/>
                </a:solidFill>
                <a:latin typeface="Times New Roman" panose="02020603050405020304" pitchFamily="18" charset="0"/>
                <a:cs typeface="Times New Roman" panose="02020603050405020304" pitchFamily="18" charset="0"/>
              </a:rPr>
              <a:t>ـ سهولة التخلص من النباتات والحشائش غیر المرغوب فیها.       </a:t>
            </a:r>
          </a:p>
          <a:p>
            <a:pPr marL="0" indent="0" algn="r">
              <a:buNone/>
            </a:pPr>
            <a:r>
              <a:rPr lang="ar-MA" sz="2000" b="1" dirty="0" smtClean="0">
                <a:solidFill>
                  <a:srgbClr val="00B0F0"/>
                </a:solidFill>
                <a:latin typeface="Times New Roman" panose="02020603050405020304" pitchFamily="18" charset="0"/>
                <a:cs typeface="Times New Roman" panose="02020603050405020304" pitchFamily="18" charset="0"/>
              </a:rPr>
              <a:t> ـ سهولة إدارة المزرعة .  </a:t>
            </a:r>
            <a:endParaRPr lang="en-US" sz="2000" b="1" dirty="0" smtClean="0">
              <a:solidFill>
                <a:srgbClr val="00B0F0"/>
              </a:solidFill>
              <a:latin typeface="Times New Roman" panose="02020603050405020304" pitchFamily="18" charset="0"/>
              <a:cs typeface="Times New Roman" panose="02020603050405020304" pitchFamily="18" charset="0"/>
            </a:endParaRPr>
          </a:p>
          <a:p>
            <a:pPr marL="0" indent="0" algn="r">
              <a:buNone/>
            </a:pPr>
            <a:r>
              <a:rPr lang="ar-MA" sz="2000" b="1" dirty="0" smtClean="0">
                <a:solidFill>
                  <a:srgbClr val="00B0F0"/>
                </a:solidFill>
                <a:latin typeface="Times New Roman" panose="02020603050405020304" pitchFamily="18" charset="0"/>
                <a:cs typeface="Times New Roman" panose="02020603050405020304" pitchFamily="18" charset="0"/>
              </a:rPr>
              <a:t>ـ إمكانیة مكافحة الأمراض .                                              </a:t>
            </a:r>
          </a:p>
          <a:p>
            <a:pPr marL="0" indent="0" algn="r">
              <a:buNone/>
            </a:pPr>
            <a:r>
              <a:rPr lang="ar-MA" sz="2000" b="1" dirty="0" smtClean="0">
                <a:solidFill>
                  <a:srgbClr val="00B0F0"/>
                </a:solidFill>
                <a:latin typeface="Times New Roman" panose="02020603050405020304" pitchFamily="18" charset="0"/>
                <a:cs typeface="Times New Roman" panose="02020603050405020304" pitchFamily="18" charset="0"/>
              </a:rPr>
              <a:t> ـ زيادة الإنتاج مقارنة بالاستزراع الموسع</a:t>
            </a:r>
          </a:p>
          <a:p>
            <a:pPr algn="r" rtl="1">
              <a:buFont typeface="Wingdings" panose="05000000000000000000" pitchFamily="2" charset="2"/>
              <a:buChar char="v"/>
            </a:pPr>
            <a:r>
              <a:rPr lang="ar-MA" sz="2400" b="1" dirty="0" smtClean="0">
                <a:solidFill>
                  <a:srgbClr val="FF0000"/>
                </a:solidFill>
                <a:latin typeface="Times New Roman" panose="02020603050405020304" pitchFamily="18" charset="0"/>
                <a:cs typeface="Times New Roman" panose="02020603050405020304" pitchFamily="18" charset="0"/>
              </a:rPr>
              <a:t>عيوب الاستزراع المكثف : ـ  </a:t>
            </a:r>
          </a:p>
          <a:p>
            <a:pPr marL="0" indent="0" algn="r">
              <a:buNone/>
            </a:pPr>
            <a:r>
              <a:rPr lang="en-US" sz="2000" b="1" dirty="0" smtClean="0">
                <a:latin typeface="Times New Roman" panose="02020603050405020304" pitchFamily="18" charset="0"/>
                <a:cs typeface="Times New Roman" panose="02020603050405020304" pitchFamily="18" charset="0"/>
              </a:rPr>
              <a:t> </a:t>
            </a:r>
            <a:r>
              <a:rPr lang="ar-MA" sz="2000" b="1" dirty="0" smtClean="0">
                <a:latin typeface="Times New Roman" panose="02020603050405020304" pitchFamily="18" charset="0"/>
                <a:cs typeface="Times New Roman" panose="02020603050405020304" pitchFamily="18" charset="0"/>
              </a:rPr>
              <a:t> وجوب التجديد ( الكلي أو الجزئي ) للمیاه لضمان جودتها .  </a:t>
            </a:r>
            <a:r>
              <a:rPr lang="en-US" sz="2000" b="1" dirty="0" smtClean="0">
                <a:solidFill>
                  <a:srgbClr val="00B050"/>
                </a:solidFill>
                <a:latin typeface="Times New Roman" panose="02020603050405020304" pitchFamily="18" charset="0"/>
                <a:cs typeface="Times New Roman" panose="02020603050405020304" pitchFamily="18" charset="0"/>
              </a:rPr>
              <a:t>-</a:t>
            </a:r>
            <a:endParaRPr lang="ar-MA" sz="2000" b="1" dirty="0" smtClean="0">
              <a:solidFill>
                <a:srgbClr val="00B050"/>
              </a:solidFill>
              <a:latin typeface="Times New Roman" panose="02020603050405020304" pitchFamily="18" charset="0"/>
              <a:cs typeface="Times New Roman" panose="02020603050405020304" pitchFamily="18" charset="0"/>
            </a:endParaRPr>
          </a:p>
          <a:p>
            <a:pPr marL="0" indent="0" algn="r">
              <a:buNone/>
            </a:pPr>
            <a:r>
              <a:rPr lang="ar-MA" sz="2000" b="1" dirty="0" smtClean="0">
                <a:solidFill>
                  <a:srgbClr val="00B050"/>
                </a:solidFill>
                <a:latin typeface="Times New Roman" panose="02020603050405020304" pitchFamily="18" charset="0"/>
                <a:cs typeface="Times New Roman" panose="02020603050405020304" pitchFamily="18" charset="0"/>
              </a:rPr>
              <a:t> ـ  وجوب تهوية الماء عند اللزوم وذلك بعلاج مشكلة نقص الأوكسجین المذاب </a:t>
            </a:r>
          </a:p>
          <a:p>
            <a:pPr marL="0" indent="0" algn="r">
              <a:buNone/>
            </a:pPr>
            <a:r>
              <a:rPr lang="ar-MA" sz="2000" b="1" dirty="0" smtClean="0">
                <a:solidFill>
                  <a:srgbClr val="00B050"/>
                </a:solidFill>
                <a:latin typeface="Times New Roman" panose="02020603050405020304" pitchFamily="18" charset="0"/>
                <a:cs typeface="Times New Roman" panose="02020603050405020304" pitchFamily="18" charset="0"/>
              </a:rPr>
              <a:t>ـ  زيادة العمالة المطلوبة لتشغیل المزرعة وإدارتها . </a:t>
            </a:r>
          </a:p>
          <a:p>
            <a:pPr marL="0" indent="0" algn="r">
              <a:buNone/>
            </a:pPr>
            <a:r>
              <a:rPr lang="ar-MA" sz="2000" b="1" dirty="0" smtClean="0">
                <a:solidFill>
                  <a:srgbClr val="00B050"/>
                </a:solidFill>
                <a:latin typeface="Times New Roman" panose="02020603050405020304" pitchFamily="18" charset="0"/>
                <a:cs typeface="Times New Roman" panose="02020603050405020304" pitchFamily="18" charset="0"/>
              </a:rPr>
              <a:t> ـ ارتفاع تكالیف تشغیل وإدارة المزرعة .  </a:t>
            </a:r>
          </a:p>
          <a:p>
            <a:pPr marL="0" indent="0" algn="r">
              <a:buNone/>
            </a:pPr>
            <a:r>
              <a:rPr lang="ar-MA" sz="2000" b="1" dirty="0" smtClean="0">
                <a:solidFill>
                  <a:srgbClr val="00B050"/>
                </a:solidFill>
                <a:latin typeface="Times New Roman" panose="02020603050405020304" pitchFamily="18" charset="0"/>
                <a:cs typeface="Times New Roman" panose="02020603050405020304" pitchFamily="18" charset="0"/>
              </a:rPr>
              <a:t>ـ احتمال حدوث أمراض ( خاصة الأمراض الطفیلیة)  وذلك نتیجة للكثافة العالیة </a:t>
            </a:r>
          </a:p>
          <a:p>
            <a:pPr marL="0" indent="0" algn="r">
              <a:buNone/>
            </a:pPr>
            <a:r>
              <a:rPr lang="ar-MA" sz="2000" b="1" dirty="0" smtClean="0">
                <a:solidFill>
                  <a:srgbClr val="00B050"/>
                </a:solidFill>
                <a:latin typeface="Times New Roman" panose="02020603050405020304" pitchFamily="18" charset="0"/>
                <a:cs typeface="Times New Roman" panose="02020603050405020304" pitchFamily="18" charset="0"/>
              </a:rPr>
              <a:t>ـ  سهولة السرقة </a:t>
            </a:r>
          </a:p>
          <a:p>
            <a:pPr marL="0" indent="0" algn="r">
              <a:buNone/>
            </a:pPr>
            <a:r>
              <a:rPr lang="ar-MA" sz="2000" b="1" dirty="0" smtClean="0">
                <a:solidFill>
                  <a:srgbClr val="00B050"/>
                </a:solidFill>
                <a:latin typeface="Times New Roman" panose="02020603050405020304" pitchFamily="18" charset="0"/>
                <a:cs typeface="Times New Roman" panose="02020603050405020304" pitchFamily="18" charset="0"/>
              </a:rPr>
              <a:t>ـ زيادة الخسارة في حالة حدوث كوارث بالمزرعة كنقص الأوكسجین أو وجود مبیدات حشرية بالماء أو أية أسباب أخرى  الإسهام بدرجة ما في تلوث البیئة بالماء .   وذلك بسبب ترسیب مخلفات الأسماك والغذاء المتحلل ،</a:t>
            </a:r>
            <a:r>
              <a:rPr lang="ar-MA" sz="2000" b="1" dirty="0" smtClean="0">
                <a:latin typeface="Times New Roman" panose="02020603050405020304" pitchFamily="18" charset="0"/>
                <a:cs typeface="Times New Roman" panose="02020603050405020304" pitchFamily="18" charset="0"/>
              </a:rPr>
              <a:t> </a:t>
            </a:r>
          </a:p>
          <a:p>
            <a:pPr marL="0" indent="0" algn="r">
              <a:buNone/>
            </a:pPr>
            <a:r>
              <a:rPr lang="ar-MA" sz="2000" b="1" dirty="0" smtClean="0">
                <a:latin typeface="Times New Roman" panose="02020603050405020304" pitchFamily="18" charset="0"/>
                <a:cs typeface="Times New Roman" panose="02020603050405020304" pitchFamily="18" charset="0"/>
              </a:rPr>
              <a:t>. </a:t>
            </a:r>
            <a:endParaRPr lang="en-US" sz="2000" b="1" dirty="0" smtClean="0">
              <a:latin typeface="Times New Roman" panose="02020603050405020304" pitchFamily="18" charset="0"/>
              <a:cs typeface="Times New Roman" panose="02020603050405020304" pitchFamily="18" charset="0"/>
            </a:endParaRPr>
          </a:p>
          <a:p>
            <a:pPr marL="0" indent="0">
              <a:buNone/>
            </a:pPr>
            <a:endParaRPr lang="en-US" sz="2000" b="1" dirty="0"/>
          </a:p>
        </p:txBody>
      </p:sp>
      <p:sp>
        <p:nvSpPr>
          <p:cNvPr id="2" name="Title 1"/>
          <p:cNvSpPr>
            <a:spLocks noGrp="1"/>
          </p:cNvSpPr>
          <p:nvPr>
            <p:ph type="title"/>
          </p:nvPr>
        </p:nvSpPr>
        <p:spPr>
          <a:xfrm>
            <a:off x="838200" y="1"/>
            <a:ext cx="10515600" cy="835572"/>
          </a:xfrm>
        </p:spPr>
        <p:txBody>
          <a:bodyPr/>
          <a:lstStyle/>
          <a:p>
            <a:pPr algn="ctr"/>
            <a:r>
              <a:rPr lang="ar-MA" dirty="0" smtClean="0">
                <a:solidFill>
                  <a:srgbClr val="FF0000"/>
                </a:solidFill>
              </a:rPr>
              <a:t>انواع الاستزراع السمكي</a:t>
            </a:r>
            <a:endParaRPr lang="en-US" dirty="0"/>
          </a:p>
        </p:txBody>
      </p:sp>
    </p:spTree>
    <p:extLst>
      <p:ext uri="{BB962C8B-B14F-4D97-AF65-F5344CB8AC3E}">
        <p14:creationId xmlns:p14="http://schemas.microsoft.com/office/powerpoint/2010/main" val="3120233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د نهي متولي تكتب:الاستزراع السمكي وإشكالية الأقفاص السمكية ..."/>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25851" y="3610303"/>
            <a:ext cx="5345112" cy="3011079"/>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sz="half" idx="2"/>
          </p:nvPr>
        </p:nvSpPr>
        <p:spPr>
          <a:xfrm>
            <a:off x="5864772" y="677916"/>
            <a:ext cx="6327228" cy="6180083"/>
          </a:xfrm>
        </p:spPr>
        <p:txBody>
          <a:bodyPr>
            <a:normAutofit fontScale="92500" lnSpcReduction="10000"/>
          </a:bodyPr>
          <a:lstStyle/>
          <a:p>
            <a:pPr marL="0" lvl="0" indent="0" algn="r">
              <a:buNone/>
            </a:pPr>
            <a:r>
              <a:rPr lang="ar-MA" sz="2400" b="1" dirty="0" smtClean="0">
                <a:solidFill>
                  <a:srgbClr val="FF0000"/>
                </a:solidFill>
                <a:latin typeface="Times New Roman" panose="02020603050405020304" pitchFamily="18" charset="0"/>
                <a:cs typeface="Times New Roman" panose="02020603050405020304" pitchFamily="18" charset="0"/>
              </a:rPr>
              <a:t>التربية في الأحواض : </a:t>
            </a:r>
            <a:r>
              <a:rPr lang="en-US" sz="2400" b="1" dirty="0" smtClean="0">
                <a:solidFill>
                  <a:srgbClr val="FF0000"/>
                </a:solidFill>
                <a:latin typeface="Times New Roman" panose="02020603050405020304" pitchFamily="18" charset="0"/>
                <a:cs typeface="Times New Roman" panose="02020603050405020304" pitchFamily="18" charset="0"/>
              </a:rPr>
              <a:t>-1 </a:t>
            </a:r>
            <a:endParaRPr lang="ar-MA" sz="2400" b="1" dirty="0">
              <a:solidFill>
                <a:srgbClr val="FF0000"/>
              </a:solidFill>
              <a:latin typeface="Times New Roman" panose="02020603050405020304" pitchFamily="18" charset="0"/>
              <a:cs typeface="Times New Roman" panose="02020603050405020304" pitchFamily="18" charset="0"/>
            </a:endParaRPr>
          </a:p>
          <a:p>
            <a:pPr marL="0" lvl="0" indent="0" algn="r">
              <a:buNone/>
            </a:pPr>
            <a:r>
              <a:rPr lang="ar-MA" sz="2000" b="1" dirty="0">
                <a:solidFill>
                  <a:prstClr val="black"/>
                </a:solidFill>
                <a:latin typeface="Times New Roman" panose="02020603050405020304" pitchFamily="18" charset="0"/>
                <a:cs typeface="Times New Roman" panose="02020603050405020304" pitchFamily="18" charset="0"/>
              </a:rPr>
              <a:t>إن تربیة الأسماك في أحواض تعد أحد الأنظمة المهمة والأكثر شیوعا في العالم ،وقد تكون الأحواض أرضیة ( ترابیة ) أو خرساتيةأو بلاستكیة أو ما شابه ذلك وبمكن استخدامها في تربیة أسماك المیاه العذبة أو قلیلة الملوحة أو المالحة</a:t>
            </a:r>
          </a:p>
          <a:p>
            <a:pPr marL="0" lvl="0" indent="0" algn="r">
              <a:buNone/>
            </a:pPr>
            <a:r>
              <a:rPr lang="ar-MA" sz="2000" b="1" dirty="0">
                <a:solidFill>
                  <a:prstClr val="black"/>
                </a:solidFill>
                <a:latin typeface="Times New Roman" panose="02020603050405020304" pitchFamily="18" charset="0"/>
                <a:cs typeface="Times New Roman" panose="02020603050405020304" pitchFamily="18" charset="0"/>
              </a:rPr>
              <a:t> </a:t>
            </a:r>
            <a:r>
              <a:rPr lang="en-US" sz="2000" b="1" dirty="0">
                <a:solidFill>
                  <a:prstClr val="black"/>
                </a:solidFill>
                <a:latin typeface="Times New Roman" panose="02020603050405020304" pitchFamily="18" charset="0"/>
                <a:cs typeface="Times New Roman" panose="02020603050405020304" pitchFamily="18" charset="0"/>
              </a:rPr>
              <a:t> </a:t>
            </a:r>
            <a:r>
              <a:rPr lang="ar-MA" sz="2400" b="1" dirty="0">
                <a:solidFill>
                  <a:srgbClr val="FF0000"/>
                </a:solidFill>
                <a:latin typeface="Times New Roman" panose="02020603050405020304" pitchFamily="18" charset="0"/>
                <a:cs typeface="Times New Roman" panose="02020603050405020304" pitchFamily="18" charset="0"/>
              </a:rPr>
              <a:t>التربية في الأقفاص العائمة :  </a:t>
            </a:r>
            <a:r>
              <a:rPr lang="en-US" sz="2400" b="1" dirty="0">
                <a:solidFill>
                  <a:srgbClr val="FF0000"/>
                </a:solidFill>
                <a:latin typeface="Times New Roman" panose="02020603050405020304" pitchFamily="18" charset="0"/>
                <a:cs typeface="Times New Roman" panose="02020603050405020304" pitchFamily="18" charset="0"/>
              </a:rPr>
              <a:t> -2</a:t>
            </a:r>
            <a:r>
              <a:rPr lang="en-US" sz="2000" b="1" dirty="0">
                <a:solidFill>
                  <a:prstClr val="black"/>
                </a:solidFill>
                <a:latin typeface="Times New Roman" panose="02020603050405020304" pitchFamily="18" charset="0"/>
                <a:cs typeface="Times New Roman" panose="02020603050405020304" pitchFamily="18" charset="0"/>
              </a:rPr>
              <a:t>  </a:t>
            </a:r>
            <a:endParaRPr lang="ar-MA" sz="2000" b="1" dirty="0">
              <a:solidFill>
                <a:prstClr val="black"/>
              </a:solidFill>
              <a:latin typeface="Times New Roman" panose="02020603050405020304" pitchFamily="18" charset="0"/>
              <a:cs typeface="Times New Roman" panose="02020603050405020304" pitchFamily="18" charset="0"/>
            </a:endParaRPr>
          </a:p>
          <a:p>
            <a:pPr lvl="0" algn="r" rtl="1">
              <a:buFont typeface="Wingdings" panose="05000000000000000000" pitchFamily="2" charset="2"/>
              <a:buChar char="v"/>
            </a:pPr>
            <a:r>
              <a:rPr lang="ar-MA" sz="2000" b="1" dirty="0">
                <a:solidFill>
                  <a:srgbClr val="7030A0"/>
                </a:solidFill>
                <a:latin typeface="Times New Roman" panose="02020603050405020304" pitchFamily="18" charset="0"/>
                <a:cs typeface="Times New Roman" panose="02020603050405020304" pitchFamily="18" charset="0"/>
              </a:rPr>
              <a:t>ويتركب القفص العائم من إطار من الخشب او البامبو أو الحديد المجلفن أو البلاستك  ذي ابعاد معینة  البلاستك الصناعیة (مثل تثبت به  شبكة من الخیوط القطنیة والألیاف الصناعیة وتأخذ الأقفاص العائمة أشكالا مختلفة فقد يكون الإطار أسطوانیا أو مربعا أو ثماني الأضلاع</a:t>
            </a:r>
            <a:endParaRPr lang="en-US" sz="2000" b="1" dirty="0">
              <a:solidFill>
                <a:srgbClr val="7030A0"/>
              </a:solidFill>
              <a:latin typeface="Times New Roman" panose="02020603050405020304" pitchFamily="18" charset="0"/>
              <a:cs typeface="Times New Roman" panose="02020603050405020304" pitchFamily="18" charset="0"/>
            </a:endParaRPr>
          </a:p>
          <a:p>
            <a:pPr lvl="0" algn="r" rtl="1">
              <a:buFont typeface="Wingdings" panose="05000000000000000000" pitchFamily="2" charset="2"/>
              <a:buChar char="v"/>
            </a:pPr>
            <a:r>
              <a:rPr lang="ar-MA" sz="2000" b="1" dirty="0">
                <a:solidFill>
                  <a:prstClr val="black"/>
                </a:solidFill>
                <a:latin typeface="Times New Roman" panose="02020603050405020304" pitchFamily="18" charset="0"/>
                <a:cs typeface="Times New Roman" panose="02020603050405020304" pitchFamily="18" charset="0"/>
              </a:rPr>
              <a:t> </a:t>
            </a:r>
            <a:r>
              <a:rPr lang="ar-MA" sz="2000" b="1" dirty="0">
                <a:solidFill>
                  <a:srgbClr val="0070C0"/>
                </a:solidFill>
                <a:latin typeface="Times New Roman" panose="02020603050405020304" pitchFamily="18" charset="0"/>
                <a:cs typeface="Times New Roman" panose="02020603050405020304" pitchFamily="18" charset="0"/>
              </a:rPr>
              <a:t>تثبت الأقفاص في المجرى المائي أو البحیرة أو أي مسطح مائي مناسب وتتصل بالشاطئ بواسطة سقالة خشبیة أو حبال او خطاطیف تثبت في القاع ولكي يبقى القفص  طافیا تثبت بجوانبه عوامات ذات أشكال وأحجام وخامات تختلف باختلاف حجم القفص وسرعة التیارات المائیة . ويمكن استخدام برامیل حديد أو بلاستیك فارغة ومقفلة جیدا أو كرات من الحديد مجوفة ومفرغة من الهواء . وقد توضع الأقفاص في المجرى المائي فرادى أو على شكل مجموعة متصلة ببعضها بسقالة خشبیة وتترك مسافة نصف متر تقريبا بین قاع الحوض واسفل القفص ويتوقف نوع الخیوط المستخدمة في الشباك على طبیعة المیاه مثلاً الخيوط القطنية في المياه </a:t>
            </a:r>
            <a:r>
              <a:rPr lang="ar-MA" sz="2000" b="1" dirty="0" smtClean="0">
                <a:solidFill>
                  <a:srgbClr val="0070C0"/>
                </a:solidFill>
                <a:latin typeface="Times New Roman" panose="02020603050405020304" pitchFamily="18" charset="0"/>
                <a:cs typeface="Times New Roman" panose="02020603050405020304" pitchFamily="18" charset="0"/>
              </a:rPr>
              <a:t>المالحة</a:t>
            </a:r>
          </a:p>
          <a:p>
            <a:pPr marL="0" lvl="0" indent="0" algn="r">
              <a:buNone/>
            </a:pPr>
            <a:r>
              <a:rPr lang="ar-MA" sz="2000" b="1" dirty="0">
                <a:solidFill>
                  <a:prstClr val="black"/>
                </a:solidFill>
                <a:latin typeface="Times New Roman" panose="02020603050405020304" pitchFamily="18" charset="0"/>
                <a:cs typeface="Times New Roman" panose="02020603050405020304" pitchFamily="18" charset="0"/>
              </a:rPr>
              <a:t>حیث تتعرض هذه الخیوط بسرعة للتآكل والتحلل بسبب </a:t>
            </a:r>
            <a:r>
              <a:rPr lang="ar-MA" sz="2000" b="1" dirty="0" smtClean="0">
                <a:solidFill>
                  <a:prstClr val="black"/>
                </a:solidFill>
                <a:latin typeface="Times New Roman" panose="02020603050405020304" pitchFamily="18" charset="0"/>
                <a:cs typeface="Times New Roman" panose="02020603050405020304" pitchFamily="18" charset="0"/>
              </a:rPr>
              <a:t>الأملاح في حين ان هدة الخيوط القطنية تكون اطول عمراً في المباه العدبة</a:t>
            </a:r>
            <a:endParaRPr lang="ar-MA" sz="2000" b="1" dirty="0">
              <a:solidFill>
                <a:prstClr val="black"/>
              </a:solidFill>
              <a:latin typeface="Times New Roman" panose="02020603050405020304" pitchFamily="18" charset="0"/>
              <a:cs typeface="Times New Roman" panose="02020603050405020304" pitchFamily="18" charset="0"/>
            </a:endParaRPr>
          </a:p>
          <a:p>
            <a:endParaRPr lang="en-US" dirty="0"/>
          </a:p>
        </p:txBody>
      </p:sp>
      <p:sp>
        <p:nvSpPr>
          <p:cNvPr id="2" name="Title 1"/>
          <p:cNvSpPr>
            <a:spLocks noGrp="1"/>
          </p:cNvSpPr>
          <p:nvPr>
            <p:ph type="title"/>
          </p:nvPr>
        </p:nvSpPr>
        <p:spPr>
          <a:xfrm>
            <a:off x="838200" y="0"/>
            <a:ext cx="10515600" cy="677917"/>
          </a:xfrm>
        </p:spPr>
        <p:txBody>
          <a:bodyPr>
            <a:normAutofit fontScale="90000"/>
          </a:bodyPr>
          <a:lstStyle/>
          <a:p>
            <a:pPr algn="ctr"/>
            <a:r>
              <a:rPr lang="ar-MA" b="1" dirty="0" smtClean="0">
                <a:solidFill>
                  <a:srgbClr val="FF0000"/>
                </a:solidFill>
              </a:rPr>
              <a:t>أنواع أنظمة الاستزراع المكثف</a:t>
            </a:r>
            <a:endParaRPr lang="en-US" dirty="0"/>
          </a:p>
        </p:txBody>
      </p:sp>
      <p:pic>
        <p:nvPicPr>
          <p:cNvPr id="2052" name="Picture 4" descr="نظام الاستزراع السمكي المكثف"/>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851" y="677917"/>
            <a:ext cx="5345111" cy="27589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2112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62152"/>
            <a:ext cx="12192000" cy="6195848"/>
          </a:xfrm>
        </p:spPr>
        <p:txBody>
          <a:bodyPr>
            <a:noAutofit/>
          </a:bodyPr>
          <a:lstStyle/>
          <a:p>
            <a:pPr algn="r" rtl="1">
              <a:buFont typeface="Wingdings" panose="05000000000000000000" pitchFamily="2" charset="2"/>
              <a:buChar char="v"/>
            </a:pPr>
            <a:r>
              <a:rPr lang="ar-MA" sz="2000" b="1" dirty="0" smtClean="0">
                <a:solidFill>
                  <a:srgbClr val="00B0F0"/>
                </a:solidFill>
                <a:latin typeface="Times New Roman" panose="02020603050405020304" pitchFamily="18" charset="0"/>
                <a:cs typeface="Times New Roman" panose="02020603050405020304" pitchFamily="18" charset="0"/>
              </a:rPr>
              <a:t>وتتكون الشبكة غالبا من طبقة واحدة من الغزل لكن في الحالات التي يخشى فیها من هجوم الأحیاء المائیة أو البرمائیة المفترسةأو من تأثیر الأمواج يفضل استخدام شباك ثنائیة الطبقة بحیث تكون الطبقة الداخلیة ضیقة الفتحات ويوضع السمك بداخلها اما الطبقة الخارجیة فتكون فتحاتها أكثر اتساعا وتستخدم للوقاية من المخاطر السابق ذكرها.وتعتمد الأسماك في تغذيتها كلیا على الغذاء الصناعي لعدم توفر الكمیات اللازمة من الغذاء الطبیعي وبما يناسب كثافة الأسماك المربأة</a:t>
            </a:r>
          </a:p>
          <a:p>
            <a:pPr marL="0" indent="0" algn="r">
              <a:buNone/>
            </a:pPr>
            <a:r>
              <a:rPr lang="ar-MA" sz="2000" b="1" dirty="0" smtClean="0">
                <a:solidFill>
                  <a:srgbClr val="FF0000"/>
                </a:solidFill>
                <a:latin typeface="Times New Roman" panose="02020603050405020304" pitchFamily="18" charset="0"/>
                <a:cs typeface="Times New Roman" panose="02020603050405020304" pitchFamily="18" charset="0"/>
              </a:rPr>
              <a:t>شروط اختيار موقع الأقفاص : .</a:t>
            </a:r>
          </a:p>
          <a:p>
            <a:pPr marL="0" indent="0" algn="r" rtl="1">
              <a:buNone/>
            </a:pPr>
            <a:r>
              <a:rPr lang="ar-MA" sz="2000" b="1" dirty="0" smtClean="0">
                <a:latin typeface="Times New Roman" panose="02020603050405020304" pitchFamily="18" charset="0"/>
                <a:cs typeface="Times New Roman" panose="02020603050405020304" pitchFamily="18" charset="0"/>
              </a:rPr>
              <a:t> </a:t>
            </a:r>
            <a:r>
              <a:rPr lang="en-US" sz="2000" b="1" dirty="0" smtClean="0">
                <a:solidFill>
                  <a:schemeClr val="accent6">
                    <a:lumMod val="50000"/>
                  </a:schemeClr>
                </a:solidFill>
                <a:latin typeface="Times New Roman" panose="02020603050405020304" pitchFamily="18" charset="0"/>
                <a:cs typeface="Times New Roman" panose="02020603050405020304" pitchFamily="18" charset="0"/>
              </a:rPr>
              <a:t>1</a:t>
            </a:r>
            <a:r>
              <a:rPr lang="ar-MA" sz="2000" b="1"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2000" b="1" dirty="0" smtClean="0">
                <a:solidFill>
                  <a:schemeClr val="accent6">
                    <a:lumMod val="50000"/>
                  </a:schemeClr>
                </a:solidFill>
                <a:latin typeface="Times New Roman" panose="02020603050405020304" pitchFamily="18" charset="0"/>
                <a:cs typeface="Times New Roman" panose="02020603050405020304" pitchFamily="18" charset="0"/>
              </a:rPr>
              <a:t>-</a:t>
            </a:r>
            <a:r>
              <a:rPr lang="ar-MA" sz="2000" b="1" dirty="0" smtClean="0">
                <a:solidFill>
                  <a:schemeClr val="accent6">
                    <a:lumMod val="50000"/>
                  </a:schemeClr>
                </a:solidFill>
                <a:latin typeface="Times New Roman" panose="02020603050405020304" pitchFamily="18" charset="0"/>
                <a:cs typeface="Times New Roman" panose="02020603050405020304" pitchFamily="18" charset="0"/>
              </a:rPr>
              <a:t>أن يكون الماء  نظیفا وخالیا من المواد المتعفنة والطافیة قدر المستطاع .  </a:t>
            </a:r>
          </a:p>
          <a:p>
            <a:pPr marL="0" indent="0" algn="r" rtl="1">
              <a:buNone/>
            </a:pPr>
            <a:r>
              <a:rPr lang="en-US" sz="2000" b="1" dirty="0" smtClean="0">
                <a:solidFill>
                  <a:schemeClr val="accent6">
                    <a:lumMod val="50000"/>
                  </a:schemeClr>
                </a:solidFill>
                <a:latin typeface="Times New Roman" panose="02020603050405020304" pitchFamily="18" charset="0"/>
                <a:cs typeface="Times New Roman" panose="02020603050405020304" pitchFamily="18" charset="0"/>
              </a:rPr>
              <a:t> - 2</a:t>
            </a:r>
            <a:r>
              <a:rPr lang="ar-MA" sz="2000" b="1" dirty="0" smtClean="0">
                <a:solidFill>
                  <a:schemeClr val="accent6">
                    <a:lumMod val="50000"/>
                  </a:schemeClr>
                </a:solidFill>
                <a:latin typeface="Times New Roman" panose="02020603050405020304" pitchFamily="18" charset="0"/>
                <a:cs typeface="Times New Roman" panose="02020603050405020304" pitchFamily="18" charset="0"/>
              </a:rPr>
              <a:t>أن يتوفر تیار مائي متجدد قدر الإمكان.</a:t>
            </a:r>
          </a:p>
          <a:p>
            <a:pPr marL="0" indent="0" algn="r">
              <a:buNone/>
            </a:pPr>
            <a:r>
              <a:rPr lang="ar-MA" sz="2000" b="1" dirty="0" smtClean="0">
                <a:solidFill>
                  <a:schemeClr val="accent6">
                    <a:lumMod val="50000"/>
                  </a:schemeClr>
                </a:solidFill>
                <a:latin typeface="Times New Roman" panose="02020603050405020304" pitchFamily="18" charset="0"/>
                <a:cs typeface="Times New Roman" panose="02020603050405020304" pitchFamily="18" charset="0"/>
              </a:rPr>
              <a:t>. لا يكون الموقع معرضا للتیارات المائیة الشديدة . </a:t>
            </a:r>
            <a:r>
              <a:rPr lang="en-US" sz="2000" b="1" dirty="0" smtClean="0">
                <a:solidFill>
                  <a:schemeClr val="accent6">
                    <a:lumMod val="50000"/>
                  </a:schemeClr>
                </a:solidFill>
                <a:latin typeface="Times New Roman" panose="02020603050405020304" pitchFamily="18" charset="0"/>
                <a:cs typeface="Times New Roman" panose="02020603050405020304" pitchFamily="18" charset="0"/>
              </a:rPr>
              <a:t>3</a:t>
            </a:r>
            <a:endParaRPr lang="ar-MA" sz="2000" b="1" dirty="0" smtClean="0">
              <a:solidFill>
                <a:schemeClr val="accent6">
                  <a:lumMod val="50000"/>
                </a:schemeClr>
              </a:solidFill>
              <a:latin typeface="Times New Roman" panose="02020603050405020304" pitchFamily="18" charset="0"/>
              <a:cs typeface="Times New Roman" panose="02020603050405020304" pitchFamily="18" charset="0"/>
            </a:endParaRPr>
          </a:p>
          <a:p>
            <a:pPr marL="0" indent="0" algn="r" rtl="1">
              <a:buNone/>
            </a:pPr>
            <a:r>
              <a:rPr lang="ar-MA" sz="2000" b="1"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2000" b="1" dirty="0" smtClean="0">
                <a:solidFill>
                  <a:schemeClr val="accent6">
                    <a:lumMod val="50000"/>
                  </a:schemeClr>
                </a:solidFill>
                <a:latin typeface="Times New Roman" panose="02020603050405020304" pitchFamily="18" charset="0"/>
                <a:cs typeface="Times New Roman" panose="02020603050405020304" pitchFamily="18" charset="0"/>
              </a:rPr>
              <a:t>4 </a:t>
            </a:r>
            <a:r>
              <a:rPr lang="ar-MA" sz="2000" b="1"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2000" b="1" dirty="0" smtClean="0">
                <a:solidFill>
                  <a:schemeClr val="accent6">
                    <a:lumMod val="50000"/>
                  </a:schemeClr>
                </a:solidFill>
                <a:latin typeface="Times New Roman" panose="02020603050405020304" pitchFamily="18" charset="0"/>
                <a:cs typeface="Times New Roman" panose="02020603050405020304" pitchFamily="18" charset="0"/>
              </a:rPr>
              <a:t>-</a:t>
            </a:r>
            <a:r>
              <a:rPr lang="ar-MA" sz="2000" b="1" dirty="0" smtClean="0">
                <a:solidFill>
                  <a:schemeClr val="accent6">
                    <a:lumMod val="50000"/>
                  </a:schemeClr>
                </a:solidFill>
                <a:latin typeface="Times New Roman" panose="02020603050405020304" pitchFamily="18" charset="0"/>
                <a:cs typeface="Times New Roman" panose="02020603050405020304" pitchFamily="18" charset="0"/>
              </a:rPr>
              <a:t> أن يكون عمق الماء  كافياً  بحیث يسمح بوضع الأقفاص مع ترك مسافة من  50 الى </a:t>
            </a:r>
            <a:r>
              <a:rPr lang="en-US" sz="2000" b="1" dirty="0" smtClean="0">
                <a:solidFill>
                  <a:schemeClr val="accent6">
                    <a:lumMod val="50000"/>
                  </a:schemeClr>
                </a:solidFill>
                <a:latin typeface="Times New Roman" panose="02020603050405020304" pitchFamily="18" charset="0"/>
                <a:cs typeface="Times New Roman" panose="02020603050405020304" pitchFamily="18" charset="0"/>
              </a:rPr>
              <a:t>1</a:t>
            </a:r>
            <a:r>
              <a:rPr lang="ar-MA" sz="2000" b="1"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2000" b="1" dirty="0" smtClean="0">
                <a:solidFill>
                  <a:schemeClr val="accent6">
                    <a:lumMod val="50000"/>
                  </a:schemeClr>
                </a:solidFill>
                <a:latin typeface="Times New Roman" panose="02020603050405020304" pitchFamily="18" charset="0"/>
                <a:cs typeface="Times New Roman" panose="02020603050405020304" pitchFamily="18" charset="0"/>
              </a:rPr>
              <a:t> </a:t>
            </a:r>
            <a:r>
              <a:rPr lang="ar-MA" sz="2000" b="1" dirty="0" smtClean="0">
                <a:solidFill>
                  <a:schemeClr val="accent6">
                    <a:lumMod val="50000"/>
                  </a:schemeClr>
                </a:solidFill>
                <a:latin typeface="Times New Roman" panose="02020603050405020304" pitchFamily="18" charset="0"/>
                <a:cs typeface="Times New Roman" panose="02020603050405020304" pitchFamily="18" charset="0"/>
              </a:rPr>
              <a:t>م</a:t>
            </a:r>
            <a:r>
              <a:rPr lang="en-US" sz="2000" b="1" dirty="0" smtClean="0">
                <a:solidFill>
                  <a:schemeClr val="accent6">
                    <a:lumMod val="50000"/>
                  </a:schemeClr>
                </a:solidFill>
                <a:latin typeface="Times New Roman" panose="02020603050405020304" pitchFamily="18" charset="0"/>
                <a:cs typeface="Times New Roman" panose="02020603050405020304" pitchFamily="18" charset="0"/>
              </a:rPr>
              <a:t> </a:t>
            </a:r>
            <a:r>
              <a:rPr lang="ar-MA" sz="2000" b="1" dirty="0" smtClean="0">
                <a:solidFill>
                  <a:schemeClr val="accent6">
                    <a:lumMod val="50000"/>
                  </a:schemeClr>
                </a:solidFill>
                <a:latin typeface="Times New Roman" panose="02020603050405020304" pitchFamily="18" charset="0"/>
                <a:cs typeface="Times New Roman" panose="02020603050405020304" pitchFamily="18" charset="0"/>
              </a:rPr>
              <a:t>بین أسفل القفص وقاع الموقع .   </a:t>
            </a:r>
            <a:endParaRPr lang="en-US" sz="2000" b="1" dirty="0" smtClean="0">
              <a:solidFill>
                <a:schemeClr val="accent6">
                  <a:lumMod val="50000"/>
                </a:schemeClr>
              </a:solidFill>
              <a:latin typeface="Times New Roman" panose="02020603050405020304" pitchFamily="18" charset="0"/>
              <a:cs typeface="Times New Roman" panose="02020603050405020304" pitchFamily="18" charset="0"/>
            </a:endParaRPr>
          </a:p>
          <a:p>
            <a:pPr marL="0" indent="0" algn="r" rtl="1">
              <a:buNone/>
            </a:pPr>
            <a:r>
              <a:rPr lang="en-US" sz="2000" b="1" dirty="0" smtClean="0">
                <a:solidFill>
                  <a:schemeClr val="accent6">
                    <a:lumMod val="50000"/>
                  </a:schemeClr>
                </a:solidFill>
                <a:latin typeface="Times New Roman" panose="02020603050405020304" pitchFamily="18" charset="0"/>
                <a:cs typeface="Times New Roman" panose="02020603050405020304" pitchFamily="18" charset="0"/>
              </a:rPr>
              <a:t>5</a:t>
            </a:r>
            <a:r>
              <a:rPr lang="ar-MA" sz="2000" b="1" dirty="0" smtClean="0">
                <a:solidFill>
                  <a:schemeClr val="accent6">
                    <a:lumMod val="50000"/>
                  </a:schemeClr>
                </a:solidFill>
                <a:latin typeface="Times New Roman" panose="02020603050405020304" pitchFamily="18" charset="0"/>
                <a:cs typeface="Times New Roman" panose="02020603050405020304" pitchFamily="18" charset="0"/>
              </a:rPr>
              <a:t>. أن تكون كمیة الأوكسجین المذاب كافیة لتلبیة إحتیاجات الأسماك. </a:t>
            </a:r>
            <a:endParaRPr lang="en-US" sz="2000" b="1" dirty="0" smtClean="0">
              <a:solidFill>
                <a:schemeClr val="accent6">
                  <a:lumMod val="50000"/>
                </a:schemeClr>
              </a:solidFill>
              <a:latin typeface="Times New Roman" panose="02020603050405020304" pitchFamily="18" charset="0"/>
              <a:cs typeface="Times New Roman" panose="02020603050405020304" pitchFamily="18" charset="0"/>
            </a:endParaRPr>
          </a:p>
          <a:p>
            <a:pPr marL="0" indent="0" algn="r" rtl="1">
              <a:buNone/>
            </a:pPr>
            <a:r>
              <a:rPr lang="en-US" sz="2000" b="1" dirty="0" smtClean="0">
                <a:solidFill>
                  <a:schemeClr val="accent6">
                    <a:lumMod val="50000"/>
                  </a:schemeClr>
                </a:solidFill>
                <a:latin typeface="Times New Roman" panose="02020603050405020304" pitchFamily="18" charset="0"/>
                <a:cs typeface="Times New Roman" panose="02020603050405020304" pitchFamily="18" charset="0"/>
              </a:rPr>
              <a:t>6</a:t>
            </a:r>
            <a:r>
              <a:rPr lang="ar-MA" sz="2000" b="1" dirty="0" smtClean="0">
                <a:solidFill>
                  <a:schemeClr val="accent6">
                    <a:lumMod val="50000"/>
                  </a:schemeClr>
                </a:solidFill>
                <a:latin typeface="Times New Roman" panose="02020603050405020304" pitchFamily="18" charset="0"/>
                <a:cs typeface="Times New Roman" panose="02020603050405020304" pitchFamily="18" charset="0"/>
              </a:rPr>
              <a:t>. أن يكون الموقع  قريبا من أماكن التسويق ويمكن الوصول الیها بسهولة </a:t>
            </a:r>
            <a:endParaRPr lang="en-US" sz="2000" b="1" dirty="0" smtClean="0">
              <a:solidFill>
                <a:schemeClr val="accent6">
                  <a:lumMod val="50000"/>
                </a:schemeClr>
              </a:solidFill>
              <a:latin typeface="Times New Roman" panose="02020603050405020304" pitchFamily="18" charset="0"/>
              <a:cs typeface="Times New Roman" panose="02020603050405020304" pitchFamily="18" charset="0"/>
            </a:endParaRPr>
          </a:p>
          <a:p>
            <a:pPr marL="0" indent="0" algn="r" rtl="1">
              <a:buNone/>
            </a:pPr>
            <a:r>
              <a:rPr lang="ar-MA" sz="2000" b="1" dirty="0" smtClean="0">
                <a:solidFill>
                  <a:schemeClr val="accent6">
                    <a:lumMod val="50000"/>
                  </a:schemeClr>
                </a:solidFill>
                <a:latin typeface="Times New Roman" panose="02020603050405020304" pitchFamily="18" charset="0"/>
                <a:cs typeface="Times New Roman" panose="02020603050405020304" pitchFamily="18" charset="0"/>
              </a:rPr>
              <a:t>7. ان يكون الموقع في مأمن من المبیدات الحشرية والنباتیة والتي قد تستخدم في المواقع المجاورة.</a:t>
            </a:r>
            <a:endParaRPr lang="en-US" sz="2000" b="1" dirty="0" smtClean="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838200" y="0"/>
            <a:ext cx="10515600" cy="551793"/>
          </a:xfrm>
        </p:spPr>
        <p:txBody>
          <a:bodyPr>
            <a:normAutofit fontScale="90000"/>
          </a:bodyPr>
          <a:lstStyle/>
          <a:p>
            <a:pPr algn="ctr"/>
            <a:r>
              <a:rPr lang="ar-MA" b="1" dirty="0">
                <a:solidFill>
                  <a:srgbClr val="FF0000"/>
                </a:solidFill>
                <a:latin typeface="Times New Roman" panose="02020603050405020304" pitchFamily="18" charset="0"/>
              </a:rPr>
              <a:t>التربية في الأقفاص العائمة</a:t>
            </a:r>
            <a:endParaRPr lang="en-US" dirty="0"/>
          </a:p>
        </p:txBody>
      </p:sp>
    </p:spTree>
    <p:extLst>
      <p:ext uri="{BB962C8B-B14F-4D97-AF65-F5344CB8AC3E}">
        <p14:creationId xmlns:p14="http://schemas.microsoft.com/office/powerpoint/2010/main" val="3369884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655" y="583324"/>
            <a:ext cx="12034345" cy="6274675"/>
          </a:xfrm>
        </p:spPr>
        <p:txBody>
          <a:bodyPr>
            <a:noAutofit/>
          </a:bodyPr>
          <a:lstStyle/>
          <a:p>
            <a:pPr marL="0" indent="0" algn="r" rtl="1">
              <a:buNone/>
            </a:pPr>
            <a:r>
              <a:rPr lang="ar-MA" sz="1600" b="1" dirty="0" smtClean="0">
                <a:solidFill>
                  <a:srgbClr val="FF0000"/>
                </a:solidFill>
                <a:latin typeface="Times New Roman" panose="02020603050405020304" pitchFamily="18" charset="0"/>
                <a:cs typeface="Times New Roman" panose="02020603050405020304" pitchFamily="18" charset="0"/>
              </a:rPr>
              <a:t>مميزات الاستزراع في الأقفاص العائمة : </a:t>
            </a:r>
            <a:endParaRPr lang="en-US" sz="1600" b="1" dirty="0" smtClean="0">
              <a:solidFill>
                <a:srgbClr val="FF0000"/>
              </a:solidFill>
              <a:latin typeface="Times New Roman" panose="02020603050405020304" pitchFamily="18" charset="0"/>
              <a:cs typeface="Times New Roman" panose="02020603050405020304" pitchFamily="18" charset="0"/>
            </a:endParaRPr>
          </a:p>
          <a:p>
            <a:pPr marL="0" indent="0" algn="r" rtl="1">
              <a:buNone/>
            </a:pPr>
            <a:r>
              <a:rPr lang="ar-MA" sz="1600" b="1" dirty="0" smtClean="0">
                <a:solidFill>
                  <a:srgbClr val="00B0F0"/>
                </a:solidFill>
                <a:latin typeface="Times New Roman" panose="02020603050405020304" pitchFamily="18" charset="0"/>
                <a:cs typeface="Times New Roman" panose="02020603050405020304" pitchFamily="18" charset="0"/>
              </a:rPr>
              <a:t>تمتاز تربیة الأسماك في الأقفاص العائمة عن غیرها نظم الاستزراع الأخرى بمیزات عدة ومن   : مايلي ، أهمها </a:t>
            </a:r>
            <a:endParaRPr lang="en-US" sz="1600" b="1" dirty="0" smtClean="0">
              <a:solidFill>
                <a:srgbClr val="00B0F0"/>
              </a:solidFill>
              <a:latin typeface="Times New Roman" panose="02020603050405020304" pitchFamily="18" charset="0"/>
              <a:cs typeface="Times New Roman" panose="02020603050405020304" pitchFamily="18" charset="0"/>
            </a:endParaRPr>
          </a:p>
          <a:p>
            <a:pPr marL="0" indent="0" algn="r" rtl="1">
              <a:buNone/>
            </a:pPr>
            <a:r>
              <a:rPr lang="ar-MA" sz="1600" b="1" dirty="0" smtClean="0">
                <a:solidFill>
                  <a:srgbClr val="00B0F0"/>
                </a:solidFill>
                <a:latin typeface="Times New Roman" panose="02020603050405020304" pitchFamily="18" charset="0"/>
                <a:cs typeface="Times New Roman" panose="02020603050405020304" pitchFamily="18" charset="0"/>
              </a:rPr>
              <a:t>ـ يمكن وضع الأقفاص في أي مسطح مائي مناسب . </a:t>
            </a:r>
            <a:endParaRPr lang="en-US" sz="1600" b="1" dirty="0" smtClean="0">
              <a:solidFill>
                <a:srgbClr val="00B0F0"/>
              </a:solidFill>
              <a:latin typeface="Times New Roman" panose="02020603050405020304" pitchFamily="18" charset="0"/>
              <a:cs typeface="Times New Roman" panose="02020603050405020304" pitchFamily="18" charset="0"/>
            </a:endParaRPr>
          </a:p>
          <a:p>
            <a:pPr marL="0" indent="0" algn="r" rtl="1">
              <a:buNone/>
            </a:pPr>
            <a:r>
              <a:rPr lang="ar-MA" sz="1600" b="1" dirty="0" smtClean="0">
                <a:solidFill>
                  <a:srgbClr val="00B0F0"/>
                </a:solidFill>
                <a:latin typeface="Times New Roman" panose="02020603050405020304" pitchFamily="18" charset="0"/>
                <a:cs typeface="Times New Roman" panose="02020603050405020304" pitchFamily="18" charset="0"/>
              </a:rPr>
              <a:t>ـ  سهولة المتابعة والرعاية والحصاد . ـ سهولة إكتشاف الأمراض وبالتالي سرعة التصرف . </a:t>
            </a:r>
            <a:endParaRPr lang="en-US" sz="1600" b="1" dirty="0" smtClean="0">
              <a:solidFill>
                <a:srgbClr val="00B0F0"/>
              </a:solidFill>
              <a:latin typeface="Times New Roman" panose="02020603050405020304" pitchFamily="18" charset="0"/>
              <a:cs typeface="Times New Roman" panose="02020603050405020304" pitchFamily="18" charset="0"/>
            </a:endParaRPr>
          </a:p>
          <a:p>
            <a:pPr marL="0" indent="0" algn="r" rtl="1">
              <a:buNone/>
            </a:pPr>
            <a:r>
              <a:rPr lang="ar-MA" sz="1600" b="1" dirty="0" smtClean="0">
                <a:solidFill>
                  <a:srgbClr val="00B0F0"/>
                </a:solidFill>
                <a:latin typeface="Times New Roman" panose="02020603050405020304" pitchFamily="18" charset="0"/>
                <a:cs typeface="Times New Roman" panose="02020603050405020304" pitchFamily="18" charset="0"/>
              </a:rPr>
              <a:t>ـ  غزارة المحصول بالمقارنة مع أنواع الاستزراع الأخرى .  </a:t>
            </a:r>
            <a:endParaRPr lang="en-US" sz="1600" b="1" dirty="0" smtClean="0">
              <a:solidFill>
                <a:srgbClr val="00B0F0"/>
              </a:solidFill>
              <a:latin typeface="Times New Roman" panose="02020603050405020304" pitchFamily="18" charset="0"/>
              <a:cs typeface="Times New Roman" panose="02020603050405020304" pitchFamily="18" charset="0"/>
            </a:endParaRPr>
          </a:p>
          <a:p>
            <a:pPr marL="0" indent="0" algn="r" rtl="1">
              <a:buNone/>
            </a:pPr>
            <a:r>
              <a:rPr lang="ar-MA" sz="1600" b="1" dirty="0" smtClean="0">
                <a:solidFill>
                  <a:srgbClr val="00B0F0"/>
                </a:solidFill>
                <a:latin typeface="Times New Roman" panose="02020603050405020304" pitchFamily="18" charset="0"/>
                <a:cs typeface="Times New Roman" panose="02020603050405020304" pitchFamily="18" charset="0"/>
              </a:rPr>
              <a:t> ـــ  قلة العمالة المطلوبة وبالتالي قلة التكالیف . </a:t>
            </a:r>
            <a:endParaRPr lang="en-US" sz="1600" b="1" dirty="0" smtClean="0">
              <a:solidFill>
                <a:srgbClr val="00B0F0"/>
              </a:solidFill>
              <a:latin typeface="Times New Roman" panose="02020603050405020304" pitchFamily="18" charset="0"/>
              <a:cs typeface="Times New Roman" panose="02020603050405020304" pitchFamily="18" charset="0"/>
            </a:endParaRPr>
          </a:p>
          <a:p>
            <a:pPr marL="0" indent="0" algn="r" rtl="1">
              <a:buNone/>
            </a:pPr>
            <a:r>
              <a:rPr lang="ar-MA" sz="1600" b="1" dirty="0" smtClean="0">
                <a:solidFill>
                  <a:srgbClr val="00B0F0"/>
                </a:solidFill>
                <a:latin typeface="Times New Roman" panose="02020603050405020304" pitchFamily="18" charset="0"/>
                <a:cs typeface="Times New Roman" panose="02020603050405020304" pitchFamily="18" charset="0"/>
              </a:rPr>
              <a:t>ـ  إمكانیة استخدام خامات محلیة رخیصة في تصنیع الأقفاص </a:t>
            </a:r>
            <a:endParaRPr lang="en-US" sz="1600" b="1" dirty="0" smtClean="0">
              <a:solidFill>
                <a:srgbClr val="00B0F0"/>
              </a:solidFill>
              <a:latin typeface="Times New Roman" panose="02020603050405020304" pitchFamily="18" charset="0"/>
              <a:cs typeface="Times New Roman" panose="02020603050405020304" pitchFamily="18" charset="0"/>
            </a:endParaRPr>
          </a:p>
          <a:p>
            <a:pPr marL="0" indent="0" algn="r" rtl="1">
              <a:buNone/>
            </a:pPr>
            <a:r>
              <a:rPr lang="ar-MA" sz="1600" b="1" dirty="0" smtClean="0">
                <a:solidFill>
                  <a:srgbClr val="00B0F0"/>
                </a:solidFill>
                <a:latin typeface="Times New Roman" panose="02020603050405020304" pitchFamily="18" charset="0"/>
                <a:cs typeface="Times New Roman" panose="02020603050405020304" pitchFamily="18" charset="0"/>
              </a:rPr>
              <a:t>. يمكن وضع أحجام مختلفة من الأسماك في نفس القفص، وبالتالي يمكن الحصاد على مدار السنة مما يضمن للمربي  عائدا  مستمرا   ، </a:t>
            </a:r>
            <a:endParaRPr lang="en-US" sz="1600" b="1" dirty="0" smtClean="0">
              <a:solidFill>
                <a:srgbClr val="00B0F0"/>
              </a:solidFill>
              <a:latin typeface="Times New Roman" panose="02020603050405020304" pitchFamily="18" charset="0"/>
              <a:cs typeface="Times New Roman" panose="02020603050405020304" pitchFamily="18" charset="0"/>
            </a:endParaRPr>
          </a:p>
          <a:p>
            <a:pPr marL="0" indent="0" algn="r" rtl="1">
              <a:buNone/>
            </a:pPr>
            <a:r>
              <a:rPr lang="ar-MA" sz="1600" b="1" dirty="0" smtClean="0">
                <a:solidFill>
                  <a:srgbClr val="00B0F0"/>
                </a:solidFill>
                <a:latin typeface="Times New Roman" panose="02020603050405020304" pitchFamily="18" charset="0"/>
                <a:cs typeface="Times New Roman" panose="02020603050405020304" pitchFamily="18" charset="0"/>
              </a:rPr>
              <a:t>ـ إمكانیة إستخدام مسطحات مائیة يصعب إقامة مزارع تقلیدية علیها او يصعب الصید منها ، </a:t>
            </a:r>
            <a:endParaRPr lang="en-US" sz="1600" b="1" dirty="0" smtClean="0">
              <a:solidFill>
                <a:srgbClr val="00B0F0"/>
              </a:solidFill>
              <a:latin typeface="Times New Roman" panose="02020603050405020304" pitchFamily="18" charset="0"/>
              <a:cs typeface="Times New Roman" panose="02020603050405020304" pitchFamily="18" charset="0"/>
            </a:endParaRPr>
          </a:p>
          <a:p>
            <a:pPr marL="0" indent="0" algn="r" rtl="1">
              <a:buNone/>
            </a:pPr>
            <a:r>
              <a:rPr lang="ar-MA" sz="1600" b="1" dirty="0" smtClean="0">
                <a:solidFill>
                  <a:srgbClr val="00B0F0"/>
                </a:solidFill>
                <a:latin typeface="Times New Roman" panose="02020603050405020304" pitchFamily="18" charset="0"/>
                <a:cs typeface="Times New Roman" panose="02020603050405020304" pitchFamily="18" charset="0"/>
              </a:rPr>
              <a:t>مثل البحیرات ذات القیعان الصخرية او المحتوية على نباتات مائیة تعیق عملیات الصید ُ ...... الخ . </a:t>
            </a:r>
            <a:endParaRPr lang="en-US" sz="1600" b="1" dirty="0" smtClean="0">
              <a:solidFill>
                <a:srgbClr val="00B0F0"/>
              </a:solidFill>
              <a:latin typeface="Times New Roman" panose="02020603050405020304" pitchFamily="18" charset="0"/>
              <a:cs typeface="Times New Roman" panose="02020603050405020304" pitchFamily="18" charset="0"/>
            </a:endParaRPr>
          </a:p>
          <a:p>
            <a:pPr marL="0" indent="0" algn="r" rtl="1">
              <a:buNone/>
            </a:pPr>
            <a:r>
              <a:rPr lang="ar-MA" sz="1600" b="1" dirty="0" smtClean="0">
                <a:solidFill>
                  <a:srgbClr val="00B0F0"/>
                </a:solidFill>
                <a:latin typeface="Times New Roman" panose="02020603050405020304" pitchFamily="18" charset="0"/>
                <a:cs typeface="Times New Roman" panose="02020603050405020304" pitchFamily="18" charset="0"/>
              </a:rPr>
              <a:t>ـ  يمكن للمزارع العادي إستخدام هذه الوسیلة بوضع الأقفاص في المجرى المائي المواجهة لحقلها وبذلك يضيف عائدا مالیا إضافیا لدخلها .</a:t>
            </a:r>
          </a:p>
          <a:p>
            <a:pPr marL="0" indent="0" algn="r" rtl="1">
              <a:buNone/>
            </a:pPr>
            <a:r>
              <a:rPr lang="ar-MA" sz="1600" b="1" dirty="0" smtClean="0">
                <a:solidFill>
                  <a:srgbClr val="FF0000"/>
                </a:solidFill>
                <a:latin typeface="Times New Roman" panose="02020603050405020304" pitchFamily="18" charset="0"/>
                <a:cs typeface="Times New Roman" panose="02020603050405020304" pitchFamily="18" charset="0"/>
              </a:rPr>
              <a:t>مشاكل(  أو عيوب )الاستزراع في الأقفاص العائمة : </a:t>
            </a:r>
          </a:p>
          <a:p>
            <a:pPr marL="0" indent="0" algn="r" rtl="1">
              <a:buNone/>
            </a:pPr>
            <a:r>
              <a:rPr lang="ar-MA" sz="1600" b="1" dirty="0" smtClean="0">
                <a:solidFill>
                  <a:srgbClr val="00B050"/>
                </a:solidFill>
                <a:latin typeface="Times New Roman" panose="02020603050405020304" pitchFamily="18" charset="0"/>
                <a:cs typeface="Times New Roman" panose="02020603050405020304" pitchFamily="18" charset="0"/>
              </a:rPr>
              <a:t>سهولة السرقة .                                             ـ  احتمال الإصابة بالأمراض وخاصة الأمراض الطفیلیة بسبب الكثافة العالیة </a:t>
            </a:r>
          </a:p>
          <a:p>
            <a:pPr marL="0" indent="0" algn="r" rtl="1">
              <a:buNone/>
            </a:pPr>
            <a:r>
              <a:rPr lang="ar-MA" sz="1600" b="1" dirty="0" smtClean="0">
                <a:solidFill>
                  <a:srgbClr val="00B050"/>
                </a:solidFill>
                <a:latin typeface="Times New Roman" panose="02020603050405020304" pitchFamily="18" charset="0"/>
                <a:cs typeface="Times New Roman" panose="02020603050405020304" pitchFamily="18" charset="0"/>
              </a:rPr>
              <a:t>إمكانیة هروب الأسماك بسبب الثقوب التي قد تحصل في شباك القفص </a:t>
            </a:r>
          </a:p>
          <a:p>
            <a:pPr marL="0" indent="0" algn="r" rtl="1">
              <a:buNone/>
            </a:pPr>
            <a:r>
              <a:rPr lang="ar-MA" sz="1600" b="1" dirty="0" smtClean="0">
                <a:solidFill>
                  <a:srgbClr val="00B050"/>
                </a:solidFill>
                <a:latin typeface="Times New Roman" panose="02020603050405020304" pitchFamily="18" charset="0"/>
                <a:cs typeface="Times New Roman" panose="02020603050405020304" pitchFamily="18" charset="0"/>
              </a:rPr>
              <a:t>نمو الطحالب وغیرها من الكائنات المائیة على الشباك . مما يقلل من التهوية  كما يقلل من العمر الافتراضي للأقفاص  ، </a:t>
            </a:r>
          </a:p>
          <a:p>
            <a:pPr marL="0" indent="0" algn="r" rtl="1">
              <a:buNone/>
            </a:pPr>
            <a:r>
              <a:rPr lang="ar-MA" sz="1600" b="1" dirty="0" smtClean="0">
                <a:solidFill>
                  <a:srgbClr val="00B050"/>
                </a:solidFill>
                <a:latin typeface="Times New Roman" panose="02020603050405020304" pitchFamily="18" charset="0"/>
                <a:cs typeface="Times New Roman" panose="02020603050405020304" pitchFamily="18" charset="0"/>
              </a:rPr>
              <a:t>ـ  الاعتماد الكلي على الغذاء الصناعي .   مما يزيد من التكالیف الجارية</a:t>
            </a:r>
          </a:p>
          <a:p>
            <a:pPr marL="0" indent="0" algn="r" rtl="1">
              <a:buNone/>
            </a:pPr>
            <a:r>
              <a:rPr lang="ar-MA" sz="1600" b="1" dirty="0" smtClean="0">
                <a:solidFill>
                  <a:srgbClr val="00B050"/>
                </a:solidFill>
                <a:latin typeface="Times New Roman" panose="02020603050405020304" pitchFamily="18" charset="0"/>
                <a:cs typeface="Times New Roman" panose="02020603050405020304" pitchFamily="18" charset="0"/>
              </a:rPr>
              <a:t>مما ف ،  ـ الحاجة المستمرة لتنظیف الشباك والعناية بها مما يضيف جهدا  وعبئا  مالیا إضافیا على المشروع . </a:t>
            </a:r>
          </a:p>
          <a:p>
            <a:pPr marL="0" indent="0" algn="r" rtl="1">
              <a:buNone/>
            </a:pPr>
            <a:r>
              <a:rPr lang="ar-MA" sz="1600" b="1" dirty="0" smtClean="0">
                <a:solidFill>
                  <a:srgbClr val="00B050"/>
                </a:solidFill>
                <a:latin typeface="Times New Roman" panose="02020603050405020304" pitchFamily="18" charset="0"/>
                <a:cs typeface="Times New Roman" panose="02020603050405020304" pitchFamily="18" charset="0"/>
              </a:rPr>
              <a:t>ـ  فقد كمیات من الغذاء من خلال فتحات الشباك . ـ  عدم إمكانیة السیطرة على درجة حرارة الماء وبما يناسب نوع معین من الأسماك </a:t>
            </a:r>
            <a:endParaRPr lang="en-US" sz="1600" b="1" dirty="0" smtClean="0">
              <a:solidFill>
                <a:srgbClr val="00B050"/>
              </a:solidFill>
              <a:latin typeface="Times New Roman" panose="02020603050405020304" pitchFamily="18" charset="0"/>
              <a:cs typeface="Times New Roman" panose="02020603050405020304" pitchFamily="18" charset="0"/>
            </a:endParaRPr>
          </a:p>
          <a:p>
            <a:pPr marL="0" indent="0">
              <a:buNone/>
            </a:pPr>
            <a:endParaRPr lang="en-US" sz="1600" dirty="0">
              <a:solidFill>
                <a:srgbClr val="00B050"/>
              </a:solidFill>
            </a:endParaRPr>
          </a:p>
        </p:txBody>
      </p:sp>
      <p:sp>
        <p:nvSpPr>
          <p:cNvPr id="2" name="Title 1"/>
          <p:cNvSpPr>
            <a:spLocks noGrp="1"/>
          </p:cNvSpPr>
          <p:nvPr>
            <p:ph type="title"/>
          </p:nvPr>
        </p:nvSpPr>
        <p:spPr>
          <a:xfrm>
            <a:off x="838200" y="128642"/>
            <a:ext cx="10515600" cy="675399"/>
          </a:xfrm>
        </p:spPr>
        <p:txBody>
          <a:bodyPr>
            <a:normAutofit fontScale="90000"/>
          </a:bodyPr>
          <a:lstStyle/>
          <a:p>
            <a:pPr algn="ctr"/>
            <a:r>
              <a:rPr lang="ar-MA" b="1" dirty="0" smtClean="0">
                <a:solidFill>
                  <a:srgbClr val="FF0000"/>
                </a:solidFill>
                <a:latin typeface="Times New Roman" panose="02020603050405020304" pitchFamily="18" charset="0"/>
              </a:rPr>
              <a:t>التربية في الأقفاص العائمة</a:t>
            </a:r>
            <a:endParaRPr lang="en-US" dirty="0"/>
          </a:p>
        </p:txBody>
      </p:sp>
    </p:spTree>
    <p:extLst>
      <p:ext uri="{BB962C8B-B14F-4D97-AF65-F5344CB8AC3E}">
        <p14:creationId xmlns:p14="http://schemas.microsoft.com/office/powerpoint/2010/main" val="17775012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138</TotalTime>
  <Words>1303</Words>
  <Application>Microsoft Office PowerPoint</Application>
  <PresentationFormat>Custom</PresentationFormat>
  <Paragraphs>73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 انواع الاستزراع السمكي   </vt:lpstr>
      <vt:lpstr>انواع الاستزراع السمكي</vt:lpstr>
      <vt:lpstr>انواع الاستزراع السمكي</vt:lpstr>
      <vt:lpstr>أنواع أنظمة الاستزراع المكثف</vt:lpstr>
      <vt:lpstr>التربية في الأقفاص العائمة</vt:lpstr>
      <vt:lpstr>التربية في الأقفاص العائمة</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انواع الاستزراع السمكي</dc:title>
  <dc:creator>hp</dc:creator>
  <cp:lastModifiedBy>User</cp:lastModifiedBy>
  <cp:revision>19</cp:revision>
  <dcterms:created xsi:type="dcterms:W3CDTF">2023-04-04T21:29:24Z</dcterms:created>
  <dcterms:modified xsi:type="dcterms:W3CDTF">2023-04-05T06:53:40Z</dcterms:modified>
</cp:coreProperties>
</file>