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4411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DAA0-CBF6-4EF5-870E-40CE4131E9E3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389E7-A6A8-4230-9405-01F489012D4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DAA0-CBF6-4EF5-870E-40CE4131E9E3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389E7-A6A8-4230-9405-01F489012D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DAA0-CBF6-4EF5-870E-40CE4131E9E3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389E7-A6A8-4230-9405-01F489012D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DAA0-CBF6-4EF5-870E-40CE4131E9E3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389E7-A6A8-4230-9405-01F489012D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DAA0-CBF6-4EF5-870E-40CE4131E9E3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389E7-A6A8-4230-9405-01F489012D4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DAA0-CBF6-4EF5-870E-40CE4131E9E3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389E7-A6A8-4230-9405-01F489012D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DAA0-CBF6-4EF5-870E-40CE4131E9E3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389E7-A6A8-4230-9405-01F489012D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DAA0-CBF6-4EF5-870E-40CE4131E9E3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389E7-A6A8-4230-9405-01F489012D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DAA0-CBF6-4EF5-870E-40CE4131E9E3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389E7-A6A8-4230-9405-01F489012D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DAA0-CBF6-4EF5-870E-40CE4131E9E3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389E7-A6A8-4230-9405-01F489012D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DAA0-CBF6-4EF5-870E-40CE4131E9E3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FB389E7-A6A8-4230-9405-01F489012D4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92DAA0-CBF6-4EF5-870E-40CE4131E9E3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B389E7-A6A8-4230-9405-01F489012D48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76200"/>
            <a:ext cx="4648200" cy="762000"/>
          </a:xfrm>
        </p:spPr>
        <p:txBody>
          <a:bodyPr>
            <a:normAutofit/>
          </a:bodyPr>
          <a:lstStyle/>
          <a:p>
            <a:r>
              <a:rPr lang="ar-EG" sz="2800" b="1" dirty="0" smtClean="0">
                <a:solidFill>
                  <a:srgbClr val="FF0000"/>
                </a:solidFill>
              </a:rPr>
              <a:t>ت- تغذية الأسماك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715000"/>
          </a:xfrm>
        </p:spPr>
        <p:txBody>
          <a:bodyPr>
            <a:normAutofit fontScale="85000" lnSpcReduction="20000"/>
          </a:bodyPr>
          <a:lstStyle/>
          <a:p>
            <a:pPr marL="0" lvl="2" indent="6350" algn="r" rtl="1">
              <a:buFont typeface="Wingdings" pitchFamily="2" charset="2"/>
              <a:buChar char="v"/>
            </a:pPr>
            <a:r>
              <a:rPr lang="ar-EG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الوقت المناسب لاضافة العلائق في المزارع السمكية :</a:t>
            </a:r>
            <a:endParaRPr lang="en-US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EG" sz="2000" b="1" dirty="0" smtClean="0">
                <a:latin typeface="Times New Roman" pitchFamily="18" charset="0"/>
                <a:cs typeface="Times New Roman" pitchFamily="18" charset="0"/>
              </a:rPr>
              <a:t>• يرتبط الوقت المناسب لتقديم الغذاء مع معدلات الأوكسجين في الماء لذلك يجب تقديم الغذاء بعد شروق الشمس أي في حوالي السابعة صباحا.</a:t>
            </a:r>
          </a:p>
          <a:p>
            <a:pPr marL="0" indent="0" algn="r" rtl="1">
              <a:buNone/>
            </a:pPr>
            <a:r>
              <a:rPr lang="ar-EG" sz="2000" b="1" dirty="0" smtClean="0">
                <a:latin typeface="Times New Roman" pitchFamily="18" charset="0"/>
                <a:cs typeface="Times New Roman" pitchFamily="18" charset="0"/>
              </a:rPr>
              <a:t>• يجب التوقف عن مد الأسماك بالعلف عند ارتفاع درجة الحرارة عن 35م وعند انخفاض درجات الحرارة فقط.</a:t>
            </a:r>
          </a:p>
          <a:p>
            <a:pPr marL="0" indent="0" algn="r" rtl="1">
              <a:buNone/>
            </a:pPr>
            <a:r>
              <a:rPr lang="ar-EG" sz="2000" b="1" dirty="0" smtClean="0">
                <a:latin typeface="Times New Roman" pitchFamily="18" charset="0"/>
                <a:cs typeface="Times New Roman" pitchFamily="18" charset="0"/>
              </a:rPr>
              <a:t>• كمية الغذاء المستهلكة من قبل الأسماك ترتبط مع درجة الحرارة - نوع السمكة- عمر السمكة و حجمها - نوعية المياه - مستوى الطاقة في العليقة.</a:t>
            </a:r>
          </a:p>
          <a:p>
            <a:pPr algn="r" rtl="1">
              <a:buFont typeface="Wingdings" pitchFamily="2" charset="2"/>
              <a:buChar char="Ø"/>
            </a:pPr>
            <a:r>
              <a:rPr lang="ar-EG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تتوقف الاحتياجات الغذائية للأسماك على عدة عوامل هي :</a:t>
            </a:r>
          </a:p>
          <a:p>
            <a:pPr algn="r" rtl="1">
              <a:buFont typeface="Arial" charset="0"/>
              <a:buChar char="•"/>
            </a:pPr>
            <a:r>
              <a:rPr lang="ar-EG" sz="2000" b="1" dirty="0" smtClean="0">
                <a:latin typeface="Times New Roman" pitchFamily="18" charset="0"/>
                <a:cs typeface="Times New Roman" pitchFamily="18" charset="0"/>
              </a:rPr>
              <a:t>نوع السمكة</a:t>
            </a:r>
          </a:p>
          <a:p>
            <a:pPr marL="0" indent="0" algn="r" rtl="1">
              <a:buNone/>
            </a:pPr>
            <a:r>
              <a:rPr lang="ar-EG" sz="2000" b="1" dirty="0" smtClean="0">
                <a:latin typeface="Times New Roman" pitchFamily="18" charset="0"/>
                <a:cs typeface="Times New Roman" pitchFamily="18" charset="0"/>
              </a:rPr>
              <a:t>* عمر السمكة و حجمها.</a:t>
            </a:r>
          </a:p>
          <a:p>
            <a:pPr marL="0" indent="0" algn="r" rtl="1">
              <a:buFont typeface="Arial" charset="0"/>
              <a:buChar char="•"/>
            </a:pPr>
            <a:r>
              <a:rPr lang="ar-EG" sz="2000" b="1" dirty="0" smtClean="0">
                <a:latin typeface="Times New Roman" pitchFamily="18" charset="0"/>
                <a:cs typeface="Times New Roman" pitchFamily="18" charset="0"/>
              </a:rPr>
              <a:t>درجة الحرارة الظروف البيئية المحيطة. </a:t>
            </a:r>
          </a:p>
          <a:p>
            <a:pPr marL="0" indent="0" algn="r" rtl="1">
              <a:buFont typeface="Arial" charset="0"/>
              <a:buChar char="•"/>
            </a:pPr>
            <a:r>
              <a:rPr lang="ar-EG" sz="2000" b="1" dirty="0" smtClean="0">
                <a:latin typeface="Times New Roman" pitchFamily="18" charset="0"/>
                <a:cs typeface="Times New Roman" pitchFamily="18" charset="0"/>
              </a:rPr>
              <a:t> * درجة الحرارة.</a:t>
            </a:r>
          </a:p>
          <a:p>
            <a:pPr marL="0" indent="0" algn="r" rtl="1">
              <a:buNone/>
            </a:pPr>
            <a:r>
              <a:rPr lang="ar-EG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2- التغذية الآلية:</a:t>
            </a:r>
          </a:p>
          <a:p>
            <a:pPr marL="0" indent="0" algn="r" rtl="1">
              <a:buNone/>
            </a:pPr>
            <a:r>
              <a:rPr lang="ar-EG" sz="2200" b="1" dirty="0" smtClean="0">
                <a:latin typeface="Times New Roman" pitchFamily="18" charset="0"/>
                <a:cs typeface="Times New Roman" pitchFamily="18" charset="0"/>
              </a:rPr>
              <a:t>تستخدم </a:t>
            </a:r>
            <a:r>
              <a:rPr lang="ar-EG" sz="2200" b="1" dirty="0">
                <a:latin typeface="Times New Roman" pitchFamily="18" charset="0"/>
                <a:cs typeface="Times New Roman" pitchFamily="18" charset="0"/>
              </a:rPr>
              <a:t>هذه الطريقة في النظام المكثف لتربية الأسماك، ويتم </a:t>
            </a:r>
            <a:r>
              <a:rPr lang="ar-EG" sz="2200" b="1" dirty="0" smtClean="0">
                <a:latin typeface="Times New Roman" pitchFamily="18" charset="0"/>
                <a:cs typeface="Times New Roman" pitchFamily="18" charset="0"/>
              </a:rPr>
              <a:t>ذلك باستخدام </a:t>
            </a:r>
            <a:r>
              <a:rPr lang="ar-EG" sz="2200" b="1" dirty="0">
                <a:latin typeface="Times New Roman" pitchFamily="18" charset="0"/>
                <a:cs typeface="Times New Roman" pitchFamily="18" charset="0"/>
              </a:rPr>
              <a:t>المغذيات الآلية التي تقوم بتوزيع ونثر العليقة في المياه بصوره آلية </a:t>
            </a:r>
            <a:r>
              <a:rPr lang="ar-EG" sz="2200" b="1" dirty="0" smtClean="0">
                <a:latin typeface="Times New Roman" pitchFamily="18" charset="0"/>
                <a:cs typeface="Times New Roman" pitchFamily="18" charset="0"/>
              </a:rPr>
              <a:t>أو حسب </a:t>
            </a:r>
            <a:r>
              <a:rPr lang="ar-EG" sz="2200" b="1" dirty="0">
                <a:latin typeface="Times New Roman" pitchFamily="18" charset="0"/>
                <a:cs typeface="Times New Roman" pitchFamily="18" charset="0"/>
              </a:rPr>
              <a:t>الطلب كما هو الحال في بعض أنواعها.</a:t>
            </a:r>
          </a:p>
          <a:p>
            <a:pPr algn="r" rtl="1">
              <a:buFont typeface="Wingdings" pitchFamily="2" charset="2"/>
              <a:buChar char="v"/>
            </a:pPr>
            <a:r>
              <a:rPr lang="ar-EG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انواع </a:t>
            </a:r>
            <a:r>
              <a:rPr lang="ar-EG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الاعلاف :</a:t>
            </a:r>
          </a:p>
          <a:p>
            <a:pPr marL="0" indent="0" algn="r" rtl="1">
              <a:buNone/>
            </a:pPr>
            <a:r>
              <a:rPr lang="ar-EG" sz="22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1-أعلاف </a:t>
            </a:r>
            <a:r>
              <a:rPr lang="ar-EG" sz="2200" b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طافية : </a:t>
            </a:r>
            <a:r>
              <a:rPr lang="ar-EG" sz="2200" b="1" dirty="0">
                <a:latin typeface="Times New Roman" pitchFamily="18" charset="0"/>
                <a:cs typeface="Times New Roman" pitchFamily="18" charset="0"/>
              </a:rPr>
              <a:t>هي عبارة عن </a:t>
            </a:r>
            <a:r>
              <a:rPr lang="ar-EG" sz="2200" b="1" dirty="0" smtClean="0">
                <a:latin typeface="Times New Roman" pitchFamily="18" charset="0"/>
                <a:cs typeface="Times New Roman" pitchFamily="18" charset="0"/>
              </a:rPr>
              <a:t>حبيبات (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(pellets</a:t>
            </a:r>
            <a:r>
              <a:rPr lang="ar-EG" sz="2200" b="1" dirty="0" smtClean="0">
                <a:latin typeface="Times New Roman" pitchFamily="18" charset="0"/>
                <a:cs typeface="Times New Roman" pitchFamily="18" charset="0"/>
              </a:rPr>
              <a:t> على سطح الحوض. </a:t>
            </a: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>
              <a:buFont typeface="Wingdings" pitchFamily="2" charset="2"/>
              <a:buChar char="v"/>
            </a:pPr>
            <a:r>
              <a:rPr lang="ar-EG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مميزات </a:t>
            </a:r>
            <a:r>
              <a:rPr lang="ar-EG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الاعلاف الطافية :</a:t>
            </a:r>
          </a:p>
          <a:p>
            <a:pPr marL="0" indent="0" algn="r" rtl="1">
              <a:buNone/>
            </a:pPr>
            <a:r>
              <a:rPr lang="ar-EG" sz="22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ar-EG" sz="2200" b="1" dirty="0">
                <a:latin typeface="Times New Roman" pitchFamily="18" charset="0"/>
                <a:cs typeface="Times New Roman" pitchFamily="18" charset="0"/>
              </a:rPr>
              <a:t>تجنب التغذية </a:t>
            </a:r>
            <a:r>
              <a:rPr lang="ar-EG" sz="2200" b="1" dirty="0" smtClean="0">
                <a:latin typeface="Times New Roman" pitchFamily="18" charset="0"/>
                <a:cs typeface="Times New Roman" pitchFamily="18" charset="0"/>
              </a:rPr>
              <a:t>الز</a:t>
            </a:r>
            <a:r>
              <a:rPr lang="ar-EG" sz="2200" b="1" dirty="0">
                <a:latin typeface="Times New Roman" pitchFamily="18" charset="0"/>
                <a:cs typeface="Times New Roman" pitchFamily="18" charset="0"/>
              </a:rPr>
              <a:t>ا</a:t>
            </a:r>
            <a:r>
              <a:rPr lang="ar-EG" sz="2200" b="1" dirty="0" smtClean="0">
                <a:latin typeface="Times New Roman" pitchFamily="18" charset="0"/>
                <a:cs typeface="Times New Roman" pitchFamily="18" charset="0"/>
              </a:rPr>
              <a:t>ئدة </a:t>
            </a:r>
            <a:r>
              <a:rPr lang="ar-EG" sz="2200" b="1" dirty="0">
                <a:latin typeface="Times New Roman" pitchFamily="18" charset="0"/>
                <a:cs typeface="Times New Roman" pitchFamily="18" charset="0"/>
              </a:rPr>
              <a:t>حيث ان الاعلاف التى تتناولها الاسماك تظل طافية </a:t>
            </a:r>
            <a:r>
              <a:rPr lang="ar-EG" sz="2200" b="1" dirty="0" smtClean="0">
                <a:latin typeface="Times New Roman" pitchFamily="18" charset="0"/>
                <a:cs typeface="Times New Roman" pitchFamily="18" charset="0"/>
              </a:rPr>
              <a:t>على السطح </a:t>
            </a:r>
            <a:r>
              <a:rPr lang="ar-EG" sz="2200" b="1" dirty="0">
                <a:latin typeface="Times New Roman" pitchFamily="18" charset="0"/>
                <a:cs typeface="Times New Roman" pitchFamily="18" charset="0"/>
              </a:rPr>
              <a:t>و بذلك يتم حساب وتعديل كميات الغذاء </a:t>
            </a:r>
            <a:r>
              <a:rPr lang="ar-EG" sz="2200" b="1" dirty="0" smtClean="0">
                <a:latin typeface="Times New Roman" pitchFamily="18" charset="0"/>
                <a:cs typeface="Times New Roman" pitchFamily="18" charset="0"/>
              </a:rPr>
              <a:t>باستمرار </a:t>
            </a:r>
            <a:r>
              <a:rPr lang="ar-EG" sz="2200" b="1" dirty="0">
                <a:latin typeface="Times New Roman" pitchFamily="18" charset="0"/>
                <a:cs typeface="Times New Roman" pitchFamily="18" charset="0"/>
              </a:rPr>
              <a:t>لتقليل الغذاء </a:t>
            </a:r>
            <a:r>
              <a:rPr lang="ar-EG" sz="2200" b="1" dirty="0" smtClean="0">
                <a:latin typeface="Times New Roman" pitchFamily="18" charset="0"/>
                <a:cs typeface="Times New Roman" pitchFamily="18" charset="0"/>
              </a:rPr>
              <a:t>الزائد </a:t>
            </a:r>
            <a:r>
              <a:rPr lang="ar-EG" sz="22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r">
              <a:buNone/>
            </a:pPr>
            <a:r>
              <a:rPr lang="ar-EG" sz="2200" b="1" dirty="0">
                <a:latin typeface="Times New Roman" pitchFamily="18" charset="0"/>
                <a:cs typeface="Times New Roman" pitchFamily="18" charset="0"/>
              </a:rPr>
              <a:t>- الاعلاف الطافية تظل محتفظة بقوامها لمدة 24 ساعة </a:t>
            </a:r>
            <a:r>
              <a:rPr lang="ar-EG" sz="2000" b="1" dirty="0"/>
              <a:t>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48" y="2286000"/>
            <a:ext cx="1921452" cy="1600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286000"/>
            <a:ext cx="184785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4171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152400"/>
            <a:ext cx="5486400" cy="533400"/>
          </a:xfrm>
        </p:spPr>
        <p:txBody>
          <a:bodyPr>
            <a:normAutofit/>
          </a:bodyPr>
          <a:lstStyle/>
          <a:p>
            <a:pPr algn="ctr"/>
            <a:r>
              <a:rPr lang="ar-EG" sz="2800" b="1" dirty="0" smtClean="0">
                <a:solidFill>
                  <a:srgbClr val="FF0000"/>
                </a:solidFill>
              </a:rPr>
              <a:t>ت- تغذية الأسماك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6096000"/>
          </a:xfrm>
        </p:spPr>
        <p:txBody>
          <a:bodyPr>
            <a:no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EG" sz="1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عيوب الاعلاف الطافية :</a:t>
            </a:r>
          </a:p>
          <a:p>
            <a:pPr marL="0" indent="0" algn="r" rtl="1">
              <a:buNone/>
            </a:pPr>
            <a:r>
              <a:rPr lang="ar-EG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EG" sz="1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الأعلاف تتعرض لمشكلة الرياح التي تهب على الاحواض وتجمع الاعلاف الطافية في احد اركان البركة مما يجعلها غير متاحة لبعض الاسماك.</a:t>
            </a:r>
          </a:p>
          <a:p>
            <a:pPr marL="0" indent="0" algn="r">
              <a:buNone/>
            </a:pPr>
            <a:r>
              <a:rPr lang="ar-EG" sz="1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بعض الأسماك لا تستطيع التغذية على الاعلاف الطافية.</a:t>
            </a:r>
          </a:p>
          <a:p>
            <a:pPr marL="0" indent="0" algn="r">
              <a:buNone/>
            </a:pPr>
            <a:r>
              <a:rPr lang="ar-EG" sz="1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عرضة الأعلاف الطافية للأكل من قبل الطيور.</a:t>
            </a:r>
          </a:p>
          <a:p>
            <a:pPr marL="0" indent="0" algn="r" rtl="1">
              <a:buNone/>
            </a:pPr>
            <a:r>
              <a:rPr lang="ar-EG" sz="1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2- أعلاف غاطسة : </a:t>
            </a:r>
            <a:r>
              <a:rPr lang="ar-EG" sz="1800" b="1" dirty="0" smtClean="0">
                <a:latin typeface="Times New Roman" pitchFamily="18" charset="0"/>
                <a:cs typeface="Times New Roman" pitchFamily="18" charset="0"/>
              </a:rPr>
              <a:t>وهو عبارة عن العلف المجروش الذى يتم نثره على سطح الماء و يستقر في قاع الحوض.</a:t>
            </a:r>
          </a:p>
          <a:p>
            <a:pPr marL="0" indent="0" algn="r">
              <a:buNone/>
            </a:pPr>
            <a:r>
              <a:rPr lang="ar-EG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مميزات الاعلاف الغاطسة :</a:t>
            </a:r>
          </a:p>
          <a:p>
            <a:pPr marL="0" indent="0" algn="r">
              <a:buNone/>
            </a:pPr>
            <a:r>
              <a:rPr lang="ar-EG" sz="1800" b="1" dirty="0" smtClean="0">
                <a:latin typeface="Times New Roman" pitchFamily="18" charset="0"/>
                <a:cs typeface="Times New Roman" pitchFamily="18" charset="0"/>
              </a:rPr>
              <a:t>- تكاليف تصنيعها اقل من الطافية.</a:t>
            </a:r>
          </a:p>
          <a:p>
            <a:pPr marL="0" indent="0" algn="r">
              <a:buNone/>
            </a:pPr>
            <a:r>
              <a:rPr lang="ar-EG" sz="1800" b="1" dirty="0" smtClean="0">
                <a:latin typeface="Times New Roman" pitchFamily="18" charset="0"/>
                <a:cs typeface="Times New Roman" pitchFamily="18" charset="0"/>
              </a:rPr>
              <a:t>- لا تتعرض لمشاكل الرياح.</a:t>
            </a:r>
          </a:p>
          <a:p>
            <a:pPr marL="0" indent="0" algn="r">
              <a:buNone/>
            </a:pPr>
            <a:r>
              <a:rPr lang="ar-EG" sz="1800" b="1" dirty="0" smtClean="0">
                <a:latin typeface="Times New Roman" pitchFamily="18" charset="0"/>
                <a:cs typeface="Times New Roman" pitchFamily="18" charset="0"/>
              </a:rPr>
              <a:t>-غير معرضة للأكل من قبل الطيور.</a:t>
            </a:r>
          </a:p>
          <a:p>
            <a:pPr marL="0" indent="0" algn="r">
              <a:buNone/>
            </a:pPr>
            <a:r>
              <a:rPr lang="ar-EG" sz="1800" b="1" dirty="0" smtClean="0">
                <a:latin typeface="Times New Roman" pitchFamily="18" charset="0"/>
                <a:cs typeface="Times New Roman" pitchFamily="18" charset="0"/>
              </a:rPr>
              <a:t>عيوب الاعلاف الغاطسة :</a:t>
            </a:r>
          </a:p>
          <a:p>
            <a:pPr algn="r">
              <a:buFontTx/>
              <a:buChar char="-"/>
            </a:pPr>
            <a:r>
              <a:rPr lang="ar-EG" sz="1800" b="1" dirty="0" smtClean="0">
                <a:latin typeface="Times New Roman" pitchFamily="18" charset="0"/>
                <a:cs typeface="Times New Roman" pitchFamily="18" charset="0"/>
              </a:rPr>
              <a:t>تتحلل و تغوص خلال ساعات قليلة و قد تؤثر سلبا على جودة المياه .</a:t>
            </a:r>
          </a:p>
          <a:p>
            <a:pPr algn="r" rtl="1">
              <a:buFont typeface="Wingdings" pitchFamily="2" charset="2"/>
              <a:buChar char="v"/>
            </a:pPr>
            <a:r>
              <a:rPr lang="ar-EG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البدائل الغذائية للأسماك :</a:t>
            </a:r>
          </a:p>
          <a:p>
            <a:pPr marL="0" indent="0" algn="r" rtl="1">
              <a:buNone/>
            </a:pPr>
            <a:r>
              <a:rPr lang="ar-EG" sz="1800" b="1" dirty="0" smtClean="0">
                <a:latin typeface="Times New Roman" pitchFamily="18" charset="0"/>
                <a:cs typeface="Times New Roman" pitchFamily="18" charset="0"/>
              </a:rPr>
              <a:t>- تعتبر </a:t>
            </a:r>
            <a:r>
              <a:rPr lang="ar-EG" sz="1800" b="1" dirty="0">
                <a:latin typeface="Times New Roman" pitchFamily="18" charset="0"/>
                <a:cs typeface="Times New Roman" pitchFamily="18" charset="0"/>
              </a:rPr>
              <a:t>أحد الحلول للتغلب على مشكلة ارتفاع أسعار تكوين العلا </a:t>
            </a:r>
            <a:r>
              <a:rPr lang="ar-EG" sz="1800" b="1" dirty="0" smtClean="0">
                <a:latin typeface="Times New Roman" pitchFamily="18" charset="0"/>
                <a:cs typeface="Times New Roman" pitchFamily="18" charset="0"/>
              </a:rPr>
              <a:t>ئق الصناعية </a:t>
            </a:r>
            <a:r>
              <a:rPr lang="ar-EG" sz="1800" b="1" dirty="0">
                <a:latin typeface="Times New Roman" pitchFamily="18" charset="0"/>
                <a:cs typeface="Times New Roman" pitchFamily="18" charset="0"/>
              </a:rPr>
              <a:t>لتغذية الأسماك في ظل ارتفاع مكونات الأعلاف الصناعية، </a:t>
            </a:r>
            <a:r>
              <a:rPr lang="ar-EG" sz="1800" b="1" dirty="0" smtClean="0">
                <a:latin typeface="Times New Roman" pitchFamily="18" charset="0"/>
                <a:cs typeface="Times New Roman" pitchFamily="18" charset="0"/>
              </a:rPr>
              <a:t>وبالتالي ينعكس </a:t>
            </a:r>
            <a:r>
              <a:rPr lang="ar-EG" sz="1800" b="1" dirty="0">
                <a:latin typeface="Times New Roman" pitchFamily="18" charset="0"/>
                <a:cs typeface="Times New Roman" pitchFamily="18" charset="0"/>
              </a:rPr>
              <a:t>ذلك على ارتفاع أسعار البروتين الحيواني ونقص المستهلك منه وانخفاض</a:t>
            </a:r>
          </a:p>
          <a:p>
            <a:pPr marL="0" indent="0" algn="r" rtl="1">
              <a:buNone/>
            </a:pPr>
            <a:r>
              <a:rPr lang="ar-EG" sz="1800" b="1" dirty="0" smtClean="0">
                <a:latin typeface="Times New Roman" pitchFamily="18" charset="0"/>
                <a:cs typeface="Times New Roman" pitchFamily="18" charset="0"/>
              </a:rPr>
              <a:t>الدخل </a:t>
            </a:r>
            <a:r>
              <a:rPr lang="ar-EG" sz="1800" b="1" dirty="0">
                <a:latin typeface="Times New Roman" pitchFamily="18" charset="0"/>
                <a:cs typeface="Times New Roman" pitchFamily="18" charset="0"/>
              </a:rPr>
              <a:t>القومي حيث تعتمد </a:t>
            </a:r>
            <a:r>
              <a:rPr lang="ar-EG" sz="1800" b="1" dirty="0" smtClean="0">
                <a:latin typeface="Times New Roman" pitchFamily="18" charset="0"/>
                <a:cs typeface="Times New Roman" pitchFamily="18" charset="0"/>
              </a:rPr>
              <a:t>المزارع </a:t>
            </a:r>
            <a:r>
              <a:rPr lang="ar-EG" sz="1800" b="1" dirty="0">
                <a:latin typeface="Times New Roman" pitchFamily="18" charset="0"/>
                <a:cs typeface="Times New Roman" pitchFamily="18" charset="0"/>
              </a:rPr>
              <a:t>السمكية في إنتاجها على أكثر من 50 % </a:t>
            </a:r>
            <a:r>
              <a:rPr lang="ar-EG" sz="1800" b="1" dirty="0" smtClean="0">
                <a:latin typeface="Times New Roman" pitchFamily="18" charset="0"/>
                <a:cs typeface="Times New Roman" pitchFamily="18" charset="0"/>
              </a:rPr>
              <a:t>من التكلفة </a:t>
            </a:r>
            <a:r>
              <a:rPr lang="ar-EG" sz="1800" b="1" dirty="0">
                <a:latin typeface="Times New Roman" pitchFamily="18" charset="0"/>
                <a:cs typeface="Times New Roman" pitchFamily="18" charset="0"/>
              </a:rPr>
              <a:t>الإنتاجية على العلائق الصناعية، ولذا فان الأسلوب الأمثل لحل </a:t>
            </a:r>
            <a:r>
              <a:rPr lang="ar-EG" sz="1800" b="1" dirty="0" smtClean="0">
                <a:latin typeface="Times New Roman" pitchFamily="18" charset="0"/>
                <a:cs typeface="Times New Roman" pitchFamily="18" charset="0"/>
              </a:rPr>
              <a:t>مشكلة نقص </a:t>
            </a:r>
            <a:r>
              <a:rPr lang="ar-EG" sz="1800" b="1" dirty="0">
                <a:latin typeface="Times New Roman" pitchFamily="18" charset="0"/>
                <a:cs typeface="Times New Roman" pitchFamily="18" charset="0"/>
              </a:rPr>
              <a:t>الغذاء هي الاعتماد على تصنيع بدائل آمنة من تلك المخلفات الز ا رعية. </a:t>
            </a:r>
            <a:r>
              <a:rPr lang="ar-EG" sz="1800" b="1" dirty="0" smtClean="0">
                <a:latin typeface="Times New Roman" pitchFamily="18" charset="0"/>
                <a:cs typeface="Times New Roman" pitchFamily="18" charset="0"/>
              </a:rPr>
              <a:t>كما انه </a:t>
            </a:r>
            <a:r>
              <a:rPr lang="ar-EG" sz="1800" b="1" dirty="0">
                <a:latin typeface="Times New Roman" pitchFamily="18" charset="0"/>
                <a:cs typeface="Times New Roman" pitchFamily="18" charset="0"/>
              </a:rPr>
              <a:t>يمكن استخدامها كمخصبات عضوية بعد </a:t>
            </a:r>
            <a:r>
              <a:rPr lang="ar-EG" sz="1800" b="1" dirty="0" smtClean="0">
                <a:latin typeface="Times New Roman" pitchFamily="18" charset="0"/>
                <a:cs typeface="Times New Roman" pitchFamily="18" charset="0"/>
              </a:rPr>
              <a:t>إجراء </a:t>
            </a:r>
            <a:r>
              <a:rPr lang="ar-EG" sz="1800" b="1" dirty="0">
                <a:latin typeface="Times New Roman" pitchFamily="18" charset="0"/>
                <a:cs typeface="Times New Roman" pitchFamily="18" charset="0"/>
              </a:rPr>
              <a:t>بعض المعاملات </a:t>
            </a:r>
            <a:r>
              <a:rPr lang="ar-EG" sz="1800" b="1" dirty="0" smtClean="0">
                <a:latin typeface="Times New Roman" pitchFamily="18" charset="0"/>
                <a:cs typeface="Times New Roman" pitchFamily="18" charset="0"/>
              </a:rPr>
              <a:t>الميكانيكية والبيولوجية </a:t>
            </a:r>
            <a:r>
              <a:rPr lang="ar-EG" sz="1800" b="1" dirty="0">
                <a:latin typeface="Times New Roman" pitchFamily="18" charset="0"/>
                <a:cs typeface="Times New Roman" pitchFamily="18" charset="0"/>
              </a:rPr>
              <a:t>لها لرفع قيمتها الغذائية وسهولة الاستفادة منها في إنتاج </a:t>
            </a:r>
            <a:r>
              <a:rPr lang="ar-EG" sz="1800" b="1" dirty="0" smtClean="0">
                <a:latin typeface="Times New Roman" pitchFamily="18" charset="0"/>
                <a:cs typeface="Times New Roman" pitchFamily="18" charset="0"/>
              </a:rPr>
              <a:t>الكائنات النباتية </a:t>
            </a:r>
            <a:r>
              <a:rPr lang="ar-EG" sz="1800" b="1" dirty="0">
                <a:latin typeface="Times New Roman" pitchFamily="18" charset="0"/>
                <a:cs typeface="Times New Roman" pitchFamily="18" charset="0"/>
              </a:rPr>
              <a:t>والحيوانية اللازمة لتغذية الأسماك مما يؤدى إلى تقليل تكاليف </a:t>
            </a:r>
            <a:r>
              <a:rPr lang="ar-EG" sz="1800" b="1" dirty="0" smtClean="0">
                <a:latin typeface="Times New Roman" pitchFamily="18" charset="0"/>
                <a:cs typeface="Times New Roman" pitchFamily="18" charset="0"/>
              </a:rPr>
              <a:t>الإنتاج وحماية </a:t>
            </a:r>
            <a:r>
              <a:rPr lang="ar-EG" sz="1800" b="1" dirty="0">
                <a:latin typeface="Times New Roman" pitchFamily="18" charset="0"/>
                <a:cs typeface="Times New Roman" pitchFamily="18" charset="0"/>
              </a:rPr>
              <a:t>البيئة من التلوث .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69" y="2590800"/>
            <a:ext cx="2905125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505075"/>
            <a:ext cx="2762250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1700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ar-EG" dirty="0" smtClean="0"/>
              <a:t>ا</a:t>
            </a:r>
            <a:r>
              <a:rPr lang="ar-EG" sz="3100" b="1" dirty="0" smtClean="0">
                <a:solidFill>
                  <a:srgbClr val="44116F"/>
                </a:solidFill>
                <a:latin typeface="Times New Roman" pitchFamily="18" charset="0"/>
                <a:cs typeface="Times New Roman" pitchFamily="18" charset="0"/>
              </a:rPr>
              <a:t>لشروط الواجب </a:t>
            </a:r>
            <a:r>
              <a:rPr lang="ar-EG" sz="3100" b="1" dirty="0" smtClean="0">
                <a:solidFill>
                  <a:srgbClr val="44116F"/>
                </a:solidFill>
                <a:latin typeface="Times New Roman" pitchFamily="18" charset="0"/>
                <a:cs typeface="Times New Roman" pitchFamily="18" charset="0"/>
              </a:rPr>
              <a:t>تو</a:t>
            </a:r>
            <a:r>
              <a:rPr lang="ar-MA" sz="3100" b="1" dirty="0" smtClean="0">
                <a:solidFill>
                  <a:srgbClr val="44116F"/>
                </a:solidFill>
                <a:latin typeface="Times New Roman" pitchFamily="18" charset="0"/>
                <a:cs typeface="Times New Roman" pitchFamily="18" charset="0"/>
              </a:rPr>
              <a:t>ا</a:t>
            </a:r>
            <a:r>
              <a:rPr lang="ar-EG" sz="3100" b="1" dirty="0" smtClean="0">
                <a:solidFill>
                  <a:srgbClr val="44116F"/>
                </a:solidFill>
                <a:latin typeface="Times New Roman" pitchFamily="18" charset="0"/>
                <a:cs typeface="Times New Roman" pitchFamily="18" charset="0"/>
              </a:rPr>
              <a:t>فرها </a:t>
            </a:r>
            <a:r>
              <a:rPr lang="ar-EG" sz="3100" b="1" dirty="0" smtClean="0">
                <a:solidFill>
                  <a:srgbClr val="44116F"/>
                </a:solidFill>
                <a:latin typeface="Times New Roman" pitchFamily="18" charset="0"/>
                <a:cs typeface="Times New Roman" pitchFamily="18" charset="0"/>
              </a:rPr>
              <a:t>في أسماك الإستزراع</a:t>
            </a:r>
            <a:endParaRPr lang="en-US" sz="3100" b="1" dirty="0">
              <a:solidFill>
                <a:srgbClr val="44116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839200" cy="609600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EG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يجب ان تتميز الاسماك التي تتم عملية </a:t>
            </a:r>
            <a:r>
              <a:rPr lang="ar-EG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استزارعها </a:t>
            </a:r>
            <a:r>
              <a:rPr lang="ar-EG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في </a:t>
            </a:r>
            <a:r>
              <a:rPr lang="ar-EG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المزارع </a:t>
            </a:r>
            <a:r>
              <a:rPr lang="ar-EG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السمكية بالتالي:</a:t>
            </a:r>
          </a:p>
          <a:p>
            <a:pPr marL="0" indent="0" algn="r">
              <a:buNone/>
            </a:pPr>
            <a:r>
              <a:rPr lang="ar-EG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ar-EG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سرعة </a:t>
            </a:r>
            <a:r>
              <a:rPr lang="ar-EG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النمو:</a:t>
            </a:r>
            <a:endParaRPr lang="ar-EG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EG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يجب </a:t>
            </a:r>
            <a:r>
              <a:rPr lang="ar-EG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أن تتميز اسماك </a:t>
            </a:r>
            <a:r>
              <a:rPr lang="ar-EG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الاستزراع </a:t>
            </a:r>
            <a:r>
              <a:rPr lang="ar-EG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السمكي بسرعة النمو حتى تصل </a:t>
            </a:r>
            <a:r>
              <a:rPr lang="ar-EG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الى الحجم </a:t>
            </a:r>
            <a:r>
              <a:rPr lang="ar-EG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التسويقي المطلوب في فترة زمنية قصيرة، فالأسماك بطيئة النمو تعتبر </a:t>
            </a:r>
            <a:r>
              <a:rPr lang="ar-EG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مكلفا اقتصاديا</a:t>
            </a:r>
            <a:r>
              <a:rPr lang="ar-EG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، بالإضافة الى وجود الاسماك في المزرعة مدة طويلة يعرضها الى </a:t>
            </a:r>
            <a:r>
              <a:rPr lang="ar-EG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الاصابة بالأمراض </a:t>
            </a:r>
            <a:r>
              <a:rPr lang="ar-EG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r">
              <a:buNone/>
            </a:pPr>
            <a:r>
              <a:rPr lang="ar-EG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2- القابلية </a:t>
            </a:r>
            <a:r>
              <a:rPr lang="ar-EG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للتسمين</a:t>
            </a:r>
          </a:p>
          <a:p>
            <a:pPr marL="0" indent="0" algn="r" rtl="1">
              <a:buNone/>
            </a:pPr>
            <a:r>
              <a:rPr lang="ar-EG" sz="20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- يجب </a:t>
            </a:r>
            <a:r>
              <a:rPr lang="ar-EG" sz="2000" b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ان تتميز اسماك </a:t>
            </a:r>
            <a:r>
              <a:rPr lang="ar-EG" sz="20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الاستزراع </a:t>
            </a:r>
            <a:r>
              <a:rPr lang="ar-EG" sz="2000" b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السمكي بالاستجابة للتغذية على </a:t>
            </a:r>
            <a:r>
              <a:rPr lang="ar-EG" sz="20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العلائق المصنعة </a:t>
            </a:r>
            <a:r>
              <a:rPr lang="ar-EG" sz="2000" b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وهذا يساعدها على الوصول الى الحجم التسويقي، بالإضافة الى </a:t>
            </a:r>
            <a:r>
              <a:rPr lang="ar-EG" sz="20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قدرة الاسماك </a:t>
            </a:r>
            <a:r>
              <a:rPr lang="ar-EG" sz="2000" b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الى اكتناز كميات من اللحم نتيجة للتغذية المركز طوال فترة </a:t>
            </a:r>
            <a:r>
              <a:rPr lang="ar-EG" sz="20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التربية.</a:t>
            </a:r>
          </a:p>
          <a:p>
            <a:pPr marL="0" indent="0" algn="r">
              <a:buNone/>
            </a:pPr>
            <a:r>
              <a:rPr lang="ar-EG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3- سرعة </a:t>
            </a:r>
            <a:r>
              <a:rPr lang="ar-EG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التفريخ</a:t>
            </a:r>
          </a:p>
          <a:p>
            <a:pPr marL="0" indent="0" algn="r">
              <a:buNone/>
            </a:pPr>
            <a:r>
              <a:rPr lang="ar-EG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يجب ان تكون ملائمة لدرجات </a:t>
            </a:r>
            <a:r>
              <a:rPr lang="ar-EG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الحرارة </a:t>
            </a:r>
            <a:r>
              <a:rPr lang="ar-EG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المتوفرة لدينا لنجاح عملية </a:t>
            </a:r>
            <a:r>
              <a:rPr lang="ar-EG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التفريخ و </a:t>
            </a:r>
            <a:r>
              <a:rPr lang="ar-EG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الحصول على اجيال جديدة.</a:t>
            </a:r>
          </a:p>
          <a:p>
            <a:pPr marL="0" indent="0" algn="r">
              <a:buNone/>
            </a:pPr>
            <a:r>
              <a:rPr lang="ar-EG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4- مقاومة للأمراض</a:t>
            </a:r>
            <a:endParaRPr lang="ar-EG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EG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حيث ان طبيعة اساليب </a:t>
            </a:r>
            <a:r>
              <a:rPr lang="ar-EG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الاستزراع </a:t>
            </a:r>
            <a:r>
              <a:rPr lang="ar-EG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تتطلب احتجاز الاسماك في حيز </a:t>
            </a:r>
            <a:r>
              <a:rPr lang="ar-EG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مغلق بأعداد </a:t>
            </a:r>
            <a:r>
              <a:rPr lang="ar-EG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كبيرة و بالتالي تصبح هذه الاسماك عرضة للإصابة </a:t>
            </a:r>
            <a:r>
              <a:rPr lang="ar-EG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بالأمراض </a:t>
            </a:r>
            <a:r>
              <a:rPr lang="ar-EG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، </a:t>
            </a:r>
            <a:r>
              <a:rPr lang="ar-EG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ونظراً الى لصعوبة </a:t>
            </a:r>
            <a:r>
              <a:rPr lang="ar-EG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معالجة الاسماك بسبب تكلفة الادوية العالية .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980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-304800"/>
            <a:ext cx="8229600" cy="812800"/>
          </a:xfrm>
        </p:spPr>
        <p:txBody>
          <a:bodyPr>
            <a:normAutofit/>
          </a:bodyPr>
          <a:lstStyle/>
          <a:p>
            <a:pPr algn="ctr"/>
            <a:r>
              <a:rPr lang="ar-MA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الغذاء الطبیعي لأسماك المزارع السمكیة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" y="596900"/>
            <a:ext cx="9144000" cy="624840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M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تمر الأسماك في حیاتھا بعدة أطوار </a:t>
            </a:r>
            <a:r>
              <a:rPr lang="ar-M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تتغیر </a:t>
            </a:r>
            <a:r>
              <a:rPr lang="ar-M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معھا مصادر غذائھا</a:t>
            </a:r>
          </a:p>
          <a:p>
            <a:pPr marL="0" indent="0" algn="r" rtl="1">
              <a:buNone/>
            </a:pPr>
            <a:r>
              <a:rPr lang="ar-M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وتقسم ھذه الأطوار الي ثلاثة مراحل أساسیة :</a:t>
            </a:r>
          </a:p>
          <a:p>
            <a:pPr marL="0" indent="0" algn="r" rtl="1">
              <a:buNone/>
            </a:pPr>
            <a:r>
              <a:rPr lang="ar-M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 طور الیرقة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LARVA</a:t>
            </a:r>
          </a:p>
          <a:p>
            <a:pPr marL="0" indent="0" algn="r" rtl="1">
              <a:buNone/>
            </a:pPr>
            <a:r>
              <a:rPr lang="ar-M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 طور الأسماك النامیة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Juvenile</a:t>
            </a:r>
          </a:p>
          <a:p>
            <a:pPr marL="0" indent="0" algn="r" rtl="1">
              <a:buNone/>
            </a:pPr>
            <a:r>
              <a:rPr lang="ar-M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-3 طور الأسماك البالغة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Adult</a:t>
            </a:r>
          </a:p>
          <a:p>
            <a:pPr marL="0" indent="0" algn="r" rtl="1">
              <a:buNone/>
            </a:pPr>
            <a:r>
              <a:rPr lang="ar-MA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اولا / طور الیرقات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Larva</a:t>
            </a:r>
          </a:p>
          <a:p>
            <a:pPr marL="0" indent="0" algn="r">
              <a:buNone/>
            </a:pPr>
            <a:r>
              <a:rPr lang="ar-M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یطلق علي الأسماك حدیثة الفقس التي تعتمد في غذائھا علي كیس المح المصدر </a:t>
            </a:r>
            <a:r>
              <a:rPr lang="ar-M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الوحید للغذاء </a:t>
            </a:r>
            <a:r>
              <a:rPr lang="ar-M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خلال ھذه المرحلة في ھذا الطور تكون أجزاء الجھاز الھضمي غیر مكتملة </a:t>
            </a:r>
            <a:r>
              <a:rPr lang="ar-M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وتكون الأنزیمات </a:t>
            </a:r>
            <a:r>
              <a:rPr lang="ar-M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الھضمیة غیر متاحة لاتمام أي عملیات ھضم قد تستمر ھذه المرحلة بعد </a:t>
            </a:r>
            <a:r>
              <a:rPr lang="ar-M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إتمام امتصاص </a:t>
            </a:r>
            <a:r>
              <a:rPr lang="ar-M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كیس المح كما قد تكون العكس صحیح ففي بعض الأنواع تبدأ التغذیة قبل </a:t>
            </a:r>
            <a:r>
              <a:rPr lang="ar-M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إتمام امتصاص </a:t>
            </a:r>
            <a:r>
              <a:rPr lang="ar-M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كیس المح بفترة محدودة وتختلف مدة الطور حسب نوع الاسماك ودرجة </a:t>
            </a:r>
            <a:r>
              <a:rPr lang="ar-M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الحرارة والوسط </a:t>
            </a:r>
            <a:r>
              <a:rPr lang="ar-M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البیئي وبصفة عامة كلما زاد حجم كیس المح كلما طالت فترة امتصاصه وكلما </a:t>
            </a:r>
            <a:r>
              <a:rPr lang="ar-M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زادت درجة </a:t>
            </a:r>
            <a:r>
              <a:rPr lang="ar-M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الحرارة كلما قلت الفترة اللازمة للامتصاص وتصل فترة الامتصاص في اسماك </a:t>
            </a:r>
            <a:r>
              <a:rPr lang="ar-M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البلطي الي </a:t>
            </a:r>
            <a:r>
              <a:rPr lang="ar-M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أكثر من ثلاثة أیام .</a:t>
            </a:r>
          </a:p>
          <a:p>
            <a:pPr marL="0" indent="0" algn="r" rtl="1">
              <a:buNone/>
            </a:pPr>
            <a:r>
              <a:rPr lang="ar-MA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ثانیا / طور الأسماك النامیة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Juvenile</a:t>
            </a:r>
            <a:endParaRPr lang="ar-MA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ar-M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في ھذا الطور تشبه الأسماك أمھاتھا شكلا وتختلف عنھا في الغذاء ویطلق علي الأسماك </a:t>
            </a:r>
            <a:r>
              <a:rPr lang="ar-M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في ھذا </a:t>
            </a:r>
            <a:r>
              <a:rPr lang="ar-M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الطور مسمیان شائعان ھما الزریعة </a:t>
            </a:r>
            <a:r>
              <a:rPr lang="ar-M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والاصبعیات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Fry and Fingerlings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M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وھما مسمیان مرتبطان </a:t>
            </a:r>
            <a:r>
              <a:rPr lang="ar-M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الي حد كبیر بالاستخدام التجاري ولیس العلمي وغالبا ما یرتبط بالحجم ولیس </a:t>
            </a:r>
            <a:r>
              <a:rPr lang="ar-M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برحلة تطوریة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Metamorphosis </a:t>
            </a:r>
            <a:r>
              <a:rPr lang="ar-M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وفي </a:t>
            </a:r>
            <a:r>
              <a:rPr lang="ar-M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نھایة ھذا الطور تتحول الاسماك الي التغذیة علي </a:t>
            </a:r>
            <a:r>
              <a:rPr lang="ar-M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أنواع من </a:t>
            </a:r>
            <a:r>
              <a:rPr lang="ar-M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الغذاء مشابھة لغذاء أمھاتھا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257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0678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M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ثالثا : </a:t>
            </a:r>
            <a:r>
              <a:rPr lang="ar-M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طور الاسماك البالغة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Adult</a:t>
            </a:r>
          </a:p>
          <a:p>
            <a:pPr algn="r" rtl="1"/>
            <a:r>
              <a:rPr lang="ar-M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تمر الأسماك بمرحلة عمریة طویلة تكون فیھا مشابھة تماما لأمھاتھا فیما عدا نضجھا </a:t>
            </a:r>
            <a:r>
              <a:rPr lang="ar-M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الجنسي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M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والأمثلة </a:t>
            </a:r>
            <a:r>
              <a:rPr lang="ar-M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علي ذلك في اسماك الكارب الصیني تعبر ھذه المرحلة التي تبلغ عدة سنوات قبل </a:t>
            </a:r>
            <a:r>
              <a:rPr lang="ar-M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ان تصبح </a:t>
            </a:r>
            <a:r>
              <a:rPr lang="ar-M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قادرة علي وضع البیض والتي یطلق علیھا مرحلة </a:t>
            </a:r>
            <a:r>
              <a:rPr lang="ar-M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Sub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adult </a:t>
            </a:r>
            <a:r>
              <a:rPr lang="ar-M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وتلعب درجة </a:t>
            </a:r>
            <a:r>
              <a:rPr lang="ar-M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الحرارة دورا </a:t>
            </a:r>
            <a:r>
              <a:rPr lang="ar-M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أساسیا في التحكم في طور ھذه المرحلة وذلك في حدود الصفات الوراثیة لكل </a:t>
            </a:r>
            <a:r>
              <a:rPr lang="ar-M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نوع والغذاء </a:t>
            </a:r>
            <a:r>
              <a:rPr lang="ar-M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الطبیعي للأسماك البالغة أو في مرحلة ما قبل البلوغ متماثل للنوع الواحد </a:t>
            </a:r>
            <a:r>
              <a:rPr lang="ar-M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ومعظم الاسماك </a:t>
            </a:r>
            <a:r>
              <a:rPr lang="ar-M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لھا القدرة علي تنوع مصادر غذائھا ولكن جمیع الاسماك تفضل غذاء معین </a:t>
            </a:r>
            <a:r>
              <a:rPr lang="ar-M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یتوقف علي </a:t>
            </a:r>
            <a:r>
              <a:rPr lang="ar-M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نوع السمكة ولا تتحول الي غذاء آخر إلا في حالة عدم توفر الغذاء المفضل ویحتاج </a:t>
            </a:r>
            <a:r>
              <a:rPr lang="ar-M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ھذا التحول </a:t>
            </a:r>
            <a:r>
              <a:rPr lang="ar-M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عادة الي فترة من الوقت حتى تتعود الأسماك علي الغذاء الجدید ولكنھا تعود الي </a:t>
            </a:r>
            <a:r>
              <a:rPr lang="ar-M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غذائھا المفضل </a:t>
            </a:r>
            <a:r>
              <a:rPr lang="ar-M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فور توفره ومثل ھذا التغیر یرتبط بتغیر فصول </a:t>
            </a:r>
            <a:r>
              <a:rPr lang="ar-M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السنة.</a:t>
            </a:r>
          </a:p>
          <a:p>
            <a:pPr algn="r" rtl="1"/>
            <a:endParaRPr lang="ar-M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/>
            <a:r>
              <a:rPr lang="ar-M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انواع ومصادر الغذاء الطبیعي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Natural Food</a:t>
            </a:r>
          </a:p>
          <a:p>
            <a:pPr algn="r" rtl="1"/>
            <a:r>
              <a:rPr lang="ar-M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أولا - منتجات الغذاء الأولیة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primary producers</a:t>
            </a:r>
          </a:p>
          <a:p>
            <a:pPr algn="r" rtl="1"/>
            <a:r>
              <a:rPr lang="ar-M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ثانیا - منتجات الغذاء الثانویة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Secondary producers</a:t>
            </a:r>
          </a:p>
          <a:p>
            <a:pPr algn="r" rtl="1"/>
            <a:r>
              <a:rPr lang="ar-M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ثالثا - حیوانات القاع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Bottom fauna</a:t>
            </a:r>
          </a:p>
          <a:p>
            <a:pPr algn="r" rtl="1"/>
            <a:r>
              <a:rPr lang="ar-M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اولا </a:t>
            </a:r>
            <a:r>
              <a:rPr lang="ar-M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منتجات الغذاء الاولیة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primary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producers</a:t>
            </a:r>
            <a:endParaRPr lang="ar-MA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M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النباتات ذاتیة التغذیة ھي مصدر الغذاء لجمیع الكائنات الحیة وبطریقة مباشرة أو </a:t>
            </a:r>
            <a:r>
              <a:rPr lang="ar-M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غیرمباشرة فھي </a:t>
            </a:r>
            <a:r>
              <a:rPr lang="ar-M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مصدر المواد الكربوھیدراتیة التي تدخر في صورة مواد سكریة أو نشویة أو تحول </a:t>
            </a:r>
            <a:r>
              <a:rPr lang="ar-M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الي زیوت </a:t>
            </a:r>
            <a:r>
              <a:rPr lang="ar-M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نباتیة وفیھا یتم بناء الأحماض الامینیة والبروتوبلازم باضافة النتروجین كذلك </a:t>
            </a:r>
            <a:r>
              <a:rPr lang="ar-M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تخلق الأحماض </a:t>
            </a:r>
            <a:r>
              <a:rPr lang="ar-M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النوویة بإضافة الفسفور تستطیع النباتات الاستفادة من الأملاح المعدنیة الذائبة </a:t>
            </a:r>
            <a:r>
              <a:rPr lang="ar-M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في الماء </a:t>
            </a:r>
            <a:r>
              <a:rPr lang="ar-M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والتي تدخل في تخلیق مكونات أجسام </a:t>
            </a:r>
            <a:r>
              <a:rPr lang="ar-M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النباتات.</a:t>
            </a:r>
          </a:p>
          <a:p>
            <a:pPr marL="457200" indent="-457200" algn="r" rtl="1">
              <a:buAutoNum type="arabicParenR"/>
            </a:pPr>
            <a:r>
              <a:rPr lang="ar-M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الهائمات النباتیة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phytoplankton</a:t>
            </a:r>
            <a:endParaRPr lang="ar-MA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ar-M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یعتبر الھائمات النباتیة أھم مكونات الغذاء الاولیة لتوفر الصفات التالیة : صغر حجمه مما یجعله</a:t>
            </a:r>
          </a:p>
          <a:p>
            <a:pPr algn="r" rtl="1"/>
            <a:r>
              <a:rPr lang="ar-M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في متناول صغار الاسماك والكائنات الحیوانیة الدقیقة . قصر دوره حیاته فیعطي أجیالا متوالیة</a:t>
            </a:r>
          </a:p>
          <a:p>
            <a:pPr algn="r" rtl="1"/>
            <a:r>
              <a:rPr lang="ar-M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في فترة قصیرة لا تزید فترة الجیل </a:t>
            </a:r>
            <a:r>
              <a:rPr lang="ar-M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عن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ar-M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یوم انتشاره في كافة اجزاء المیاه سواء </a:t>
            </a:r>
            <a:r>
              <a:rPr lang="ar-M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علي </a:t>
            </a:r>
            <a:r>
              <a:rPr lang="ar-M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السطح أو في عمود المیاه أوعلي القاع غناه بالبروتین وقلة نسبة الألیاف مما یجعله غذاء جید </a:t>
            </a:r>
            <a:r>
              <a:rPr lang="ar-M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اذ يحتوي على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60-50</a:t>
            </a:r>
            <a:r>
              <a:rPr lang="ar-M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ar-M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وزن جاف.</a:t>
            </a:r>
            <a:endParaRPr lang="ar-MA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endParaRPr lang="ar-M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224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25400"/>
            <a:ext cx="8229600" cy="438912"/>
          </a:xfrm>
        </p:spPr>
        <p:txBody>
          <a:bodyPr>
            <a:noAutofit/>
          </a:bodyPr>
          <a:lstStyle/>
          <a:p>
            <a:pPr algn="ctr"/>
            <a:r>
              <a:rPr lang="ar-MA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یتبع للھائمات النباتیة فصائل طحلبیة متعددة </a:t>
            </a:r>
            <a:r>
              <a:rPr lang="ar-M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اھمھا :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64312"/>
            <a:ext cx="9220200" cy="6393688"/>
          </a:xfrm>
        </p:spPr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ar-MA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الطحالب الخضراء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Green Algae</a:t>
            </a:r>
          </a:p>
          <a:p>
            <a:pPr marL="0" indent="0" algn="r" rtl="1">
              <a:buNone/>
            </a:pPr>
            <a:r>
              <a:rPr lang="ar-M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ھي كائنات نباتیة وحیدة الخلیة او متعددة الخلایا ممیزة الانویة والبلاستیدات تنتشرفي </a:t>
            </a:r>
            <a:r>
              <a:rPr lang="ar-M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المیاه العذبة </a:t>
            </a:r>
            <a:r>
              <a:rPr lang="ar-M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والبحریة وتمثل غذاء ھاما لعدید من الاسماك </a:t>
            </a:r>
            <a:r>
              <a:rPr lang="ar-M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منھا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M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الكلوریللا </a:t>
            </a:r>
            <a:r>
              <a:rPr lang="ar-M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الكلامیدوموناس </a:t>
            </a:r>
            <a:r>
              <a:rPr lang="ar-M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الاسبیروجیرا </a:t>
            </a:r>
            <a:r>
              <a:rPr lang="ar-M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ar-M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الدیاتومات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r" rtl="1">
              <a:buNone/>
            </a:pPr>
            <a:r>
              <a:rPr lang="ar-MA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ar-MA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الطحالب الخضراء المزرقة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Blue Green Algae</a:t>
            </a:r>
          </a:p>
          <a:p>
            <a:pPr marL="0" indent="0" algn="r" rtl="1">
              <a:buNone/>
            </a:pPr>
            <a:r>
              <a:rPr lang="ar-M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ھي كائنات نباتیة وحیدة الخلیة أوفي مجامیع مع احتفاظ كل خلیة باستقلالھا وتحاط كل </a:t>
            </a:r>
            <a:r>
              <a:rPr lang="ar-M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خلیة بطبقة </a:t>
            </a:r>
            <a:r>
              <a:rPr lang="ar-M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ھلامیة غیر </a:t>
            </a:r>
            <a:r>
              <a:rPr lang="ar-M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ممیزة الانویة أو البلاستیدات وتنتشر </a:t>
            </a:r>
            <a:r>
              <a:rPr lang="ar-M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في المیاه العذبة والبحریة </a:t>
            </a:r>
            <a:r>
              <a:rPr lang="ar-M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وتمثل غذاء </a:t>
            </a:r>
            <a:r>
              <a:rPr lang="ar-M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للعدید من أنواع الأسماك بعضھا یكسب لحم الاسماك طعم غیر مقبول وبعضھا </a:t>
            </a:r>
            <a:r>
              <a:rPr lang="ar-M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سام.</a:t>
            </a:r>
          </a:p>
          <a:p>
            <a:pPr marL="0" indent="0" algn="r" rtl="1">
              <a:buNone/>
            </a:pPr>
            <a:r>
              <a:rPr lang="ar-MA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الطحالب البنیة والحمراء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Algae&amp;Green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Algae Red</a:t>
            </a:r>
          </a:p>
          <a:p>
            <a:pPr marL="0" indent="0" algn="r" rtl="1">
              <a:buNone/>
            </a:pPr>
            <a:r>
              <a:rPr lang="ar-M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لیس لھا أھمیة في المیاه العذبة وتنتشر في البحار في المناطق المعتدلة </a:t>
            </a:r>
            <a:r>
              <a:rPr lang="ar-M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والباردة </a:t>
            </a:r>
          </a:p>
          <a:p>
            <a:pPr algn="r" rtl="1"/>
            <a:r>
              <a:rPr lang="ar-MA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توزیع </a:t>
            </a:r>
            <a:r>
              <a:rPr lang="ar-MA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الهائمات النباتیة في الماء.</a:t>
            </a:r>
          </a:p>
          <a:p>
            <a:pPr marL="0" indent="0" algn="r" rtl="1">
              <a:buNone/>
            </a:pPr>
            <a:r>
              <a:rPr lang="ar-M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M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یتوقف </a:t>
            </a:r>
            <a:r>
              <a:rPr lang="ar-M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توزیع البلانكتون النباتي في الماء علي نوعه وعلي خواص الماء من حیث </a:t>
            </a:r>
            <a:r>
              <a:rPr lang="ar-M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التوتر السطحي </a:t>
            </a:r>
            <a:r>
              <a:rPr lang="ar-M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والكثافة </a:t>
            </a:r>
            <a:r>
              <a:rPr lang="ar-M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r" rtl="1">
              <a:buNone/>
            </a:pPr>
            <a:r>
              <a:rPr lang="ar-M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التي تتغیر بتغیر درجة الحرارة وبالتیارات المائیة وینتشر في المناطق التي یصلھا </a:t>
            </a:r>
            <a:r>
              <a:rPr lang="ar-M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ضوء الشمس </a:t>
            </a:r>
            <a:r>
              <a:rPr lang="ar-M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ویكثر وجوده في عمود الماء قرب السطح . ویلاحظ انه في اي وقت یوجد دائما </a:t>
            </a:r>
            <a:r>
              <a:rPr lang="ar-M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نوع سائد </a:t>
            </a:r>
            <a:r>
              <a:rPr lang="ar-M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من البلانكتون وتتواجد الانواع الأخرى بدرجة محدودة ممثلة للنوع وعند تغیر </a:t>
            </a:r>
            <a:r>
              <a:rPr lang="ar-M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الظروف البیئیة </a:t>
            </a:r>
            <a:r>
              <a:rPr lang="ar-M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یسود ھذه الانواع علي حساب الانواع </a:t>
            </a:r>
            <a:r>
              <a:rPr lang="ar-M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الاخرى</a:t>
            </a:r>
          </a:p>
          <a:p>
            <a:pPr marL="0" indent="0" algn="r" rtl="1">
              <a:buNone/>
            </a:pPr>
            <a:r>
              <a:rPr lang="ar-MA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 النباتات الكبیرة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Macrophytes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ar-M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الطحالب كبیرة الحجم المثبتة في التربة وعلي الصخور غذاء للعدید من الاسماك ومن </a:t>
            </a:r>
            <a:r>
              <a:rPr lang="ar-M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الطحالب التي </a:t>
            </a:r>
            <a:r>
              <a:rPr lang="ar-M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تقبل علیھا الاسماك نباتیة </a:t>
            </a:r>
            <a:r>
              <a:rPr lang="ar-M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التغذیة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ar-M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اما النباتات الزھریة الطافیة </a:t>
            </a:r>
            <a:r>
              <a:rPr lang="ar-M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فغذاء </a:t>
            </a:r>
            <a:r>
              <a:rPr lang="ar-M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لمبروك </a:t>
            </a:r>
            <a:r>
              <a:rPr lang="ar-M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الحشائش والمبروك </a:t>
            </a:r>
            <a:r>
              <a:rPr lang="ar-M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العادي والبلطي .</a:t>
            </a:r>
          </a:p>
          <a:p>
            <a:pPr marL="0" indent="0" algn="r" rtl="1">
              <a:buNone/>
            </a:pPr>
            <a:r>
              <a:rPr lang="ar-M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ومع ذلك النباتات المائیة الزھریة والمثبتة أو الطافیة لا تقبل الاسماك للتغذیة علیھا حیث </a:t>
            </a:r>
            <a:r>
              <a:rPr lang="ar-M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ترتفع بھا </a:t>
            </a:r>
            <a:r>
              <a:rPr lang="ar-M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نسبة الالیاف . وبصفة عامة النباتات المائیة غیر مرغوبة في الاحواض السمكیة لما لھا </a:t>
            </a:r>
            <a:r>
              <a:rPr lang="ar-M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من تأثیر </a:t>
            </a:r>
            <a:r>
              <a:rPr lang="ar-M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علي حجب الضوء عن البلانكتون وبطء نموھا ولكونھا مأوى للآفات الضارة والبعوض.</a:t>
            </a:r>
          </a:p>
        </p:txBody>
      </p:sp>
    </p:spTree>
    <p:extLst>
      <p:ext uri="{BB962C8B-B14F-4D97-AF65-F5344CB8AC3E}">
        <p14:creationId xmlns:p14="http://schemas.microsoft.com/office/powerpoint/2010/main" val="30084376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200</TotalTime>
  <Words>1378</Words>
  <Application>Microsoft Office PowerPoint</Application>
  <PresentationFormat>On-screen Show (4:3)</PresentationFormat>
  <Paragraphs>79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Constantia</vt:lpstr>
      <vt:lpstr>Majalla UI</vt:lpstr>
      <vt:lpstr>Times New Roman</vt:lpstr>
      <vt:lpstr>Traditional Arabic</vt:lpstr>
      <vt:lpstr>Wingdings</vt:lpstr>
      <vt:lpstr>Wingdings 2</vt:lpstr>
      <vt:lpstr>Flow</vt:lpstr>
      <vt:lpstr>ت- تغذية الأسماك</vt:lpstr>
      <vt:lpstr>ت- تغذية الأسماك</vt:lpstr>
      <vt:lpstr>الشروط الواجب توافرها في أسماك الإستزراع</vt:lpstr>
      <vt:lpstr>الغذاء الطبیعي لأسماك المزارع السمكیة</vt:lpstr>
      <vt:lpstr>PowerPoint Presentation</vt:lpstr>
      <vt:lpstr>یتبع للھائمات النباتیة فصائل طحلبیة متعددة اھمھا 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ت- تغذية الأسماك</dc:title>
  <dc:creator>PC</dc:creator>
  <cp:lastModifiedBy>hp</cp:lastModifiedBy>
  <cp:revision>17</cp:revision>
  <dcterms:created xsi:type="dcterms:W3CDTF">2023-01-21T11:13:25Z</dcterms:created>
  <dcterms:modified xsi:type="dcterms:W3CDTF">2023-04-25T16:31:43Z</dcterms:modified>
</cp:coreProperties>
</file>